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24" r:id="rId1"/>
  </p:sldMasterIdLst>
  <p:notesMasterIdLst>
    <p:notesMasterId r:id="rId72"/>
  </p:notesMasterIdLst>
  <p:sldIdLst>
    <p:sldId id="481" r:id="rId2"/>
    <p:sldId id="482" r:id="rId3"/>
    <p:sldId id="507" r:id="rId4"/>
    <p:sldId id="510" r:id="rId5"/>
    <p:sldId id="501" r:id="rId6"/>
    <p:sldId id="509" r:id="rId7"/>
    <p:sldId id="508" r:id="rId8"/>
    <p:sldId id="497" r:id="rId9"/>
    <p:sldId id="488" r:id="rId10"/>
    <p:sldId id="487" r:id="rId11"/>
    <p:sldId id="486" r:id="rId12"/>
    <p:sldId id="489" r:id="rId13"/>
    <p:sldId id="504" r:id="rId14"/>
    <p:sldId id="505" r:id="rId15"/>
    <p:sldId id="512" r:id="rId16"/>
    <p:sldId id="514" r:id="rId17"/>
    <p:sldId id="506" r:id="rId18"/>
    <p:sldId id="459" r:id="rId19"/>
    <p:sldId id="460" r:id="rId20"/>
    <p:sldId id="492" r:id="rId21"/>
    <p:sldId id="493" r:id="rId22"/>
    <p:sldId id="495" r:id="rId23"/>
    <p:sldId id="494" r:id="rId24"/>
    <p:sldId id="462" r:id="rId25"/>
    <p:sldId id="392" r:id="rId26"/>
    <p:sldId id="393" r:id="rId27"/>
    <p:sldId id="377" r:id="rId28"/>
    <p:sldId id="378" r:id="rId29"/>
    <p:sldId id="381" r:id="rId30"/>
    <p:sldId id="397" r:id="rId31"/>
    <p:sldId id="415" r:id="rId32"/>
    <p:sldId id="409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427" r:id="rId44"/>
    <p:sldId id="428" r:id="rId45"/>
    <p:sldId id="398" r:id="rId46"/>
    <p:sldId id="399" r:id="rId47"/>
    <p:sldId id="405" r:id="rId48"/>
    <p:sldId id="400" r:id="rId49"/>
    <p:sldId id="401" r:id="rId50"/>
    <p:sldId id="402" r:id="rId51"/>
    <p:sldId id="403" r:id="rId52"/>
    <p:sldId id="404" r:id="rId53"/>
    <p:sldId id="350" r:id="rId54"/>
    <p:sldId id="351" r:id="rId55"/>
    <p:sldId id="352" r:id="rId56"/>
    <p:sldId id="345" r:id="rId57"/>
    <p:sldId id="408" r:id="rId58"/>
    <p:sldId id="407" r:id="rId59"/>
    <p:sldId id="410" r:id="rId60"/>
    <p:sldId id="411" r:id="rId61"/>
    <p:sldId id="412" r:id="rId62"/>
    <p:sldId id="261" r:id="rId63"/>
    <p:sldId id="511" r:id="rId64"/>
    <p:sldId id="413" r:id="rId65"/>
    <p:sldId id="422" r:id="rId66"/>
    <p:sldId id="414" r:id="rId67"/>
    <p:sldId id="423" r:id="rId68"/>
    <p:sldId id="424" r:id="rId69"/>
    <p:sldId id="425" r:id="rId70"/>
    <p:sldId id="426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CC33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2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994F7A-3DFF-4C14-8220-D7E2551C87F6}" type="datetimeFigureOut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EE53BD-7A01-4328-974B-DD6B13201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7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E839D25-808F-44E7-BE99-43870690E0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211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4DEF4B0E-1296-435C-B86E-3F2EC3F3170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25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Labia: lips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Dental: teeth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Alveolar ridge: Area of angle change behind the teeth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Hard palate: The hard roof of the mouth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Soft palate: Soft area behind the hard palate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Uvula: Dangling fleshy soft tissue at the back of the soft palate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Pharynx: cavity between roof of tongue and walls of the upper throat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Tongue blade: flat surface of the tongue behind the tip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Tong body/dorsum: Main portion of tongue below the palates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Tongue root: portion of the tongue in the throat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Epiglottis: Fold of tissue just below the tongue root, covers the larynx when swallowing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Glottis: Opening between the vocal cords.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Larynx: The structure that manipulates the vocal cords</a:t>
            </a:r>
          </a:p>
        </p:txBody>
      </p:sp>
    </p:spTree>
    <p:extLst>
      <p:ext uri="{BB962C8B-B14F-4D97-AF65-F5344CB8AC3E}">
        <p14:creationId xmlns:p14="http://schemas.microsoft.com/office/powerpoint/2010/main" val="1991324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6C63344-9B92-4564-859B-1279F54B8FD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29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113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ACFEBB9A-F014-4394-96ED-708144F670E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30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644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3079BF6B-BE5D-41EE-87E0-59C6F25E6639}" type="datetimeFigureOut">
              <a:rPr lang="en-US" smtClean="0"/>
              <a:pPr>
                <a:defRPr/>
              </a:pPr>
              <a:t>4/7/2015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A0A244C-5FA8-4A38-8F3C-3BDBF1BC58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E226C6-8699-4D56-857C-2FCCFC2E14BA}" type="datetimeFigureOut">
              <a:rPr lang="en-US" smtClean="0"/>
              <a:pPr>
                <a:defRPr/>
              </a:pPr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9C5977-A81C-4352-AD8B-9196A0A3F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37563D-4D65-4257-A563-568952B9C64A}" type="datetimeFigureOut">
              <a:rPr lang="en-US" smtClean="0"/>
              <a:pPr>
                <a:defRPr/>
              </a:pPr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EB4973-411B-4D8A-A33E-A62474BAE1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EDE3B-E378-41E6-A848-41A134B2A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2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3C33D-6800-4D57-8FDC-CF061727C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49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16B4-6CC4-4C50-B621-0F5193931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15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D3B21-C647-44AA-8D58-D60AB85EC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9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3970E-D378-4B39-B684-4FAA3A3AF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2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665ED2-303A-47A2-909C-166828A22310}" type="datetimeFigureOut">
              <a:rPr lang="en-US" smtClean="0"/>
              <a:pPr>
                <a:defRPr/>
              </a:pPr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7F19B8-6075-49EA-9B7F-03FFA0E372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A69A02E0-C8B4-42B5-90A8-5B24283D4CAF}" type="datetimeFigureOut">
              <a:rPr lang="en-US" smtClean="0"/>
              <a:pPr>
                <a:defRPr/>
              </a:pPr>
              <a:t>4/7/2015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DA53AA5-B204-4BC7-89A1-5E1C6C470A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0F1B16-088A-44EA-B9E8-732419D8F806}" type="datetimeFigureOut">
              <a:rPr lang="en-US" smtClean="0"/>
              <a:pPr>
                <a:defRPr/>
              </a:pPr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3AD2AD8E-B686-4385-8686-9C59B4A02B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5826E8-134A-4719-85EC-9FF74FAABFD5}" type="datetimeFigureOut">
              <a:rPr lang="en-US" smtClean="0"/>
              <a:pPr>
                <a:defRPr/>
              </a:pPr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7C6035D2-A569-490B-98F7-7ADE7C5352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90DD7D-0F16-4529-AB76-6C9A499B9AB9}" type="datetimeFigureOut">
              <a:rPr lang="en-US" smtClean="0"/>
              <a:pPr>
                <a:defRPr/>
              </a:pPr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6BF1B0-3C34-4510-A272-CB2A7D9A1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A6E52-E418-4FA0-8A44-128FE6CB7328}" type="datetimeFigureOut">
              <a:rPr lang="en-US" smtClean="0"/>
              <a:pPr>
                <a:defRPr/>
              </a:pPr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30D1A2-8C35-4080-A1A1-434111F34E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85CE8D62-9774-4F1A-ACDE-4FC5DE03CFC1}" type="datetimeFigureOut">
              <a:rPr lang="en-US" smtClean="0"/>
              <a:pPr>
                <a:defRPr/>
              </a:pPr>
              <a:t>4/7/2015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D94FD9E-28CB-42FB-ADC8-D9CBCE6B8E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0275B4D3-FE93-4BDC-98CD-DF6930F9AA68}" type="datetimeFigureOut">
              <a:rPr lang="en-US" smtClean="0"/>
              <a:pPr>
                <a:defRPr/>
              </a:pPr>
              <a:t>4/7/2015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57D5173-EC26-4E1D-8132-CC12233E05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084A2B79-7177-46A2-93B0-E32F215C2309}" type="datetimeFigureOut">
              <a:rPr lang="en-US" smtClean="0"/>
              <a:pPr>
                <a:defRPr/>
              </a:pPr>
              <a:t>4/7/2015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349AD39-BB3A-4756-BB76-4D5A70BC7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425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7" r:id="rId13"/>
    <p:sldLayoutId id="2147485438" r:id="rId14"/>
    <p:sldLayoutId id="2147485439" r:id="rId15"/>
    <p:sldLayoutId id="2147485440" r:id="rId16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wellpublishing.com/matthews/ear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faculty.washington.edu/dillon/PhonResources/vowels.html" TargetMode="Externa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Natural Language Processing</a:t>
            </a:r>
            <a:endParaRPr lang="en-US" dirty="0"/>
          </a:p>
        </p:txBody>
      </p:sp>
      <p:pic>
        <p:nvPicPr>
          <p:cNvPr id="169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1844" y="1646238"/>
            <a:ext cx="46203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8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Robot-human dialog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sz="2200" b="1" dirty="0" err="1" smtClean="0">
                <a:solidFill>
                  <a:srgbClr val="FF0000"/>
                </a:solidFill>
              </a:rPr>
              <a:t>Robo</a:t>
            </a:r>
            <a:r>
              <a:rPr lang="en-US" sz="2200" b="1" dirty="0" smtClean="0"/>
              <a:t>: </a:t>
            </a:r>
            <a:r>
              <a:rPr lang="en-US" sz="2200" dirty="0" smtClean="0"/>
              <a:t>“Hi, my name is </a:t>
            </a:r>
            <a:r>
              <a:rPr lang="en-US" sz="2200" dirty="0" err="1" smtClean="0"/>
              <a:t>Robo</a:t>
            </a:r>
            <a:r>
              <a:rPr lang="en-US" sz="2200" dirty="0" smtClean="0"/>
              <a:t>. I am looking for work to raise funds for Natural Language Processing research.”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</a:rPr>
              <a:t>Person</a:t>
            </a:r>
            <a:r>
              <a:rPr lang="en-US" sz="2200" b="1" dirty="0" smtClean="0"/>
              <a:t>:</a:t>
            </a:r>
            <a:r>
              <a:rPr lang="en-US" sz="2200" dirty="0" smtClean="0"/>
              <a:t> “Do you know how to paint?”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200" b="1" dirty="0" err="1" smtClean="0">
                <a:solidFill>
                  <a:srgbClr val="FF0000"/>
                </a:solidFill>
              </a:rPr>
              <a:t>Robo</a:t>
            </a:r>
            <a:r>
              <a:rPr lang="en-US" sz="2200" b="1" dirty="0" smtClean="0"/>
              <a:t>:</a:t>
            </a:r>
            <a:r>
              <a:rPr lang="en-US" sz="2200" dirty="0" smtClean="0"/>
              <a:t> “I have successfully completed training in this skill.”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</a:rPr>
              <a:t>Person</a:t>
            </a:r>
            <a:r>
              <a:rPr lang="en-US" sz="2200" b="1" dirty="0" smtClean="0"/>
              <a:t>:</a:t>
            </a:r>
            <a:r>
              <a:rPr lang="en-US" sz="2200" dirty="0" smtClean="0"/>
              <a:t> “Great! The porch needs painting. Here are the brushes and paint.”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800" dirty="0" smtClean="0"/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en-US" sz="2200" i="1" dirty="0" smtClean="0"/>
              <a:t>Robot rolls away efficiently. An hour later he returns.</a:t>
            </a:r>
          </a:p>
          <a:p>
            <a:pPr lvl="1" eaLnBrk="1" hangingPunct="1">
              <a:buFont typeface="Arial" pitchFamily="34" charset="0"/>
              <a:buNone/>
              <a:defRPr/>
            </a:pPr>
            <a:endParaRPr lang="en-US" sz="800" i="1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200" b="1" dirty="0" err="1" smtClean="0">
                <a:solidFill>
                  <a:srgbClr val="FF0000"/>
                </a:solidFill>
              </a:rPr>
              <a:t>Robo</a:t>
            </a:r>
            <a:r>
              <a:rPr lang="en-US" sz="2200" b="1" dirty="0" smtClean="0"/>
              <a:t>:</a:t>
            </a:r>
            <a:r>
              <a:rPr lang="en-US" sz="2200" dirty="0" smtClean="0"/>
              <a:t> “The task is complete.”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rgbClr val="002060"/>
                </a:solidFill>
              </a:rPr>
              <a:t>Person</a:t>
            </a:r>
            <a:r>
              <a:rPr lang="en-US" sz="2200" b="1" dirty="0" smtClean="0"/>
              <a:t>: </a:t>
            </a:r>
            <a:r>
              <a:rPr lang="en-US" sz="2200" dirty="0" smtClean="0"/>
              <a:t>“That was fast, here is your salary; good job, and come back again.”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800" dirty="0" smtClean="0"/>
          </a:p>
          <a:p>
            <a:pPr marL="60325" indent="-60325" algn="ctr" eaLnBrk="1" hangingPunct="1">
              <a:buFont typeface="Arial" pitchFamily="34" charset="0"/>
              <a:buNone/>
              <a:defRPr/>
            </a:pPr>
            <a:r>
              <a:rPr lang="en-US" sz="2200" i="1" dirty="0" smtClean="0"/>
              <a:t>	</a:t>
            </a:r>
            <a:r>
              <a:rPr lang="en-US" sz="2200" i="1" dirty="0" err="1" smtClean="0"/>
              <a:t>Robo</a:t>
            </a:r>
            <a:r>
              <a:rPr lang="en-US" sz="2200" i="1" dirty="0" smtClean="0"/>
              <a:t> speaks while rolling away with the payment.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800" i="1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200" b="1" dirty="0" err="1" smtClean="0">
                <a:solidFill>
                  <a:srgbClr val="FF0000"/>
                </a:solidFill>
              </a:rPr>
              <a:t>Robo</a:t>
            </a:r>
            <a:r>
              <a:rPr lang="en-US" sz="2200" b="1" dirty="0" smtClean="0"/>
              <a:t>:</a:t>
            </a:r>
            <a:r>
              <a:rPr lang="en-US" sz="2200" dirty="0" smtClean="0"/>
              <a:t> “The car was not a </a:t>
            </a:r>
            <a:r>
              <a:rPr lang="en-US" sz="2200" dirty="0" err="1" smtClean="0"/>
              <a:t>Porche</a:t>
            </a:r>
            <a:r>
              <a:rPr lang="en-US" sz="2200" dirty="0" smtClean="0"/>
              <a:t>; it was a Mercedes.”</a:t>
            </a:r>
            <a:endParaRPr lang="en-US" sz="2200" dirty="0"/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3443288" y="833437"/>
            <a:ext cx="2224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99% accuracy</a:t>
            </a:r>
          </a:p>
        </p:txBody>
      </p:sp>
    </p:spTree>
    <p:extLst>
      <p:ext uri="{BB962C8B-B14F-4D97-AF65-F5344CB8AC3E}">
        <p14:creationId xmlns:p14="http://schemas.microsoft.com/office/powerpoint/2010/main" val="11770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8683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Semantic Issues</a:t>
            </a:r>
            <a:br>
              <a:rPr lang="en-US" dirty="0" smtClean="0"/>
            </a:br>
            <a:r>
              <a:rPr lang="en-US" dirty="0" smtClean="0"/>
              <a:t>Sentence: “I made her duck”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 rtlCol="0">
            <a:noAutofit/>
          </a:bodyPr>
          <a:lstStyle/>
          <a:p>
            <a:pPr marL="457200" lvl="1" indent="-336550" eaLnBrk="1" fontAlgn="auto" hangingPunct="1">
              <a:spcAft>
                <a:spcPts val="0"/>
              </a:spcAft>
              <a:defRPr/>
            </a:pPr>
            <a:r>
              <a:rPr lang="en-US" altLang="zh-TW" sz="2800" dirty="0" smtClean="0"/>
              <a:t>I cooked waterfowl for her.</a:t>
            </a:r>
          </a:p>
          <a:p>
            <a:pPr marL="457200" lvl="1" indent="-336550" eaLnBrk="1" fontAlgn="auto" hangingPunct="1">
              <a:spcAft>
                <a:spcPts val="0"/>
              </a:spcAft>
              <a:defRPr/>
            </a:pPr>
            <a:r>
              <a:rPr lang="en-US" altLang="zh-TW" sz="2800" dirty="0" smtClean="0"/>
              <a:t>I stole her waterfowl and cooked it.</a:t>
            </a:r>
          </a:p>
          <a:p>
            <a:pPr marL="457200" lvl="1" indent="-336550" eaLnBrk="1" fontAlgn="auto" hangingPunct="1">
              <a:spcAft>
                <a:spcPts val="0"/>
              </a:spcAft>
              <a:defRPr/>
            </a:pPr>
            <a:r>
              <a:rPr lang="en-US" altLang="zh-TW" sz="2800" dirty="0" smtClean="0"/>
              <a:t>I created a living waterfowl for her.</a:t>
            </a:r>
          </a:p>
          <a:p>
            <a:pPr marL="457200" lvl="1" indent="-336550" eaLnBrk="1" fontAlgn="auto" hangingPunct="1">
              <a:spcAft>
                <a:spcPts val="0"/>
              </a:spcAft>
              <a:defRPr/>
            </a:pPr>
            <a:r>
              <a:rPr lang="en-US" altLang="zh-TW" sz="2800" dirty="0" smtClean="0"/>
              <a:t>I caused her to bid low in the game of bridge.</a:t>
            </a:r>
          </a:p>
          <a:p>
            <a:pPr marL="457200" lvl="1" indent="-336550" eaLnBrk="1" fontAlgn="auto" hangingPunct="1">
              <a:spcAft>
                <a:spcPts val="0"/>
              </a:spcAft>
              <a:defRPr/>
            </a:pPr>
            <a:r>
              <a:rPr lang="en-US" altLang="zh-TW" sz="2800" dirty="0" smtClean="0"/>
              <a:t>I created the plastic duck that she owns.</a:t>
            </a:r>
          </a:p>
          <a:p>
            <a:pPr marL="457200" lvl="1" indent="-336550" eaLnBrk="1" fontAlgn="auto" hangingPunct="1">
              <a:spcAft>
                <a:spcPts val="0"/>
              </a:spcAft>
              <a:defRPr/>
            </a:pPr>
            <a:r>
              <a:rPr lang="en-US" altLang="zh-TW" sz="2800" dirty="0" smtClean="0"/>
              <a:t>I caused her to quickly lower her head or body.</a:t>
            </a:r>
          </a:p>
          <a:p>
            <a:pPr marL="457200" lvl="1" indent="-336550" eaLnBrk="1" fontAlgn="auto" hangingPunct="1">
              <a:spcAft>
                <a:spcPts val="0"/>
              </a:spcAft>
              <a:defRPr/>
            </a:pPr>
            <a:r>
              <a:rPr lang="en-US" altLang="zh-TW" sz="2800" dirty="0" smtClean="0"/>
              <a:t>I waved my magic wand and turned her into waterfowl.</a:t>
            </a:r>
          </a:p>
          <a:p>
            <a:pPr marL="457200" lvl="1" indent="-336550" eaLnBrk="1" fontAlgn="auto" hangingPunct="1">
              <a:spcAft>
                <a:spcPts val="0"/>
              </a:spcAft>
              <a:defRPr/>
            </a:pPr>
            <a:r>
              <a:rPr lang="en-US" altLang="zh-TW" sz="2800" dirty="0" smtClean="0"/>
              <a:t>I caused her to avoid the test.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5837238"/>
            <a:ext cx="8229600" cy="868362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E</a:t>
            </a:r>
            <a:r>
              <a:rPr lang="en-US" dirty="0" smtClean="0"/>
              <a:t>ight possible meanings</a:t>
            </a:r>
          </a:p>
        </p:txBody>
      </p:sp>
    </p:spTree>
    <p:extLst>
      <p:ext uri="{BB962C8B-B14F-4D97-AF65-F5344CB8AC3E}">
        <p14:creationId xmlns:p14="http://schemas.microsoft.com/office/powerpoint/2010/main" val="24562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would a computer do?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I </a:t>
            </a:r>
            <a:r>
              <a:rPr lang="en-US" altLang="en-US" sz="2400" dirty="0" err="1" smtClean="0"/>
              <a:t>cdnuolt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blveiee</a:t>
            </a:r>
            <a:r>
              <a:rPr lang="en-US" altLang="en-US" sz="2400" dirty="0" smtClean="0"/>
              <a:t> that I </a:t>
            </a:r>
            <a:r>
              <a:rPr lang="en-US" altLang="en-US" sz="2400" dirty="0" err="1" smtClean="0"/>
              <a:t>cluod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aulaclty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uesdnatnrd</a:t>
            </a:r>
            <a:r>
              <a:rPr lang="en-US" altLang="en-US" sz="2400" dirty="0" smtClean="0"/>
              <a:t> what I was </a:t>
            </a:r>
            <a:r>
              <a:rPr lang="en-US" altLang="en-US" sz="2400" dirty="0" err="1" smtClean="0"/>
              <a:t>rdgnieg</a:t>
            </a:r>
            <a:r>
              <a:rPr lang="en-US" altLang="en-US" sz="2400" dirty="0" smtClean="0"/>
              <a:t>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The </a:t>
            </a:r>
            <a:r>
              <a:rPr lang="en-US" altLang="en-US" sz="2400" dirty="0" err="1" smtClean="0"/>
              <a:t>phaonmneal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pweor</a:t>
            </a:r>
            <a:r>
              <a:rPr lang="en-US" altLang="en-US" sz="2400" dirty="0" smtClean="0"/>
              <a:t> of the </a:t>
            </a:r>
            <a:r>
              <a:rPr lang="en-US" altLang="en-US" sz="2400" dirty="0" err="1" smtClean="0"/>
              <a:t>hmuan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mnid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Aoccdrnig</a:t>
            </a:r>
            <a:r>
              <a:rPr lang="en-US" altLang="en-US" sz="2400" dirty="0" smtClean="0"/>
              <a:t> to </a:t>
            </a:r>
            <a:r>
              <a:rPr lang="en-US" altLang="en-US" sz="2400" dirty="0" err="1" smtClean="0"/>
              <a:t>rscheearch</a:t>
            </a:r>
            <a:r>
              <a:rPr lang="en-US" altLang="en-US" sz="2400" dirty="0" smtClean="0"/>
              <a:t> at </a:t>
            </a:r>
            <a:r>
              <a:rPr lang="en-US" altLang="en-US" sz="2400" dirty="0" err="1" smtClean="0"/>
              <a:t>Cmabridgde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Uinervtisy</a:t>
            </a:r>
            <a:r>
              <a:rPr lang="en-US" altLang="en-US" sz="2400" dirty="0" smtClean="0"/>
              <a:t>, it </a:t>
            </a:r>
            <a:r>
              <a:rPr lang="en-US" altLang="en-US" sz="2400" dirty="0" err="1" smtClean="0"/>
              <a:t>deosn't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mttaer</a:t>
            </a:r>
            <a:r>
              <a:rPr lang="en-US" altLang="en-US" sz="2400" dirty="0" smtClean="0"/>
              <a:t> in what </a:t>
            </a:r>
            <a:r>
              <a:rPr lang="en-US" altLang="en-US" sz="2400" dirty="0" err="1" smtClean="0"/>
              <a:t>oredr</a:t>
            </a:r>
            <a:r>
              <a:rPr lang="en-US" altLang="en-US" sz="2400" dirty="0" smtClean="0"/>
              <a:t> the </a:t>
            </a:r>
            <a:r>
              <a:rPr lang="en-US" altLang="en-US" sz="2400" dirty="0" err="1" smtClean="0"/>
              <a:t>ltteers</a:t>
            </a:r>
            <a:r>
              <a:rPr lang="en-US" altLang="en-US" sz="2400" dirty="0" smtClean="0"/>
              <a:t> in a word are, the </a:t>
            </a:r>
            <a:r>
              <a:rPr lang="en-US" altLang="en-US" sz="2400" dirty="0" err="1" smtClean="0"/>
              <a:t>olny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iprmoatnt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tihng</a:t>
            </a:r>
            <a:r>
              <a:rPr lang="en-US" altLang="en-US" sz="2400" dirty="0" smtClean="0"/>
              <a:t> is that the </a:t>
            </a:r>
            <a:r>
              <a:rPr lang="en-US" altLang="en-US" sz="2400" dirty="0" err="1" smtClean="0"/>
              <a:t>frist</a:t>
            </a:r>
            <a:r>
              <a:rPr lang="en-US" altLang="en-US" sz="2400" dirty="0" smtClean="0"/>
              <a:t> and </a:t>
            </a:r>
            <a:r>
              <a:rPr lang="en-US" altLang="en-US" sz="2400" dirty="0" err="1" smtClean="0"/>
              <a:t>lsat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ltteer</a:t>
            </a:r>
            <a:r>
              <a:rPr lang="en-US" altLang="en-US" sz="2400" dirty="0" smtClean="0"/>
              <a:t> be in the </a:t>
            </a:r>
            <a:r>
              <a:rPr lang="en-US" altLang="en-US" sz="2400" dirty="0" err="1" smtClean="0"/>
              <a:t>rghit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pclae</a:t>
            </a:r>
            <a:r>
              <a:rPr lang="en-US" altLang="en-US" sz="2400" dirty="0" smtClean="0"/>
              <a:t>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The </a:t>
            </a:r>
            <a:r>
              <a:rPr lang="en-US" altLang="en-US" sz="2400" dirty="0" err="1" smtClean="0"/>
              <a:t>rset</a:t>
            </a:r>
            <a:r>
              <a:rPr lang="en-US" altLang="en-US" sz="2400" dirty="0" smtClean="0"/>
              <a:t> can be a </a:t>
            </a:r>
            <a:r>
              <a:rPr lang="en-US" altLang="en-US" sz="2400" dirty="0" err="1" smtClean="0"/>
              <a:t>taotl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mses</a:t>
            </a:r>
            <a:r>
              <a:rPr lang="en-US" altLang="en-US" sz="2400" dirty="0" smtClean="0"/>
              <a:t> and you can still </a:t>
            </a:r>
            <a:r>
              <a:rPr lang="en-US" altLang="en-US" sz="2400" dirty="0" err="1" smtClean="0"/>
              <a:t>raed</a:t>
            </a:r>
            <a:r>
              <a:rPr lang="en-US" altLang="en-US" sz="2400" dirty="0" smtClean="0"/>
              <a:t> it </a:t>
            </a:r>
            <a:r>
              <a:rPr lang="en-US" altLang="en-US" sz="2400" dirty="0" err="1" smtClean="0"/>
              <a:t>wouthit</a:t>
            </a:r>
            <a:r>
              <a:rPr lang="en-US" altLang="en-US" sz="2400" dirty="0" smtClean="0"/>
              <a:t> a problem.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This is </a:t>
            </a:r>
            <a:r>
              <a:rPr lang="en-US" altLang="en-US" sz="2400" dirty="0" err="1" smtClean="0"/>
              <a:t>bcuseae</a:t>
            </a:r>
            <a:r>
              <a:rPr lang="en-US" altLang="en-US" sz="2400" dirty="0" smtClean="0"/>
              <a:t> the </a:t>
            </a:r>
            <a:r>
              <a:rPr lang="en-US" altLang="en-US" sz="2400" dirty="0" err="1" smtClean="0"/>
              <a:t>huamn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mnid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deos</a:t>
            </a:r>
            <a:r>
              <a:rPr lang="en-US" altLang="en-US" sz="2400" dirty="0" smtClean="0"/>
              <a:t> not </a:t>
            </a:r>
            <a:r>
              <a:rPr lang="en-US" altLang="en-US" sz="2400" dirty="0" err="1" smtClean="0"/>
              <a:t>raed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ervey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lteter</a:t>
            </a:r>
            <a:r>
              <a:rPr lang="en-US" altLang="en-US" sz="2400" dirty="0" smtClean="0"/>
              <a:t> by </a:t>
            </a:r>
            <a:r>
              <a:rPr lang="en-US" altLang="en-US" sz="2400" dirty="0" err="1" smtClean="0"/>
              <a:t>istlef</a:t>
            </a:r>
            <a:r>
              <a:rPr lang="en-US" altLang="en-US" sz="2400" dirty="0" smtClean="0"/>
              <a:t>, but the word as a </a:t>
            </a:r>
            <a:r>
              <a:rPr lang="en-US" altLang="en-US" sz="2400" dirty="0" err="1" smtClean="0"/>
              <a:t>wlohe</a:t>
            </a:r>
            <a:r>
              <a:rPr lang="en-US" altLang="en-US" sz="2400" dirty="0" smtClean="0"/>
              <a:t>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err="1" smtClean="0"/>
              <a:t>Amzanig</a:t>
            </a:r>
            <a:r>
              <a:rPr lang="en-US" altLang="en-US" sz="2400" dirty="0" smtClean="0"/>
              <a:t> huh?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err="1" smtClean="0"/>
              <a:t>Yaeh</a:t>
            </a:r>
            <a:r>
              <a:rPr lang="en-US" altLang="en-US" sz="2400" dirty="0" smtClean="0"/>
              <a:t> and I </a:t>
            </a:r>
            <a:r>
              <a:rPr lang="en-US" altLang="en-US" sz="2400" dirty="0" err="1" smtClean="0"/>
              <a:t>awlyas</a:t>
            </a:r>
            <a:r>
              <a:rPr lang="en-US" altLang="en-US" sz="2400" dirty="0" smtClean="0"/>
              <a:t> thought </a:t>
            </a:r>
            <a:r>
              <a:rPr lang="en-US" altLang="en-US" sz="2400" dirty="0" err="1" smtClean="0"/>
              <a:t>slpeling</a:t>
            </a:r>
            <a:r>
              <a:rPr lang="en-US" altLang="en-US" sz="2400" dirty="0" smtClean="0"/>
              <a:t> was </a:t>
            </a:r>
            <a:r>
              <a:rPr lang="en-US" altLang="en-US" sz="2400" dirty="0" err="1" smtClean="0"/>
              <a:t>ipmorantt</a:t>
            </a:r>
            <a:r>
              <a:rPr lang="en-US" altLang="en-US" sz="24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79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algn="ctr"/>
            <a:r>
              <a:rPr lang="en-US" dirty="0" smtClean="0"/>
              <a:t>Language Components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953000"/>
          </a:xfrm>
        </p:spPr>
        <p:txBody>
          <a:bodyPr>
            <a:normAutofit/>
          </a:bodyPr>
          <a:lstStyle/>
          <a:p>
            <a:r>
              <a:rPr lang="en-US" sz="3000" i="1" dirty="0" smtClean="0">
                <a:solidFill>
                  <a:srgbClr val="FF0000"/>
                </a:solidFill>
              </a:rPr>
              <a:t>Phoneme: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C000"/>
                </a:solidFill>
              </a:rPr>
              <a:t>Smallest discrete unit of sound that distinguishes words (</a:t>
            </a:r>
            <a:r>
              <a:rPr lang="en-US" sz="3000" i="1" dirty="0" smtClean="0">
                <a:solidFill>
                  <a:srgbClr val="FFC000"/>
                </a:solidFill>
              </a:rPr>
              <a:t>Minimal Pair Principle</a:t>
            </a:r>
            <a:r>
              <a:rPr lang="en-US" sz="3000" dirty="0" smtClean="0">
                <a:solidFill>
                  <a:srgbClr val="FFC000"/>
                </a:solidFill>
              </a:rPr>
              <a:t>)</a:t>
            </a:r>
          </a:p>
          <a:p>
            <a:r>
              <a:rPr lang="en-US" sz="3000" i="1" dirty="0" smtClean="0">
                <a:solidFill>
                  <a:srgbClr val="FF0000"/>
                </a:solidFill>
              </a:rPr>
              <a:t>Syllable: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C000"/>
                </a:solidFill>
              </a:rPr>
              <a:t>Acoustic component perceived as a single unit</a:t>
            </a:r>
          </a:p>
          <a:p>
            <a:r>
              <a:rPr lang="en-US" sz="3000" i="1" dirty="0" smtClean="0">
                <a:solidFill>
                  <a:srgbClr val="FF0000"/>
                </a:solidFill>
              </a:rPr>
              <a:t>Morpheme: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C000"/>
                </a:solidFill>
              </a:rPr>
              <a:t>Smallest linguistic unit with meaning</a:t>
            </a:r>
          </a:p>
          <a:p>
            <a:r>
              <a:rPr lang="en-US" sz="3000" i="1" dirty="0" smtClean="0">
                <a:solidFill>
                  <a:srgbClr val="FF0000"/>
                </a:solidFill>
              </a:rPr>
              <a:t>Word</a:t>
            </a:r>
            <a:r>
              <a:rPr lang="en-US" sz="3000" dirty="0" smtClean="0">
                <a:solidFill>
                  <a:srgbClr val="FF0000"/>
                </a:solidFill>
              </a:rPr>
              <a:t>: </a:t>
            </a:r>
            <a:r>
              <a:rPr lang="en-US" sz="3000" dirty="0" smtClean="0">
                <a:solidFill>
                  <a:srgbClr val="FFC000"/>
                </a:solidFill>
              </a:rPr>
              <a:t>Speaker identifiable unit of meaning</a:t>
            </a:r>
          </a:p>
          <a:p>
            <a:r>
              <a:rPr lang="en-US" sz="3000" i="1" dirty="0" smtClean="0">
                <a:solidFill>
                  <a:srgbClr val="FF0000"/>
                </a:solidFill>
              </a:rPr>
              <a:t>Phrase</a:t>
            </a:r>
            <a:r>
              <a:rPr lang="en-US" sz="3000" dirty="0" smtClean="0">
                <a:solidFill>
                  <a:srgbClr val="FF0000"/>
                </a:solidFill>
              </a:rPr>
              <a:t>: </a:t>
            </a:r>
            <a:r>
              <a:rPr lang="en-US" sz="3000" dirty="0" smtClean="0">
                <a:solidFill>
                  <a:srgbClr val="FFC000"/>
                </a:solidFill>
              </a:rPr>
              <a:t>Sub-message of one or more words</a:t>
            </a:r>
          </a:p>
          <a:p>
            <a:r>
              <a:rPr lang="en-US" sz="3000" i="1" dirty="0" smtClean="0">
                <a:solidFill>
                  <a:srgbClr val="FF0000"/>
                </a:solidFill>
              </a:rPr>
              <a:t>Sentence</a:t>
            </a:r>
            <a:r>
              <a:rPr lang="en-US" sz="3000" dirty="0" smtClean="0">
                <a:solidFill>
                  <a:srgbClr val="FF0000"/>
                </a:solidFill>
              </a:rPr>
              <a:t>: </a:t>
            </a:r>
            <a:r>
              <a:rPr lang="en-US" sz="3000" dirty="0" smtClean="0">
                <a:solidFill>
                  <a:srgbClr val="FFC000"/>
                </a:solidFill>
              </a:rPr>
              <a:t>Self-contained message derived from a sequence of phrases and words</a:t>
            </a:r>
          </a:p>
        </p:txBody>
      </p:sp>
    </p:spTree>
    <p:extLst>
      <p:ext uri="{BB962C8B-B14F-4D97-AF65-F5344CB8AC3E}">
        <p14:creationId xmlns:p14="http://schemas.microsoft.com/office/powerpoint/2010/main" val="215821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dirty="0" smtClean="0"/>
              <a:t>Natural Language Characteristics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FFC000"/>
                </a:solidFill>
              </a:rPr>
              <a:t>Phones:  Set of all possible sounds that humans can articulate.</a:t>
            </a:r>
            <a:br>
              <a:rPr lang="en-US" sz="2800" dirty="0" smtClean="0">
                <a:solidFill>
                  <a:srgbClr val="FFC000"/>
                </a:solidFill>
              </a:rPr>
            </a:br>
            <a:endParaRPr lang="en-US" sz="800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FFC000"/>
                </a:solidFill>
              </a:rPr>
              <a:t>Each language selects a set of phonemes from the larger set of phones (English </a:t>
            </a:r>
            <a:r>
              <a:rPr lang="en-US" sz="2800" dirty="0" smtClean="0">
                <a:solidFill>
                  <a:srgbClr val="FFC000"/>
                </a:solidFill>
                <a:cs typeface="Calibri" pitchFamily="34" charset="0"/>
              </a:rPr>
              <a:t>≈</a:t>
            </a:r>
            <a:r>
              <a:rPr lang="en-US" sz="2800" dirty="0" smtClean="0">
                <a:solidFill>
                  <a:srgbClr val="FFC000"/>
                </a:solidFill>
              </a:rPr>
              <a:t> 40). Our hearing is tuned to respond to this smaller set.</a:t>
            </a:r>
            <a:br>
              <a:rPr lang="en-US" sz="2800" dirty="0" smtClean="0">
                <a:solidFill>
                  <a:srgbClr val="FFC000"/>
                </a:solidFill>
              </a:rPr>
            </a:br>
            <a:endParaRPr lang="en-US" sz="800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FFC000"/>
                </a:solidFill>
              </a:rPr>
              <a:t>Speech is a highly </a:t>
            </a:r>
            <a:r>
              <a:rPr lang="en-US" sz="2800" i="1" dirty="0" smtClean="0">
                <a:solidFill>
                  <a:srgbClr val="FFC000"/>
                </a:solidFill>
              </a:rPr>
              <a:t>redundant</a:t>
            </a:r>
            <a:r>
              <a:rPr lang="en-US" sz="2800" dirty="0" smtClean="0">
                <a:solidFill>
                  <a:srgbClr val="FFC000"/>
                </a:solidFill>
              </a:rPr>
              <a:t> sequential  signal containing a sequence of sounds (phonemes) , pitch (prosody), gestures, and other expressions that vary with time.</a:t>
            </a:r>
          </a:p>
        </p:txBody>
      </p:sp>
    </p:spTree>
    <p:extLst>
      <p:ext uri="{BB962C8B-B14F-4D97-AF65-F5344CB8AC3E}">
        <p14:creationId xmlns:p14="http://schemas.microsoft.com/office/powerpoint/2010/main" val="5538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Speech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 complex wave of varying atmospheric pressure traveling through space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sz="900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The pressure is measured (sampled) at regular intervals to produce a digital array of amplitudes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sz="900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Speech frequencies of interest are 100 to 3400 samples per second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sz="900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The </a:t>
            </a:r>
            <a:r>
              <a:rPr lang="en-US" dirty="0" err="1" smtClean="0">
                <a:solidFill>
                  <a:srgbClr val="FFC000"/>
                </a:solidFill>
              </a:rPr>
              <a:t>Nyquist</a:t>
            </a:r>
            <a:r>
              <a:rPr lang="en-US" dirty="0" smtClean="0">
                <a:solidFill>
                  <a:srgbClr val="FFC000"/>
                </a:solidFill>
              </a:rPr>
              <a:t> theorem requires measurements of at least double the frequencies of interest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Nyquist</a:t>
            </a:r>
            <a:r>
              <a:rPr lang="en-US" dirty="0" smtClean="0"/>
              <a:t> Theorem</a:t>
            </a:r>
            <a:endParaRPr lang="en-US" dirty="0"/>
          </a:p>
        </p:txBody>
      </p:sp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9" y="2325707"/>
            <a:ext cx="7780701" cy="323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5249" y="5486400"/>
            <a:ext cx="5439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Sampling at 1.5 times per cycle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371600"/>
            <a:ext cx="6960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sample rate must be at least twice the rate of the highest frequency of interest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45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Speech Signal Redundancy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5344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Original Continuous Analog Signal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Virtually contains an infinite number of frequencies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sz="900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Sampling Rates (Measurements per second)</a:t>
            </a:r>
          </a:p>
          <a:p>
            <a:pPr marL="631825" lvl="1" indent="-282575"/>
            <a:r>
              <a:rPr lang="en-US" sz="2500" dirty="0" smtClean="0">
                <a:solidFill>
                  <a:srgbClr val="FFC000"/>
                </a:solidFill>
              </a:rPr>
              <a:t>Mac: 44,100 2-byte samples per second (705kbps)</a:t>
            </a:r>
          </a:p>
          <a:p>
            <a:pPr marL="631825" lvl="1" indent="-282575"/>
            <a:r>
              <a:rPr lang="en-US" sz="2500" dirty="0" smtClean="0">
                <a:solidFill>
                  <a:srgbClr val="FFC000"/>
                </a:solidFill>
              </a:rPr>
              <a:t>PC: 16,000 2-byte samples per second (256kbps)</a:t>
            </a:r>
          </a:p>
          <a:p>
            <a:pPr marL="631825" lvl="1" indent="-282575"/>
            <a:r>
              <a:rPr lang="en-US" sz="2500" dirty="0" smtClean="0">
                <a:solidFill>
                  <a:srgbClr val="FFC000"/>
                </a:solidFill>
              </a:rPr>
              <a:t>Telephone: 8k 1-byte sample per second (64kbps)</a:t>
            </a:r>
            <a:br>
              <a:rPr lang="en-US" sz="2500" dirty="0" smtClean="0">
                <a:solidFill>
                  <a:srgbClr val="FFC000"/>
                </a:solidFill>
              </a:rPr>
            </a:br>
            <a:endParaRPr lang="en-US" sz="900" dirty="0" smtClean="0">
              <a:solidFill>
                <a:srgbClr val="FFC000"/>
              </a:solidFill>
            </a:endParaRPr>
          </a:p>
          <a:p>
            <a:pPr marL="283845" indent="-282575"/>
            <a:r>
              <a:rPr lang="en-US" sz="3100" dirty="0" smtClean="0">
                <a:solidFill>
                  <a:srgbClr val="FFC000"/>
                </a:solidFill>
              </a:rPr>
              <a:t>Compression for communication</a:t>
            </a:r>
          </a:p>
          <a:p>
            <a:pPr marL="631825" lvl="1" indent="-282575"/>
            <a:r>
              <a:rPr lang="en-US" sz="2500" dirty="0" smtClean="0">
                <a:solidFill>
                  <a:srgbClr val="FF0000"/>
                </a:solidFill>
              </a:rPr>
              <a:t>C</a:t>
            </a:r>
            <a:r>
              <a:rPr lang="en-US" sz="2500" dirty="0" smtClean="0">
                <a:solidFill>
                  <a:srgbClr val="FFC000"/>
                </a:solidFill>
              </a:rPr>
              <a:t>ode </a:t>
            </a:r>
            <a:r>
              <a:rPr lang="en-US" sz="2500" dirty="0" smtClean="0">
                <a:solidFill>
                  <a:srgbClr val="FF0000"/>
                </a:solidFill>
              </a:rPr>
              <a:t>E</a:t>
            </a:r>
            <a:r>
              <a:rPr lang="en-US" sz="2500" dirty="0" smtClean="0">
                <a:solidFill>
                  <a:srgbClr val="FFC000"/>
                </a:solidFill>
              </a:rPr>
              <a:t>xcited </a:t>
            </a:r>
            <a:r>
              <a:rPr lang="en-US" sz="2500" dirty="0" smtClean="0">
                <a:solidFill>
                  <a:srgbClr val="FF0000"/>
                </a:solidFill>
              </a:rPr>
              <a:t>L</a:t>
            </a:r>
            <a:r>
              <a:rPr lang="en-US" sz="2500" dirty="0" smtClean="0">
                <a:solidFill>
                  <a:srgbClr val="FFC000"/>
                </a:solidFill>
              </a:rPr>
              <a:t>inear </a:t>
            </a:r>
            <a:r>
              <a:rPr lang="en-US" sz="2500" dirty="0" smtClean="0">
                <a:solidFill>
                  <a:srgbClr val="FF0000"/>
                </a:solidFill>
              </a:rPr>
              <a:t>P</a:t>
            </a:r>
            <a:r>
              <a:rPr lang="en-US" sz="2500" dirty="0" smtClean="0">
                <a:solidFill>
                  <a:srgbClr val="FFC000"/>
                </a:solidFill>
              </a:rPr>
              <a:t>rediction Compression: 8kbps</a:t>
            </a:r>
          </a:p>
          <a:p>
            <a:pPr marL="631825" lvl="1" indent="-282575"/>
            <a:r>
              <a:rPr lang="en-US" sz="2500" dirty="0" smtClean="0">
                <a:solidFill>
                  <a:srgbClr val="FFC000"/>
                </a:solidFill>
              </a:rPr>
              <a:t>Research: 4kbps, 2.4 kbps</a:t>
            </a:r>
          </a:p>
          <a:p>
            <a:pPr marL="631825" lvl="1" indent="-282575"/>
            <a:r>
              <a:rPr lang="en-US" sz="2500" dirty="0" smtClean="0">
                <a:solidFill>
                  <a:srgbClr val="FFC000"/>
                </a:solidFill>
              </a:rPr>
              <a:t>Military applications: 600 bps</a:t>
            </a:r>
          </a:p>
          <a:p>
            <a:pPr marL="631825" lvl="1" indent="-282575"/>
            <a:r>
              <a:rPr lang="en-US" sz="2500" dirty="0" smtClean="0">
                <a:solidFill>
                  <a:srgbClr val="FFC000"/>
                </a:solidFill>
              </a:rPr>
              <a:t>Human brain: 50 bps</a:t>
            </a:r>
          </a:p>
        </p:txBody>
      </p:sp>
    </p:spTree>
    <p:extLst>
      <p:ext uri="{BB962C8B-B14F-4D97-AF65-F5344CB8AC3E}">
        <p14:creationId xmlns:p14="http://schemas.microsoft.com/office/powerpoint/2010/main" val="31906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Speech Recognition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343400"/>
            <a:ext cx="8229600" cy="14065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3200" b="1" dirty="0">
                <a:solidFill>
                  <a:srgbClr val="FFFF66"/>
                </a:solidFill>
              </a:rPr>
              <a:t>Goal: Automatically extract the string of words spoken from the speech signal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LML Speech Recognition 2008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035EAB5C-1EB2-44EB-9258-68487DB8BD46}" type="slidenum">
              <a:rPr lang="en-US" altLang="en-US"/>
              <a:pPr/>
              <a:t>18</a:t>
            </a:fld>
            <a:endParaRPr lang="en-US" altLang="en-US"/>
          </a:p>
        </p:txBody>
      </p:sp>
      <p:grpSp>
        <p:nvGrpSpPr>
          <p:cNvPr id="234500" name="Group 4"/>
          <p:cNvGrpSpPr>
            <a:grpSpLocks/>
          </p:cNvGrpSpPr>
          <p:nvPr/>
        </p:nvGrpSpPr>
        <p:grpSpPr bwMode="auto">
          <a:xfrm>
            <a:off x="242888" y="1954213"/>
            <a:ext cx="8529637" cy="1709737"/>
            <a:chOff x="185" y="1776"/>
            <a:chExt cx="5373" cy="1077"/>
          </a:xfrm>
        </p:grpSpPr>
        <p:sp>
          <p:nvSpPr>
            <p:cNvPr id="234501" name="Rectangle 5"/>
            <p:cNvSpPr>
              <a:spLocks noChangeArrowheads="1"/>
            </p:cNvSpPr>
            <p:nvPr/>
          </p:nvSpPr>
          <p:spPr bwMode="auto">
            <a:xfrm>
              <a:off x="2633" y="2221"/>
              <a:ext cx="1152" cy="52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nl-NL" altLang="en-US" sz="2400" u="sng">
                <a:latin typeface="Times New Roman" pitchFamily="18" charset="0"/>
              </a:endParaRPr>
            </a:p>
          </p:txBody>
        </p:sp>
        <p:sp>
          <p:nvSpPr>
            <p:cNvPr id="234502" name="Text Box 6"/>
            <p:cNvSpPr txBox="1">
              <a:spLocks noChangeArrowheads="1"/>
            </p:cNvSpPr>
            <p:nvPr/>
          </p:nvSpPr>
          <p:spPr bwMode="auto">
            <a:xfrm>
              <a:off x="2689" y="2260"/>
              <a:ext cx="948" cy="40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>
                  <a:solidFill>
                    <a:srgbClr val="FFFF66"/>
                  </a:solidFill>
                </a:rPr>
                <a:t>Speech</a:t>
              </a:r>
            </a:p>
            <a:p>
              <a:pPr algn="ctr"/>
              <a:r>
                <a:rPr lang="en-US" altLang="en-US" b="1">
                  <a:solidFill>
                    <a:srgbClr val="FFFF66"/>
                  </a:solidFill>
                </a:rPr>
                <a:t>Recognition</a:t>
              </a:r>
              <a:endParaRPr lang="en-US" altLang="en-US" sz="1400" b="1">
                <a:solidFill>
                  <a:srgbClr val="FFFF66"/>
                </a:solidFill>
              </a:endParaRPr>
            </a:p>
          </p:txBody>
        </p:sp>
        <p:sp>
          <p:nvSpPr>
            <p:cNvPr id="234503" name="Line 7"/>
            <p:cNvSpPr>
              <a:spLocks noChangeShapeType="1"/>
            </p:cNvSpPr>
            <p:nvPr/>
          </p:nvSpPr>
          <p:spPr bwMode="auto">
            <a:xfrm>
              <a:off x="3833" y="2448"/>
              <a:ext cx="432" cy="0"/>
            </a:xfrm>
            <a:prstGeom prst="line">
              <a:avLst/>
            </a:prstGeom>
            <a:noFill/>
            <a:ln w="76200">
              <a:solidFill>
                <a:srgbClr val="FFCC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4" name="Text Box 8"/>
            <p:cNvSpPr txBox="1">
              <a:spLocks noChangeArrowheads="1"/>
            </p:cNvSpPr>
            <p:nvPr/>
          </p:nvSpPr>
          <p:spPr bwMode="auto">
            <a:xfrm>
              <a:off x="4258" y="2191"/>
              <a:ext cx="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Words</a:t>
              </a:r>
              <a:endParaRPr lang="en-US" altLang="en-US" sz="1400" b="1"/>
            </a:p>
          </p:txBody>
        </p:sp>
        <p:sp>
          <p:nvSpPr>
            <p:cNvPr id="234505" name="Text Box 9"/>
            <p:cNvSpPr txBox="1">
              <a:spLocks noChangeArrowheads="1"/>
            </p:cNvSpPr>
            <p:nvPr/>
          </p:nvSpPr>
          <p:spPr bwMode="auto">
            <a:xfrm>
              <a:off x="4354" y="2383"/>
              <a:ext cx="1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1">
                  <a:solidFill>
                    <a:srgbClr val="66FF99"/>
                  </a:solidFill>
                </a:rPr>
                <a:t>“How are you?”</a:t>
              </a:r>
              <a:endParaRPr lang="en-US" altLang="en-US" sz="1400" b="1" i="1">
                <a:solidFill>
                  <a:srgbClr val="66FF99"/>
                </a:solidFill>
              </a:endParaRPr>
            </a:p>
          </p:txBody>
        </p:sp>
        <p:sp>
          <p:nvSpPr>
            <p:cNvPr id="234506" name="Line 10"/>
            <p:cNvSpPr>
              <a:spLocks noChangeShapeType="1"/>
            </p:cNvSpPr>
            <p:nvPr/>
          </p:nvSpPr>
          <p:spPr bwMode="auto">
            <a:xfrm>
              <a:off x="1481" y="2448"/>
              <a:ext cx="1152" cy="0"/>
            </a:xfrm>
            <a:prstGeom prst="line">
              <a:avLst/>
            </a:prstGeom>
            <a:noFill/>
            <a:ln w="76200">
              <a:solidFill>
                <a:srgbClr val="FFCC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07" name="Text Box 11"/>
            <p:cNvSpPr txBox="1">
              <a:spLocks noChangeArrowheads="1"/>
            </p:cNvSpPr>
            <p:nvPr/>
          </p:nvSpPr>
          <p:spPr bwMode="auto">
            <a:xfrm>
              <a:off x="1049" y="2496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FF3300"/>
                  </a:solidFill>
                </a:rPr>
                <a:t>Speech Signal</a:t>
              </a:r>
              <a:endParaRPr lang="en-US" altLang="en-US" sz="1400" b="1">
                <a:solidFill>
                  <a:srgbClr val="FF3300"/>
                </a:solidFill>
              </a:endParaRPr>
            </a:p>
          </p:txBody>
        </p:sp>
        <p:pic>
          <p:nvPicPr>
            <p:cNvPr id="234508" name="Picture 12" descr="onphon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" y="1776"/>
              <a:ext cx="841" cy="1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4509" name="Group 13"/>
            <p:cNvGrpSpPr>
              <a:grpSpLocks/>
            </p:cNvGrpSpPr>
            <p:nvPr/>
          </p:nvGrpSpPr>
          <p:grpSpPr bwMode="auto">
            <a:xfrm>
              <a:off x="1241" y="2112"/>
              <a:ext cx="839" cy="262"/>
              <a:chOff x="508" y="794"/>
              <a:chExt cx="839" cy="262"/>
            </a:xfrm>
          </p:grpSpPr>
          <p:sp>
            <p:nvSpPr>
              <p:cNvPr id="234510" name="Freeform 14"/>
              <p:cNvSpPr>
                <a:spLocks/>
              </p:cNvSpPr>
              <p:nvPr/>
            </p:nvSpPr>
            <p:spPr bwMode="auto">
              <a:xfrm>
                <a:off x="508" y="794"/>
                <a:ext cx="496" cy="262"/>
              </a:xfrm>
              <a:custGeom>
                <a:avLst/>
                <a:gdLst>
                  <a:gd name="T0" fmla="*/ 4 w 496"/>
                  <a:gd name="T1" fmla="*/ 134 h 262"/>
                  <a:gd name="T2" fmla="*/ 12 w 496"/>
                  <a:gd name="T3" fmla="*/ 136 h 262"/>
                  <a:gd name="T4" fmla="*/ 21 w 496"/>
                  <a:gd name="T5" fmla="*/ 136 h 262"/>
                  <a:gd name="T6" fmla="*/ 31 w 496"/>
                  <a:gd name="T7" fmla="*/ 136 h 262"/>
                  <a:gd name="T8" fmla="*/ 39 w 496"/>
                  <a:gd name="T9" fmla="*/ 134 h 262"/>
                  <a:gd name="T10" fmla="*/ 46 w 496"/>
                  <a:gd name="T11" fmla="*/ 132 h 262"/>
                  <a:gd name="T12" fmla="*/ 54 w 496"/>
                  <a:gd name="T13" fmla="*/ 130 h 262"/>
                  <a:gd name="T14" fmla="*/ 65 w 496"/>
                  <a:gd name="T15" fmla="*/ 136 h 262"/>
                  <a:gd name="T16" fmla="*/ 73 w 496"/>
                  <a:gd name="T17" fmla="*/ 132 h 262"/>
                  <a:gd name="T18" fmla="*/ 81 w 496"/>
                  <a:gd name="T19" fmla="*/ 136 h 262"/>
                  <a:gd name="T20" fmla="*/ 88 w 496"/>
                  <a:gd name="T21" fmla="*/ 138 h 262"/>
                  <a:gd name="T22" fmla="*/ 96 w 496"/>
                  <a:gd name="T23" fmla="*/ 138 h 262"/>
                  <a:gd name="T24" fmla="*/ 106 w 496"/>
                  <a:gd name="T25" fmla="*/ 134 h 262"/>
                  <a:gd name="T26" fmla="*/ 115 w 496"/>
                  <a:gd name="T27" fmla="*/ 132 h 262"/>
                  <a:gd name="T28" fmla="*/ 123 w 496"/>
                  <a:gd name="T29" fmla="*/ 129 h 262"/>
                  <a:gd name="T30" fmla="*/ 131 w 496"/>
                  <a:gd name="T31" fmla="*/ 134 h 262"/>
                  <a:gd name="T32" fmla="*/ 140 w 496"/>
                  <a:gd name="T33" fmla="*/ 136 h 262"/>
                  <a:gd name="T34" fmla="*/ 148 w 496"/>
                  <a:gd name="T35" fmla="*/ 129 h 262"/>
                  <a:gd name="T36" fmla="*/ 156 w 496"/>
                  <a:gd name="T37" fmla="*/ 130 h 262"/>
                  <a:gd name="T38" fmla="*/ 169 w 496"/>
                  <a:gd name="T39" fmla="*/ 169 h 262"/>
                  <a:gd name="T40" fmla="*/ 177 w 496"/>
                  <a:gd name="T41" fmla="*/ 65 h 262"/>
                  <a:gd name="T42" fmla="*/ 186 w 496"/>
                  <a:gd name="T43" fmla="*/ 115 h 262"/>
                  <a:gd name="T44" fmla="*/ 196 w 496"/>
                  <a:gd name="T45" fmla="*/ 167 h 262"/>
                  <a:gd name="T46" fmla="*/ 204 w 496"/>
                  <a:gd name="T47" fmla="*/ 56 h 262"/>
                  <a:gd name="T48" fmla="*/ 211 w 496"/>
                  <a:gd name="T49" fmla="*/ 152 h 262"/>
                  <a:gd name="T50" fmla="*/ 219 w 496"/>
                  <a:gd name="T51" fmla="*/ 129 h 262"/>
                  <a:gd name="T52" fmla="*/ 232 w 496"/>
                  <a:gd name="T53" fmla="*/ 196 h 262"/>
                  <a:gd name="T54" fmla="*/ 242 w 496"/>
                  <a:gd name="T55" fmla="*/ 21 h 262"/>
                  <a:gd name="T56" fmla="*/ 250 w 496"/>
                  <a:gd name="T57" fmla="*/ 119 h 262"/>
                  <a:gd name="T58" fmla="*/ 257 w 496"/>
                  <a:gd name="T59" fmla="*/ 117 h 262"/>
                  <a:gd name="T60" fmla="*/ 267 w 496"/>
                  <a:gd name="T61" fmla="*/ 169 h 262"/>
                  <a:gd name="T62" fmla="*/ 276 w 496"/>
                  <a:gd name="T63" fmla="*/ 0 h 262"/>
                  <a:gd name="T64" fmla="*/ 284 w 496"/>
                  <a:gd name="T65" fmla="*/ 82 h 262"/>
                  <a:gd name="T66" fmla="*/ 292 w 496"/>
                  <a:gd name="T67" fmla="*/ 123 h 262"/>
                  <a:gd name="T68" fmla="*/ 299 w 496"/>
                  <a:gd name="T69" fmla="*/ 146 h 262"/>
                  <a:gd name="T70" fmla="*/ 309 w 496"/>
                  <a:gd name="T71" fmla="*/ 230 h 262"/>
                  <a:gd name="T72" fmla="*/ 319 w 496"/>
                  <a:gd name="T73" fmla="*/ 117 h 262"/>
                  <a:gd name="T74" fmla="*/ 326 w 496"/>
                  <a:gd name="T75" fmla="*/ 100 h 262"/>
                  <a:gd name="T76" fmla="*/ 338 w 496"/>
                  <a:gd name="T77" fmla="*/ 171 h 262"/>
                  <a:gd name="T78" fmla="*/ 347 w 496"/>
                  <a:gd name="T79" fmla="*/ 192 h 262"/>
                  <a:gd name="T80" fmla="*/ 355 w 496"/>
                  <a:gd name="T81" fmla="*/ 104 h 262"/>
                  <a:gd name="T82" fmla="*/ 365 w 496"/>
                  <a:gd name="T83" fmla="*/ 148 h 262"/>
                  <a:gd name="T84" fmla="*/ 372 w 496"/>
                  <a:gd name="T85" fmla="*/ 154 h 262"/>
                  <a:gd name="T86" fmla="*/ 380 w 496"/>
                  <a:gd name="T87" fmla="*/ 194 h 262"/>
                  <a:gd name="T88" fmla="*/ 390 w 496"/>
                  <a:gd name="T89" fmla="*/ 6 h 262"/>
                  <a:gd name="T90" fmla="*/ 399 w 496"/>
                  <a:gd name="T91" fmla="*/ 100 h 262"/>
                  <a:gd name="T92" fmla="*/ 407 w 496"/>
                  <a:gd name="T93" fmla="*/ 123 h 262"/>
                  <a:gd name="T94" fmla="*/ 414 w 496"/>
                  <a:gd name="T95" fmla="*/ 146 h 262"/>
                  <a:gd name="T96" fmla="*/ 422 w 496"/>
                  <a:gd name="T97" fmla="*/ 161 h 262"/>
                  <a:gd name="T98" fmla="*/ 432 w 496"/>
                  <a:gd name="T99" fmla="*/ 65 h 262"/>
                  <a:gd name="T100" fmla="*/ 439 w 496"/>
                  <a:gd name="T101" fmla="*/ 61 h 262"/>
                  <a:gd name="T102" fmla="*/ 449 w 496"/>
                  <a:gd name="T103" fmla="*/ 142 h 262"/>
                  <a:gd name="T104" fmla="*/ 457 w 496"/>
                  <a:gd name="T105" fmla="*/ 169 h 262"/>
                  <a:gd name="T106" fmla="*/ 466 w 496"/>
                  <a:gd name="T107" fmla="*/ 132 h 262"/>
                  <a:gd name="T108" fmla="*/ 474 w 496"/>
                  <a:gd name="T109" fmla="*/ 36 h 262"/>
                  <a:gd name="T110" fmla="*/ 482 w 496"/>
                  <a:gd name="T111" fmla="*/ 84 h 262"/>
                  <a:gd name="T112" fmla="*/ 489 w 496"/>
                  <a:gd name="T113" fmla="*/ 14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96" h="262">
                    <a:moveTo>
                      <a:pt x="0" y="130"/>
                    </a:moveTo>
                    <a:lnTo>
                      <a:pt x="4" y="134"/>
                    </a:lnTo>
                    <a:lnTo>
                      <a:pt x="8" y="134"/>
                    </a:lnTo>
                    <a:lnTo>
                      <a:pt x="12" y="136"/>
                    </a:lnTo>
                    <a:lnTo>
                      <a:pt x="17" y="132"/>
                    </a:lnTo>
                    <a:lnTo>
                      <a:pt x="21" y="136"/>
                    </a:lnTo>
                    <a:lnTo>
                      <a:pt x="25" y="134"/>
                    </a:lnTo>
                    <a:lnTo>
                      <a:pt x="31" y="136"/>
                    </a:lnTo>
                    <a:lnTo>
                      <a:pt x="35" y="136"/>
                    </a:lnTo>
                    <a:lnTo>
                      <a:pt x="39" y="134"/>
                    </a:lnTo>
                    <a:lnTo>
                      <a:pt x="42" y="132"/>
                    </a:lnTo>
                    <a:lnTo>
                      <a:pt x="46" y="132"/>
                    </a:lnTo>
                    <a:lnTo>
                      <a:pt x="52" y="130"/>
                    </a:lnTo>
                    <a:lnTo>
                      <a:pt x="54" y="130"/>
                    </a:lnTo>
                    <a:lnTo>
                      <a:pt x="60" y="130"/>
                    </a:lnTo>
                    <a:lnTo>
                      <a:pt x="65" y="136"/>
                    </a:lnTo>
                    <a:lnTo>
                      <a:pt x="67" y="130"/>
                    </a:lnTo>
                    <a:lnTo>
                      <a:pt x="73" y="132"/>
                    </a:lnTo>
                    <a:lnTo>
                      <a:pt x="75" y="134"/>
                    </a:lnTo>
                    <a:lnTo>
                      <a:pt x="81" y="136"/>
                    </a:lnTo>
                    <a:lnTo>
                      <a:pt x="87" y="136"/>
                    </a:lnTo>
                    <a:lnTo>
                      <a:pt x="88" y="138"/>
                    </a:lnTo>
                    <a:lnTo>
                      <a:pt x="94" y="136"/>
                    </a:lnTo>
                    <a:lnTo>
                      <a:pt x="96" y="138"/>
                    </a:lnTo>
                    <a:lnTo>
                      <a:pt x="102" y="136"/>
                    </a:lnTo>
                    <a:lnTo>
                      <a:pt x="106" y="134"/>
                    </a:lnTo>
                    <a:lnTo>
                      <a:pt x="110" y="132"/>
                    </a:lnTo>
                    <a:lnTo>
                      <a:pt x="115" y="132"/>
                    </a:lnTo>
                    <a:lnTo>
                      <a:pt x="119" y="130"/>
                    </a:lnTo>
                    <a:lnTo>
                      <a:pt x="123" y="129"/>
                    </a:lnTo>
                    <a:lnTo>
                      <a:pt x="127" y="127"/>
                    </a:lnTo>
                    <a:lnTo>
                      <a:pt x="131" y="134"/>
                    </a:lnTo>
                    <a:lnTo>
                      <a:pt x="134" y="136"/>
                    </a:lnTo>
                    <a:lnTo>
                      <a:pt x="140" y="136"/>
                    </a:lnTo>
                    <a:lnTo>
                      <a:pt x="144" y="130"/>
                    </a:lnTo>
                    <a:lnTo>
                      <a:pt x="148" y="129"/>
                    </a:lnTo>
                    <a:lnTo>
                      <a:pt x="154" y="127"/>
                    </a:lnTo>
                    <a:lnTo>
                      <a:pt x="156" y="130"/>
                    </a:lnTo>
                    <a:lnTo>
                      <a:pt x="161" y="142"/>
                    </a:lnTo>
                    <a:lnTo>
                      <a:pt x="169" y="169"/>
                    </a:lnTo>
                    <a:lnTo>
                      <a:pt x="175" y="157"/>
                    </a:lnTo>
                    <a:lnTo>
                      <a:pt x="177" y="65"/>
                    </a:lnTo>
                    <a:lnTo>
                      <a:pt x="182" y="102"/>
                    </a:lnTo>
                    <a:lnTo>
                      <a:pt x="186" y="115"/>
                    </a:lnTo>
                    <a:lnTo>
                      <a:pt x="190" y="157"/>
                    </a:lnTo>
                    <a:lnTo>
                      <a:pt x="196" y="167"/>
                    </a:lnTo>
                    <a:lnTo>
                      <a:pt x="198" y="207"/>
                    </a:lnTo>
                    <a:lnTo>
                      <a:pt x="204" y="56"/>
                    </a:lnTo>
                    <a:lnTo>
                      <a:pt x="207" y="71"/>
                    </a:lnTo>
                    <a:lnTo>
                      <a:pt x="211" y="152"/>
                    </a:lnTo>
                    <a:lnTo>
                      <a:pt x="215" y="125"/>
                    </a:lnTo>
                    <a:lnTo>
                      <a:pt x="219" y="129"/>
                    </a:lnTo>
                    <a:lnTo>
                      <a:pt x="228" y="157"/>
                    </a:lnTo>
                    <a:lnTo>
                      <a:pt x="232" y="196"/>
                    </a:lnTo>
                    <a:lnTo>
                      <a:pt x="238" y="190"/>
                    </a:lnTo>
                    <a:lnTo>
                      <a:pt x="242" y="21"/>
                    </a:lnTo>
                    <a:lnTo>
                      <a:pt x="246" y="123"/>
                    </a:lnTo>
                    <a:lnTo>
                      <a:pt x="250" y="119"/>
                    </a:lnTo>
                    <a:lnTo>
                      <a:pt x="253" y="136"/>
                    </a:lnTo>
                    <a:lnTo>
                      <a:pt x="257" y="117"/>
                    </a:lnTo>
                    <a:lnTo>
                      <a:pt x="263" y="157"/>
                    </a:lnTo>
                    <a:lnTo>
                      <a:pt x="267" y="169"/>
                    </a:lnTo>
                    <a:lnTo>
                      <a:pt x="271" y="261"/>
                    </a:lnTo>
                    <a:lnTo>
                      <a:pt x="276" y="0"/>
                    </a:lnTo>
                    <a:lnTo>
                      <a:pt x="278" y="136"/>
                    </a:lnTo>
                    <a:lnTo>
                      <a:pt x="284" y="82"/>
                    </a:lnTo>
                    <a:lnTo>
                      <a:pt x="288" y="155"/>
                    </a:lnTo>
                    <a:lnTo>
                      <a:pt x="292" y="123"/>
                    </a:lnTo>
                    <a:lnTo>
                      <a:pt x="298" y="165"/>
                    </a:lnTo>
                    <a:lnTo>
                      <a:pt x="299" y="146"/>
                    </a:lnTo>
                    <a:lnTo>
                      <a:pt x="305" y="238"/>
                    </a:lnTo>
                    <a:lnTo>
                      <a:pt x="309" y="230"/>
                    </a:lnTo>
                    <a:lnTo>
                      <a:pt x="313" y="11"/>
                    </a:lnTo>
                    <a:lnTo>
                      <a:pt x="319" y="117"/>
                    </a:lnTo>
                    <a:lnTo>
                      <a:pt x="321" y="107"/>
                    </a:lnTo>
                    <a:lnTo>
                      <a:pt x="326" y="100"/>
                    </a:lnTo>
                    <a:lnTo>
                      <a:pt x="330" y="127"/>
                    </a:lnTo>
                    <a:lnTo>
                      <a:pt x="338" y="171"/>
                    </a:lnTo>
                    <a:lnTo>
                      <a:pt x="344" y="203"/>
                    </a:lnTo>
                    <a:lnTo>
                      <a:pt x="347" y="192"/>
                    </a:lnTo>
                    <a:lnTo>
                      <a:pt x="351" y="23"/>
                    </a:lnTo>
                    <a:lnTo>
                      <a:pt x="355" y="104"/>
                    </a:lnTo>
                    <a:lnTo>
                      <a:pt x="359" y="94"/>
                    </a:lnTo>
                    <a:lnTo>
                      <a:pt x="365" y="148"/>
                    </a:lnTo>
                    <a:lnTo>
                      <a:pt x="367" y="136"/>
                    </a:lnTo>
                    <a:lnTo>
                      <a:pt x="372" y="154"/>
                    </a:lnTo>
                    <a:lnTo>
                      <a:pt x="378" y="178"/>
                    </a:lnTo>
                    <a:lnTo>
                      <a:pt x="380" y="194"/>
                    </a:lnTo>
                    <a:lnTo>
                      <a:pt x="386" y="163"/>
                    </a:lnTo>
                    <a:lnTo>
                      <a:pt x="390" y="6"/>
                    </a:lnTo>
                    <a:lnTo>
                      <a:pt x="393" y="136"/>
                    </a:lnTo>
                    <a:lnTo>
                      <a:pt x="399" y="100"/>
                    </a:lnTo>
                    <a:lnTo>
                      <a:pt x="401" y="134"/>
                    </a:lnTo>
                    <a:lnTo>
                      <a:pt x="407" y="123"/>
                    </a:lnTo>
                    <a:lnTo>
                      <a:pt x="411" y="167"/>
                    </a:lnTo>
                    <a:lnTo>
                      <a:pt x="414" y="146"/>
                    </a:lnTo>
                    <a:lnTo>
                      <a:pt x="420" y="182"/>
                    </a:lnTo>
                    <a:lnTo>
                      <a:pt x="422" y="161"/>
                    </a:lnTo>
                    <a:lnTo>
                      <a:pt x="428" y="154"/>
                    </a:lnTo>
                    <a:lnTo>
                      <a:pt x="432" y="65"/>
                    </a:lnTo>
                    <a:lnTo>
                      <a:pt x="436" y="107"/>
                    </a:lnTo>
                    <a:lnTo>
                      <a:pt x="439" y="61"/>
                    </a:lnTo>
                    <a:lnTo>
                      <a:pt x="445" y="157"/>
                    </a:lnTo>
                    <a:lnTo>
                      <a:pt x="449" y="142"/>
                    </a:lnTo>
                    <a:lnTo>
                      <a:pt x="453" y="169"/>
                    </a:lnTo>
                    <a:lnTo>
                      <a:pt x="457" y="169"/>
                    </a:lnTo>
                    <a:lnTo>
                      <a:pt x="461" y="165"/>
                    </a:lnTo>
                    <a:lnTo>
                      <a:pt x="466" y="132"/>
                    </a:lnTo>
                    <a:lnTo>
                      <a:pt x="470" y="136"/>
                    </a:lnTo>
                    <a:lnTo>
                      <a:pt x="474" y="36"/>
                    </a:lnTo>
                    <a:lnTo>
                      <a:pt x="478" y="100"/>
                    </a:lnTo>
                    <a:lnTo>
                      <a:pt x="482" y="84"/>
                    </a:lnTo>
                    <a:lnTo>
                      <a:pt x="487" y="134"/>
                    </a:lnTo>
                    <a:lnTo>
                      <a:pt x="489" y="142"/>
                    </a:lnTo>
                    <a:lnTo>
                      <a:pt x="495" y="163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11" name="Freeform 15"/>
              <p:cNvSpPr>
                <a:spLocks/>
              </p:cNvSpPr>
              <p:nvPr/>
            </p:nvSpPr>
            <p:spPr bwMode="auto">
              <a:xfrm>
                <a:off x="1003" y="882"/>
                <a:ext cx="344" cy="80"/>
              </a:xfrm>
              <a:custGeom>
                <a:avLst/>
                <a:gdLst>
                  <a:gd name="T0" fmla="*/ 0 w 344"/>
                  <a:gd name="T1" fmla="*/ 75 h 80"/>
                  <a:gd name="T2" fmla="*/ 8 w 344"/>
                  <a:gd name="T3" fmla="*/ 79 h 80"/>
                  <a:gd name="T4" fmla="*/ 17 w 344"/>
                  <a:gd name="T5" fmla="*/ 60 h 80"/>
                  <a:gd name="T6" fmla="*/ 25 w 344"/>
                  <a:gd name="T7" fmla="*/ 46 h 80"/>
                  <a:gd name="T8" fmla="*/ 35 w 344"/>
                  <a:gd name="T9" fmla="*/ 33 h 80"/>
                  <a:gd name="T10" fmla="*/ 42 w 344"/>
                  <a:gd name="T11" fmla="*/ 64 h 80"/>
                  <a:gd name="T12" fmla="*/ 50 w 344"/>
                  <a:gd name="T13" fmla="*/ 58 h 80"/>
                  <a:gd name="T14" fmla="*/ 59 w 344"/>
                  <a:gd name="T15" fmla="*/ 58 h 80"/>
                  <a:gd name="T16" fmla="*/ 67 w 344"/>
                  <a:gd name="T17" fmla="*/ 35 h 80"/>
                  <a:gd name="T18" fmla="*/ 75 w 344"/>
                  <a:gd name="T19" fmla="*/ 27 h 80"/>
                  <a:gd name="T20" fmla="*/ 84 w 344"/>
                  <a:gd name="T21" fmla="*/ 48 h 80"/>
                  <a:gd name="T22" fmla="*/ 94 w 344"/>
                  <a:gd name="T23" fmla="*/ 54 h 80"/>
                  <a:gd name="T24" fmla="*/ 106 w 344"/>
                  <a:gd name="T25" fmla="*/ 44 h 80"/>
                  <a:gd name="T26" fmla="*/ 115 w 344"/>
                  <a:gd name="T27" fmla="*/ 44 h 80"/>
                  <a:gd name="T28" fmla="*/ 123 w 344"/>
                  <a:gd name="T29" fmla="*/ 44 h 80"/>
                  <a:gd name="T30" fmla="*/ 130 w 344"/>
                  <a:gd name="T31" fmla="*/ 46 h 80"/>
                  <a:gd name="T32" fmla="*/ 140 w 344"/>
                  <a:gd name="T33" fmla="*/ 46 h 80"/>
                  <a:gd name="T34" fmla="*/ 148 w 344"/>
                  <a:gd name="T35" fmla="*/ 50 h 80"/>
                  <a:gd name="T36" fmla="*/ 161 w 344"/>
                  <a:gd name="T37" fmla="*/ 48 h 80"/>
                  <a:gd name="T38" fmla="*/ 169 w 344"/>
                  <a:gd name="T39" fmla="*/ 48 h 80"/>
                  <a:gd name="T40" fmla="*/ 178 w 344"/>
                  <a:gd name="T41" fmla="*/ 44 h 80"/>
                  <a:gd name="T42" fmla="*/ 186 w 344"/>
                  <a:gd name="T43" fmla="*/ 39 h 80"/>
                  <a:gd name="T44" fmla="*/ 196 w 344"/>
                  <a:gd name="T45" fmla="*/ 41 h 80"/>
                  <a:gd name="T46" fmla="*/ 203 w 344"/>
                  <a:gd name="T47" fmla="*/ 44 h 80"/>
                  <a:gd name="T48" fmla="*/ 211 w 344"/>
                  <a:gd name="T49" fmla="*/ 44 h 80"/>
                  <a:gd name="T50" fmla="*/ 221 w 344"/>
                  <a:gd name="T51" fmla="*/ 48 h 80"/>
                  <a:gd name="T52" fmla="*/ 228 w 344"/>
                  <a:gd name="T53" fmla="*/ 48 h 80"/>
                  <a:gd name="T54" fmla="*/ 238 w 344"/>
                  <a:gd name="T55" fmla="*/ 46 h 80"/>
                  <a:gd name="T56" fmla="*/ 246 w 344"/>
                  <a:gd name="T57" fmla="*/ 50 h 80"/>
                  <a:gd name="T58" fmla="*/ 259 w 344"/>
                  <a:gd name="T59" fmla="*/ 46 h 80"/>
                  <a:gd name="T60" fmla="*/ 267 w 344"/>
                  <a:gd name="T61" fmla="*/ 41 h 80"/>
                  <a:gd name="T62" fmla="*/ 276 w 344"/>
                  <a:gd name="T63" fmla="*/ 44 h 80"/>
                  <a:gd name="T64" fmla="*/ 284 w 344"/>
                  <a:gd name="T65" fmla="*/ 46 h 80"/>
                  <a:gd name="T66" fmla="*/ 292 w 344"/>
                  <a:gd name="T67" fmla="*/ 50 h 80"/>
                  <a:gd name="T68" fmla="*/ 299 w 344"/>
                  <a:gd name="T69" fmla="*/ 50 h 80"/>
                  <a:gd name="T70" fmla="*/ 309 w 344"/>
                  <a:gd name="T71" fmla="*/ 44 h 80"/>
                  <a:gd name="T72" fmla="*/ 318 w 344"/>
                  <a:gd name="T73" fmla="*/ 46 h 80"/>
                  <a:gd name="T74" fmla="*/ 326 w 344"/>
                  <a:gd name="T75" fmla="*/ 44 h 80"/>
                  <a:gd name="T76" fmla="*/ 334 w 344"/>
                  <a:gd name="T77" fmla="*/ 41 h 80"/>
                  <a:gd name="T78" fmla="*/ 343 w 344"/>
                  <a:gd name="T79" fmla="*/ 3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4" h="80">
                    <a:moveTo>
                      <a:pt x="0" y="75"/>
                    </a:moveTo>
                    <a:lnTo>
                      <a:pt x="0" y="75"/>
                    </a:lnTo>
                    <a:lnTo>
                      <a:pt x="6" y="73"/>
                    </a:lnTo>
                    <a:lnTo>
                      <a:pt x="8" y="79"/>
                    </a:lnTo>
                    <a:lnTo>
                      <a:pt x="13" y="50"/>
                    </a:lnTo>
                    <a:lnTo>
                      <a:pt x="17" y="60"/>
                    </a:lnTo>
                    <a:lnTo>
                      <a:pt x="21" y="48"/>
                    </a:lnTo>
                    <a:lnTo>
                      <a:pt x="25" y="46"/>
                    </a:lnTo>
                    <a:lnTo>
                      <a:pt x="29" y="0"/>
                    </a:lnTo>
                    <a:lnTo>
                      <a:pt x="35" y="33"/>
                    </a:lnTo>
                    <a:lnTo>
                      <a:pt x="38" y="44"/>
                    </a:lnTo>
                    <a:lnTo>
                      <a:pt x="42" y="64"/>
                    </a:lnTo>
                    <a:lnTo>
                      <a:pt x="46" y="58"/>
                    </a:lnTo>
                    <a:lnTo>
                      <a:pt x="50" y="58"/>
                    </a:lnTo>
                    <a:lnTo>
                      <a:pt x="56" y="44"/>
                    </a:lnTo>
                    <a:lnTo>
                      <a:pt x="59" y="58"/>
                    </a:lnTo>
                    <a:lnTo>
                      <a:pt x="63" y="35"/>
                    </a:lnTo>
                    <a:lnTo>
                      <a:pt x="67" y="35"/>
                    </a:lnTo>
                    <a:lnTo>
                      <a:pt x="73" y="35"/>
                    </a:lnTo>
                    <a:lnTo>
                      <a:pt x="75" y="27"/>
                    </a:lnTo>
                    <a:lnTo>
                      <a:pt x="81" y="44"/>
                    </a:lnTo>
                    <a:lnTo>
                      <a:pt x="84" y="48"/>
                    </a:lnTo>
                    <a:lnTo>
                      <a:pt x="88" y="54"/>
                    </a:lnTo>
                    <a:lnTo>
                      <a:pt x="94" y="54"/>
                    </a:lnTo>
                    <a:lnTo>
                      <a:pt x="102" y="50"/>
                    </a:lnTo>
                    <a:lnTo>
                      <a:pt x="106" y="44"/>
                    </a:lnTo>
                    <a:lnTo>
                      <a:pt x="109" y="44"/>
                    </a:lnTo>
                    <a:lnTo>
                      <a:pt x="115" y="44"/>
                    </a:lnTo>
                    <a:lnTo>
                      <a:pt x="119" y="41"/>
                    </a:lnTo>
                    <a:lnTo>
                      <a:pt x="123" y="44"/>
                    </a:lnTo>
                    <a:lnTo>
                      <a:pt x="129" y="44"/>
                    </a:lnTo>
                    <a:lnTo>
                      <a:pt x="130" y="46"/>
                    </a:lnTo>
                    <a:lnTo>
                      <a:pt x="136" y="42"/>
                    </a:lnTo>
                    <a:lnTo>
                      <a:pt x="140" y="46"/>
                    </a:lnTo>
                    <a:lnTo>
                      <a:pt x="144" y="46"/>
                    </a:lnTo>
                    <a:lnTo>
                      <a:pt x="148" y="50"/>
                    </a:lnTo>
                    <a:lnTo>
                      <a:pt x="157" y="54"/>
                    </a:lnTo>
                    <a:lnTo>
                      <a:pt x="161" y="48"/>
                    </a:lnTo>
                    <a:lnTo>
                      <a:pt x="165" y="48"/>
                    </a:lnTo>
                    <a:lnTo>
                      <a:pt x="169" y="48"/>
                    </a:lnTo>
                    <a:lnTo>
                      <a:pt x="175" y="48"/>
                    </a:lnTo>
                    <a:lnTo>
                      <a:pt x="178" y="44"/>
                    </a:lnTo>
                    <a:lnTo>
                      <a:pt x="182" y="44"/>
                    </a:lnTo>
                    <a:lnTo>
                      <a:pt x="186" y="39"/>
                    </a:lnTo>
                    <a:lnTo>
                      <a:pt x="190" y="42"/>
                    </a:lnTo>
                    <a:lnTo>
                      <a:pt x="196" y="41"/>
                    </a:lnTo>
                    <a:lnTo>
                      <a:pt x="198" y="42"/>
                    </a:lnTo>
                    <a:lnTo>
                      <a:pt x="203" y="44"/>
                    </a:lnTo>
                    <a:lnTo>
                      <a:pt x="207" y="48"/>
                    </a:lnTo>
                    <a:lnTo>
                      <a:pt x="211" y="44"/>
                    </a:lnTo>
                    <a:lnTo>
                      <a:pt x="217" y="44"/>
                    </a:lnTo>
                    <a:lnTo>
                      <a:pt x="221" y="48"/>
                    </a:lnTo>
                    <a:lnTo>
                      <a:pt x="224" y="46"/>
                    </a:lnTo>
                    <a:lnTo>
                      <a:pt x="228" y="48"/>
                    </a:lnTo>
                    <a:lnTo>
                      <a:pt x="232" y="46"/>
                    </a:lnTo>
                    <a:lnTo>
                      <a:pt x="238" y="46"/>
                    </a:lnTo>
                    <a:lnTo>
                      <a:pt x="242" y="50"/>
                    </a:lnTo>
                    <a:lnTo>
                      <a:pt x="246" y="50"/>
                    </a:lnTo>
                    <a:lnTo>
                      <a:pt x="253" y="44"/>
                    </a:lnTo>
                    <a:lnTo>
                      <a:pt x="259" y="46"/>
                    </a:lnTo>
                    <a:lnTo>
                      <a:pt x="263" y="41"/>
                    </a:lnTo>
                    <a:lnTo>
                      <a:pt x="267" y="41"/>
                    </a:lnTo>
                    <a:lnTo>
                      <a:pt x="270" y="41"/>
                    </a:lnTo>
                    <a:lnTo>
                      <a:pt x="276" y="44"/>
                    </a:lnTo>
                    <a:lnTo>
                      <a:pt x="280" y="44"/>
                    </a:lnTo>
                    <a:lnTo>
                      <a:pt x="284" y="46"/>
                    </a:lnTo>
                    <a:lnTo>
                      <a:pt x="288" y="48"/>
                    </a:lnTo>
                    <a:lnTo>
                      <a:pt x="292" y="50"/>
                    </a:lnTo>
                    <a:lnTo>
                      <a:pt x="297" y="50"/>
                    </a:lnTo>
                    <a:lnTo>
                      <a:pt x="299" y="50"/>
                    </a:lnTo>
                    <a:lnTo>
                      <a:pt x="305" y="44"/>
                    </a:lnTo>
                    <a:lnTo>
                      <a:pt x="309" y="44"/>
                    </a:lnTo>
                    <a:lnTo>
                      <a:pt x="313" y="46"/>
                    </a:lnTo>
                    <a:lnTo>
                      <a:pt x="318" y="46"/>
                    </a:lnTo>
                    <a:lnTo>
                      <a:pt x="320" y="44"/>
                    </a:lnTo>
                    <a:lnTo>
                      <a:pt x="326" y="44"/>
                    </a:lnTo>
                    <a:lnTo>
                      <a:pt x="332" y="41"/>
                    </a:lnTo>
                    <a:lnTo>
                      <a:pt x="334" y="41"/>
                    </a:lnTo>
                    <a:lnTo>
                      <a:pt x="340" y="41"/>
                    </a:lnTo>
                    <a:lnTo>
                      <a:pt x="343" y="35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00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95250"/>
            <a:ext cx="8229600" cy="1143000"/>
          </a:xfrm>
        </p:spPr>
        <p:txBody>
          <a:bodyPr/>
          <a:lstStyle/>
          <a:p>
            <a:pPr algn="ctr"/>
            <a:r>
              <a:rPr lang="en-US" altLang="en-US" dirty="0"/>
              <a:t>Speech </a:t>
            </a:r>
            <a:r>
              <a:rPr lang="en-US" altLang="en-US" dirty="0" smtClean="0"/>
              <a:t>Physiology</a:t>
            </a:r>
            <a:endParaRPr lang="en-US" altLang="en-US" dirty="0"/>
          </a:p>
        </p:txBody>
      </p:sp>
      <p:pic>
        <p:nvPicPr>
          <p:cNvPr id="279570" name="Picture 18" descr="NasOr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33800"/>
            <a:ext cx="3581400" cy="2340876"/>
          </a:xfrm>
          <a:solidFill>
            <a:srgbClr val="CCFFFF"/>
          </a:solidFill>
          <a:ln/>
          <a:effectLst>
            <a:outerShdw dist="155023" dir="2099521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304800" y="6245225"/>
            <a:ext cx="2895600" cy="476250"/>
          </a:xfrm>
        </p:spPr>
        <p:txBody>
          <a:bodyPr/>
          <a:lstStyle/>
          <a:p>
            <a:r>
              <a:rPr lang="en-US" altLang="en-US" dirty="0"/>
              <a:t>LML Speech Recognition 2008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F154-8EEB-4CC7-A5CF-6D8D014FFC6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79563" name="Text Box 11"/>
          <p:cNvSpPr txBox="1">
            <a:spLocks noChangeArrowheads="1"/>
          </p:cNvSpPr>
          <p:nvPr/>
        </p:nvSpPr>
        <p:spPr bwMode="auto">
          <a:xfrm>
            <a:off x="5562600" y="2743200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3300"/>
                </a:solidFill>
              </a:rPr>
              <a:t>Acoustic Speech </a:t>
            </a:r>
            <a:r>
              <a:rPr lang="en-US" altLang="en-US" sz="2400" b="1" dirty="0">
                <a:solidFill>
                  <a:srgbClr val="FF3300"/>
                </a:solidFill>
              </a:rPr>
              <a:t>Signal</a:t>
            </a: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219200"/>
            <a:ext cx="3084511" cy="279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140200" y="1219200"/>
            <a:ext cx="3576637" cy="2133600"/>
            <a:chOff x="3733800" y="1676400"/>
            <a:chExt cx="3576637" cy="2133600"/>
          </a:xfrm>
        </p:grpSpPr>
        <p:sp>
          <p:nvSpPr>
            <p:cNvPr id="279562" name="Line 10"/>
            <p:cNvSpPr>
              <a:spLocks noChangeShapeType="1"/>
            </p:cNvSpPr>
            <p:nvPr/>
          </p:nvSpPr>
          <p:spPr bwMode="auto">
            <a:xfrm>
              <a:off x="5481637" y="3167063"/>
              <a:ext cx="1828800" cy="0"/>
            </a:xfrm>
            <a:prstGeom prst="line">
              <a:avLst/>
            </a:prstGeom>
            <a:noFill/>
            <a:ln w="76200">
              <a:solidFill>
                <a:srgbClr val="FFCC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9564" name="Picture 12" descr="onphon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100263"/>
              <a:ext cx="1335087" cy="1709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9565" name="Group 13"/>
            <p:cNvGrpSpPr>
              <a:grpSpLocks/>
            </p:cNvGrpSpPr>
            <p:nvPr/>
          </p:nvGrpSpPr>
          <p:grpSpPr bwMode="auto">
            <a:xfrm>
              <a:off x="5410200" y="2633663"/>
              <a:ext cx="1331912" cy="415925"/>
              <a:chOff x="508" y="794"/>
              <a:chExt cx="839" cy="262"/>
            </a:xfrm>
          </p:grpSpPr>
          <p:sp>
            <p:nvSpPr>
              <p:cNvPr id="279566" name="Freeform 14"/>
              <p:cNvSpPr>
                <a:spLocks/>
              </p:cNvSpPr>
              <p:nvPr/>
            </p:nvSpPr>
            <p:spPr bwMode="auto">
              <a:xfrm>
                <a:off x="508" y="794"/>
                <a:ext cx="496" cy="262"/>
              </a:xfrm>
              <a:custGeom>
                <a:avLst/>
                <a:gdLst>
                  <a:gd name="T0" fmla="*/ 4 w 496"/>
                  <a:gd name="T1" fmla="*/ 134 h 262"/>
                  <a:gd name="T2" fmla="*/ 12 w 496"/>
                  <a:gd name="T3" fmla="*/ 136 h 262"/>
                  <a:gd name="T4" fmla="*/ 21 w 496"/>
                  <a:gd name="T5" fmla="*/ 136 h 262"/>
                  <a:gd name="T6" fmla="*/ 31 w 496"/>
                  <a:gd name="T7" fmla="*/ 136 h 262"/>
                  <a:gd name="T8" fmla="*/ 39 w 496"/>
                  <a:gd name="T9" fmla="*/ 134 h 262"/>
                  <a:gd name="T10" fmla="*/ 46 w 496"/>
                  <a:gd name="T11" fmla="*/ 132 h 262"/>
                  <a:gd name="T12" fmla="*/ 54 w 496"/>
                  <a:gd name="T13" fmla="*/ 130 h 262"/>
                  <a:gd name="T14" fmla="*/ 65 w 496"/>
                  <a:gd name="T15" fmla="*/ 136 h 262"/>
                  <a:gd name="T16" fmla="*/ 73 w 496"/>
                  <a:gd name="T17" fmla="*/ 132 h 262"/>
                  <a:gd name="T18" fmla="*/ 81 w 496"/>
                  <a:gd name="T19" fmla="*/ 136 h 262"/>
                  <a:gd name="T20" fmla="*/ 88 w 496"/>
                  <a:gd name="T21" fmla="*/ 138 h 262"/>
                  <a:gd name="T22" fmla="*/ 96 w 496"/>
                  <a:gd name="T23" fmla="*/ 138 h 262"/>
                  <a:gd name="T24" fmla="*/ 106 w 496"/>
                  <a:gd name="T25" fmla="*/ 134 h 262"/>
                  <a:gd name="T26" fmla="*/ 115 w 496"/>
                  <a:gd name="T27" fmla="*/ 132 h 262"/>
                  <a:gd name="T28" fmla="*/ 123 w 496"/>
                  <a:gd name="T29" fmla="*/ 129 h 262"/>
                  <a:gd name="T30" fmla="*/ 131 w 496"/>
                  <a:gd name="T31" fmla="*/ 134 h 262"/>
                  <a:gd name="T32" fmla="*/ 140 w 496"/>
                  <a:gd name="T33" fmla="*/ 136 h 262"/>
                  <a:gd name="T34" fmla="*/ 148 w 496"/>
                  <a:gd name="T35" fmla="*/ 129 h 262"/>
                  <a:gd name="T36" fmla="*/ 156 w 496"/>
                  <a:gd name="T37" fmla="*/ 130 h 262"/>
                  <a:gd name="T38" fmla="*/ 169 w 496"/>
                  <a:gd name="T39" fmla="*/ 169 h 262"/>
                  <a:gd name="T40" fmla="*/ 177 w 496"/>
                  <a:gd name="T41" fmla="*/ 65 h 262"/>
                  <a:gd name="T42" fmla="*/ 186 w 496"/>
                  <a:gd name="T43" fmla="*/ 115 h 262"/>
                  <a:gd name="T44" fmla="*/ 196 w 496"/>
                  <a:gd name="T45" fmla="*/ 167 h 262"/>
                  <a:gd name="T46" fmla="*/ 204 w 496"/>
                  <a:gd name="T47" fmla="*/ 56 h 262"/>
                  <a:gd name="T48" fmla="*/ 211 w 496"/>
                  <a:gd name="T49" fmla="*/ 152 h 262"/>
                  <a:gd name="T50" fmla="*/ 219 w 496"/>
                  <a:gd name="T51" fmla="*/ 129 h 262"/>
                  <a:gd name="T52" fmla="*/ 232 w 496"/>
                  <a:gd name="T53" fmla="*/ 196 h 262"/>
                  <a:gd name="T54" fmla="*/ 242 w 496"/>
                  <a:gd name="T55" fmla="*/ 21 h 262"/>
                  <a:gd name="T56" fmla="*/ 250 w 496"/>
                  <a:gd name="T57" fmla="*/ 119 h 262"/>
                  <a:gd name="T58" fmla="*/ 257 w 496"/>
                  <a:gd name="T59" fmla="*/ 117 h 262"/>
                  <a:gd name="T60" fmla="*/ 267 w 496"/>
                  <a:gd name="T61" fmla="*/ 169 h 262"/>
                  <a:gd name="T62" fmla="*/ 276 w 496"/>
                  <a:gd name="T63" fmla="*/ 0 h 262"/>
                  <a:gd name="T64" fmla="*/ 284 w 496"/>
                  <a:gd name="T65" fmla="*/ 82 h 262"/>
                  <a:gd name="T66" fmla="*/ 292 w 496"/>
                  <a:gd name="T67" fmla="*/ 123 h 262"/>
                  <a:gd name="T68" fmla="*/ 299 w 496"/>
                  <a:gd name="T69" fmla="*/ 146 h 262"/>
                  <a:gd name="T70" fmla="*/ 309 w 496"/>
                  <a:gd name="T71" fmla="*/ 230 h 262"/>
                  <a:gd name="T72" fmla="*/ 319 w 496"/>
                  <a:gd name="T73" fmla="*/ 117 h 262"/>
                  <a:gd name="T74" fmla="*/ 326 w 496"/>
                  <a:gd name="T75" fmla="*/ 100 h 262"/>
                  <a:gd name="T76" fmla="*/ 338 w 496"/>
                  <a:gd name="T77" fmla="*/ 171 h 262"/>
                  <a:gd name="T78" fmla="*/ 347 w 496"/>
                  <a:gd name="T79" fmla="*/ 192 h 262"/>
                  <a:gd name="T80" fmla="*/ 355 w 496"/>
                  <a:gd name="T81" fmla="*/ 104 h 262"/>
                  <a:gd name="T82" fmla="*/ 365 w 496"/>
                  <a:gd name="T83" fmla="*/ 148 h 262"/>
                  <a:gd name="T84" fmla="*/ 372 w 496"/>
                  <a:gd name="T85" fmla="*/ 154 h 262"/>
                  <a:gd name="T86" fmla="*/ 380 w 496"/>
                  <a:gd name="T87" fmla="*/ 194 h 262"/>
                  <a:gd name="T88" fmla="*/ 390 w 496"/>
                  <a:gd name="T89" fmla="*/ 6 h 262"/>
                  <a:gd name="T90" fmla="*/ 399 w 496"/>
                  <a:gd name="T91" fmla="*/ 100 h 262"/>
                  <a:gd name="T92" fmla="*/ 407 w 496"/>
                  <a:gd name="T93" fmla="*/ 123 h 262"/>
                  <a:gd name="T94" fmla="*/ 414 w 496"/>
                  <a:gd name="T95" fmla="*/ 146 h 262"/>
                  <a:gd name="T96" fmla="*/ 422 w 496"/>
                  <a:gd name="T97" fmla="*/ 161 h 262"/>
                  <a:gd name="T98" fmla="*/ 432 w 496"/>
                  <a:gd name="T99" fmla="*/ 65 h 262"/>
                  <a:gd name="T100" fmla="*/ 439 w 496"/>
                  <a:gd name="T101" fmla="*/ 61 h 262"/>
                  <a:gd name="T102" fmla="*/ 449 w 496"/>
                  <a:gd name="T103" fmla="*/ 142 h 262"/>
                  <a:gd name="T104" fmla="*/ 457 w 496"/>
                  <a:gd name="T105" fmla="*/ 169 h 262"/>
                  <a:gd name="T106" fmla="*/ 466 w 496"/>
                  <a:gd name="T107" fmla="*/ 132 h 262"/>
                  <a:gd name="T108" fmla="*/ 474 w 496"/>
                  <a:gd name="T109" fmla="*/ 36 h 262"/>
                  <a:gd name="T110" fmla="*/ 482 w 496"/>
                  <a:gd name="T111" fmla="*/ 84 h 262"/>
                  <a:gd name="T112" fmla="*/ 489 w 496"/>
                  <a:gd name="T113" fmla="*/ 14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96" h="262">
                    <a:moveTo>
                      <a:pt x="0" y="130"/>
                    </a:moveTo>
                    <a:lnTo>
                      <a:pt x="4" y="134"/>
                    </a:lnTo>
                    <a:lnTo>
                      <a:pt x="8" y="134"/>
                    </a:lnTo>
                    <a:lnTo>
                      <a:pt x="12" y="136"/>
                    </a:lnTo>
                    <a:lnTo>
                      <a:pt x="17" y="132"/>
                    </a:lnTo>
                    <a:lnTo>
                      <a:pt x="21" y="136"/>
                    </a:lnTo>
                    <a:lnTo>
                      <a:pt x="25" y="134"/>
                    </a:lnTo>
                    <a:lnTo>
                      <a:pt x="31" y="136"/>
                    </a:lnTo>
                    <a:lnTo>
                      <a:pt x="35" y="136"/>
                    </a:lnTo>
                    <a:lnTo>
                      <a:pt x="39" y="134"/>
                    </a:lnTo>
                    <a:lnTo>
                      <a:pt x="42" y="132"/>
                    </a:lnTo>
                    <a:lnTo>
                      <a:pt x="46" y="132"/>
                    </a:lnTo>
                    <a:lnTo>
                      <a:pt x="52" y="130"/>
                    </a:lnTo>
                    <a:lnTo>
                      <a:pt x="54" y="130"/>
                    </a:lnTo>
                    <a:lnTo>
                      <a:pt x="60" y="130"/>
                    </a:lnTo>
                    <a:lnTo>
                      <a:pt x="65" y="136"/>
                    </a:lnTo>
                    <a:lnTo>
                      <a:pt x="67" y="130"/>
                    </a:lnTo>
                    <a:lnTo>
                      <a:pt x="73" y="132"/>
                    </a:lnTo>
                    <a:lnTo>
                      <a:pt x="75" y="134"/>
                    </a:lnTo>
                    <a:lnTo>
                      <a:pt x="81" y="136"/>
                    </a:lnTo>
                    <a:lnTo>
                      <a:pt x="87" y="136"/>
                    </a:lnTo>
                    <a:lnTo>
                      <a:pt x="88" y="138"/>
                    </a:lnTo>
                    <a:lnTo>
                      <a:pt x="94" y="136"/>
                    </a:lnTo>
                    <a:lnTo>
                      <a:pt x="96" y="138"/>
                    </a:lnTo>
                    <a:lnTo>
                      <a:pt x="102" y="136"/>
                    </a:lnTo>
                    <a:lnTo>
                      <a:pt x="106" y="134"/>
                    </a:lnTo>
                    <a:lnTo>
                      <a:pt x="110" y="132"/>
                    </a:lnTo>
                    <a:lnTo>
                      <a:pt x="115" y="132"/>
                    </a:lnTo>
                    <a:lnTo>
                      <a:pt x="119" y="130"/>
                    </a:lnTo>
                    <a:lnTo>
                      <a:pt x="123" y="129"/>
                    </a:lnTo>
                    <a:lnTo>
                      <a:pt x="127" y="127"/>
                    </a:lnTo>
                    <a:lnTo>
                      <a:pt x="131" y="134"/>
                    </a:lnTo>
                    <a:lnTo>
                      <a:pt x="134" y="136"/>
                    </a:lnTo>
                    <a:lnTo>
                      <a:pt x="140" y="136"/>
                    </a:lnTo>
                    <a:lnTo>
                      <a:pt x="144" y="130"/>
                    </a:lnTo>
                    <a:lnTo>
                      <a:pt x="148" y="129"/>
                    </a:lnTo>
                    <a:lnTo>
                      <a:pt x="154" y="127"/>
                    </a:lnTo>
                    <a:lnTo>
                      <a:pt x="156" y="130"/>
                    </a:lnTo>
                    <a:lnTo>
                      <a:pt x="161" y="142"/>
                    </a:lnTo>
                    <a:lnTo>
                      <a:pt x="169" y="169"/>
                    </a:lnTo>
                    <a:lnTo>
                      <a:pt x="175" y="157"/>
                    </a:lnTo>
                    <a:lnTo>
                      <a:pt x="177" y="65"/>
                    </a:lnTo>
                    <a:lnTo>
                      <a:pt x="182" y="102"/>
                    </a:lnTo>
                    <a:lnTo>
                      <a:pt x="186" y="115"/>
                    </a:lnTo>
                    <a:lnTo>
                      <a:pt x="190" y="157"/>
                    </a:lnTo>
                    <a:lnTo>
                      <a:pt x="196" y="167"/>
                    </a:lnTo>
                    <a:lnTo>
                      <a:pt x="198" y="207"/>
                    </a:lnTo>
                    <a:lnTo>
                      <a:pt x="204" y="56"/>
                    </a:lnTo>
                    <a:lnTo>
                      <a:pt x="207" y="71"/>
                    </a:lnTo>
                    <a:lnTo>
                      <a:pt x="211" y="152"/>
                    </a:lnTo>
                    <a:lnTo>
                      <a:pt x="215" y="125"/>
                    </a:lnTo>
                    <a:lnTo>
                      <a:pt x="219" y="129"/>
                    </a:lnTo>
                    <a:lnTo>
                      <a:pt x="228" y="157"/>
                    </a:lnTo>
                    <a:lnTo>
                      <a:pt x="232" y="196"/>
                    </a:lnTo>
                    <a:lnTo>
                      <a:pt x="238" y="190"/>
                    </a:lnTo>
                    <a:lnTo>
                      <a:pt x="242" y="21"/>
                    </a:lnTo>
                    <a:lnTo>
                      <a:pt x="246" y="123"/>
                    </a:lnTo>
                    <a:lnTo>
                      <a:pt x="250" y="119"/>
                    </a:lnTo>
                    <a:lnTo>
                      <a:pt x="253" y="136"/>
                    </a:lnTo>
                    <a:lnTo>
                      <a:pt x="257" y="117"/>
                    </a:lnTo>
                    <a:lnTo>
                      <a:pt x="263" y="157"/>
                    </a:lnTo>
                    <a:lnTo>
                      <a:pt x="267" y="169"/>
                    </a:lnTo>
                    <a:lnTo>
                      <a:pt x="271" y="261"/>
                    </a:lnTo>
                    <a:lnTo>
                      <a:pt x="276" y="0"/>
                    </a:lnTo>
                    <a:lnTo>
                      <a:pt x="278" y="136"/>
                    </a:lnTo>
                    <a:lnTo>
                      <a:pt x="284" y="82"/>
                    </a:lnTo>
                    <a:lnTo>
                      <a:pt x="288" y="155"/>
                    </a:lnTo>
                    <a:lnTo>
                      <a:pt x="292" y="123"/>
                    </a:lnTo>
                    <a:lnTo>
                      <a:pt x="298" y="165"/>
                    </a:lnTo>
                    <a:lnTo>
                      <a:pt x="299" y="146"/>
                    </a:lnTo>
                    <a:lnTo>
                      <a:pt x="305" y="238"/>
                    </a:lnTo>
                    <a:lnTo>
                      <a:pt x="309" y="230"/>
                    </a:lnTo>
                    <a:lnTo>
                      <a:pt x="313" y="11"/>
                    </a:lnTo>
                    <a:lnTo>
                      <a:pt x="319" y="117"/>
                    </a:lnTo>
                    <a:lnTo>
                      <a:pt x="321" y="107"/>
                    </a:lnTo>
                    <a:lnTo>
                      <a:pt x="326" y="100"/>
                    </a:lnTo>
                    <a:lnTo>
                      <a:pt x="330" y="127"/>
                    </a:lnTo>
                    <a:lnTo>
                      <a:pt x="338" y="171"/>
                    </a:lnTo>
                    <a:lnTo>
                      <a:pt x="344" y="203"/>
                    </a:lnTo>
                    <a:lnTo>
                      <a:pt x="347" y="192"/>
                    </a:lnTo>
                    <a:lnTo>
                      <a:pt x="351" y="23"/>
                    </a:lnTo>
                    <a:lnTo>
                      <a:pt x="355" y="104"/>
                    </a:lnTo>
                    <a:lnTo>
                      <a:pt x="359" y="94"/>
                    </a:lnTo>
                    <a:lnTo>
                      <a:pt x="365" y="148"/>
                    </a:lnTo>
                    <a:lnTo>
                      <a:pt x="367" y="136"/>
                    </a:lnTo>
                    <a:lnTo>
                      <a:pt x="372" y="154"/>
                    </a:lnTo>
                    <a:lnTo>
                      <a:pt x="378" y="178"/>
                    </a:lnTo>
                    <a:lnTo>
                      <a:pt x="380" y="194"/>
                    </a:lnTo>
                    <a:lnTo>
                      <a:pt x="386" y="163"/>
                    </a:lnTo>
                    <a:lnTo>
                      <a:pt x="390" y="6"/>
                    </a:lnTo>
                    <a:lnTo>
                      <a:pt x="393" y="136"/>
                    </a:lnTo>
                    <a:lnTo>
                      <a:pt x="399" y="100"/>
                    </a:lnTo>
                    <a:lnTo>
                      <a:pt x="401" y="134"/>
                    </a:lnTo>
                    <a:lnTo>
                      <a:pt x="407" y="123"/>
                    </a:lnTo>
                    <a:lnTo>
                      <a:pt x="411" y="167"/>
                    </a:lnTo>
                    <a:lnTo>
                      <a:pt x="414" y="146"/>
                    </a:lnTo>
                    <a:lnTo>
                      <a:pt x="420" y="182"/>
                    </a:lnTo>
                    <a:lnTo>
                      <a:pt x="422" y="161"/>
                    </a:lnTo>
                    <a:lnTo>
                      <a:pt x="428" y="154"/>
                    </a:lnTo>
                    <a:lnTo>
                      <a:pt x="432" y="65"/>
                    </a:lnTo>
                    <a:lnTo>
                      <a:pt x="436" y="107"/>
                    </a:lnTo>
                    <a:lnTo>
                      <a:pt x="439" y="61"/>
                    </a:lnTo>
                    <a:lnTo>
                      <a:pt x="445" y="157"/>
                    </a:lnTo>
                    <a:lnTo>
                      <a:pt x="449" y="142"/>
                    </a:lnTo>
                    <a:lnTo>
                      <a:pt x="453" y="169"/>
                    </a:lnTo>
                    <a:lnTo>
                      <a:pt x="457" y="169"/>
                    </a:lnTo>
                    <a:lnTo>
                      <a:pt x="461" y="165"/>
                    </a:lnTo>
                    <a:lnTo>
                      <a:pt x="466" y="132"/>
                    </a:lnTo>
                    <a:lnTo>
                      <a:pt x="470" y="136"/>
                    </a:lnTo>
                    <a:lnTo>
                      <a:pt x="474" y="36"/>
                    </a:lnTo>
                    <a:lnTo>
                      <a:pt x="478" y="100"/>
                    </a:lnTo>
                    <a:lnTo>
                      <a:pt x="482" y="84"/>
                    </a:lnTo>
                    <a:lnTo>
                      <a:pt x="487" y="134"/>
                    </a:lnTo>
                    <a:lnTo>
                      <a:pt x="489" y="142"/>
                    </a:lnTo>
                    <a:lnTo>
                      <a:pt x="495" y="163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67" name="Freeform 15"/>
              <p:cNvSpPr>
                <a:spLocks/>
              </p:cNvSpPr>
              <p:nvPr/>
            </p:nvSpPr>
            <p:spPr bwMode="auto">
              <a:xfrm>
                <a:off x="1003" y="882"/>
                <a:ext cx="344" cy="80"/>
              </a:xfrm>
              <a:custGeom>
                <a:avLst/>
                <a:gdLst>
                  <a:gd name="T0" fmla="*/ 0 w 344"/>
                  <a:gd name="T1" fmla="*/ 75 h 80"/>
                  <a:gd name="T2" fmla="*/ 8 w 344"/>
                  <a:gd name="T3" fmla="*/ 79 h 80"/>
                  <a:gd name="T4" fmla="*/ 17 w 344"/>
                  <a:gd name="T5" fmla="*/ 60 h 80"/>
                  <a:gd name="T6" fmla="*/ 25 w 344"/>
                  <a:gd name="T7" fmla="*/ 46 h 80"/>
                  <a:gd name="T8" fmla="*/ 35 w 344"/>
                  <a:gd name="T9" fmla="*/ 33 h 80"/>
                  <a:gd name="T10" fmla="*/ 42 w 344"/>
                  <a:gd name="T11" fmla="*/ 64 h 80"/>
                  <a:gd name="T12" fmla="*/ 50 w 344"/>
                  <a:gd name="T13" fmla="*/ 58 h 80"/>
                  <a:gd name="T14" fmla="*/ 59 w 344"/>
                  <a:gd name="T15" fmla="*/ 58 h 80"/>
                  <a:gd name="T16" fmla="*/ 67 w 344"/>
                  <a:gd name="T17" fmla="*/ 35 h 80"/>
                  <a:gd name="T18" fmla="*/ 75 w 344"/>
                  <a:gd name="T19" fmla="*/ 27 h 80"/>
                  <a:gd name="T20" fmla="*/ 84 w 344"/>
                  <a:gd name="T21" fmla="*/ 48 h 80"/>
                  <a:gd name="T22" fmla="*/ 94 w 344"/>
                  <a:gd name="T23" fmla="*/ 54 h 80"/>
                  <a:gd name="T24" fmla="*/ 106 w 344"/>
                  <a:gd name="T25" fmla="*/ 44 h 80"/>
                  <a:gd name="T26" fmla="*/ 115 w 344"/>
                  <a:gd name="T27" fmla="*/ 44 h 80"/>
                  <a:gd name="T28" fmla="*/ 123 w 344"/>
                  <a:gd name="T29" fmla="*/ 44 h 80"/>
                  <a:gd name="T30" fmla="*/ 130 w 344"/>
                  <a:gd name="T31" fmla="*/ 46 h 80"/>
                  <a:gd name="T32" fmla="*/ 140 w 344"/>
                  <a:gd name="T33" fmla="*/ 46 h 80"/>
                  <a:gd name="T34" fmla="*/ 148 w 344"/>
                  <a:gd name="T35" fmla="*/ 50 h 80"/>
                  <a:gd name="T36" fmla="*/ 161 w 344"/>
                  <a:gd name="T37" fmla="*/ 48 h 80"/>
                  <a:gd name="T38" fmla="*/ 169 w 344"/>
                  <a:gd name="T39" fmla="*/ 48 h 80"/>
                  <a:gd name="T40" fmla="*/ 178 w 344"/>
                  <a:gd name="T41" fmla="*/ 44 h 80"/>
                  <a:gd name="T42" fmla="*/ 186 w 344"/>
                  <a:gd name="T43" fmla="*/ 39 h 80"/>
                  <a:gd name="T44" fmla="*/ 196 w 344"/>
                  <a:gd name="T45" fmla="*/ 41 h 80"/>
                  <a:gd name="T46" fmla="*/ 203 w 344"/>
                  <a:gd name="T47" fmla="*/ 44 h 80"/>
                  <a:gd name="T48" fmla="*/ 211 w 344"/>
                  <a:gd name="T49" fmla="*/ 44 h 80"/>
                  <a:gd name="T50" fmla="*/ 221 w 344"/>
                  <a:gd name="T51" fmla="*/ 48 h 80"/>
                  <a:gd name="T52" fmla="*/ 228 w 344"/>
                  <a:gd name="T53" fmla="*/ 48 h 80"/>
                  <a:gd name="T54" fmla="*/ 238 w 344"/>
                  <a:gd name="T55" fmla="*/ 46 h 80"/>
                  <a:gd name="T56" fmla="*/ 246 w 344"/>
                  <a:gd name="T57" fmla="*/ 50 h 80"/>
                  <a:gd name="T58" fmla="*/ 259 w 344"/>
                  <a:gd name="T59" fmla="*/ 46 h 80"/>
                  <a:gd name="T60" fmla="*/ 267 w 344"/>
                  <a:gd name="T61" fmla="*/ 41 h 80"/>
                  <a:gd name="T62" fmla="*/ 276 w 344"/>
                  <a:gd name="T63" fmla="*/ 44 h 80"/>
                  <a:gd name="T64" fmla="*/ 284 w 344"/>
                  <a:gd name="T65" fmla="*/ 46 h 80"/>
                  <a:gd name="T66" fmla="*/ 292 w 344"/>
                  <a:gd name="T67" fmla="*/ 50 h 80"/>
                  <a:gd name="T68" fmla="*/ 299 w 344"/>
                  <a:gd name="T69" fmla="*/ 50 h 80"/>
                  <a:gd name="T70" fmla="*/ 309 w 344"/>
                  <a:gd name="T71" fmla="*/ 44 h 80"/>
                  <a:gd name="T72" fmla="*/ 318 w 344"/>
                  <a:gd name="T73" fmla="*/ 46 h 80"/>
                  <a:gd name="T74" fmla="*/ 326 w 344"/>
                  <a:gd name="T75" fmla="*/ 44 h 80"/>
                  <a:gd name="T76" fmla="*/ 334 w 344"/>
                  <a:gd name="T77" fmla="*/ 41 h 80"/>
                  <a:gd name="T78" fmla="*/ 343 w 344"/>
                  <a:gd name="T79" fmla="*/ 3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4" h="80">
                    <a:moveTo>
                      <a:pt x="0" y="75"/>
                    </a:moveTo>
                    <a:lnTo>
                      <a:pt x="0" y="75"/>
                    </a:lnTo>
                    <a:lnTo>
                      <a:pt x="6" y="73"/>
                    </a:lnTo>
                    <a:lnTo>
                      <a:pt x="8" y="79"/>
                    </a:lnTo>
                    <a:lnTo>
                      <a:pt x="13" y="50"/>
                    </a:lnTo>
                    <a:lnTo>
                      <a:pt x="17" y="60"/>
                    </a:lnTo>
                    <a:lnTo>
                      <a:pt x="21" y="48"/>
                    </a:lnTo>
                    <a:lnTo>
                      <a:pt x="25" y="46"/>
                    </a:lnTo>
                    <a:lnTo>
                      <a:pt x="29" y="0"/>
                    </a:lnTo>
                    <a:lnTo>
                      <a:pt x="35" y="33"/>
                    </a:lnTo>
                    <a:lnTo>
                      <a:pt x="38" y="44"/>
                    </a:lnTo>
                    <a:lnTo>
                      <a:pt x="42" y="64"/>
                    </a:lnTo>
                    <a:lnTo>
                      <a:pt x="46" y="58"/>
                    </a:lnTo>
                    <a:lnTo>
                      <a:pt x="50" y="58"/>
                    </a:lnTo>
                    <a:lnTo>
                      <a:pt x="56" y="44"/>
                    </a:lnTo>
                    <a:lnTo>
                      <a:pt x="59" y="58"/>
                    </a:lnTo>
                    <a:lnTo>
                      <a:pt x="63" y="35"/>
                    </a:lnTo>
                    <a:lnTo>
                      <a:pt x="67" y="35"/>
                    </a:lnTo>
                    <a:lnTo>
                      <a:pt x="73" y="35"/>
                    </a:lnTo>
                    <a:lnTo>
                      <a:pt x="75" y="27"/>
                    </a:lnTo>
                    <a:lnTo>
                      <a:pt x="81" y="44"/>
                    </a:lnTo>
                    <a:lnTo>
                      <a:pt x="84" y="48"/>
                    </a:lnTo>
                    <a:lnTo>
                      <a:pt x="88" y="54"/>
                    </a:lnTo>
                    <a:lnTo>
                      <a:pt x="94" y="54"/>
                    </a:lnTo>
                    <a:lnTo>
                      <a:pt x="102" y="50"/>
                    </a:lnTo>
                    <a:lnTo>
                      <a:pt x="106" y="44"/>
                    </a:lnTo>
                    <a:lnTo>
                      <a:pt x="109" y="44"/>
                    </a:lnTo>
                    <a:lnTo>
                      <a:pt x="115" y="44"/>
                    </a:lnTo>
                    <a:lnTo>
                      <a:pt x="119" y="41"/>
                    </a:lnTo>
                    <a:lnTo>
                      <a:pt x="123" y="44"/>
                    </a:lnTo>
                    <a:lnTo>
                      <a:pt x="129" y="44"/>
                    </a:lnTo>
                    <a:lnTo>
                      <a:pt x="130" y="46"/>
                    </a:lnTo>
                    <a:lnTo>
                      <a:pt x="136" y="42"/>
                    </a:lnTo>
                    <a:lnTo>
                      <a:pt x="140" y="46"/>
                    </a:lnTo>
                    <a:lnTo>
                      <a:pt x="144" y="46"/>
                    </a:lnTo>
                    <a:lnTo>
                      <a:pt x="148" y="50"/>
                    </a:lnTo>
                    <a:lnTo>
                      <a:pt x="157" y="54"/>
                    </a:lnTo>
                    <a:lnTo>
                      <a:pt x="161" y="48"/>
                    </a:lnTo>
                    <a:lnTo>
                      <a:pt x="165" y="48"/>
                    </a:lnTo>
                    <a:lnTo>
                      <a:pt x="169" y="48"/>
                    </a:lnTo>
                    <a:lnTo>
                      <a:pt x="175" y="48"/>
                    </a:lnTo>
                    <a:lnTo>
                      <a:pt x="178" y="44"/>
                    </a:lnTo>
                    <a:lnTo>
                      <a:pt x="182" y="44"/>
                    </a:lnTo>
                    <a:lnTo>
                      <a:pt x="186" y="39"/>
                    </a:lnTo>
                    <a:lnTo>
                      <a:pt x="190" y="42"/>
                    </a:lnTo>
                    <a:lnTo>
                      <a:pt x="196" y="41"/>
                    </a:lnTo>
                    <a:lnTo>
                      <a:pt x="198" y="42"/>
                    </a:lnTo>
                    <a:lnTo>
                      <a:pt x="203" y="44"/>
                    </a:lnTo>
                    <a:lnTo>
                      <a:pt x="207" y="48"/>
                    </a:lnTo>
                    <a:lnTo>
                      <a:pt x="211" y="44"/>
                    </a:lnTo>
                    <a:lnTo>
                      <a:pt x="217" y="44"/>
                    </a:lnTo>
                    <a:lnTo>
                      <a:pt x="221" y="48"/>
                    </a:lnTo>
                    <a:lnTo>
                      <a:pt x="224" y="46"/>
                    </a:lnTo>
                    <a:lnTo>
                      <a:pt x="228" y="48"/>
                    </a:lnTo>
                    <a:lnTo>
                      <a:pt x="232" y="46"/>
                    </a:lnTo>
                    <a:lnTo>
                      <a:pt x="238" y="46"/>
                    </a:lnTo>
                    <a:lnTo>
                      <a:pt x="242" y="50"/>
                    </a:lnTo>
                    <a:lnTo>
                      <a:pt x="246" y="50"/>
                    </a:lnTo>
                    <a:lnTo>
                      <a:pt x="253" y="44"/>
                    </a:lnTo>
                    <a:lnTo>
                      <a:pt x="259" y="46"/>
                    </a:lnTo>
                    <a:lnTo>
                      <a:pt x="263" y="41"/>
                    </a:lnTo>
                    <a:lnTo>
                      <a:pt x="267" y="41"/>
                    </a:lnTo>
                    <a:lnTo>
                      <a:pt x="270" y="41"/>
                    </a:lnTo>
                    <a:lnTo>
                      <a:pt x="276" y="44"/>
                    </a:lnTo>
                    <a:lnTo>
                      <a:pt x="280" y="44"/>
                    </a:lnTo>
                    <a:lnTo>
                      <a:pt x="284" y="46"/>
                    </a:lnTo>
                    <a:lnTo>
                      <a:pt x="288" y="48"/>
                    </a:lnTo>
                    <a:lnTo>
                      <a:pt x="292" y="50"/>
                    </a:lnTo>
                    <a:lnTo>
                      <a:pt x="297" y="50"/>
                    </a:lnTo>
                    <a:lnTo>
                      <a:pt x="299" y="50"/>
                    </a:lnTo>
                    <a:lnTo>
                      <a:pt x="305" y="44"/>
                    </a:lnTo>
                    <a:lnTo>
                      <a:pt x="309" y="44"/>
                    </a:lnTo>
                    <a:lnTo>
                      <a:pt x="313" y="46"/>
                    </a:lnTo>
                    <a:lnTo>
                      <a:pt x="318" y="46"/>
                    </a:lnTo>
                    <a:lnTo>
                      <a:pt x="320" y="44"/>
                    </a:lnTo>
                    <a:lnTo>
                      <a:pt x="326" y="44"/>
                    </a:lnTo>
                    <a:lnTo>
                      <a:pt x="332" y="41"/>
                    </a:lnTo>
                    <a:lnTo>
                      <a:pt x="334" y="41"/>
                    </a:lnTo>
                    <a:lnTo>
                      <a:pt x="340" y="41"/>
                    </a:lnTo>
                    <a:lnTo>
                      <a:pt x="343" y="35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3"/>
            <p:cNvGrpSpPr>
              <a:grpSpLocks/>
            </p:cNvGrpSpPr>
            <p:nvPr/>
          </p:nvGrpSpPr>
          <p:grpSpPr bwMode="auto">
            <a:xfrm rot="10800000">
              <a:off x="5826125" y="1676400"/>
              <a:ext cx="1331912" cy="415925"/>
              <a:chOff x="508" y="794"/>
              <a:chExt cx="839" cy="262"/>
            </a:xfrm>
          </p:grpSpPr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508" y="794"/>
                <a:ext cx="496" cy="262"/>
              </a:xfrm>
              <a:custGeom>
                <a:avLst/>
                <a:gdLst>
                  <a:gd name="T0" fmla="*/ 4 w 496"/>
                  <a:gd name="T1" fmla="*/ 134 h 262"/>
                  <a:gd name="T2" fmla="*/ 12 w 496"/>
                  <a:gd name="T3" fmla="*/ 136 h 262"/>
                  <a:gd name="T4" fmla="*/ 21 w 496"/>
                  <a:gd name="T5" fmla="*/ 136 h 262"/>
                  <a:gd name="T6" fmla="*/ 31 w 496"/>
                  <a:gd name="T7" fmla="*/ 136 h 262"/>
                  <a:gd name="T8" fmla="*/ 39 w 496"/>
                  <a:gd name="T9" fmla="*/ 134 h 262"/>
                  <a:gd name="T10" fmla="*/ 46 w 496"/>
                  <a:gd name="T11" fmla="*/ 132 h 262"/>
                  <a:gd name="T12" fmla="*/ 54 w 496"/>
                  <a:gd name="T13" fmla="*/ 130 h 262"/>
                  <a:gd name="T14" fmla="*/ 65 w 496"/>
                  <a:gd name="T15" fmla="*/ 136 h 262"/>
                  <a:gd name="T16" fmla="*/ 73 w 496"/>
                  <a:gd name="T17" fmla="*/ 132 h 262"/>
                  <a:gd name="T18" fmla="*/ 81 w 496"/>
                  <a:gd name="T19" fmla="*/ 136 h 262"/>
                  <a:gd name="T20" fmla="*/ 88 w 496"/>
                  <a:gd name="T21" fmla="*/ 138 h 262"/>
                  <a:gd name="T22" fmla="*/ 96 w 496"/>
                  <a:gd name="T23" fmla="*/ 138 h 262"/>
                  <a:gd name="T24" fmla="*/ 106 w 496"/>
                  <a:gd name="T25" fmla="*/ 134 h 262"/>
                  <a:gd name="T26" fmla="*/ 115 w 496"/>
                  <a:gd name="T27" fmla="*/ 132 h 262"/>
                  <a:gd name="T28" fmla="*/ 123 w 496"/>
                  <a:gd name="T29" fmla="*/ 129 h 262"/>
                  <a:gd name="T30" fmla="*/ 131 w 496"/>
                  <a:gd name="T31" fmla="*/ 134 h 262"/>
                  <a:gd name="T32" fmla="*/ 140 w 496"/>
                  <a:gd name="T33" fmla="*/ 136 h 262"/>
                  <a:gd name="T34" fmla="*/ 148 w 496"/>
                  <a:gd name="T35" fmla="*/ 129 h 262"/>
                  <a:gd name="T36" fmla="*/ 156 w 496"/>
                  <a:gd name="T37" fmla="*/ 130 h 262"/>
                  <a:gd name="T38" fmla="*/ 169 w 496"/>
                  <a:gd name="T39" fmla="*/ 169 h 262"/>
                  <a:gd name="T40" fmla="*/ 177 w 496"/>
                  <a:gd name="T41" fmla="*/ 65 h 262"/>
                  <a:gd name="T42" fmla="*/ 186 w 496"/>
                  <a:gd name="T43" fmla="*/ 115 h 262"/>
                  <a:gd name="T44" fmla="*/ 196 w 496"/>
                  <a:gd name="T45" fmla="*/ 167 h 262"/>
                  <a:gd name="T46" fmla="*/ 204 w 496"/>
                  <a:gd name="T47" fmla="*/ 56 h 262"/>
                  <a:gd name="T48" fmla="*/ 211 w 496"/>
                  <a:gd name="T49" fmla="*/ 152 h 262"/>
                  <a:gd name="T50" fmla="*/ 219 w 496"/>
                  <a:gd name="T51" fmla="*/ 129 h 262"/>
                  <a:gd name="T52" fmla="*/ 232 w 496"/>
                  <a:gd name="T53" fmla="*/ 196 h 262"/>
                  <a:gd name="T54" fmla="*/ 242 w 496"/>
                  <a:gd name="T55" fmla="*/ 21 h 262"/>
                  <a:gd name="T56" fmla="*/ 250 w 496"/>
                  <a:gd name="T57" fmla="*/ 119 h 262"/>
                  <a:gd name="T58" fmla="*/ 257 w 496"/>
                  <a:gd name="T59" fmla="*/ 117 h 262"/>
                  <a:gd name="T60" fmla="*/ 267 w 496"/>
                  <a:gd name="T61" fmla="*/ 169 h 262"/>
                  <a:gd name="T62" fmla="*/ 276 w 496"/>
                  <a:gd name="T63" fmla="*/ 0 h 262"/>
                  <a:gd name="T64" fmla="*/ 284 w 496"/>
                  <a:gd name="T65" fmla="*/ 82 h 262"/>
                  <a:gd name="T66" fmla="*/ 292 w 496"/>
                  <a:gd name="T67" fmla="*/ 123 h 262"/>
                  <a:gd name="T68" fmla="*/ 299 w 496"/>
                  <a:gd name="T69" fmla="*/ 146 h 262"/>
                  <a:gd name="T70" fmla="*/ 309 w 496"/>
                  <a:gd name="T71" fmla="*/ 230 h 262"/>
                  <a:gd name="T72" fmla="*/ 319 w 496"/>
                  <a:gd name="T73" fmla="*/ 117 h 262"/>
                  <a:gd name="T74" fmla="*/ 326 w 496"/>
                  <a:gd name="T75" fmla="*/ 100 h 262"/>
                  <a:gd name="T76" fmla="*/ 338 w 496"/>
                  <a:gd name="T77" fmla="*/ 171 h 262"/>
                  <a:gd name="T78" fmla="*/ 347 w 496"/>
                  <a:gd name="T79" fmla="*/ 192 h 262"/>
                  <a:gd name="T80" fmla="*/ 355 w 496"/>
                  <a:gd name="T81" fmla="*/ 104 h 262"/>
                  <a:gd name="T82" fmla="*/ 365 w 496"/>
                  <a:gd name="T83" fmla="*/ 148 h 262"/>
                  <a:gd name="T84" fmla="*/ 372 w 496"/>
                  <a:gd name="T85" fmla="*/ 154 h 262"/>
                  <a:gd name="T86" fmla="*/ 380 w 496"/>
                  <a:gd name="T87" fmla="*/ 194 h 262"/>
                  <a:gd name="T88" fmla="*/ 390 w 496"/>
                  <a:gd name="T89" fmla="*/ 6 h 262"/>
                  <a:gd name="T90" fmla="*/ 399 w 496"/>
                  <a:gd name="T91" fmla="*/ 100 h 262"/>
                  <a:gd name="T92" fmla="*/ 407 w 496"/>
                  <a:gd name="T93" fmla="*/ 123 h 262"/>
                  <a:gd name="T94" fmla="*/ 414 w 496"/>
                  <a:gd name="T95" fmla="*/ 146 h 262"/>
                  <a:gd name="T96" fmla="*/ 422 w 496"/>
                  <a:gd name="T97" fmla="*/ 161 h 262"/>
                  <a:gd name="T98" fmla="*/ 432 w 496"/>
                  <a:gd name="T99" fmla="*/ 65 h 262"/>
                  <a:gd name="T100" fmla="*/ 439 w 496"/>
                  <a:gd name="T101" fmla="*/ 61 h 262"/>
                  <a:gd name="T102" fmla="*/ 449 w 496"/>
                  <a:gd name="T103" fmla="*/ 142 h 262"/>
                  <a:gd name="T104" fmla="*/ 457 w 496"/>
                  <a:gd name="T105" fmla="*/ 169 h 262"/>
                  <a:gd name="T106" fmla="*/ 466 w 496"/>
                  <a:gd name="T107" fmla="*/ 132 h 262"/>
                  <a:gd name="T108" fmla="*/ 474 w 496"/>
                  <a:gd name="T109" fmla="*/ 36 h 262"/>
                  <a:gd name="T110" fmla="*/ 482 w 496"/>
                  <a:gd name="T111" fmla="*/ 84 h 262"/>
                  <a:gd name="T112" fmla="*/ 489 w 496"/>
                  <a:gd name="T113" fmla="*/ 14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96" h="262">
                    <a:moveTo>
                      <a:pt x="0" y="130"/>
                    </a:moveTo>
                    <a:lnTo>
                      <a:pt x="4" y="134"/>
                    </a:lnTo>
                    <a:lnTo>
                      <a:pt x="8" y="134"/>
                    </a:lnTo>
                    <a:lnTo>
                      <a:pt x="12" y="136"/>
                    </a:lnTo>
                    <a:lnTo>
                      <a:pt x="17" y="132"/>
                    </a:lnTo>
                    <a:lnTo>
                      <a:pt x="21" y="136"/>
                    </a:lnTo>
                    <a:lnTo>
                      <a:pt x="25" y="134"/>
                    </a:lnTo>
                    <a:lnTo>
                      <a:pt x="31" y="136"/>
                    </a:lnTo>
                    <a:lnTo>
                      <a:pt x="35" y="136"/>
                    </a:lnTo>
                    <a:lnTo>
                      <a:pt x="39" y="134"/>
                    </a:lnTo>
                    <a:lnTo>
                      <a:pt x="42" y="132"/>
                    </a:lnTo>
                    <a:lnTo>
                      <a:pt x="46" y="132"/>
                    </a:lnTo>
                    <a:lnTo>
                      <a:pt x="52" y="130"/>
                    </a:lnTo>
                    <a:lnTo>
                      <a:pt x="54" y="130"/>
                    </a:lnTo>
                    <a:lnTo>
                      <a:pt x="60" y="130"/>
                    </a:lnTo>
                    <a:lnTo>
                      <a:pt x="65" y="136"/>
                    </a:lnTo>
                    <a:lnTo>
                      <a:pt x="67" y="130"/>
                    </a:lnTo>
                    <a:lnTo>
                      <a:pt x="73" y="132"/>
                    </a:lnTo>
                    <a:lnTo>
                      <a:pt x="75" y="134"/>
                    </a:lnTo>
                    <a:lnTo>
                      <a:pt x="81" y="136"/>
                    </a:lnTo>
                    <a:lnTo>
                      <a:pt x="87" y="136"/>
                    </a:lnTo>
                    <a:lnTo>
                      <a:pt x="88" y="138"/>
                    </a:lnTo>
                    <a:lnTo>
                      <a:pt x="94" y="136"/>
                    </a:lnTo>
                    <a:lnTo>
                      <a:pt x="96" y="138"/>
                    </a:lnTo>
                    <a:lnTo>
                      <a:pt x="102" y="136"/>
                    </a:lnTo>
                    <a:lnTo>
                      <a:pt x="106" y="134"/>
                    </a:lnTo>
                    <a:lnTo>
                      <a:pt x="110" y="132"/>
                    </a:lnTo>
                    <a:lnTo>
                      <a:pt x="115" y="132"/>
                    </a:lnTo>
                    <a:lnTo>
                      <a:pt x="119" y="130"/>
                    </a:lnTo>
                    <a:lnTo>
                      <a:pt x="123" y="129"/>
                    </a:lnTo>
                    <a:lnTo>
                      <a:pt x="127" y="127"/>
                    </a:lnTo>
                    <a:lnTo>
                      <a:pt x="131" y="134"/>
                    </a:lnTo>
                    <a:lnTo>
                      <a:pt x="134" y="136"/>
                    </a:lnTo>
                    <a:lnTo>
                      <a:pt x="140" y="136"/>
                    </a:lnTo>
                    <a:lnTo>
                      <a:pt x="144" y="130"/>
                    </a:lnTo>
                    <a:lnTo>
                      <a:pt x="148" y="129"/>
                    </a:lnTo>
                    <a:lnTo>
                      <a:pt x="154" y="127"/>
                    </a:lnTo>
                    <a:lnTo>
                      <a:pt x="156" y="130"/>
                    </a:lnTo>
                    <a:lnTo>
                      <a:pt x="161" y="142"/>
                    </a:lnTo>
                    <a:lnTo>
                      <a:pt x="169" y="169"/>
                    </a:lnTo>
                    <a:lnTo>
                      <a:pt x="175" y="157"/>
                    </a:lnTo>
                    <a:lnTo>
                      <a:pt x="177" y="65"/>
                    </a:lnTo>
                    <a:lnTo>
                      <a:pt x="182" y="102"/>
                    </a:lnTo>
                    <a:lnTo>
                      <a:pt x="186" y="115"/>
                    </a:lnTo>
                    <a:lnTo>
                      <a:pt x="190" y="157"/>
                    </a:lnTo>
                    <a:lnTo>
                      <a:pt x="196" y="167"/>
                    </a:lnTo>
                    <a:lnTo>
                      <a:pt x="198" y="207"/>
                    </a:lnTo>
                    <a:lnTo>
                      <a:pt x="204" y="56"/>
                    </a:lnTo>
                    <a:lnTo>
                      <a:pt x="207" y="71"/>
                    </a:lnTo>
                    <a:lnTo>
                      <a:pt x="211" y="152"/>
                    </a:lnTo>
                    <a:lnTo>
                      <a:pt x="215" y="125"/>
                    </a:lnTo>
                    <a:lnTo>
                      <a:pt x="219" y="129"/>
                    </a:lnTo>
                    <a:lnTo>
                      <a:pt x="228" y="157"/>
                    </a:lnTo>
                    <a:lnTo>
                      <a:pt x="232" y="196"/>
                    </a:lnTo>
                    <a:lnTo>
                      <a:pt x="238" y="190"/>
                    </a:lnTo>
                    <a:lnTo>
                      <a:pt x="242" y="21"/>
                    </a:lnTo>
                    <a:lnTo>
                      <a:pt x="246" y="123"/>
                    </a:lnTo>
                    <a:lnTo>
                      <a:pt x="250" y="119"/>
                    </a:lnTo>
                    <a:lnTo>
                      <a:pt x="253" y="136"/>
                    </a:lnTo>
                    <a:lnTo>
                      <a:pt x="257" y="117"/>
                    </a:lnTo>
                    <a:lnTo>
                      <a:pt x="263" y="157"/>
                    </a:lnTo>
                    <a:lnTo>
                      <a:pt x="267" y="169"/>
                    </a:lnTo>
                    <a:lnTo>
                      <a:pt x="271" y="261"/>
                    </a:lnTo>
                    <a:lnTo>
                      <a:pt x="276" y="0"/>
                    </a:lnTo>
                    <a:lnTo>
                      <a:pt x="278" y="136"/>
                    </a:lnTo>
                    <a:lnTo>
                      <a:pt x="284" y="82"/>
                    </a:lnTo>
                    <a:lnTo>
                      <a:pt x="288" y="155"/>
                    </a:lnTo>
                    <a:lnTo>
                      <a:pt x="292" y="123"/>
                    </a:lnTo>
                    <a:lnTo>
                      <a:pt x="298" y="165"/>
                    </a:lnTo>
                    <a:lnTo>
                      <a:pt x="299" y="146"/>
                    </a:lnTo>
                    <a:lnTo>
                      <a:pt x="305" y="238"/>
                    </a:lnTo>
                    <a:lnTo>
                      <a:pt x="309" y="230"/>
                    </a:lnTo>
                    <a:lnTo>
                      <a:pt x="313" y="11"/>
                    </a:lnTo>
                    <a:lnTo>
                      <a:pt x="319" y="117"/>
                    </a:lnTo>
                    <a:lnTo>
                      <a:pt x="321" y="107"/>
                    </a:lnTo>
                    <a:lnTo>
                      <a:pt x="326" y="100"/>
                    </a:lnTo>
                    <a:lnTo>
                      <a:pt x="330" y="127"/>
                    </a:lnTo>
                    <a:lnTo>
                      <a:pt x="338" y="171"/>
                    </a:lnTo>
                    <a:lnTo>
                      <a:pt x="344" y="203"/>
                    </a:lnTo>
                    <a:lnTo>
                      <a:pt x="347" y="192"/>
                    </a:lnTo>
                    <a:lnTo>
                      <a:pt x="351" y="23"/>
                    </a:lnTo>
                    <a:lnTo>
                      <a:pt x="355" y="104"/>
                    </a:lnTo>
                    <a:lnTo>
                      <a:pt x="359" y="94"/>
                    </a:lnTo>
                    <a:lnTo>
                      <a:pt x="365" y="148"/>
                    </a:lnTo>
                    <a:lnTo>
                      <a:pt x="367" y="136"/>
                    </a:lnTo>
                    <a:lnTo>
                      <a:pt x="372" y="154"/>
                    </a:lnTo>
                    <a:lnTo>
                      <a:pt x="378" y="178"/>
                    </a:lnTo>
                    <a:lnTo>
                      <a:pt x="380" y="194"/>
                    </a:lnTo>
                    <a:lnTo>
                      <a:pt x="386" y="163"/>
                    </a:lnTo>
                    <a:lnTo>
                      <a:pt x="390" y="6"/>
                    </a:lnTo>
                    <a:lnTo>
                      <a:pt x="393" y="136"/>
                    </a:lnTo>
                    <a:lnTo>
                      <a:pt x="399" y="100"/>
                    </a:lnTo>
                    <a:lnTo>
                      <a:pt x="401" y="134"/>
                    </a:lnTo>
                    <a:lnTo>
                      <a:pt x="407" y="123"/>
                    </a:lnTo>
                    <a:lnTo>
                      <a:pt x="411" y="167"/>
                    </a:lnTo>
                    <a:lnTo>
                      <a:pt x="414" y="146"/>
                    </a:lnTo>
                    <a:lnTo>
                      <a:pt x="420" y="182"/>
                    </a:lnTo>
                    <a:lnTo>
                      <a:pt x="422" y="161"/>
                    </a:lnTo>
                    <a:lnTo>
                      <a:pt x="428" y="154"/>
                    </a:lnTo>
                    <a:lnTo>
                      <a:pt x="432" y="65"/>
                    </a:lnTo>
                    <a:lnTo>
                      <a:pt x="436" y="107"/>
                    </a:lnTo>
                    <a:lnTo>
                      <a:pt x="439" y="61"/>
                    </a:lnTo>
                    <a:lnTo>
                      <a:pt x="445" y="157"/>
                    </a:lnTo>
                    <a:lnTo>
                      <a:pt x="449" y="142"/>
                    </a:lnTo>
                    <a:lnTo>
                      <a:pt x="453" y="169"/>
                    </a:lnTo>
                    <a:lnTo>
                      <a:pt x="457" y="169"/>
                    </a:lnTo>
                    <a:lnTo>
                      <a:pt x="461" y="165"/>
                    </a:lnTo>
                    <a:lnTo>
                      <a:pt x="466" y="132"/>
                    </a:lnTo>
                    <a:lnTo>
                      <a:pt x="470" y="136"/>
                    </a:lnTo>
                    <a:lnTo>
                      <a:pt x="474" y="36"/>
                    </a:lnTo>
                    <a:lnTo>
                      <a:pt x="478" y="100"/>
                    </a:lnTo>
                    <a:lnTo>
                      <a:pt x="482" y="84"/>
                    </a:lnTo>
                    <a:lnTo>
                      <a:pt x="487" y="134"/>
                    </a:lnTo>
                    <a:lnTo>
                      <a:pt x="489" y="142"/>
                    </a:lnTo>
                    <a:lnTo>
                      <a:pt x="495" y="163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1003" y="882"/>
                <a:ext cx="344" cy="80"/>
              </a:xfrm>
              <a:custGeom>
                <a:avLst/>
                <a:gdLst>
                  <a:gd name="T0" fmla="*/ 0 w 344"/>
                  <a:gd name="T1" fmla="*/ 75 h 80"/>
                  <a:gd name="T2" fmla="*/ 8 w 344"/>
                  <a:gd name="T3" fmla="*/ 79 h 80"/>
                  <a:gd name="T4" fmla="*/ 17 w 344"/>
                  <a:gd name="T5" fmla="*/ 60 h 80"/>
                  <a:gd name="T6" fmla="*/ 25 w 344"/>
                  <a:gd name="T7" fmla="*/ 46 h 80"/>
                  <a:gd name="T8" fmla="*/ 35 w 344"/>
                  <a:gd name="T9" fmla="*/ 33 h 80"/>
                  <a:gd name="T10" fmla="*/ 42 w 344"/>
                  <a:gd name="T11" fmla="*/ 64 h 80"/>
                  <a:gd name="T12" fmla="*/ 50 w 344"/>
                  <a:gd name="T13" fmla="*/ 58 h 80"/>
                  <a:gd name="T14" fmla="*/ 59 w 344"/>
                  <a:gd name="T15" fmla="*/ 58 h 80"/>
                  <a:gd name="T16" fmla="*/ 67 w 344"/>
                  <a:gd name="T17" fmla="*/ 35 h 80"/>
                  <a:gd name="T18" fmla="*/ 75 w 344"/>
                  <a:gd name="T19" fmla="*/ 27 h 80"/>
                  <a:gd name="T20" fmla="*/ 84 w 344"/>
                  <a:gd name="T21" fmla="*/ 48 h 80"/>
                  <a:gd name="T22" fmla="*/ 94 w 344"/>
                  <a:gd name="T23" fmla="*/ 54 h 80"/>
                  <a:gd name="T24" fmla="*/ 106 w 344"/>
                  <a:gd name="T25" fmla="*/ 44 h 80"/>
                  <a:gd name="T26" fmla="*/ 115 w 344"/>
                  <a:gd name="T27" fmla="*/ 44 h 80"/>
                  <a:gd name="T28" fmla="*/ 123 w 344"/>
                  <a:gd name="T29" fmla="*/ 44 h 80"/>
                  <a:gd name="T30" fmla="*/ 130 w 344"/>
                  <a:gd name="T31" fmla="*/ 46 h 80"/>
                  <a:gd name="T32" fmla="*/ 140 w 344"/>
                  <a:gd name="T33" fmla="*/ 46 h 80"/>
                  <a:gd name="T34" fmla="*/ 148 w 344"/>
                  <a:gd name="T35" fmla="*/ 50 h 80"/>
                  <a:gd name="T36" fmla="*/ 161 w 344"/>
                  <a:gd name="T37" fmla="*/ 48 h 80"/>
                  <a:gd name="T38" fmla="*/ 169 w 344"/>
                  <a:gd name="T39" fmla="*/ 48 h 80"/>
                  <a:gd name="T40" fmla="*/ 178 w 344"/>
                  <a:gd name="T41" fmla="*/ 44 h 80"/>
                  <a:gd name="T42" fmla="*/ 186 w 344"/>
                  <a:gd name="T43" fmla="*/ 39 h 80"/>
                  <a:gd name="T44" fmla="*/ 196 w 344"/>
                  <a:gd name="T45" fmla="*/ 41 h 80"/>
                  <a:gd name="T46" fmla="*/ 203 w 344"/>
                  <a:gd name="T47" fmla="*/ 44 h 80"/>
                  <a:gd name="T48" fmla="*/ 211 w 344"/>
                  <a:gd name="T49" fmla="*/ 44 h 80"/>
                  <a:gd name="T50" fmla="*/ 221 w 344"/>
                  <a:gd name="T51" fmla="*/ 48 h 80"/>
                  <a:gd name="T52" fmla="*/ 228 w 344"/>
                  <a:gd name="T53" fmla="*/ 48 h 80"/>
                  <a:gd name="T54" fmla="*/ 238 w 344"/>
                  <a:gd name="T55" fmla="*/ 46 h 80"/>
                  <a:gd name="T56" fmla="*/ 246 w 344"/>
                  <a:gd name="T57" fmla="*/ 50 h 80"/>
                  <a:gd name="T58" fmla="*/ 259 w 344"/>
                  <a:gd name="T59" fmla="*/ 46 h 80"/>
                  <a:gd name="T60" fmla="*/ 267 w 344"/>
                  <a:gd name="T61" fmla="*/ 41 h 80"/>
                  <a:gd name="T62" fmla="*/ 276 w 344"/>
                  <a:gd name="T63" fmla="*/ 44 h 80"/>
                  <a:gd name="T64" fmla="*/ 284 w 344"/>
                  <a:gd name="T65" fmla="*/ 46 h 80"/>
                  <a:gd name="T66" fmla="*/ 292 w 344"/>
                  <a:gd name="T67" fmla="*/ 50 h 80"/>
                  <a:gd name="T68" fmla="*/ 299 w 344"/>
                  <a:gd name="T69" fmla="*/ 50 h 80"/>
                  <a:gd name="T70" fmla="*/ 309 w 344"/>
                  <a:gd name="T71" fmla="*/ 44 h 80"/>
                  <a:gd name="T72" fmla="*/ 318 w 344"/>
                  <a:gd name="T73" fmla="*/ 46 h 80"/>
                  <a:gd name="T74" fmla="*/ 326 w 344"/>
                  <a:gd name="T75" fmla="*/ 44 h 80"/>
                  <a:gd name="T76" fmla="*/ 334 w 344"/>
                  <a:gd name="T77" fmla="*/ 41 h 80"/>
                  <a:gd name="T78" fmla="*/ 343 w 344"/>
                  <a:gd name="T79" fmla="*/ 3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4" h="80">
                    <a:moveTo>
                      <a:pt x="0" y="75"/>
                    </a:moveTo>
                    <a:lnTo>
                      <a:pt x="0" y="75"/>
                    </a:lnTo>
                    <a:lnTo>
                      <a:pt x="6" y="73"/>
                    </a:lnTo>
                    <a:lnTo>
                      <a:pt x="8" y="79"/>
                    </a:lnTo>
                    <a:lnTo>
                      <a:pt x="13" y="50"/>
                    </a:lnTo>
                    <a:lnTo>
                      <a:pt x="17" y="60"/>
                    </a:lnTo>
                    <a:lnTo>
                      <a:pt x="21" y="48"/>
                    </a:lnTo>
                    <a:lnTo>
                      <a:pt x="25" y="46"/>
                    </a:lnTo>
                    <a:lnTo>
                      <a:pt x="29" y="0"/>
                    </a:lnTo>
                    <a:lnTo>
                      <a:pt x="35" y="33"/>
                    </a:lnTo>
                    <a:lnTo>
                      <a:pt x="38" y="44"/>
                    </a:lnTo>
                    <a:lnTo>
                      <a:pt x="42" y="64"/>
                    </a:lnTo>
                    <a:lnTo>
                      <a:pt x="46" y="58"/>
                    </a:lnTo>
                    <a:lnTo>
                      <a:pt x="50" y="58"/>
                    </a:lnTo>
                    <a:lnTo>
                      <a:pt x="56" y="44"/>
                    </a:lnTo>
                    <a:lnTo>
                      <a:pt x="59" y="58"/>
                    </a:lnTo>
                    <a:lnTo>
                      <a:pt x="63" y="35"/>
                    </a:lnTo>
                    <a:lnTo>
                      <a:pt x="67" y="35"/>
                    </a:lnTo>
                    <a:lnTo>
                      <a:pt x="73" y="35"/>
                    </a:lnTo>
                    <a:lnTo>
                      <a:pt x="75" y="27"/>
                    </a:lnTo>
                    <a:lnTo>
                      <a:pt x="81" y="44"/>
                    </a:lnTo>
                    <a:lnTo>
                      <a:pt x="84" y="48"/>
                    </a:lnTo>
                    <a:lnTo>
                      <a:pt x="88" y="54"/>
                    </a:lnTo>
                    <a:lnTo>
                      <a:pt x="94" y="54"/>
                    </a:lnTo>
                    <a:lnTo>
                      <a:pt x="102" y="50"/>
                    </a:lnTo>
                    <a:lnTo>
                      <a:pt x="106" y="44"/>
                    </a:lnTo>
                    <a:lnTo>
                      <a:pt x="109" y="44"/>
                    </a:lnTo>
                    <a:lnTo>
                      <a:pt x="115" y="44"/>
                    </a:lnTo>
                    <a:lnTo>
                      <a:pt x="119" y="41"/>
                    </a:lnTo>
                    <a:lnTo>
                      <a:pt x="123" y="44"/>
                    </a:lnTo>
                    <a:lnTo>
                      <a:pt x="129" y="44"/>
                    </a:lnTo>
                    <a:lnTo>
                      <a:pt x="130" y="46"/>
                    </a:lnTo>
                    <a:lnTo>
                      <a:pt x="136" y="42"/>
                    </a:lnTo>
                    <a:lnTo>
                      <a:pt x="140" y="46"/>
                    </a:lnTo>
                    <a:lnTo>
                      <a:pt x="144" y="46"/>
                    </a:lnTo>
                    <a:lnTo>
                      <a:pt x="148" y="50"/>
                    </a:lnTo>
                    <a:lnTo>
                      <a:pt x="157" y="54"/>
                    </a:lnTo>
                    <a:lnTo>
                      <a:pt x="161" y="48"/>
                    </a:lnTo>
                    <a:lnTo>
                      <a:pt x="165" y="48"/>
                    </a:lnTo>
                    <a:lnTo>
                      <a:pt x="169" y="48"/>
                    </a:lnTo>
                    <a:lnTo>
                      <a:pt x="175" y="48"/>
                    </a:lnTo>
                    <a:lnTo>
                      <a:pt x="178" y="44"/>
                    </a:lnTo>
                    <a:lnTo>
                      <a:pt x="182" y="44"/>
                    </a:lnTo>
                    <a:lnTo>
                      <a:pt x="186" y="39"/>
                    </a:lnTo>
                    <a:lnTo>
                      <a:pt x="190" y="42"/>
                    </a:lnTo>
                    <a:lnTo>
                      <a:pt x="196" y="41"/>
                    </a:lnTo>
                    <a:lnTo>
                      <a:pt x="198" y="42"/>
                    </a:lnTo>
                    <a:lnTo>
                      <a:pt x="203" y="44"/>
                    </a:lnTo>
                    <a:lnTo>
                      <a:pt x="207" y="48"/>
                    </a:lnTo>
                    <a:lnTo>
                      <a:pt x="211" y="44"/>
                    </a:lnTo>
                    <a:lnTo>
                      <a:pt x="217" y="44"/>
                    </a:lnTo>
                    <a:lnTo>
                      <a:pt x="221" y="48"/>
                    </a:lnTo>
                    <a:lnTo>
                      <a:pt x="224" y="46"/>
                    </a:lnTo>
                    <a:lnTo>
                      <a:pt x="228" y="48"/>
                    </a:lnTo>
                    <a:lnTo>
                      <a:pt x="232" y="46"/>
                    </a:lnTo>
                    <a:lnTo>
                      <a:pt x="238" y="46"/>
                    </a:lnTo>
                    <a:lnTo>
                      <a:pt x="242" y="50"/>
                    </a:lnTo>
                    <a:lnTo>
                      <a:pt x="246" y="50"/>
                    </a:lnTo>
                    <a:lnTo>
                      <a:pt x="253" y="44"/>
                    </a:lnTo>
                    <a:lnTo>
                      <a:pt x="259" y="46"/>
                    </a:lnTo>
                    <a:lnTo>
                      <a:pt x="263" y="41"/>
                    </a:lnTo>
                    <a:lnTo>
                      <a:pt x="267" y="41"/>
                    </a:lnTo>
                    <a:lnTo>
                      <a:pt x="270" y="41"/>
                    </a:lnTo>
                    <a:lnTo>
                      <a:pt x="276" y="44"/>
                    </a:lnTo>
                    <a:lnTo>
                      <a:pt x="280" y="44"/>
                    </a:lnTo>
                    <a:lnTo>
                      <a:pt x="284" y="46"/>
                    </a:lnTo>
                    <a:lnTo>
                      <a:pt x="288" y="48"/>
                    </a:lnTo>
                    <a:lnTo>
                      <a:pt x="292" y="50"/>
                    </a:lnTo>
                    <a:lnTo>
                      <a:pt x="297" y="50"/>
                    </a:lnTo>
                    <a:lnTo>
                      <a:pt x="299" y="50"/>
                    </a:lnTo>
                    <a:lnTo>
                      <a:pt x="305" y="44"/>
                    </a:lnTo>
                    <a:lnTo>
                      <a:pt x="309" y="44"/>
                    </a:lnTo>
                    <a:lnTo>
                      <a:pt x="313" y="46"/>
                    </a:lnTo>
                    <a:lnTo>
                      <a:pt x="318" y="46"/>
                    </a:lnTo>
                    <a:lnTo>
                      <a:pt x="320" y="44"/>
                    </a:lnTo>
                    <a:lnTo>
                      <a:pt x="326" y="44"/>
                    </a:lnTo>
                    <a:lnTo>
                      <a:pt x="332" y="41"/>
                    </a:lnTo>
                    <a:lnTo>
                      <a:pt x="334" y="41"/>
                    </a:lnTo>
                    <a:lnTo>
                      <a:pt x="340" y="41"/>
                    </a:lnTo>
                    <a:lnTo>
                      <a:pt x="343" y="35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 rot="10800000">
              <a:off x="5481637" y="2362200"/>
              <a:ext cx="1828800" cy="0"/>
            </a:xfrm>
            <a:prstGeom prst="line">
              <a:avLst/>
            </a:prstGeom>
            <a:noFill/>
            <a:ln w="76200">
              <a:solidFill>
                <a:srgbClr val="FFCC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9568" name="Line 16"/>
          <p:cNvSpPr>
            <a:spLocks noChangeShapeType="1"/>
          </p:cNvSpPr>
          <p:nvPr/>
        </p:nvSpPr>
        <p:spPr bwMode="auto">
          <a:xfrm flipH="1" flipV="1">
            <a:off x="4814093" y="2110580"/>
            <a:ext cx="1322388" cy="1589883"/>
          </a:xfrm>
          <a:prstGeom prst="line">
            <a:avLst/>
          </a:prstGeom>
          <a:noFill/>
          <a:ln w="76200">
            <a:pattFill prst="dkUpDiag">
              <a:fgClr>
                <a:srgbClr val="CCFFFF"/>
              </a:fgClr>
              <a:bgClr>
                <a:schemeClr val="accent2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3643311" y="2110578"/>
            <a:ext cx="801689" cy="205581"/>
          </a:xfrm>
          <a:prstGeom prst="line">
            <a:avLst/>
          </a:prstGeom>
          <a:noFill/>
          <a:ln w="76200">
            <a:pattFill prst="dkUpDiag">
              <a:fgClr>
                <a:srgbClr val="CCFFFF"/>
              </a:fgClr>
              <a:bgClr>
                <a:schemeClr val="accent2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4012564"/>
            <a:ext cx="1563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3300"/>
                </a:solidFill>
              </a:rPr>
              <a:t>Perception</a:t>
            </a:r>
            <a:endParaRPr lang="en-US" sz="2400" b="1" dirty="0">
              <a:solidFill>
                <a:srgbClr val="CC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6091535"/>
            <a:ext cx="1589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Production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Language Processor </a:t>
            </a:r>
            <a:endParaRPr lang="en-US" dirty="0"/>
          </a:p>
        </p:txBody>
      </p:sp>
      <p:pic>
        <p:nvPicPr>
          <p:cNvPr id="171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676400"/>
            <a:ext cx="861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257800"/>
            <a:ext cx="5368777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                                </a:t>
            </a:r>
          </a:p>
          <a:p>
            <a:r>
              <a:rPr lang="en-US" dirty="0" smtClean="0"/>
              <a:t>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3999" cy="609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Sound Transmission</a:t>
            </a:r>
          </a:p>
        </p:txBody>
      </p:sp>
      <p:pic>
        <p:nvPicPr>
          <p:cNvPr id="1105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46238"/>
            <a:ext cx="6034616" cy="4525962"/>
          </a:xfrm>
          <a:noFill/>
        </p:spPr>
      </p:pic>
      <p:sp>
        <p:nvSpPr>
          <p:cNvPr id="110596" name="Text Box 7"/>
          <p:cNvSpPr txBox="1">
            <a:spLocks noChangeArrowheads="1"/>
          </p:cNvSpPr>
          <p:nvPr/>
        </p:nvSpPr>
        <p:spPr bwMode="auto">
          <a:xfrm>
            <a:off x="914400" y="6172200"/>
            <a:ext cx="741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Top: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“this is a demo”		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Bottom: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“A goat …. A coat”</a:t>
            </a:r>
          </a:p>
        </p:txBody>
      </p:sp>
      <p:sp>
        <p:nvSpPr>
          <p:cNvPr id="110597" name="TextBox 4"/>
          <p:cNvSpPr txBox="1">
            <a:spLocks noChangeArrowheads="1"/>
          </p:cNvSpPr>
          <p:nvPr/>
        </p:nvSpPr>
        <p:spPr bwMode="auto">
          <a:xfrm>
            <a:off x="0" y="8382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ACORNS Sound Editor is Downloadable (ACORNS web-site)</a:t>
            </a:r>
          </a:p>
          <a:p>
            <a:pPr eaLnBrk="1" hangingPunct="1"/>
            <a:endParaRPr lang="en-US" sz="800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Time Domain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</a:rPr>
              <a:t>: 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</a:rPr>
              <a:t>8k – 44.1k Samples per second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</a:rPr>
              <a:t> </a:t>
            </a:r>
            <a:endParaRPr lang="en-US" sz="2400" dirty="0">
              <a:solidFill>
                <a:srgbClr val="FFC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Time vs. Frequency Domain</a:t>
            </a:r>
          </a:p>
        </p:txBody>
      </p:sp>
      <p:pic>
        <p:nvPicPr>
          <p:cNvPr id="114691" name="Picture 3" descr="freq_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0" y="854075"/>
            <a:ext cx="5816603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52400" y="4800600"/>
            <a:ext cx="8824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Time Domain: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Signal is a composite wave of different frequencies</a:t>
            </a:r>
          </a:p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Frequency Domain: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Split time domain into the individual frequencies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600" y="5791200"/>
            <a:ext cx="8915400" cy="830263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Fourier: </a:t>
            </a:r>
            <a:r>
              <a:rPr lang="en-US" sz="2000" dirty="0" smtClean="0">
                <a:solidFill>
                  <a:srgbClr val="000000"/>
                </a:solidFill>
              </a:rPr>
              <a:t>We can compute the </a:t>
            </a:r>
            <a:r>
              <a:rPr lang="en-US" sz="2000" i="1" dirty="0" smtClean="0">
                <a:solidFill>
                  <a:srgbClr val="000000"/>
                </a:solidFill>
              </a:rPr>
              <a:t>phase</a:t>
            </a:r>
            <a:r>
              <a:rPr lang="en-US" sz="2000" dirty="0" smtClean="0">
                <a:solidFill>
                  <a:srgbClr val="000000"/>
                </a:solidFill>
              </a:rPr>
              <a:t> and </a:t>
            </a:r>
            <a:r>
              <a:rPr lang="en-US" sz="2000" i="1" dirty="0" smtClean="0">
                <a:solidFill>
                  <a:srgbClr val="000000"/>
                </a:solidFill>
              </a:rPr>
              <a:t>amplitude</a:t>
            </a:r>
            <a:r>
              <a:rPr lang="en-US" sz="2000" dirty="0" smtClean="0">
                <a:solidFill>
                  <a:srgbClr val="000000"/>
                </a:solidFill>
              </a:rPr>
              <a:t> of each composite sinusoid</a:t>
            </a:r>
          </a:p>
          <a:p>
            <a:pPr eaLnBrk="1" hangingPunct="1">
              <a:defRPr/>
            </a:pPr>
            <a:r>
              <a:rPr lang="en-US" sz="2400" b="1" dirty="0" err="1" smtClean="0">
                <a:solidFill>
                  <a:srgbClr val="000000"/>
                </a:solidFill>
              </a:rPr>
              <a:t>FFT</a:t>
            </a:r>
            <a:r>
              <a:rPr lang="en-US" sz="2400" b="1" dirty="0" smtClean="0">
                <a:solidFill>
                  <a:srgbClr val="000000"/>
                </a:solidFill>
              </a:rPr>
              <a:t>:</a:t>
            </a:r>
            <a:r>
              <a:rPr lang="en-US" sz="2000" dirty="0" smtClean="0">
                <a:solidFill>
                  <a:srgbClr val="000000"/>
                </a:solidFill>
              </a:rPr>
              <a:t> An efficient algorithm to perform the decomposition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3084511" cy="279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2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Complex Wave Patterns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44196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Sine waves combine to form a new wave of a different shape</a:t>
            </a:r>
            <a:br>
              <a:rPr lang="en-US" sz="2400" b="1" dirty="0" smtClean="0">
                <a:solidFill>
                  <a:srgbClr val="FFC000"/>
                </a:solidFill>
              </a:rPr>
            </a:br>
            <a:endParaRPr lang="en-US" sz="2400" b="1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Every complex wave pattern consists of a series of composite sine waves</a:t>
            </a:r>
            <a:br>
              <a:rPr lang="en-US" sz="2400" b="1" dirty="0" smtClean="0">
                <a:solidFill>
                  <a:srgbClr val="FFC000"/>
                </a:solidFill>
              </a:rPr>
            </a:br>
            <a:endParaRPr lang="en-US" sz="2400" b="1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All of the composite sine are multiples of a basic frequency</a:t>
            </a:r>
            <a:br>
              <a:rPr lang="en-US" sz="2400" b="1" dirty="0" smtClean="0">
                <a:solidFill>
                  <a:srgbClr val="FFC000"/>
                </a:solidFill>
              </a:rPr>
            </a:br>
            <a:endParaRPr lang="en-US" sz="2400" b="1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Speech mostly consists of sinusoids combined together by linear addition</a:t>
            </a:r>
          </a:p>
        </p:txBody>
      </p:sp>
      <p:pic>
        <p:nvPicPr>
          <p:cNvPr id="111620" name="Picture 4" descr="waveaddition1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3575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6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Frequency Domain</a:t>
            </a:r>
          </a:p>
        </p:txBody>
      </p:sp>
      <p:sp>
        <p:nvSpPr>
          <p:cNvPr id="116739" name="Content Placeholder 4"/>
          <p:cNvSpPr>
            <a:spLocks noGrp="1"/>
          </p:cNvSpPr>
          <p:nvPr>
            <p:ph sz="half" idx="1"/>
          </p:nvPr>
        </p:nvSpPr>
        <p:spPr>
          <a:xfrm>
            <a:off x="381000" y="3048000"/>
            <a:ext cx="8548380" cy="836613"/>
          </a:xfrm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Narrow band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C000"/>
                </a:solidFill>
              </a:rPr>
              <a:t>Shows harmonics – horizontal lines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Harmonic definition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C000"/>
                </a:solidFill>
              </a:rPr>
              <a:t>Integral </a:t>
            </a:r>
            <a:r>
              <a:rPr lang="en-US" sz="2400" dirty="0">
                <a:solidFill>
                  <a:srgbClr val="FFC000"/>
                </a:solidFill>
              </a:rPr>
              <a:t>multiple of a</a:t>
            </a:r>
            <a:r>
              <a:rPr lang="en-US" sz="2400" dirty="0" smtClean="0">
                <a:solidFill>
                  <a:srgbClr val="FFC000"/>
                </a:solidFill>
              </a:rPr>
              <a:t> basic </a:t>
            </a:r>
            <a:r>
              <a:rPr lang="en-US" sz="2400" dirty="0">
                <a:solidFill>
                  <a:srgbClr val="FFC000"/>
                </a:solidFill>
              </a:rPr>
              <a:t>frequency</a:t>
            </a:r>
            <a:endParaRPr lang="en-US" sz="2400" dirty="0" smtClean="0">
              <a:solidFill>
                <a:srgbClr val="FFC000"/>
              </a:solidFill>
            </a:endParaRPr>
          </a:p>
        </p:txBody>
      </p:sp>
      <p:sp>
        <p:nvSpPr>
          <p:cNvPr id="116740" name="Content Placeholder 5"/>
          <p:cNvSpPr>
            <a:spLocks noGrp="1"/>
          </p:cNvSpPr>
          <p:nvPr>
            <p:ph sz="half" idx="2"/>
          </p:nvPr>
        </p:nvSpPr>
        <p:spPr>
          <a:xfrm>
            <a:off x="381000" y="5562600"/>
            <a:ext cx="8686800" cy="533400"/>
          </a:xfrm>
        </p:spPr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Wide Band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C000"/>
                </a:solidFill>
              </a:rPr>
              <a:t>Shows pitch – pitch periods are vertical lines</a:t>
            </a:r>
          </a:p>
        </p:txBody>
      </p:sp>
      <p:pic>
        <p:nvPicPr>
          <p:cNvPr id="1167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191125" cy="148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113213"/>
            <a:ext cx="5191125" cy="1449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909935"/>
            <a:ext cx="3214406" cy="461665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Audio: “This is a Demo”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684" y="6019800"/>
            <a:ext cx="7953716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Horizontal 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= time,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vertical 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= frequency, frequency amplitude = darkness</a:t>
            </a:r>
          </a:p>
        </p:txBody>
      </p:sp>
    </p:spTree>
    <p:extLst>
      <p:ext uri="{BB962C8B-B14F-4D97-AF65-F5344CB8AC3E}">
        <p14:creationId xmlns:p14="http://schemas.microsoft.com/office/powerpoint/2010/main" val="2804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6" name="Line 16"/>
          <p:cNvSpPr>
            <a:spLocks noChangeShapeType="1"/>
          </p:cNvSpPr>
          <p:nvPr/>
        </p:nvSpPr>
        <p:spPr bwMode="auto">
          <a:xfrm flipV="1">
            <a:off x="7010400" y="2628899"/>
            <a:ext cx="806450" cy="1112061"/>
          </a:xfrm>
          <a:prstGeom prst="line">
            <a:avLst/>
          </a:prstGeom>
          <a:noFill/>
          <a:ln w="76200">
            <a:pattFill prst="dkUpDiag">
              <a:fgClr>
                <a:srgbClr val="CCFFFF"/>
              </a:fgClr>
              <a:bgClr>
                <a:schemeClr val="accent2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 flipV="1">
            <a:off x="4470034" y="2781299"/>
            <a:ext cx="600441" cy="597357"/>
          </a:xfrm>
          <a:prstGeom prst="line">
            <a:avLst/>
          </a:prstGeom>
          <a:noFill/>
          <a:ln w="76200">
            <a:pattFill prst="dkUpDiag">
              <a:fgClr>
                <a:srgbClr val="CCFFFF"/>
              </a:fgClr>
              <a:bgClr>
                <a:schemeClr val="accent2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Speech Recognition</a:t>
            </a:r>
          </a:p>
        </p:txBody>
      </p:sp>
      <p:pic>
        <p:nvPicPr>
          <p:cNvPr id="281618" name="Picture 18" descr="lecture_07_12_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57" y="1752600"/>
            <a:ext cx="2376686" cy="1981200"/>
          </a:xfrm>
          <a:noFill/>
          <a:ln/>
          <a:effectLst>
            <a:outerShdw dist="188799" dir="286357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47238" y="6195030"/>
            <a:ext cx="2467362" cy="434370"/>
          </a:xfrm>
        </p:spPr>
        <p:txBody>
          <a:bodyPr/>
          <a:lstStyle/>
          <a:p>
            <a:r>
              <a:rPr lang="en-US" altLang="en-US" dirty="0"/>
              <a:t>LML Speech Recognition 2008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019800"/>
            <a:ext cx="1905000" cy="457200"/>
          </a:xfrm>
        </p:spPr>
        <p:txBody>
          <a:bodyPr/>
          <a:lstStyle/>
          <a:p>
            <a:fld id="{B90E3111-5889-4102-BCDA-B3BA8A5A357F}" type="slidenum">
              <a:rPr lang="en-US" altLang="en-US"/>
              <a:pPr/>
              <a:t>24</a:t>
            </a:fld>
            <a:endParaRPr lang="en-US" altLang="en-US"/>
          </a:p>
        </p:txBody>
      </p:sp>
      <p:grpSp>
        <p:nvGrpSpPr>
          <p:cNvPr id="281604" name="Group 4"/>
          <p:cNvGrpSpPr>
            <a:grpSpLocks/>
          </p:cNvGrpSpPr>
          <p:nvPr/>
        </p:nvGrpSpPr>
        <p:grpSpPr bwMode="auto">
          <a:xfrm>
            <a:off x="242888" y="1219200"/>
            <a:ext cx="8529637" cy="1709737"/>
            <a:chOff x="185" y="1776"/>
            <a:chExt cx="5373" cy="1077"/>
          </a:xfrm>
        </p:grpSpPr>
        <p:sp>
          <p:nvSpPr>
            <p:cNvPr id="281605" name="Rectangle 5"/>
            <p:cNvSpPr>
              <a:spLocks noChangeArrowheads="1"/>
            </p:cNvSpPr>
            <p:nvPr/>
          </p:nvSpPr>
          <p:spPr bwMode="auto">
            <a:xfrm>
              <a:off x="2633" y="2221"/>
              <a:ext cx="1152" cy="52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nl-NL" altLang="en-US" sz="2400" u="sng">
                <a:latin typeface="Times New Roman" pitchFamily="18" charset="0"/>
              </a:endParaRPr>
            </a:p>
          </p:txBody>
        </p:sp>
        <p:sp>
          <p:nvSpPr>
            <p:cNvPr id="281606" name="Text Box 6"/>
            <p:cNvSpPr txBox="1">
              <a:spLocks noChangeArrowheads="1"/>
            </p:cNvSpPr>
            <p:nvPr/>
          </p:nvSpPr>
          <p:spPr bwMode="auto">
            <a:xfrm>
              <a:off x="2689" y="2260"/>
              <a:ext cx="948" cy="40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>
                  <a:solidFill>
                    <a:srgbClr val="FFFF66"/>
                  </a:solidFill>
                </a:rPr>
                <a:t>Speech</a:t>
              </a:r>
            </a:p>
            <a:p>
              <a:pPr algn="ctr"/>
              <a:r>
                <a:rPr lang="en-US" altLang="en-US" b="1">
                  <a:solidFill>
                    <a:srgbClr val="FFFF66"/>
                  </a:solidFill>
                </a:rPr>
                <a:t>Recognition</a:t>
              </a:r>
              <a:endParaRPr lang="en-US" altLang="en-US" sz="1400" b="1">
                <a:solidFill>
                  <a:srgbClr val="FFFF66"/>
                </a:solidFill>
              </a:endParaRPr>
            </a:p>
          </p:txBody>
        </p:sp>
        <p:sp>
          <p:nvSpPr>
            <p:cNvPr id="281607" name="Line 7"/>
            <p:cNvSpPr>
              <a:spLocks noChangeShapeType="1"/>
            </p:cNvSpPr>
            <p:nvPr/>
          </p:nvSpPr>
          <p:spPr bwMode="auto">
            <a:xfrm>
              <a:off x="3833" y="2448"/>
              <a:ext cx="432" cy="0"/>
            </a:xfrm>
            <a:prstGeom prst="line">
              <a:avLst/>
            </a:prstGeom>
            <a:noFill/>
            <a:ln w="76200">
              <a:solidFill>
                <a:srgbClr val="FFCC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08" name="Text Box 8"/>
            <p:cNvSpPr txBox="1">
              <a:spLocks noChangeArrowheads="1"/>
            </p:cNvSpPr>
            <p:nvPr/>
          </p:nvSpPr>
          <p:spPr bwMode="auto">
            <a:xfrm>
              <a:off x="4258" y="2191"/>
              <a:ext cx="5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Words</a:t>
              </a:r>
              <a:endParaRPr lang="en-US" altLang="en-US" sz="1400" b="1"/>
            </a:p>
          </p:txBody>
        </p:sp>
        <p:sp>
          <p:nvSpPr>
            <p:cNvPr id="281609" name="Text Box 9"/>
            <p:cNvSpPr txBox="1">
              <a:spLocks noChangeArrowheads="1"/>
            </p:cNvSpPr>
            <p:nvPr/>
          </p:nvSpPr>
          <p:spPr bwMode="auto">
            <a:xfrm>
              <a:off x="4354" y="2383"/>
              <a:ext cx="1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i="1">
                  <a:solidFill>
                    <a:srgbClr val="66FF99"/>
                  </a:solidFill>
                </a:rPr>
                <a:t>“How are you?”</a:t>
              </a:r>
              <a:endParaRPr lang="en-US" altLang="en-US" sz="1400" b="1" i="1">
                <a:solidFill>
                  <a:srgbClr val="66FF99"/>
                </a:solidFill>
              </a:endParaRPr>
            </a:p>
          </p:txBody>
        </p:sp>
        <p:sp>
          <p:nvSpPr>
            <p:cNvPr id="281610" name="Line 10"/>
            <p:cNvSpPr>
              <a:spLocks noChangeShapeType="1"/>
            </p:cNvSpPr>
            <p:nvPr/>
          </p:nvSpPr>
          <p:spPr bwMode="auto">
            <a:xfrm>
              <a:off x="1481" y="2448"/>
              <a:ext cx="1152" cy="0"/>
            </a:xfrm>
            <a:prstGeom prst="line">
              <a:avLst/>
            </a:prstGeom>
            <a:noFill/>
            <a:ln w="76200">
              <a:solidFill>
                <a:srgbClr val="FFCC66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11" name="Text Box 11"/>
            <p:cNvSpPr txBox="1">
              <a:spLocks noChangeArrowheads="1"/>
            </p:cNvSpPr>
            <p:nvPr/>
          </p:nvSpPr>
          <p:spPr bwMode="auto">
            <a:xfrm>
              <a:off x="1049" y="2496"/>
              <a:ext cx="15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b="1" dirty="0" smtClean="0">
                  <a:solidFill>
                    <a:srgbClr val="FF3300"/>
                  </a:solidFill>
                </a:rPr>
                <a:t>Acoustic Speech </a:t>
              </a:r>
              <a:r>
                <a:rPr lang="en-US" altLang="en-US" b="1" dirty="0">
                  <a:solidFill>
                    <a:srgbClr val="FF3300"/>
                  </a:solidFill>
                </a:rPr>
                <a:t>Signal</a:t>
              </a:r>
              <a:endParaRPr lang="en-US" altLang="en-US" sz="1400" b="1" dirty="0">
                <a:solidFill>
                  <a:srgbClr val="FF3300"/>
                </a:solidFill>
              </a:endParaRPr>
            </a:p>
          </p:txBody>
        </p:sp>
        <p:pic>
          <p:nvPicPr>
            <p:cNvPr id="281612" name="Picture 12" descr="onphon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" y="1776"/>
              <a:ext cx="841" cy="1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1613" name="Group 13"/>
            <p:cNvGrpSpPr>
              <a:grpSpLocks/>
            </p:cNvGrpSpPr>
            <p:nvPr/>
          </p:nvGrpSpPr>
          <p:grpSpPr bwMode="auto">
            <a:xfrm>
              <a:off x="1241" y="2112"/>
              <a:ext cx="839" cy="262"/>
              <a:chOff x="508" y="794"/>
              <a:chExt cx="839" cy="262"/>
            </a:xfrm>
          </p:grpSpPr>
          <p:sp>
            <p:nvSpPr>
              <p:cNvPr id="281614" name="Freeform 14"/>
              <p:cNvSpPr>
                <a:spLocks/>
              </p:cNvSpPr>
              <p:nvPr/>
            </p:nvSpPr>
            <p:spPr bwMode="auto">
              <a:xfrm>
                <a:off x="508" y="794"/>
                <a:ext cx="496" cy="262"/>
              </a:xfrm>
              <a:custGeom>
                <a:avLst/>
                <a:gdLst>
                  <a:gd name="T0" fmla="*/ 4 w 496"/>
                  <a:gd name="T1" fmla="*/ 134 h 262"/>
                  <a:gd name="T2" fmla="*/ 12 w 496"/>
                  <a:gd name="T3" fmla="*/ 136 h 262"/>
                  <a:gd name="T4" fmla="*/ 21 w 496"/>
                  <a:gd name="T5" fmla="*/ 136 h 262"/>
                  <a:gd name="T6" fmla="*/ 31 w 496"/>
                  <a:gd name="T7" fmla="*/ 136 h 262"/>
                  <a:gd name="T8" fmla="*/ 39 w 496"/>
                  <a:gd name="T9" fmla="*/ 134 h 262"/>
                  <a:gd name="T10" fmla="*/ 46 w 496"/>
                  <a:gd name="T11" fmla="*/ 132 h 262"/>
                  <a:gd name="T12" fmla="*/ 54 w 496"/>
                  <a:gd name="T13" fmla="*/ 130 h 262"/>
                  <a:gd name="T14" fmla="*/ 65 w 496"/>
                  <a:gd name="T15" fmla="*/ 136 h 262"/>
                  <a:gd name="T16" fmla="*/ 73 w 496"/>
                  <a:gd name="T17" fmla="*/ 132 h 262"/>
                  <a:gd name="T18" fmla="*/ 81 w 496"/>
                  <a:gd name="T19" fmla="*/ 136 h 262"/>
                  <a:gd name="T20" fmla="*/ 88 w 496"/>
                  <a:gd name="T21" fmla="*/ 138 h 262"/>
                  <a:gd name="T22" fmla="*/ 96 w 496"/>
                  <a:gd name="T23" fmla="*/ 138 h 262"/>
                  <a:gd name="T24" fmla="*/ 106 w 496"/>
                  <a:gd name="T25" fmla="*/ 134 h 262"/>
                  <a:gd name="T26" fmla="*/ 115 w 496"/>
                  <a:gd name="T27" fmla="*/ 132 h 262"/>
                  <a:gd name="T28" fmla="*/ 123 w 496"/>
                  <a:gd name="T29" fmla="*/ 129 h 262"/>
                  <a:gd name="T30" fmla="*/ 131 w 496"/>
                  <a:gd name="T31" fmla="*/ 134 h 262"/>
                  <a:gd name="T32" fmla="*/ 140 w 496"/>
                  <a:gd name="T33" fmla="*/ 136 h 262"/>
                  <a:gd name="T34" fmla="*/ 148 w 496"/>
                  <a:gd name="T35" fmla="*/ 129 h 262"/>
                  <a:gd name="T36" fmla="*/ 156 w 496"/>
                  <a:gd name="T37" fmla="*/ 130 h 262"/>
                  <a:gd name="T38" fmla="*/ 169 w 496"/>
                  <a:gd name="T39" fmla="*/ 169 h 262"/>
                  <a:gd name="T40" fmla="*/ 177 w 496"/>
                  <a:gd name="T41" fmla="*/ 65 h 262"/>
                  <a:gd name="T42" fmla="*/ 186 w 496"/>
                  <a:gd name="T43" fmla="*/ 115 h 262"/>
                  <a:gd name="T44" fmla="*/ 196 w 496"/>
                  <a:gd name="T45" fmla="*/ 167 h 262"/>
                  <a:gd name="T46" fmla="*/ 204 w 496"/>
                  <a:gd name="T47" fmla="*/ 56 h 262"/>
                  <a:gd name="T48" fmla="*/ 211 w 496"/>
                  <a:gd name="T49" fmla="*/ 152 h 262"/>
                  <a:gd name="T50" fmla="*/ 219 w 496"/>
                  <a:gd name="T51" fmla="*/ 129 h 262"/>
                  <a:gd name="T52" fmla="*/ 232 w 496"/>
                  <a:gd name="T53" fmla="*/ 196 h 262"/>
                  <a:gd name="T54" fmla="*/ 242 w 496"/>
                  <a:gd name="T55" fmla="*/ 21 h 262"/>
                  <a:gd name="T56" fmla="*/ 250 w 496"/>
                  <a:gd name="T57" fmla="*/ 119 h 262"/>
                  <a:gd name="T58" fmla="*/ 257 w 496"/>
                  <a:gd name="T59" fmla="*/ 117 h 262"/>
                  <a:gd name="T60" fmla="*/ 267 w 496"/>
                  <a:gd name="T61" fmla="*/ 169 h 262"/>
                  <a:gd name="T62" fmla="*/ 276 w 496"/>
                  <a:gd name="T63" fmla="*/ 0 h 262"/>
                  <a:gd name="T64" fmla="*/ 284 w 496"/>
                  <a:gd name="T65" fmla="*/ 82 h 262"/>
                  <a:gd name="T66" fmla="*/ 292 w 496"/>
                  <a:gd name="T67" fmla="*/ 123 h 262"/>
                  <a:gd name="T68" fmla="*/ 299 w 496"/>
                  <a:gd name="T69" fmla="*/ 146 h 262"/>
                  <a:gd name="T70" fmla="*/ 309 w 496"/>
                  <a:gd name="T71" fmla="*/ 230 h 262"/>
                  <a:gd name="T72" fmla="*/ 319 w 496"/>
                  <a:gd name="T73" fmla="*/ 117 h 262"/>
                  <a:gd name="T74" fmla="*/ 326 w 496"/>
                  <a:gd name="T75" fmla="*/ 100 h 262"/>
                  <a:gd name="T76" fmla="*/ 338 w 496"/>
                  <a:gd name="T77" fmla="*/ 171 h 262"/>
                  <a:gd name="T78" fmla="*/ 347 w 496"/>
                  <a:gd name="T79" fmla="*/ 192 h 262"/>
                  <a:gd name="T80" fmla="*/ 355 w 496"/>
                  <a:gd name="T81" fmla="*/ 104 h 262"/>
                  <a:gd name="T82" fmla="*/ 365 w 496"/>
                  <a:gd name="T83" fmla="*/ 148 h 262"/>
                  <a:gd name="T84" fmla="*/ 372 w 496"/>
                  <a:gd name="T85" fmla="*/ 154 h 262"/>
                  <a:gd name="T86" fmla="*/ 380 w 496"/>
                  <a:gd name="T87" fmla="*/ 194 h 262"/>
                  <a:gd name="T88" fmla="*/ 390 w 496"/>
                  <a:gd name="T89" fmla="*/ 6 h 262"/>
                  <a:gd name="T90" fmla="*/ 399 w 496"/>
                  <a:gd name="T91" fmla="*/ 100 h 262"/>
                  <a:gd name="T92" fmla="*/ 407 w 496"/>
                  <a:gd name="T93" fmla="*/ 123 h 262"/>
                  <a:gd name="T94" fmla="*/ 414 w 496"/>
                  <a:gd name="T95" fmla="*/ 146 h 262"/>
                  <a:gd name="T96" fmla="*/ 422 w 496"/>
                  <a:gd name="T97" fmla="*/ 161 h 262"/>
                  <a:gd name="T98" fmla="*/ 432 w 496"/>
                  <a:gd name="T99" fmla="*/ 65 h 262"/>
                  <a:gd name="T100" fmla="*/ 439 w 496"/>
                  <a:gd name="T101" fmla="*/ 61 h 262"/>
                  <a:gd name="T102" fmla="*/ 449 w 496"/>
                  <a:gd name="T103" fmla="*/ 142 h 262"/>
                  <a:gd name="T104" fmla="*/ 457 w 496"/>
                  <a:gd name="T105" fmla="*/ 169 h 262"/>
                  <a:gd name="T106" fmla="*/ 466 w 496"/>
                  <a:gd name="T107" fmla="*/ 132 h 262"/>
                  <a:gd name="T108" fmla="*/ 474 w 496"/>
                  <a:gd name="T109" fmla="*/ 36 h 262"/>
                  <a:gd name="T110" fmla="*/ 482 w 496"/>
                  <a:gd name="T111" fmla="*/ 84 h 262"/>
                  <a:gd name="T112" fmla="*/ 489 w 496"/>
                  <a:gd name="T113" fmla="*/ 14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96" h="262">
                    <a:moveTo>
                      <a:pt x="0" y="130"/>
                    </a:moveTo>
                    <a:lnTo>
                      <a:pt x="4" y="134"/>
                    </a:lnTo>
                    <a:lnTo>
                      <a:pt x="8" y="134"/>
                    </a:lnTo>
                    <a:lnTo>
                      <a:pt x="12" y="136"/>
                    </a:lnTo>
                    <a:lnTo>
                      <a:pt x="17" y="132"/>
                    </a:lnTo>
                    <a:lnTo>
                      <a:pt x="21" y="136"/>
                    </a:lnTo>
                    <a:lnTo>
                      <a:pt x="25" y="134"/>
                    </a:lnTo>
                    <a:lnTo>
                      <a:pt x="31" y="136"/>
                    </a:lnTo>
                    <a:lnTo>
                      <a:pt x="35" y="136"/>
                    </a:lnTo>
                    <a:lnTo>
                      <a:pt x="39" y="134"/>
                    </a:lnTo>
                    <a:lnTo>
                      <a:pt x="42" y="132"/>
                    </a:lnTo>
                    <a:lnTo>
                      <a:pt x="46" y="132"/>
                    </a:lnTo>
                    <a:lnTo>
                      <a:pt x="52" y="130"/>
                    </a:lnTo>
                    <a:lnTo>
                      <a:pt x="54" y="130"/>
                    </a:lnTo>
                    <a:lnTo>
                      <a:pt x="60" y="130"/>
                    </a:lnTo>
                    <a:lnTo>
                      <a:pt x="65" y="136"/>
                    </a:lnTo>
                    <a:lnTo>
                      <a:pt x="67" y="130"/>
                    </a:lnTo>
                    <a:lnTo>
                      <a:pt x="73" y="132"/>
                    </a:lnTo>
                    <a:lnTo>
                      <a:pt x="75" y="134"/>
                    </a:lnTo>
                    <a:lnTo>
                      <a:pt x="81" y="136"/>
                    </a:lnTo>
                    <a:lnTo>
                      <a:pt x="87" y="136"/>
                    </a:lnTo>
                    <a:lnTo>
                      <a:pt x="88" y="138"/>
                    </a:lnTo>
                    <a:lnTo>
                      <a:pt x="94" y="136"/>
                    </a:lnTo>
                    <a:lnTo>
                      <a:pt x="96" y="138"/>
                    </a:lnTo>
                    <a:lnTo>
                      <a:pt x="102" y="136"/>
                    </a:lnTo>
                    <a:lnTo>
                      <a:pt x="106" y="134"/>
                    </a:lnTo>
                    <a:lnTo>
                      <a:pt x="110" y="132"/>
                    </a:lnTo>
                    <a:lnTo>
                      <a:pt x="115" y="132"/>
                    </a:lnTo>
                    <a:lnTo>
                      <a:pt x="119" y="130"/>
                    </a:lnTo>
                    <a:lnTo>
                      <a:pt x="123" y="129"/>
                    </a:lnTo>
                    <a:lnTo>
                      <a:pt x="127" y="127"/>
                    </a:lnTo>
                    <a:lnTo>
                      <a:pt x="131" y="134"/>
                    </a:lnTo>
                    <a:lnTo>
                      <a:pt x="134" y="136"/>
                    </a:lnTo>
                    <a:lnTo>
                      <a:pt x="140" y="136"/>
                    </a:lnTo>
                    <a:lnTo>
                      <a:pt x="144" y="130"/>
                    </a:lnTo>
                    <a:lnTo>
                      <a:pt x="148" y="129"/>
                    </a:lnTo>
                    <a:lnTo>
                      <a:pt x="154" y="127"/>
                    </a:lnTo>
                    <a:lnTo>
                      <a:pt x="156" y="130"/>
                    </a:lnTo>
                    <a:lnTo>
                      <a:pt x="161" y="142"/>
                    </a:lnTo>
                    <a:lnTo>
                      <a:pt x="169" y="169"/>
                    </a:lnTo>
                    <a:lnTo>
                      <a:pt x="175" y="157"/>
                    </a:lnTo>
                    <a:lnTo>
                      <a:pt x="177" y="65"/>
                    </a:lnTo>
                    <a:lnTo>
                      <a:pt x="182" y="102"/>
                    </a:lnTo>
                    <a:lnTo>
                      <a:pt x="186" y="115"/>
                    </a:lnTo>
                    <a:lnTo>
                      <a:pt x="190" y="157"/>
                    </a:lnTo>
                    <a:lnTo>
                      <a:pt x="196" y="167"/>
                    </a:lnTo>
                    <a:lnTo>
                      <a:pt x="198" y="207"/>
                    </a:lnTo>
                    <a:lnTo>
                      <a:pt x="204" y="56"/>
                    </a:lnTo>
                    <a:lnTo>
                      <a:pt x="207" y="71"/>
                    </a:lnTo>
                    <a:lnTo>
                      <a:pt x="211" y="152"/>
                    </a:lnTo>
                    <a:lnTo>
                      <a:pt x="215" y="125"/>
                    </a:lnTo>
                    <a:lnTo>
                      <a:pt x="219" y="129"/>
                    </a:lnTo>
                    <a:lnTo>
                      <a:pt x="228" y="157"/>
                    </a:lnTo>
                    <a:lnTo>
                      <a:pt x="232" y="196"/>
                    </a:lnTo>
                    <a:lnTo>
                      <a:pt x="238" y="190"/>
                    </a:lnTo>
                    <a:lnTo>
                      <a:pt x="242" y="21"/>
                    </a:lnTo>
                    <a:lnTo>
                      <a:pt x="246" y="123"/>
                    </a:lnTo>
                    <a:lnTo>
                      <a:pt x="250" y="119"/>
                    </a:lnTo>
                    <a:lnTo>
                      <a:pt x="253" y="136"/>
                    </a:lnTo>
                    <a:lnTo>
                      <a:pt x="257" y="117"/>
                    </a:lnTo>
                    <a:lnTo>
                      <a:pt x="263" y="157"/>
                    </a:lnTo>
                    <a:lnTo>
                      <a:pt x="267" y="169"/>
                    </a:lnTo>
                    <a:lnTo>
                      <a:pt x="271" y="261"/>
                    </a:lnTo>
                    <a:lnTo>
                      <a:pt x="276" y="0"/>
                    </a:lnTo>
                    <a:lnTo>
                      <a:pt x="278" y="136"/>
                    </a:lnTo>
                    <a:lnTo>
                      <a:pt x="284" y="82"/>
                    </a:lnTo>
                    <a:lnTo>
                      <a:pt x="288" y="155"/>
                    </a:lnTo>
                    <a:lnTo>
                      <a:pt x="292" y="123"/>
                    </a:lnTo>
                    <a:lnTo>
                      <a:pt x="298" y="165"/>
                    </a:lnTo>
                    <a:lnTo>
                      <a:pt x="299" y="146"/>
                    </a:lnTo>
                    <a:lnTo>
                      <a:pt x="305" y="238"/>
                    </a:lnTo>
                    <a:lnTo>
                      <a:pt x="309" y="230"/>
                    </a:lnTo>
                    <a:lnTo>
                      <a:pt x="313" y="11"/>
                    </a:lnTo>
                    <a:lnTo>
                      <a:pt x="319" y="117"/>
                    </a:lnTo>
                    <a:lnTo>
                      <a:pt x="321" y="107"/>
                    </a:lnTo>
                    <a:lnTo>
                      <a:pt x="326" y="100"/>
                    </a:lnTo>
                    <a:lnTo>
                      <a:pt x="330" y="127"/>
                    </a:lnTo>
                    <a:lnTo>
                      <a:pt x="338" y="171"/>
                    </a:lnTo>
                    <a:lnTo>
                      <a:pt x="344" y="203"/>
                    </a:lnTo>
                    <a:lnTo>
                      <a:pt x="347" y="192"/>
                    </a:lnTo>
                    <a:lnTo>
                      <a:pt x="351" y="23"/>
                    </a:lnTo>
                    <a:lnTo>
                      <a:pt x="355" y="104"/>
                    </a:lnTo>
                    <a:lnTo>
                      <a:pt x="359" y="94"/>
                    </a:lnTo>
                    <a:lnTo>
                      <a:pt x="365" y="148"/>
                    </a:lnTo>
                    <a:lnTo>
                      <a:pt x="367" y="136"/>
                    </a:lnTo>
                    <a:lnTo>
                      <a:pt x="372" y="154"/>
                    </a:lnTo>
                    <a:lnTo>
                      <a:pt x="378" y="178"/>
                    </a:lnTo>
                    <a:lnTo>
                      <a:pt x="380" y="194"/>
                    </a:lnTo>
                    <a:lnTo>
                      <a:pt x="386" y="163"/>
                    </a:lnTo>
                    <a:lnTo>
                      <a:pt x="390" y="6"/>
                    </a:lnTo>
                    <a:lnTo>
                      <a:pt x="393" y="136"/>
                    </a:lnTo>
                    <a:lnTo>
                      <a:pt x="399" y="100"/>
                    </a:lnTo>
                    <a:lnTo>
                      <a:pt x="401" y="134"/>
                    </a:lnTo>
                    <a:lnTo>
                      <a:pt x="407" y="123"/>
                    </a:lnTo>
                    <a:lnTo>
                      <a:pt x="411" y="167"/>
                    </a:lnTo>
                    <a:lnTo>
                      <a:pt x="414" y="146"/>
                    </a:lnTo>
                    <a:lnTo>
                      <a:pt x="420" y="182"/>
                    </a:lnTo>
                    <a:lnTo>
                      <a:pt x="422" y="161"/>
                    </a:lnTo>
                    <a:lnTo>
                      <a:pt x="428" y="154"/>
                    </a:lnTo>
                    <a:lnTo>
                      <a:pt x="432" y="65"/>
                    </a:lnTo>
                    <a:lnTo>
                      <a:pt x="436" y="107"/>
                    </a:lnTo>
                    <a:lnTo>
                      <a:pt x="439" y="61"/>
                    </a:lnTo>
                    <a:lnTo>
                      <a:pt x="445" y="157"/>
                    </a:lnTo>
                    <a:lnTo>
                      <a:pt x="449" y="142"/>
                    </a:lnTo>
                    <a:lnTo>
                      <a:pt x="453" y="169"/>
                    </a:lnTo>
                    <a:lnTo>
                      <a:pt x="457" y="169"/>
                    </a:lnTo>
                    <a:lnTo>
                      <a:pt x="461" y="165"/>
                    </a:lnTo>
                    <a:lnTo>
                      <a:pt x="466" y="132"/>
                    </a:lnTo>
                    <a:lnTo>
                      <a:pt x="470" y="136"/>
                    </a:lnTo>
                    <a:lnTo>
                      <a:pt x="474" y="36"/>
                    </a:lnTo>
                    <a:lnTo>
                      <a:pt x="478" y="100"/>
                    </a:lnTo>
                    <a:lnTo>
                      <a:pt x="482" y="84"/>
                    </a:lnTo>
                    <a:lnTo>
                      <a:pt x="487" y="134"/>
                    </a:lnTo>
                    <a:lnTo>
                      <a:pt x="489" y="142"/>
                    </a:lnTo>
                    <a:lnTo>
                      <a:pt x="495" y="163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15" name="Freeform 15"/>
              <p:cNvSpPr>
                <a:spLocks/>
              </p:cNvSpPr>
              <p:nvPr/>
            </p:nvSpPr>
            <p:spPr bwMode="auto">
              <a:xfrm>
                <a:off x="1003" y="882"/>
                <a:ext cx="344" cy="80"/>
              </a:xfrm>
              <a:custGeom>
                <a:avLst/>
                <a:gdLst>
                  <a:gd name="T0" fmla="*/ 0 w 344"/>
                  <a:gd name="T1" fmla="*/ 75 h 80"/>
                  <a:gd name="T2" fmla="*/ 8 w 344"/>
                  <a:gd name="T3" fmla="*/ 79 h 80"/>
                  <a:gd name="T4" fmla="*/ 17 w 344"/>
                  <a:gd name="T5" fmla="*/ 60 h 80"/>
                  <a:gd name="T6" fmla="*/ 25 w 344"/>
                  <a:gd name="T7" fmla="*/ 46 h 80"/>
                  <a:gd name="T8" fmla="*/ 35 w 344"/>
                  <a:gd name="T9" fmla="*/ 33 h 80"/>
                  <a:gd name="T10" fmla="*/ 42 w 344"/>
                  <a:gd name="T11" fmla="*/ 64 h 80"/>
                  <a:gd name="T12" fmla="*/ 50 w 344"/>
                  <a:gd name="T13" fmla="*/ 58 h 80"/>
                  <a:gd name="T14" fmla="*/ 59 w 344"/>
                  <a:gd name="T15" fmla="*/ 58 h 80"/>
                  <a:gd name="T16" fmla="*/ 67 w 344"/>
                  <a:gd name="T17" fmla="*/ 35 h 80"/>
                  <a:gd name="T18" fmla="*/ 75 w 344"/>
                  <a:gd name="T19" fmla="*/ 27 h 80"/>
                  <a:gd name="T20" fmla="*/ 84 w 344"/>
                  <a:gd name="T21" fmla="*/ 48 h 80"/>
                  <a:gd name="T22" fmla="*/ 94 w 344"/>
                  <a:gd name="T23" fmla="*/ 54 h 80"/>
                  <a:gd name="T24" fmla="*/ 106 w 344"/>
                  <a:gd name="T25" fmla="*/ 44 h 80"/>
                  <a:gd name="T26" fmla="*/ 115 w 344"/>
                  <a:gd name="T27" fmla="*/ 44 h 80"/>
                  <a:gd name="T28" fmla="*/ 123 w 344"/>
                  <a:gd name="T29" fmla="*/ 44 h 80"/>
                  <a:gd name="T30" fmla="*/ 130 w 344"/>
                  <a:gd name="T31" fmla="*/ 46 h 80"/>
                  <a:gd name="T32" fmla="*/ 140 w 344"/>
                  <a:gd name="T33" fmla="*/ 46 h 80"/>
                  <a:gd name="T34" fmla="*/ 148 w 344"/>
                  <a:gd name="T35" fmla="*/ 50 h 80"/>
                  <a:gd name="T36" fmla="*/ 161 w 344"/>
                  <a:gd name="T37" fmla="*/ 48 h 80"/>
                  <a:gd name="T38" fmla="*/ 169 w 344"/>
                  <a:gd name="T39" fmla="*/ 48 h 80"/>
                  <a:gd name="T40" fmla="*/ 178 w 344"/>
                  <a:gd name="T41" fmla="*/ 44 h 80"/>
                  <a:gd name="T42" fmla="*/ 186 w 344"/>
                  <a:gd name="T43" fmla="*/ 39 h 80"/>
                  <a:gd name="T44" fmla="*/ 196 w 344"/>
                  <a:gd name="T45" fmla="*/ 41 h 80"/>
                  <a:gd name="T46" fmla="*/ 203 w 344"/>
                  <a:gd name="T47" fmla="*/ 44 h 80"/>
                  <a:gd name="T48" fmla="*/ 211 w 344"/>
                  <a:gd name="T49" fmla="*/ 44 h 80"/>
                  <a:gd name="T50" fmla="*/ 221 w 344"/>
                  <a:gd name="T51" fmla="*/ 48 h 80"/>
                  <a:gd name="T52" fmla="*/ 228 w 344"/>
                  <a:gd name="T53" fmla="*/ 48 h 80"/>
                  <a:gd name="T54" fmla="*/ 238 w 344"/>
                  <a:gd name="T55" fmla="*/ 46 h 80"/>
                  <a:gd name="T56" fmla="*/ 246 w 344"/>
                  <a:gd name="T57" fmla="*/ 50 h 80"/>
                  <a:gd name="T58" fmla="*/ 259 w 344"/>
                  <a:gd name="T59" fmla="*/ 46 h 80"/>
                  <a:gd name="T60" fmla="*/ 267 w 344"/>
                  <a:gd name="T61" fmla="*/ 41 h 80"/>
                  <a:gd name="T62" fmla="*/ 276 w 344"/>
                  <a:gd name="T63" fmla="*/ 44 h 80"/>
                  <a:gd name="T64" fmla="*/ 284 w 344"/>
                  <a:gd name="T65" fmla="*/ 46 h 80"/>
                  <a:gd name="T66" fmla="*/ 292 w 344"/>
                  <a:gd name="T67" fmla="*/ 50 h 80"/>
                  <a:gd name="T68" fmla="*/ 299 w 344"/>
                  <a:gd name="T69" fmla="*/ 50 h 80"/>
                  <a:gd name="T70" fmla="*/ 309 w 344"/>
                  <a:gd name="T71" fmla="*/ 44 h 80"/>
                  <a:gd name="T72" fmla="*/ 318 w 344"/>
                  <a:gd name="T73" fmla="*/ 46 h 80"/>
                  <a:gd name="T74" fmla="*/ 326 w 344"/>
                  <a:gd name="T75" fmla="*/ 44 h 80"/>
                  <a:gd name="T76" fmla="*/ 334 w 344"/>
                  <a:gd name="T77" fmla="*/ 41 h 80"/>
                  <a:gd name="T78" fmla="*/ 343 w 344"/>
                  <a:gd name="T79" fmla="*/ 3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4" h="80">
                    <a:moveTo>
                      <a:pt x="0" y="75"/>
                    </a:moveTo>
                    <a:lnTo>
                      <a:pt x="0" y="75"/>
                    </a:lnTo>
                    <a:lnTo>
                      <a:pt x="6" y="73"/>
                    </a:lnTo>
                    <a:lnTo>
                      <a:pt x="8" y="79"/>
                    </a:lnTo>
                    <a:lnTo>
                      <a:pt x="13" y="50"/>
                    </a:lnTo>
                    <a:lnTo>
                      <a:pt x="17" y="60"/>
                    </a:lnTo>
                    <a:lnTo>
                      <a:pt x="21" y="48"/>
                    </a:lnTo>
                    <a:lnTo>
                      <a:pt x="25" y="46"/>
                    </a:lnTo>
                    <a:lnTo>
                      <a:pt x="29" y="0"/>
                    </a:lnTo>
                    <a:lnTo>
                      <a:pt x="35" y="33"/>
                    </a:lnTo>
                    <a:lnTo>
                      <a:pt x="38" y="44"/>
                    </a:lnTo>
                    <a:lnTo>
                      <a:pt x="42" y="64"/>
                    </a:lnTo>
                    <a:lnTo>
                      <a:pt x="46" y="58"/>
                    </a:lnTo>
                    <a:lnTo>
                      <a:pt x="50" y="58"/>
                    </a:lnTo>
                    <a:lnTo>
                      <a:pt x="56" y="44"/>
                    </a:lnTo>
                    <a:lnTo>
                      <a:pt x="59" y="58"/>
                    </a:lnTo>
                    <a:lnTo>
                      <a:pt x="63" y="35"/>
                    </a:lnTo>
                    <a:lnTo>
                      <a:pt x="67" y="35"/>
                    </a:lnTo>
                    <a:lnTo>
                      <a:pt x="73" y="35"/>
                    </a:lnTo>
                    <a:lnTo>
                      <a:pt x="75" y="27"/>
                    </a:lnTo>
                    <a:lnTo>
                      <a:pt x="81" y="44"/>
                    </a:lnTo>
                    <a:lnTo>
                      <a:pt x="84" y="48"/>
                    </a:lnTo>
                    <a:lnTo>
                      <a:pt x="88" y="54"/>
                    </a:lnTo>
                    <a:lnTo>
                      <a:pt x="94" y="54"/>
                    </a:lnTo>
                    <a:lnTo>
                      <a:pt x="102" y="50"/>
                    </a:lnTo>
                    <a:lnTo>
                      <a:pt x="106" y="44"/>
                    </a:lnTo>
                    <a:lnTo>
                      <a:pt x="109" y="44"/>
                    </a:lnTo>
                    <a:lnTo>
                      <a:pt x="115" y="44"/>
                    </a:lnTo>
                    <a:lnTo>
                      <a:pt x="119" y="41"/>
                    </a:lnTo>
                    <a:lnTo>
                      <a:pt x="123" y="44"/>
                    </a:lnTo>
                    <a:lnTo>
                      <a:pt x="129" y="44"/>
                    </a:lnTo>
                    <a:lnTo>
                      <a:pt x="130" y="46"/>
                    </a:lnTo>
                    <a:lnTo>
                      <a:pt x="136" y="42"/>
                    </a:lnTo>
                    <a:lnTo>
                      <a:pt x="140" y="46"/>
                    </a:lnTo>
                    <a:lnTo>
                      <a:pt x="144" y="46"/>
                    </a:lnTo>
                    <a:lnTo>
                      <a:pt x="148" y="50"/>
                    </a:lnTo>
                    <a:lnTo>
                      <a:pt x="157" y="54"/>
                    </a:lnTo>
                    <a:lnTo>
                      <a:pt x="161" y="48"/>
                    </a:lnTo>
                    <a:lnTo>
                      <a:pt x="165" y="48"/>
                    </a:lnTo>
                    <a:lnTo>
                      <a:pt x="169" y="48"/>
                    </a:lnTo>
                    <a:lnTo>
                      <a:pt x="175" y="48"/>
                    </a:lnTo>
                    <a:lnTo>
                      <a:pt x="178" y="44"/>
                    </a:lnTo>
                    <a:lnTo>
                      <a:pt x="182" y="44"/>
                    </a:lnTo>
                    <a:lnTo>
                      <a:pt x="186" y="39"/>
                    </a:lnTo>
                    <a:lnTo>
                      <a:pt x="190" y="42"/>
                    </a:lnTo>
                    <a:lnTo>
                      <a:pt x="196" y="41"/>
                    </a:lnTo>
                    <a:lnTo>
                      <a:pt x="198" y="42"/>
                    </a:lnTo>
                    <a:lnTo>
                      <a:pt x="203" y="44"/>
                    </a:lnTo>
                    <a:lnTo>
                      <a:pt x="207" y="48"/>
                    </a:lnTo>
                    <a:lnTo>
                      <a:pt x="211" y="44"/>
                    </a:lnTo>
                    <a:lnTo>
                      <a:pt x="217" y="44"/>
                    </a:lnTo>
                    <a:lnTo>
                      <a:pt x="221" y="48"/>
                    </a:lnTo>
                    <a:lnTo>
                      <a:pt x="224" y="46"/>
                    </a:lnTo>
                    <a:lnTo>
                      <a:pt x="228" y="48"/>
                    </a:lnTo>
                    <a:lnTo>
                      <a:pt x="232" y="46"/>
                    </a:lnTo>
                    <a:lnTo>
                      <a:pt x="238" y="46"/>
                    </a:lnTo>
                    <a:lnTo>
                      <a:pt x="242" y="50"/>
                    </a:lnTo>
                    <a:lnTo>
                      <a:pt x="246" y="50"/>
                    </a:lnTo>
                    <a:lnTo>
                      <a:pt x="253" y="44"/>
                    </a:lnTo>
                    <a:lnTo>
                      <a:pt x="259" y="46"/>
                    </a:lnTo>
                    <a:lnTo>
                      <a:pt x="263" y="41"/>
                    </a:lnTo>
                    <a:lnTo>
                      <a:pt x="267" y="41"/>
                    </a:lnTo>
                    <a:lnTo>
                      <a:pt x="270" y="41"/>
                    </a:lnTo>
                    <a:lnTo>
                      <a:pt x="276" y="44"/>
                    </a:lnTo>
                    <a:lnTo>
                      <a:pt x="280" y="44"/>
                    </a:lnTo>
                    <a:lnTo>
                      <a:pt x="284" y="46"/>
                    </a:lnTo>
                    <a:lnTo>
                      <a:pt x="288" y="48"/>
                    </a:lnTo>
                    <a:lnTo>
                      <a:pt x="292" y="50"/>
                    </a:lnTo>
                    <a:lnTo>
                      <a:pt x="297" y="50"/>
                    </a:lnTo>
                    <a:lnTo>
                      <a:pt x="299" y="50"/>
                    </a:lnTo>
                    <a:lnTo>
                      <a:pt x="305" y="44"/>
                    </a:lnTo>
                    <a:lnTo>
                      <a:pt x="309" y="44"/>
                    </a:lnTo>
                    <a:lnTo>
                      <a:pt x="313" y="46"/>
                    </a:lnTo>
                    <a:lnTo>
                      <a:pt x="318" y="46"/>
                    </a:lnTo>
                    <a:lnTo>
                      <a:pt x="320" y="44"/>
                    </a:lnTo>
                    <a:lnTo>
                      <a:pt x="326" y="44"/>
                    </a:lnTo>
                    <a:lnTo>
                      <a:pt x="332" y="41"/>
                    </a:lnTo>
                    <a:lnTo>
                      <a:pt x="334" y="41"/>
                    </a:lnTo>
                    <a:lnTo>
                      <a:pt x="340" y="41"/>
                    </a:lnTo>
                    <a:lnTo>
                      <a:pt x="343" y="35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1617" name="Text Box 17"/>
          <p:cNvSpPr txBox="1">
            <a:spLocks noChangeArrowheads="1"/>
          </p:cNvSpPr>
          <p:nvPr/>
        </p:nvSpPr>
        <p:spPr bwMode="auto">
          <a:xfrm>
            <a:off x="5924016" y="5933420"/>
            <a:ext cx="2677592" cy="523220"/>
          </a:xfrm>
          <a:prstGeom prst="rect">
            <a:avLst/>
          </a:prstGeom>
          <a:gradFill rotWithShape="0">
            <a:gsLst>
              <a:gs pos="0">
                <a:srgbClr val="0066FF">
                  <a:gamma/>
                  <a:shade val="46275"/>
                  <a:invGamma/>
                </a:srgbClr>
              </a:gs>
              <a:gs pos="100000">
                <a:srgbClr val="0066FF"/>
              </a:gs>
            </a:gsLst>
            <a:lin ang="189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smtClean="0"/>
              <a:t>Language </a:t>
            </a:r>
            <a:r>
              <a:rPr lang="en-US" altLang="en-US" sz="2800" dirty="0"/>
              <a:t>Model</a:t>
            </a:r>
          </a:p>
        </p:txBody>
      </p:sp>
      <p:grpSp>
        <p:nvGrpSpPr>
          <p:cNvPr id="23" name="Group 30"/>
          <p:cNvGrpSpPr>
            <a:grpSpLocks/>
          </p:cNvGrpSpPr>
          <p:nvPr/>
        </p:nvGrpSpPr>
        <p:grpSpPr bwMode="auto">
          <a:xfrm>
            <a:off x="2286000" y="3124200"/>
            <a:ext cx="2362200" cy="2762250"/>
            <a:chOff x="194" y="866"/>
            <a:chExt cx="2360" cy="2779"/>
          </a:xfrm>
        </p:grpSpPr>
        <p:sp>
          <p:nvSpPr>
            <p:cNvPr id="24" name="AutoShape 31"/>
            <p:cNvSpPr>
              <a:spLocks noChangeArrowheads="1"/>
            </p:cNvSpPr>
            <p:nvPr/>
          </p:nvSpPr>
          <p:spPr bwMode="auto">
            <a:xfrm>
              <a:off x="194" y="866"/>
              <a:ext cx="2360" cy="276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1434" y="1034"/>
              <a:ext cx="308" cy="262"/>
            </a:xfrm>
            <a:custGeom>
              <a:avLst/>
              <a:gdLst>
                <a:gd name="T0" fmla="*/ 4 w 496"/>
                <a:gd name="T1" fmla="*/ 134 h 262"/>
                <a:gd name="T2" fmla="*/ 12 w 496"/>
                <a:gd name="T3" fmla="*/ 136 h 262"/>
                <a:gd name="T4" fmla="*/ 21 w 496"/>
                <a:gd name="T5" fmla="*/ 136 h 262"/>
                <a:gd name="T6" fmla="*/ 31 w 496"/>
                <a:gd name="T7" fmla="*/ 136 h 262"/>
                <a:gd name="T8" fmla="*/ 39 w 496"/>
                <a:gd name="T9" fmla="*/ 134 h 262"/>
                <a:gd name="T10" fmla="*/ 46 w 496"/>
                <a:gd name="T11" fmla="*/ 132 h 262"/>
                <a:gd name="T12" fmla="*/ 54 w 496"/>
                <a:gd name="T13" fmla="*/ 130 h 262"/>
                <a:gd name="T14" fmla="*/ 65 w 496"/>
                <a:gd name="T15" fmla="*/ 136 h 262"/>
                <a:gd name="T16" fmla="*/ 73 w 496"/>
                <a:gd name="T17" fmla="*/ 132 h 262"/>
                <a:gd name="T18" fmla="*/ 81 w 496"/>
                <a:gd name="T19" fmla="*/ 136 h 262"/>
                <a:gd name="T20" fmla="*/ 88 w 496"/>
                <a:gd name="T21" fmla="*/ 138 h 262"/>
                <a:gd name="T22" fmla="*/ 96 w 496"/>
                <a:gd name="T23" fmla="*/ 138 h 262"/>
                <a:gd name="T24" fmla="*/ 106 w 496"/>
                <a:gd name="T25" fmla="*/ 134 h 262"/>
                <a:gd name="T26" fmla="*/ 115 w 496"/>
                <a:gd name="T27" fmla="*/ 132 h 262"/>
                <a:gd name="T28" fmla="*/ 123 w 496"/>
                <a:gd name="T29" fmla="*/ 129 h 262"/>
                <a:gd name="T30" fmla="*/ 131 w 496"/>
                <a:gd name="T31" fmla="*/ 134 h 262"/>
                <a:gd name="T32" fmla="*/ 140 w 496"/>
                <a:gd name="T33" fmla="*/ 136 h 262"/>
                <a:gd name="T34" fmla="*/ 148 w 496"/>
                <a:gd name="T35" fmla="*/ 129 h 262"/>
                <a:gd name="T36" fmla="*/ 156 w 496"/>
                <a:gd name="T37" fmla="*/ 130 h 262"/>
                <a:gd name="T38" fmla="*/ 169 w 496"/>
                <a:gd name="T39" fmla="*/ 169 h 262"/>
                <a:gd name="T40" fmla="*/ 177 w 496"/>
                <a:gd name="T41" fmla="*/ 65 h 262"/>
                <a:gd name="T42" fmla="*/ 186 w 496"/>
                <a:gd name="T43" fmla="*/ 115 h 262"/>
                <a:gd name="T44" fmla="*/ 196 w 496"/>
                <a:gd name="T45" fmla="*/ 167 h 262"/>
                <a:gd name="T46" fmla="*/ 204 w 496"/>
                <a:gd name="T47" fmla="*/ 56 h 262"/>
                <a:gd name="T48" fmla="*/ 211 w 496"/>
                <a:gd name="T49" fmla="*/ 152 h 262"/>
                <a:gd name="T50" fmla="*/ 219 w 496"/>
                <a:gd name="T51" fmla="*/ 129 h 262"/>
                <a:gd name="T52" fmla="*/ 232 w 496"/>
                <a:gd name="T53" fmla="*/ 196 h 262"/>
                <a:gd name="T54" fmla="*/ 242 w 496"/>
                <a:gd name="T55" fmla="*/ 21 h 262"/>
                <a:gd name="T56" fmla="*/ 250 w 496"/>
                <a:gd name="T57" fmla="*/ 119 h 262"/>
                <a:gd name="T58" fmla="*/ 257 w 496"/>
                <a:gd name="T59" fmla="*/ 117 h 262"/>
                <a:gd name="T60" fmla="*/ 267 w 496"/>
                <a:gd name="T61" fmla="*/ 169 h 262"/>
                <a:gd name="T62" fmla="*/ 276 w 496"/>
                <a:gd name="T63" fmla="*/ 0 h 262"/>
                <a:gd name="T64" fmla="*/ 284 w 496"/>
                <a:gd name="T65" fmla="*/ 82 h 262"/>
                <a:gd name="T66" fmla="*/ 292 w 496"/>
                <a:gd name="T67" fmla="*/ 123 h 262"/>
                <a:gd name="T68" fmla="*/ 299 w 496"/>
                <a:gd name="T69" fmla="*/ 146 h 262"/>
                <a:gd name="T70" fmla="*/ 309 w 496"/>
                <a:gd name="T71" fmla="*/ 230 h 262"/>
                <a:gd name="T72" fmla="*/ 319 w 496"/>
                <a:gd name="T73" fmla="*/ 117 h 262"/>
                <a:gd name="T74" fmla="*/ 326 w 496"/>
                <a:gd name="T75" fmla="*/ 100 h 262"/>
                <a:gd name="T76" fmla="*/ 338 w 496"/>
                <a:gd name="T77" fmla="*/ 171 h 262"/>
                <a:gd name="T78" fmla="*/ 347 w 496"/>
                <a:gd name="T79" fmla="*/ 192 h 262"/>
                <a:gd name="T80" fmla="*/ 355 w 496"/>
                <a:gd name="T81" fmla="*/ 104 h 262"/>
                <a:gd name="T82" fmla="*/ 365 w 496"/>
                <a:gd name="T83" fmla="*/ 148 h 262"/>
                <a:gd name="T84" fmla="*/ 372 w 496"/>
                <a:gd name="T85" fmla="*/ 154 h 262"/>
                <a:gd name="T86" fmla="*/ 380 w 496"/>
                <a:gd name="T87" fmla="*/ 194 h 262"/>
                <a:gd name="T88" fmla="*/ 390 w 496"/>
                <a:gd name="T89" fmla="*/ 6 h 262"/>
                <a:gd name="T90" fmla="*/ 399 w 496"/>
                <a:gd name="T91" fmla="*/ 100 h 262"/>
                <a:gd name="T92" fmla="*/ 407 w 496"/>
                <a:gd name="T93" fmla="*/ 123 h 262"/>
                <a:gd name="T94" fmla="*/ 414 w 496"/>
                <a:gd name="T95" fmla="*/ 146 h 262"/>
                <a:gd name="T96" fmla="*/ 422 w 496"/>
                <a:gd name="T97" fmla="*/ 161 h 262"/>
                <a:gd name="T98" fmla="*/ 432 w 496"/>
                <a:gd name="T99" fmla="*/ 65 h 262"/>
                <a:gd name="T100" fmla="*/ 439 w 496"/>
                <a:gd name="T101" fmla="*/ 61 h 262"/>
                <a:gd name="T102" fmla="*/ 449 w 496"/>
                <a:gd name="T103" fmla="*/ 142 h 262"/>
                <a:gd name="T104" fmla="*/ 457 w 496"/>
                <a:gd name="T105" fmla="*/ 169 h 262"/>
                <a:gd name="T106" fmla="*/ 466 w 496"/>
                <a:gd name="T107" fmla="*/ 132 h 262"/>
                <a:gd name="T108" fmla="*/ 474 w 496"/>
                <a:gd name="T109" fmla="*/ 36 h 262"/>
                <a:gd name="T110" fmla="*/ 482 w 496"/>
                <a:gd name="T111" fmla="*/ 84 h 262"/>
                <a:gd name="T112" fmla="*/ 489 w 496"/>
                <a:gd name="T113" fmla="*/ 14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6" h="262">
                  <a:moveTo>
                    <a:pt x="0" y="130"/>
                  </a:moveTo>
                  <a:lnTo>
                    <a:pt x="4" y="134"/>
                  </a:lnTo>
                  <a:lnTo>
                    <a:pt x="8" y="134"/>
                  </a:lnTo>
                  <a:lnTo>
                    <a:pt x="12" y="136"/>
                  </a:lnTo>
                  <a:lnTo>
                    <a:pt x="17" y="132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31" y="136"/>
                  </a:lnTo>
                  <a:lnTo>
                    <a:pt x="35" y="136"/>
                  </a:lnTo>
                  <a:lnTo>
                    <a:pt x="39" y="134"/>
                  </a:lnTo>
                  <a:lnTo>
                    <a:pt x="42" y="132"/>
                  </a:lnTo>
                  <a:lnTo>
                    <a:pt x="46" y="132"/>
                  </a:lnTo>
                  <a:lnTo>
                    <a:pt x="52" y="130"/>
                  </a:lnTo>
                  <a:lnTo>
                    <a:pt x="54" y="130"/>
                  </a:lnTo>
                  <a:lnTo>
                    <a:pt x="60" y="130"/>
                  </a:lnTo>
                  <a:lnTo>
                    <a:pt x="65" y="136"/>
                  </a:lnTo>
                  <a:lnTo>
                    <a:pt x="67" y="130"/>
                  </a:lnTo>
                  <a:lnTo>
                    <a:pt x="73" y="132"/>
                  </a:lnTo>
                  <a:lnTo>
                    <a:pt x="75" y="134"/>
                  </a:lnTo>
                  <a:lnTo>
                    <a:pt x="81" y="136"/>
                  </a:lnTo>
                  <a:lnTo>
                    <a:pt x="87" y="136"/>
                  </a:lnTo>
                  <a:lnTo>
                    <a:pt x="88" y="138"/>
                  </a:lnTo>
                  <a:lnTo>
                    <a:pt x="94" y="136"/>
                  </a:lnTo>
                  <a:lnTo>
                    <a:pt x="96" y="138"/>
                  </a:lnTo>
                  <a:lnTo>
                    <a:pt x="102" y="136"/>
                  </a:lnTo>
                  <a:lnTo>
                    <a:pt x="106" y="134"/>
                  </a:lnTo>
                  <a:lnTo>
                    <a:pt x="110" y="132"/>
                  </a:lnTo>
                  <a:lnTo>
                    <a:pt x="115" y="132"/>
                  </a:lnTo>
                  <a:lnTo>
                    <a:pt x="119" y="130"/>
                  </a:lnTo>
                  <a:lnTo>
                    <a:pt x="123" y="129"/>
                  </a:lnTo>
                  <a:lnTo>
                    <a:pt x="127" y="127"/>
                  </a:lnTo>
                  <a:lnTo>
                    <a:pt x="131" y="134"/>
                  </a:lnTo>
                  <a:lnTo>
                    <a:pt x="134" y="136"/>
                  </a:lnTo>
                  <a:lnTo>
                    <a:pt x="140" y="136"/>
                  </a:lnTo>
                  <a:lnTo>
                    <a:pt x="144" y="130"/>
                  </a:lnTo>
                  <a:lnTo>
                    <a:pt x="148" y="129"/>
                  </a:lnTo>
                  <a:lnTo>
                    <a:pt x="154" y="127"/>
                  </a:lnTo>
                  <a:lnTo>
                    <a:pt x="156" y="130"/>
                  </a:lnTo>
                  <a:lnTo>
                    <a:pt x="161" y="142"/>
                  </a:lnTo>
                  <a:lnTo>
                    <a:pt x="169" y="169"/>
                  </a:lnTo>
                  <a:lnTo>
                    <a:pt x="175" y="157"/>
                  </a:lnTo>
                  <a:lnTo>
                    <a:pt x="177" y="65"/>
                  </a:lnTo>
                  <a:lnTo>
                    <a:pt x="182" y="102"/>
                  </a:lnTo>
                  <a:lnTo>
                    <a:pt x="186" y="115"/>
                  </a:lnTo>
                  <a:lnTo>
                    <a:pt x="190" y="157"/>
                  </a:lnTo>
                  <a:lnTo>
                    <a:pt x="196" y="167"/>
                  </a:lnTo>
                  <a:lnTo>
                    <a:pt x="198" y="207"/>
                  </a:lnTo>
                  <a:lnTo>
                    <a:pt x="204" y="56"/>
                  </a:lnTo>
                  <a:lnTo>
                    <a:pt x="207" y="71"/>
                  </a:lnTo>
                  <a:lnTo>
                    <a:pt x="211" y="152"/>
                  </a:lnTo>
                  <a:lnTo>
                    <a:pt x="215" y="125"/>
                  </a:lnTo>
                  <a:lnTo>
                    <a:pt x="219" y="129"/>
                  </a:lnTo>
                  <a:lnTo>
                    <a:pt x="228" y="157"/>
                  </a:lnTo>
                  <a:lnTo>
                    <a:pt x="232" y="196"/>
                  </a:lnTo>
                  <a:lnTo>
                    <a:pt x="238" y="190"/>
                  </a:lnTo>
                  <a:lnTo>
                    <a:pt x="242" y="21"/>
                  </a:lnTo>
                  <a:lnTo>
                    <a:pt x="246" y="123"/>
                  </a:lnTo>
                  <a:lnTo>
                    <a:pt x="250" y="119"/>
                  </a:lnTo>
                  <a:lnTo>
                    <a:pt x="253" y="136"/>
                  </a:lnTo>
                  <a:lnTo>
                    <a:pt x="257" y="117"/>
                  </a:lnTo>
                  <a:lnTo>
                    <a:pt x="263" y="157"/>
                  </a:lnTo>
                  <a:lnTo>
                    <a:pt x="267" y="169"/>
                  </a:lnTo>
                  <a:lnTo>
                    <a:pt x="271" y="261"/>
                  </a:lnTo>
                  <a:lnTo>
                    <a:pt x="276" y="0"/>
                  </a:lnTo>
                  <a:lnTo>
                    <a:pt x="278" y="136"/>
                  </a:lnTo>
                  <a:lnTo>
                    <a:pt x="284" y="82"/>
                  </a:lnTo>
                  <a:lnTo>
                    <a:pt x="288" y="155"/>
                  </a:lnTo>
                  <a:lnTo>
                    <a:pt x="292" y="123"/>
                  </a:lnTo>
                  <a:lnTo>
                    <a:pt x="298" y="165"/>
                  </a:lnTo>
                  <a:lnTo>
                    <a:pt x="299" y="146"/>
                  </a:lnTo>
                  <a:lnTo>
                    <a:pt x="305" y="238"/>
                  </a:lnTo>
                  <a:lnTo>
                    <a:pt x="309" y="230"/>
                  </a:lnTo>
                  <a:lnTo>
                    <a:pt x="313" y="11"/>
                  </a:lnTo>
                  <a:lnTo>
                    <a:pt x="319" y="117"/>
                  </a:lnTo>
                  <a:lnTo>
                    <a:pt x="321" y="107"/>
                  </a:lnTo>
                  <a:lnTo>
                    <a:pt x="326" y="100"/>
                  </a:lnTo>
                  <a:lnTo>
                    <a:pt x="330" y="127"/>
                  </a:lnTo>
                  <a:lnTo>
                    <a:pt x="338" y="171"/>
                  </a:lnTo>
                  <a:lnTo>
                    <a:pt x="344" y="203"/>
                  </a:lnTo>
                  <a:lnTo>
                    <a:pt x="347" y="192"/>
                  </a:lnTo>
                  <a:lnTo>
                    <a:pt x="351" y="23"/>
                  </a:lnTo>
                  <a:lnTo>
                    <a:pt x="355" y="104"/>
                  </a:lnTo>
                  <a:lnTo>
                    <a:pt x="359" y="94"/>
                  </a:lnTo>
                  <a:lnTo>
                    <a:pt x="365" y="148"/>
                  </a:lnTo>
                  <a:lnTo>
                    <a:pt x="367" y="136"/>
                  </a:lnTo>
                  <a:lnTo>
                    <a:pt x="372" y="154"/>
                  </a:lnTo>
                  <a:lnTo>
                    <a:pt x="378" y="178"/>
                  </a:lnTo>
                  <a:lnTo>
                    <a:pt x="380" y="194"/>
                  </a:lnTo>
                  <a:lnTo>
                    <a:pt x="386" y="163"/>
                  </a:lnTo>
                  <a:lnTo>
                    <a:pt x="390" y="6"/>
                  </a:lnTo>
                  <a:lnTo>
                    <a:pt x="393" y="136"/>
                  </a:lnTo>
                  <a:lnTo>
                    <a:pt x="399" y="100"/>
                  </a:lnTo>
                  <a:lnTo>
                    <a:pt x="401" y="134"/>
                  </a:lnTo>
                  <a:lnTo>
                    <a:pt x="407" y="123"/>
                  </a:lnTo>
                  <a:lnTo>
                    <a:pt x="411" y="167"/>
                  </a:lnTo>
                  <a:lnTo>
                    <a:pt x="414" y="146"/>
                  </a:lnTo>
                  <a:lnTo>
                    <a:pt x="420" y="182"/>
                  </a:lnTo>
                  <a:lnTo>
                    <a:pt x="422" y="161"/>
                  </a:lnTo>
                  <a:lnTo>
                    <a:pt x="428" y="154"/>
                  </a:lnTo>
                  <a:lnTo>
                    <a:pt x="432" y="65"/>
                  </a:lnTo>
                  <a:lnTo>
                    <a:pt x="436" y="107"/>
                  </a:lnTo>
                  <a:lnTo>
                    <a:pt x="439" y="61"/>
                  </a:lnTo>
                  <a:lnTo>
                    <a:pt x="445" y="157"/>
                  </a:lnTo>
                  <a:lnTo>
                    <a:pt x="449" y="142"/>
                  </a:lnTo>
                  <a:lnTo>
                    <a:pt x="453" y="169"/>
                  </a:lnTo>
                  <a:lnTo>
                    <a:pt x="457" y="169"/>
                  </a:lnTo>
                  <a:lnTo>
                    <a:pt x="461" y="165"/>
                  </a:lnTo>
                  <a:lnTo>
                    <a:pt x="466" y="132"/>
                  </a:lnTo>
                  <a:lnTo>
                    <a:pt x="470" y="136"/>
                  </a:lnTo>
                  <a:lnTo>
                    <a:pt x="474" y="36"/>
                  </a:lnTo>
                  <a:lnTo>
                    <a:pt x="478" y="100"/>
                  </a:lnTo>
                  <a:lnTo>
                    <a:pt x="482" y="84"/>
                  </a:lnTo>
                  <a:lnTo>
                    <a:pt x="487" y="134"/>
                  </a:lnTo>
                  <a:lnTo>
                    <a:pt x="489" y="142"/>
                  </a:lnTo>
                  <a:lnTo>
                    <a:pt x="495" y="163"/>
                  </a:lnTo>
                </a:path>
              </a:pathLst>
            </a:custGeom>
            <a:noFill/>
            <a:ln w="12700" cap="rnd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1741" y="1122"/>
              <a:ext cx="214" cy="80"/>
            </a:xfrm>
            <a:custGeom>
              <a:avLst/>
              <a:gdLst>
                <a:gd name="T0" fmla="*/ 0 w 344"/>
                <a:gd name="T1" fmla="*/ 75 h 80"/>
                <a:gd name="T2" fmla="*/ 8 w 344"/>
                <a:gd name="T3" fmla="*/ 79 h 80"/>
                <a:gd name="T4" fmla="*/ 17 w 344"/>
                <a:gd name="T5" fmla="*/ 60 h 80"/>
                <a:gd name="T6" fmla="*/ 25 w 344"/>
                <a:gd name="T7" fmla="*/ 46 h 80"/>
                <a:gd name="T8" fmla="*/ 35 w 344"/>
                <a:gd name="T9" fmla="*/ 33 h 80"/>
                <a:gd name="T10" fmla="*/ 42 w 344"/>
                <a:gd name="T11" fmla="*/ 64 h 80"/>
                <a:gd name="T12" fmla="*/ 50 w 344"/>
                <a:gd name="T13" fmla="*/ 58 h 80"/>
                <a:gd name="T14" fmla="*/ 59 w 344"/>
                <a:gd name="T15" fmla="*/ 58 h 80"/>
                <a:gd name="T16" fmla="*/ 67 w 344"/>
                <a:gd name="T17" fmla="*/ 35 h 80"/>
                <a:gd name="T18" fmla="*/ 75 w 344"/>
                <a:gd name="T19" fmla="*/ 27 h 80"/>
                <a:gd name="T20" fmla="*/ 84 w 344"/>
                <a:gd name="T21" fmla="*/ 48 h 80"/>
                <a:gd name="T22" fmla="*/ 94 w 344"/>
                <a:gd name="T23" fmla="*/ 54 h 80"/>
                <a:gd name="T24" fmla="*/ 106 w 344"/>
                <a:gd name="T25" fmla="*/ 44 h 80"/>
                <a:gd name="T26" fmla="*/ 115 w 344"/>
                <a:gd name="T27" fmla="*/ 44 h 80"/>
                <a:gd name="T28" fmla="*/ 123 w 344"/>
                <a:gd name="T29" fmla="*/ 44 h 80"/>
                <a:gd name="T30" fmla="*/ 130 w 344"/>
                <a:gd name="T31" fmla="*/ 46 h 80"/>
                <a:gd name="T32" fmla="*/ 140 w 344"/>
                <a:gd name="T33" fmla="*/ 46 h 80"/>
                <a:gd name="T34" fmla="*/ 148 w 344"/>
                <a:gd name="T35" fmla="*/ 50 h 80"/>
                <a:gd name="T36" fmla="*/ 161 w 344"/>
                <a:gd name="T37" fmla="*/ 48 h 80"/>
                <a:gd name="T38" fmla="*/ 169 w 344"/>
                <a:gd name="T39" fmla="*/ 48 h 80"/>
                <a:gd name="T40" fmla="*/ 178 w 344"/>
                <a:gd name="T41" fmla="*/ 44 h 80"/>
                <a:gd name="T42" fmla="*/ 186 w 344"/>
                <a:gd name="T43" fmla="*/ 39 h 80"/>
                <a:gd name="T44" fmla="*/ 196 w 344"/>
                <a:gd name="T45" fmla="*/ 41 h 80"/>
                <a:gd name="T46" fmla="*/ 203 w 344"/>
                <a:gd name="T47" fmla="*/ 44 h 80"/>
                <a:gd name="T48" fmla="*/ 211 w 344"/>
                <a:gd name="T49" fmla="*/ 44 h 80"/>
                <a:gd name="T50" fmla="*/ 221 w 344"/>
                <a:gd name="T51" fmla="*/ 48 h 80"/>
                <a:gd name="T52" fmla="*/ 228 w 344"/>
                <a:gd name="T53" fmla="*/ 48 h 80"/>
                <a:gd name="T54" fmla="*/ 238 w 344"/>
                <a:gd name="T55" fmla="*/ 46 h 80"/>
                <a:gd name="T56" fmla="*/ 246 w 344"/>
                <a:gd name="T57" fmla="*/ 50 h 80"/>
                <a:gd name="T58" fmla="*/ 259 w 344"/>
                <a:gd name="T59" fmla="*/ 46 h 80"/>
                <a:gd name="T60" fmla="*/ 267 w 344"/>
                <a:gd name="T61" fmla="*/ 41 h 80"/>
                <a:gd name="T62" fmla="*/ 276 w 344"/>
                <a:gd name="T63" fmla="*/ 44 h 80"/>
                <a:gd name="T64" fmla="*/ 284 w 344"/>
                <a:gd name="T65" fmla="*/ 46 h 80"/>
                <a:gd name="T66" fmla="*/ 292 w 344"/>
                <a:gd name="T67" fmla="*/ 50 h 80"/>
                <a:gd name="T68" fmla="*/ 299 w 344"/>
                <a:gd name="T69" fmla="*/ 50 h 80"/>
                <a:gd name="T70" fmla="*/ 309 w 344"/>
                <a:gd name="T71" fmla="*/ 44 h 80"/>
                <a:gd name="T72" fmla="*/ 318 w 344"/>
                <a:gd name="T73" fmla="*/ 46 h 80"/>
                <a:gd name="T74" fmla="*/ 326 w 344"/>
                <a:gd name="T75" fmla="*/ 44 h 80"/>
                <a:gd name="T76" fmla="*/ 334 w 344"/>
                <a:gd name="T77" fmla="*/ 41 h 80"/>
                <a:gd name="T78" fmla="*/ 343 w 344"/>
                <a:gd name="T79" fmla="*/ 3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4" h="80">
                  <a:moveTo>
                    <a:pt x="0" y="75"/>
                  </a:moveTo>
                  <a:lnTo>
                    <a:pt x="0" y="75"/>
                  </a:lnTo>
                  <a:lnTo>
                    <a:pt x="6" y="73"/>
                  </a:lnTo>
                  <a:lnTo>
                    <a:pt x="8" y="79"/>
                  </a:lnTo>
                  <a:lnTo>
                    <a:pt x="13" y="50"/>
                  </a:lnTo>
                  <a:lnTo>
                    <a:pt x="17" y="60"/>
                  </a:lnTo>
                  <a:lnTo>
                    <a:pt x="21" y="48"/>
                  </a:lnTo>
                  <a:lnTo>
                    <a:pt x="25" y="46"/>
                  </a:lnTo>
                  <a:lnTo>
                    <a:pt x="29" y="0"/>
                  </a:lnTo>
                  <a:lnTo>
                    <a:pt x="35" y="33"/>
                  </a:lnTo>
                  <a:lnTo>
                    <a:pt x="38" y="44"/>
                  </a:lnTo>
                  <a:lnTo>
                    <a:pt x="42" y="64"/>
                  </a:lnTo>
                  <a:lnTo>
                    <a:pt x="46" y="58"/>
                  </a:lnTo>
                  <a:lnTo>
                    <a:pt x="50" y="58"/>
                  </a:lnTo>
                  <a:lnTo>
                    <a:pt x="56" y="44"/>
                  </a:lnTo>
                  <a:lnTo>
                    <a:pt x="59" y="58"/>
                  </a:lnTo>
                  <a:lnTo>
                    <a:pt x="63" y="35"/>
                  </a:lnTo>
                  <a:lnTo>
                    <a:pt x="67" y="35"/>
                  </a:lnTo>
                  <a:lnTo>
                    <a:pt x="73" y="35"/>
                  </a:lnTo>
                  <a:lnTo>
                    <a:pt x="75" y="27"/>
                  </a:lnTo>
                  <a:lnTo>
                    <a:pt x="81" y="44"/>
                  </a:lnTo>
                  <a:lnTo>
                    <a:pt x="84" y="48"/>
                  </a:lnTo>
                  <a:lnTo>
                    <a:pt x="88" y="54"/>
                  </a:lnTo>
                  <a:lnTo>
                    <a:pt x="94" y="54"/>
                  </a:lnTo>
                  <a:lnTo>
                    <a:pt x="102" y="50"/>
                  </a:lnTo>
                  <a:lnTo>
                    <a:pt x="106" y="44"/>
                  </a:lnTo>
                  <a:lnTo>
                    <a:pt x="109" y="44"/>
                  </a:lnTo>
                  <a:lnTo>
                    <a:pt x="115" y="44"/>
                  </a:lnTo>
                  <a:lnTo>
                    <a:pt x="119" y="41"/>
                  </a:lnTo>
                  <a:lnTo>
                    <a:pt x="123" y="44"/>
                  </a:lnTo>
                  <a:lnTo>
                    <a:pt x="129" y="44"/>
                  </a:lnTo>
                  <a:lnTo>
                    <a:pt x="130" y="46"/>
                  </a:lnTo>
                  <a:lnTo>
                    <a:pt x="136" y="42"/>
                  </a:lnTo>
                  <a:lnTo>
                    <a:pt x="140" y="46"/>
                  </a:lnTo>
                  <a:lnTo>
                    <a:pt x="144" y="46"/>
                  </a:lnTo>
                  <a:lnTo>
                    <a:pt x="148" y="50"/>
                  </a:lnTo>
                  <a:lnTo>
                    <a:pt x="157" y="54"/>
                  </a:lnTo>
                  <a:lnTo>
                    <a:pt x="161" y="48"/>
                  </a:lnTo>
                  <a:lnTo>
                    <a:pt x="165" y="48"/>
                  </a:lnTo>
                  <a:lnTo>
                    <a:pt x="169" y="48"/>
                  </a:lnTo>
                  <a:lnTo>
                    <a:pt x="175" y="48"/>
                  </a:lnTo>
                  <a:lnTo>
                    <a:pt x="178" y="44"/>
                  </a:lnTo>
                  <a:lnTo>
                    <a:pt x="182" y="44"/>
                  </a:lnTo>
                  <a:lnTo>
                    <a:pt x="186" y="39"/>
                  </a:lnTo>
                  <a:lnTo>
                    <a:pt x="190" y="42"/>
                  </a:lnTo>
                  <a:lnTo>
                    <a:pt x="196" y="41"/>
                  </a:lnTo>
                  <a:lnTo>
                    <a:pt x="198" y="42"/>
                  </a:lnTo>
                  <a:lnTo>
                    <a:pt x="203" y="44"/>
                  </a:lnTo>
                  <a:lnTo>
                    <a:pt x="207" y="48"/>
                  </a:lnTo>
                  <a:lnTo>
                    <a:pt x="211" y="44"/>
                  </a:lnTo>
                  <a:lnTo>
                    <a:pt x="217" y="44"/>
                  </a:lnTo>
                  <a:lnTo>
                    <a:pt x="221" y="48"/>
                  </a:lnTo>
                  <a:lnTo>
                    <a:pt x="224" y="46"/>
                  </a:lnTo>
                  <a:lnTo>
                    <a:pt x="228" y="48"/>
                  </a:lnTo>
                  <a:lnTo>
                    <a:pt x="232" y="46"/>
                  </a:lnTo>
                  <a:lnTo>
                    <a:pt x="238" y="46"/>
                  </a:lnTo>
                  <a:lnTo>
                    <a:pt x="242" y="50"/>
                  </a:lnTo>
                  <a:lnTo>
                    <a:pt x="246" y="50"/>
                  </a:lnTo>
                  <a:lnTo>
                    <a:pt x="253" y="44"/>
                  </a:lnTo>
                  <a:lnTo>
                    <a:pt x="259" y="46"/>
                  </a:lnTo>
                  <a:lnTo>
                    <a:pt x="263" y="41"/>
                  </a:lnTo>
                  <a:lnTo>
                    <a:pt x="267" y="41"/>
                  </a:lnTo>
                  <a:lnTo>
                    <a:pt x="270" y="41"/>
                  </a:lnTo>
                  <a:lnTo>
                    <a:pt x="276" y="44"/>
                  </a:lnTo>
                  <a:lnTo>
                    <a:pt x="280" y="44"/>
                  </a:lnTo>
                  <a:lnTo>
                    <a:pt x="284" y="46"/>
                  </a:lnTo>
                  <a:lnTo>
                    <a:pt x="288" y="48"/>
                  </a:lnTo>
                  <a:lnTo>
                    <a:pt x="292" y="50"/>
                  </a:lnTo>
                  <a:lnTo>
                    <a:pt x="297" y="50"/>
                  </a:lnTo>
                  <a:lnTo>
                    <a:pt x="299" y="50"/>
                  </a:lnTo>
                  <a:lnTo>
                    <a:pt x="305" y="44"/>
                  </a:lnTo>
                  <a:lnTo>
                    <a:pt x="309" y="44"/>
                  </a:lnTo>
                  <a:lnTo>
                    <a:pt x="313" y="46"/>
                  </a:lnTo>
                  <a:lnTo>
                    <a:pt x="318" y="46"/>
                  </a:lnTo>
                  <a:lnTo>
                    <a:pt x="320" y="44"/>
                  </a:lnTo>
                  <a:lnTo>
                    <a:pt x="326" y="44"/>
                  </a:lnTo>
                  <a:lnTo>
                    <a:pt x="332" y="41"/>
                  </a:lnTo>
                  <a:lnTo>
                    <a:pt x="334" y="41"/>
                  </a:lnTo>
                  <a:lnTo>
                    <a:pt x="340" y="41"/>
                  </a:lnTo>
                  <a:lnTo>
                    <a:pt x="343" y="35"/>
                  </a:lnTo>
                </a:path>
              </a:pathLst>
            </a:custGeom>
            <a:noFill/>
            <a:ln w="12700" cap="rnd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1806" y="1046"/>
              <a:ext cx="308" cy="262"/>
            </a:xfrm>
            <a:custGeom>
              <a:avLst/>
              <a:gdLst>
                <a:gd name="T0" fmla="*/ 4 w 496"/>
                <a:gd name="T1" fmla="*/ 134 h 262"/>
                <a:gd name="T2" fmla="*/ 12 w 496"/>
                <a:gd name="T3" fmla="*/ 136 h 262"/>
                <a:gd name="T4" fmla="*/ 21 w 496"/>
                <a:gd name="T5" fmla="*/ 136 h 262"/>
                <a:gd name="T6" fmla="*/ 31 w 496"/>
                <a:gd name="T7" fmla="*/ 136 h 262"/>
                <a:gd name="T8" fmla="*/ 39 w 496"/>
                <a:gd name="T9" fmla="*/ 134 h 262"/>
                <a:gd name="T10" fmla="*/ 46 w 496"/>
                <a:gd name="T11" fmla="*/ 132 h 262"/>
                <a:gd name="T12" fmla="*/ 54 w 496"/>
                <a:gd name="T13" fmla="*/ 130 h 262"/>
                <a:gd name="T14" fmla="*/ 65 w 496"/>
                <a:gd name="T15" fmla="*/ 136 h 262"/>
                <a:gd name="T16" fmla="*/ 73 w 496"/>
                <a:gd name="T17" fmla="*/ 132 h 262"/>
                <a:gd name="T18" fmla="*/ 81 w 496"/>
                <a:gd name="T19" fmla="*/ 136 h 262"/>
                <a:gd name="T20" fmla="*/ 88 w 496"/>
                <a:gd name="T21" fmla="*/ 138 h 262"/>
                <a:gd name="T22" fmla="*/ 96 w 496"/>
                <a:gd name="T23" fmla="*/ 138 h 262"/>
                <a:gd name="T24" fmla="*/ 106 w 496"/>
                <a:gd name="T25" fmla="*/ 134 h 262"/>
                <a:gd name="T26" fmla="*/ 115 w 496"/>
                <a:gd name="T27" fmla="*/ 132 h 262"/>
                <a:gd name="T28" fmla="*/ 123 w 496"/>
                <a:gd name="T29" fmla="*/ 129 h 262"/>
                <a:gd name="T30" fmla="*/ 131 w 496"/>
                <a:gd name="T31" fmla="*/ 134 h 262"/>
                <a:gd name="T32" fmla="*/ 140 w 496"/>
                <a:gd name="T33" fmla="*/ 136 h 262"/>
                <a:gd name="T34" fmla="*/ 148 w 496"/>
                <a:gd name="T35" fmla="*/ 129 h 262"/>
                <a:gd name="T36" fmla="*/ 156 w 496"/>
                <a:gd name="T37" fmla="*/ 130 h 262"/>
                <a:gd name="T38" fmla="*/ 169 w 496"/>
                <a:gd name="T39" fmla="*/ 169 h 262"/>
                <a:gd name="T40" fmla="*/ 177 w 496"/>
                <a:gd name="T41" fmla="*/ 65 h 262"/>
                <a:gd name="T42" fmla="*/ 186 w 496"/>
                <a:gd name="T43" fmla="*/ 115 h 262"/>
                <a:gd name="T44" fmla="*/ 196 w 496"/>
                <a:gd name="T45" fmla="*/ 167 h 262"/>
                <a:gd name="T46" fmla="*/ 204 w 496"/>
                <a:gd name="T47" fmla="*/ 56 h 262"/>
                <a:gd name="T48" fmla="*/ 211 w 496"/>
                <a:gd name="T49" fmla="*/ 152 h 262"/>
                <a:gd name="T50" fmla="*/ 219 w 496"/>
                <a:gd name="T51" fmla="*/ 129 h 262"/>
                <a:gd name="T52" fmla="*/ 232 w 496"/>
                <a:gd name="T53" fmla="*/ 196 h 262"/>
                <a:gd name="T54" fmla="*/ 242 w 496"/>
                <a:gd name="T55" fmla="*/ 21 h 262"/>
                <a:gd name="T56" fmla="*/ 250 w 496"/>
                <a:gd name="T57" fmla="*/ 119 h 262"/>
                <a:gd name="T58" fmla="*/ 257 w 496"/>
                <a:gd name="T59" fmla="*/ 117 h 262"/>
                <a:gd name="T60" fmla="*/ 267 w 496"/>
                <a:gd name="T61" fmla="*/ 169 h 262"/>
                <a:gd name="T62" fmla="*/ 276 w 496"/>
                <a:gd name="T63" fmla="*/ 0 h 262"/>
                <a:gd name="T64" fmla="*/ 284 w 496"/>
                <a:gd name="T65" fmla="*/ 82 h 262"/>
                <a:gd name="T66" fmla="*/ 292 w 496"/>
                <a:gd name="T67" fmla="*/ 123 h 262"/>
                <a:gd name="T68" fmla="*/ 299 w 496"/>
                <a:gd name="T69" fmla="*/ 146 h 262"/>
                <a:gd name="T70" fmla="*/ 309 w 496"/>
                <a:gd name="T71" fmla="*/ 230 h 262"/>
                <a:gd name="T72" fmla="*/ 319 w 496"/>
                <a:gd name="T73" fmla="*/ 117 h 262"/>
                <a:gd name="T74" fmla="*/ 326 w 496"/>
                <a:gd name="T75" fmla="*/ 100 h 262"/>
                <a:gd name="T76" fmla="*/ 338 w 496"/>
                <a:gd name="T77" fmla="*/ 171 h 262"/>
                <a:gd name="T78" fmla="*/ 347 w 496"/>
                <a:gd name="T79" fmla="*/ 192 h 262"/>
                <a:gd name="T80" fmla="*/ 355 w 496"/>
                <a:gd name="T81" fmla="*/ 104 h 262"/>
                <a:gd name="T82" fmla="*/ 365 w 496"/>
                <a:gd name="T83" fmla="*/ 148 h 262"/>
                <a:gd name="T84" fmla="*/ 372 w 496"/>
                <a:gd name="T85" fmla="*/ 154 h 262"/>
                <a:gd name="T86" fmla="*/ 380 w 496"/>
                <a:gd name="T87" fmla="*/ 194 h 262"/>
                <a:gd name="T88" fmla="*/ 390 w 496"/>
                <a:gd name="T89" fmla="*/ 6 h 262"/>
                <a:gd name="T90" fmla="*/ 399 w 496"/>
                <a:gd name="T91" fmla="*/ 100 h 262"/>
                <a:gd name="T92" fmla="*/ 407 w 496"/>
                <a:gd name="T93" fmla="*/ 123 h 262"/>
                <a:gd name="T94" fmla="*/ 414 w 496"/>
                <a:gd name="T95" fmla="*/ 146 h 262"/>
                <a:gd name="T96" fmla="*/ 422 w 496"/>
                <a:gd name="T97" fmla="*/ 161 h 262"/>
                <a:gd name="T98" fmla="*/ 432 w 496"/>
                <a:gd name="T99" fmla="*/ 65 h 262"/>
                <a:gd name="T100" fmla="*/ 439 w 496"/>
                <a:gd name="T101" fmla="*/ 61 h 262"/>
                <a:gd name="T102" fmla="*/ 449 w 496"/>
                <a:gd name="T103" fmla="*/ 142 h 262"/>
                <a:gd name="T104" fmla="*/ 457 w 496"/>
                <a:gd name="T105" fmla="*/ 169 h 262"/>
                <a:gd name="T106" fmla="*/ 466 w 496"/>
                <a:gd name="T107" fmla="*/ 132 h 262"/>
                <a:gd name="T108" fmla="*/ 474 w 496"/>
                <a:gd name="T109" fmla="*/ 36 h 262"/>
                <a:gd name="T110" fmla="*/ 482 w 496"/>
                <a:gd name="T111" fmla="*/ 84 h 262"/>
                <a:gd name="T112" fmla="*/ 489 w 496"/>
                <a:gd name="T113" fmla="*/ 14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6" h="262">
                  <a:moveTo>
                    <a:pt x="0" y="130"/>
                  </a:moveTo>
                  <a:lnTo>
                    <a:pt x="4" y="134"/>
                  </a:lnTo>
                  <a:lnTo>
                    <a:pt x="8" y="134"/>
                  </a:lnTo>
                  <a:lnTo>
                    <a:pt x="12" y="136"/>
                  </a:lnTo>
                  <a:lnTo>
                    <a:pt x="17" y="132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31" y="136"/>
                  </a:lnTo>
                  <a:lnTo>
                    <a:pt x="35" y="136"/>
                  </a:lnTo>
                  <a:lnTo>
                    <a:pt x="39" y="134"/>
                  </a:lnTo>
                  <a:lnTo>
                    <a:pt x="42" y="132"/>
                  </a:lnTo>
                  <a:lnTo>
                    <a:pt x="46" y="132"/>
                  </a:lnTo>
                  <a:lnTo>
                    <a:pt x="52" y="130"/>
                  </a:lnTo>
                  <a:lnTo>
                    <a:pt x="54" y="130"/>
                  </a:lnTo>
                  <a:lnTo>
                    <a:pt x="60" y="130"/>
                  </a:lnTo>
                  <a:lnTo>
                    <a:pt x="65" y="136"/>
                  </a:lnTo>
                  <a:lnTo>
                    <a:pt x="67" y="130"/>
                  </a:lnTo>
                  <a:lnTo>
                    <a:pt x="73" y="132"/>
                  </a:lnTo>
                  <a:lnTo>
                    <a:pt x="75" y="134"/>
                  </a:lnTo>
                  <a:lnTo>
                    <a:pt x="81" y="136"/>
                  </a:lnTo>
                  <a:lnTo>
                    <a:pt x="87" y="136"/>
                  </a:lnTo>
                  <a:lnTo>
                    <a:pt x="88" y="138"/>
                  </a:lnTo>
                  <a:lnTo>
                    <a:pt x="94" y="136"/>
                  </a:lnTo>
                  <a:lnTo>
                    <a:pt x="96" y="138"/>
                  </a:lnTo>
                  <a:lnTo>
                    <a:pt x="102" y="136"/>
                  </a:lnTo>
                  <a:lnTo>
                    <a:pt x="106" y="134"/>
                  </a:lnTo>
                  <a:lnTo>
                    <a:pt x="110" y="132"/>
                  </a:lnTo>
                  <a:lnTo>
                    <a:pt x="115" y="132"/>
                  </a:lnTo>
                  <a:lnTo>
                    <a:pt x="119" y="130"/>
                  </a:lnTo>
                  <a:lnTo>
                    <a:pt x="123" y="129"/>
                  </a:lnTo>
                  <a:lnTo>
                    <a:pt x="127" y="127"/>
                  </a:lnTo>
                  <a:lnTo>
                    <a:pt x="131" y="134"/>
                  </a:lnTo>
                  <a:lnTo>
                    <a:pt x="134" y="136"/>
                  </a:lnTo>
                  <a:lnTo>
                    <a:pt x="140" y="136"/>
                  </a:lnTo>
                  <a:lnTo>
                    <a:pt x="144" y="130"/>
                  </a:lnTo>
                  <a:lnTo>
                    <a:pt x="148" y="129"/>
                  </a:lnTo>
                  <a:lnTo>
                    <a:pt x="154" y="127"/>
                  </a:lnTo>
                  <a:lnTo>
                    <a:pt x="156" y="130"/>
                  </a:lnTo>
                  <a:lnTo>
                    <a:pt x="161" y="142"/>
                  </a:lnTo>
                  <a:lnTo>
                    <a:pt x="169" y="169"/>
                  </a:lnTo>
                  <a:lnTo>
                    <a:pt x="175" y="157"/>
                  </a:lnTo>
                  <a:lnTo>
                    <a:pt x="177" y="65"/>
                  </a:lnTo>
                  <a:lnTo>
                    <a:pt x="182" y="102"/>
                  </a:lnTo>
                  <a:lnTo>
                    <a:pt x="186" y="115"/>
                  </a:lnTo>
                  <a:lnTo>
                    <a:pt x="190" y="157"/>
                  </a:lnTo>
                  <a:lnTo>
                    <a:pt x="196" y="167"/>
                  </a:lnTo>
                  <a:lnTo>
                    <a:pt x="198" y="207"/>
                  </a:lnTo>
                  <a:lnTo>
                    <a:pt x="204" y="56"/>
                  </a:lnTo>
                  <a:lnTo>
                    <a:pt x="207" y="71"/>
                  </a:lnTo>
                  <a:lnTo>
                    <a:pt x="211" y="152"/>
                  </a:lnTo>
                  <a:lnTo>
                    <a:pt x="215" y="125"/>
                  </a:lnTo>
                  <a:lnTo>
                    <a:pt x="219" y="129"/>
                  </a:lnTo>
                  <a:lnTo>
                    <a:pt x="228" y="157"/>
                  </a:lnTo>
                  <a:lnTo>
                    <a:pt x="232" y="196"/>
                  </a:lnTo>
                  <a:lnTo>
                    <a:pt x="238" y="190"/>
                  </a:lnTo>
                  <a:lnTo>
                    <a:pt x="242" y="21"/>
                  </a:lnTo>
                  <a:lnTo>
                    <a:pt x="246" y="123"/>
                  </a:lnTo>
                  <a:lnTo>
                    <a:pt x="250" y="119"/>
                  </a:lnTo>
                  <a:lnTo>
                    <a:pt x="253" y="136"/>
                  </a:lnTo>
                  <a:lnTo>
                    <a:pt x="257" y="117"/>
                  </a:lnTo>
                  <a:lnTo>
                    <a:pt x="263" y="157"/>
                  </a:lnTo>
                  <a:lnTo>
                    <a:pt x="267" y="169"/>
                  </a:lnTo>
                  <a:lnTo>
                    <a:pt x="271" y="261"/>
                  </a:lnTo>
                  <a:lnTo>
                    <a:pt x="276" y="0"/>
                  </a:lnTo>
                  <a:lnTo>
                    <a:pt x="278" y="136"/>
                  </a:lnTo>
                  <a:lnTo>
                    <a:pt x="284" y="82"/>
                  </a:lnTo>
                  <a:lnTo>
                    <a:pt x="288" y="155"/>
                  </a:lnTo>
                  <a:lnTo>
                    <a:pt x="292" y="123"/>
                  </a:lnTo>
                  <a:lnTo>
                    <a:pt x="298" y="165"/>
                  </a:lnTo>
                  <a:lnTo>
                    <a:pt x="299" y="146"/>
                  </a:lnTo>
                  <a:lnTo>
                    <a:pt x="305" y="238"/>
                  </a:lnTo>
                  <a:lnTo>
                    <a:pt x="309" y="230"/>
                  </a:lnTo>
                  <a:lnTo>
                    <a:pt x="313" y="11"/>
                  </a:lnTo>
                  <a:lnTo>
                    <a:pt x="319" y="117"/>
                  </a:lnTo>
                  <a:lnTo>
                    <a:pt x="321" y="107"/>
                  </a:lnTo>
                  <a:lnTo>
                    <a:pt x="326" y="100"/>
                  </a:lnTo>
                  <a:lnTo>
                    <a:pt x="330" y="127"/>
                  </a:lnTo>
                  <a:lnTo>
                    <a:pt x="338" y="171"/>
                  </a:lnTo>
                  <a:lnTo>
                    <a:pt x="344" y="203"/>
                  </a:lnTo>
                  <a:lnTo>
                    <a:pt x="347" y="192"/>
                  </a:lnTo>
                  <a:lnTo>
                    <a:pt x="351" y="23"/>
                  </a:lnTo>
                  <a:lnTo>
                    <a:pt x="355" y="104"/>
                  </a:lnTo>
                  <a:lnTo>
                    <a:pt x="359" y="94"/>
                  </a:lnTo>
                  <a:lnTo>
                    <a:pt x="365" y="148"/>
                  </a:lnTo>
                  <a:lnTo>
                    <a:pt x="367" y="136"/>
                  </a:lnTo>
                  <a:lnTo>
                    <a:pt x="372" y="154"/>
                  </a:lnTo>
                  <a:lnTo>
                    <a:pt x="378" y="178"/>
                  </a:lnTo>
                  <a:lnTo>
                    <a:pt x="380" y="194"/>
                  </a:lnTo>
                  <a:lnTo>
                    <a:pt x="386" y="163"/>
                  </a:lnTo>
                  <a:lnTo>
                    <a:pt x="390" y="6"/>
                  </a:lnTo>
                  <a:lnTo>
                    <a:pt x="393" y="136"/>
                  </a:lnTo>
                  <a:lnTo>
                    <a:pt x="399" y="100"/>
                  </a:lnTo>
                  <a:lnTo>
                    <a:pt x="401" y="134"/>
                  </a:lnTo>
                  <a:lnTo>
                    <a:pt x="407" y="123"/>
                  </a:lnTo>
                  <a:lnTo>
                    <a:pt x="411" y="167"/>
                  </a:lnTo>
                  <a:lnTo>
                    <a:pt x="414" y="146"/>
                  </a:lnTo>
                  <a:lnTo>
                    <a:pt x="420" y="182"/>
                  </a:lnTo>
                  <a:lnTo>
                    <a:pt x="422" y="161"/>
                  </a:lnTo>
                  <a:lnTo>
                    <a:pt x="428" y="154"/>
                  </a:lnTo>
                  <a:lnTo>
                    <a:pt x="432" y="65"/>
                  </a:lnTo>
                  <a:lnTo>
                    <a:pt x="436" y="107"/>
                  </a:lnTo>
                  <a:lnTo>
                    <a:pt x="439" y="61"/>
                  </a:lnTo>
                  <a:lnTo>
                    <a:pt x="445" y="157"/>
                  </a:lnTo>
                  <a:lnTo>
                    <a:pt x="449" y="142"/>
                  </a:lnTo>
                  <a:lnTo>
                    <a:pt x="453" y="169"/>
                  </a:lnTo>
                  <a:lnTo>
                    <a:pt x="457" y="169"/>
                  </a:lnTo>
                  <a:lnTo>
                    <a:pt x="461" y="165"/>
                  </a:lnTo>
                  <a:lnTo>
                    <a:pt x="466" y="132"/>
                  </a:lnTo>
                  <a:lnTo>
                    <a:pt x="470" y="136"/>
                  </a:lnTo>
                  <a:lnTo>
                    <a:pt x="474" y="36"/>
                  </a:lnTo>
                  <a:lnTo>
                    <a:pt x="478" y="100"/>
                  </a:lnTo>
                  <a:lnTo>
                    <a:pt x="482" y="84"/>
                  </a:lnTo>
                  <a:lnTo>
                    <a:pt x="487" y="134"/>
                  </a:lnTo>
                  <a:lnTo>
                    <a:pt x="489" y="142"/>
                  </a:lnTo>
                  <a:lnTo>
                    <a:pt x="495" y="163"/>
                  </a:lnTo>
                </a:path>
              </a:pathLst>
            </a:custGeom>
            <a:noFill/>
            <a:ln w="12700" cap="rnd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113" y="1134"/>
              <a:ext cx="214" cy="80"/>
            </a:xfrm>
            <a:custGeom>
              <a:avLst/>
              <a:gdLst>
                <a:gd name="T0" fmla="*/ 0 w 344"/>
                <a:gd name="T1" fmla="*/ 75 h 80"/>
                <a:gd name="T2" fmla="*/ 8 w 344"/>
                <a:gd name="T3" fmla="*/ 79 h 80"/>
                <a:gd name="T4" fmla="*/ 17 w 344"/>
                <a:gd name="T5" fmla="*/ 60 h 80"/>
                <a:gd name="T6" fmla="*/ 25 w 344"/>
                <a:gd name="T7" fmla="*/ 46 h 80"/>
                <a:gd name="T8" fmla="*/ 35 w 344"/>
                <a:gd name="T9" fmla="*/ 33 h 80"/>
                <a:gd name="T10" fmla="*/ 42 w 344"/>
                <a:gd name="T11" fmla="*/ 64 h 80"/>
                <a:gd name="T12" fmla="*/ 50 w 344"/>
                <a:gd name="T13" fmla="*/ 58 h 80"/>
                <a:gd name="T14" fmla="*/ 59 w 344"/>
                <a:gd name="T15" fmla="*/ 58 h 80"/>
                <a:gd name="T16" fmla="*/ 67 w 344"/>
                <a:gd name="T17" fmla="*/ 35 h 80"/>
                <a:gd name="T18" fmla="*/ 75 w 344"/>
                <a:gd name="T19" fmla="*/ 27 h 80"/>
                <a:gd name="T20" fmla="*/ 84 w 344"/>
                <a:gd name="T21" fmla="*/ 48 h 80"/>
                <a:gd name="T22" fmla="*/ 94 w 344"/>
                <a:gd name="T23" fmla="*/ 54 h 80"/>
                <a:gd name="T24" fmla="*/ 106 w 344"/>
                <a:gd name="T25" fmla="*/ 44 h 80"/>
                <a:gd name="T26" fmla="*/ 115 w 344"/>
                <a:gd name="T27" fmla="*/ 44 h 80"/>
                <a:gd name="T28" fmla="*/ 123 w 344"/>
                <a:gd name="T29" fmla="*/ 44 h 80"/>
                <a:gd name="T30" fmla="*/ 130 w 344"/>
                <a:gd name="T31" fmla="*/ 46 h 80"/>
                <a:gd name="T32" fmla="*/ 140 w 344"/>
                <a:gd name="T33" fmla="*/ 46 h 80"/>
                <a:gd name="T34" fmla="*/ 148 w 344"/>
                <a:gd name="T35" fmla="*/ 50 h 80"/>
                <a:gd name="T36" fmla="*/ 161 w 344"/>
                <a:gd name="T37" fmla="*/ 48 h 80"/>
                <a:gd name="T38" fmla="*/ 169 w 344"/>
                <a:gd name="T39" fmla="*/ 48 h 80"/>
                <a:gd name="T40" fmla="*/ 178 w 344"/>
                <a:gd name="T41" fmla="*/ 44 h 80"/>
                <a:gd name="T42" fmla="*/ 186 w 344"/>
                <a:gd name="T43" fmla="*/ 39 h 80"/>
                <a:gd name="T44" fmla="*/ 196 w 344"/>
                <a:gd name="T45" fmla="*/ 41 h 80"/>
                <a:gd name="T46" fmla="*/ 203 w 344"/>
                <a:gd name="T47" fmla="*/ 44 h 80"/>
                <a:gd name="T48" fmla="*/ 211 w 344"/>
                <a:gd name="T49" fmla="*/ 44 h 80"/>
                <a:gd name="T50" fmla="*/ 221 w 344"/>
                <a:gd name="T51" fmla="*/ 48 h 80"/>
                <a:gd name="T52" fmla="*/ 228 w 344"/>
                <a:gd name="T53" fmla="*/ 48 h 80"/>
                <a:gd name="T54" fmla="*/ 238 w 344"/>
                <a:gd name="T55" fmla="*/ 46 h 80"/>
                <a:gd name="T56" fmla="*/ 246 w 344"/>
                <a:gd name="T57" fmla="*/ 50 h 80"/>
                <a:gd name="T58" fmla="*/ 259 w 344"/>
                <a:gd name="T59" fmla="*/ 46 h 80"/>
                <a:gd name="T60" fmla="*/ 267 w 344"/>
                <a:gd name="T61" fmla="*/ 41 h 80"/>
                <a:gd name="T62" fmla="*/ 276 w 344"/>
                <a:gd name="T63" fmla="*/ 44 h 80"/>
                <a:gd name="T64" fmla="*/ 284 w 344"/>
                <a:gd name="T65" fmla="*/ 46 h 80"/>
                <a:gd name="T66" fmla="*/ 292 w 344"/>
                <a:gd name="T67" fmla="*/ 50 h 80"/>
                <a:gd name="T68" fmla="*/ 299 w 344"/>
                <a:gd name="T69" fmla="*/ 50 h 80"/>
                <a:gd name="T70" fmla="*/ 309 w 344"/>
                <a:gd name="T71" fmla="*/ 44 h 80"/>
                <a:gd name="T72" fmla="*/ 318 w 344"/>
                <a:gd name="T73" fmla="*/ 46 h 80"/>
                <a:gd name="T74" fmla="*/ 326 w 344"/>
                <a:gd name="T75" fmla="*/ 44 h 80"/>
                <a:gd name="T76" fmla="*/ 334 w 344"/>
                <a:gd name="T77" fmla="*/ 41 h 80"/>
                <a:gd name="T78" fmla="*/ 343 w 344"/>
                <a:gd name="T79" fmla="*/ 3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4" h="80">
                  <a:moveTo>
                    <a:pt x="0" y="75"/>
                  </a:moveTo>
                  <a:lnTo>
                    <a:pt x="0" y="75"/>
                  </a:lnTo>
                  <a:lnTo>
                    <a:pt x="6" y="73"/>
                  </a:lnTo>
                  <a:lnTo>
                    <a:pt x="8" y="79"/>
                  </a:lnTo>
                  <a:lnTo>
                    <a:pt x="13" y="50"/>
                  </a:lnTo>
                  <a:lnTo>
                    <a:pt x="17" y="60"/>
                  </a:lnTo>
                  <a:lnTo>
                    <a:pt x="21" y="48"/>
                  </a:lnTo>
                  <a:lnTo>
                    <a:pt x="25" y="46"/>
                  </a:lnTo>
                  <a:lnTo>
                    <a:pt x="29" y="0"/>
                  </a:lnTo>
                  <a:lnTo>
                    <a:pt x="35" y="33"/>
                  </a:lnTo>
                  <a:lnTo>
                    <a:pt x="38" y="44"/>
                  </a:lnTo>
                  <a:lnTo>
                    <a:pt x="42" y="64"/>
                  </a:lnTo>
                  <a:lnTo>
                    <a:pt x="46" y="58"/>
                  </a:lnTo>
                  <a:lnTo>
                    <a:pt x="50" y="58"/>
                  </a:lnTo>
                  <a:lnTo>
                    <a:pt x="56" y="44"/>
                  </a:lnTo>
                  <a:lnTo>
                    <a:pt x="59" y="58"/>
                  </a:lnTo>
                  <a:lnTo>
                    <a:pt x="63" y="35"/>
                  </a:lnTo>
                  <a:lnTo>
                    <a:pt x="67" y="35"/>
                  </a:lnTo>
                  <a:lnTo>
                    <a:pt x="73" y="35"/>
                  </a:lnTo>
                  <a:lnTo>
                    <a:pt x="75" y="27"/>
                  </a:lnTo>
                  <a:lnTo>
                    <a:pt x="81" y="44"/>
                  </a:lnTo>
                  <a:lnTo>
                    <a:pt x="84" y="48"/>
                  </a:lnTo>
                  <a:lnTo>
                    <a:pt x="88" y="54"/>
                  </a:lnTo>
                  <a:lnTo>
                    <a:pt x="94" y="54"/>
                  </a:lnTo>
                  <a:lnTo>
                    <a:pt x="102" y="50"/>
                  </a:lnTo>
                  <a:lnTo>
                    <a:pt x="106" y="44"/>
                  </a:lnTo>
                  <a:lnTo>
                    <a:pt x="109" y="44"/>
                  </a:lnTo>
                  <a:lnTo>
                    <a:pt x="115" y="44"/>
                  </a:lnTo>
                  <a:lnTo>
                    <a:pt x="119" y="41"/>
                  </a:lnTo>
                  <a:lnTo>
                    <a:pt x="123" y="44"/>
                  </a:lnTo>
                  <a:lnTo>
                    <a:pt x="129" y="44"/>
                  </a:lnTo>
                  <a:lnTo>
                    <a:pt x="130" y="46"/>
                  </a:lnTo>
                  <a:lnTo>
                    <a:pt x="136" y="42"/>
                  </a:lnTo>
                  <a:lnTo>
                    <a:pt x="140" y="46"/>
                  </a:lnTo>
                  <a:lnTo>
                    <a:pt x="144" y="46"/>
                  </a:lnTo>
                  <a:lnTo>
                    <a:pt x="148" y="50"/>
                  </a:lnTo>
                  <a:lnTo>
                    <a:pt x="157" y="54"/>
                  </a:lnTo>
                  <a:lnTo>
                    <a:pt x="161" y="48"/>
                  </a:lnTo>
                  <a:lnTo>
                    <a:pt x="165" y="48"/>
                  </a:lnTo>
                  <a:lnTo>
                    <a:pt x="169" y="48"/>
                  </a:lnTo>
                  <a:lnTo>
                    <a:pt x="175" y="48"/>
                  </a:lnTo>
                  <a:lnTo>
                    <a:pt x="178" y="44"/>
                  </a:lnTo>
                  <a:lnTo>
                    <a:pt x="182" y="44"/>
                  </a:lnTo>
                  <a:lnTo>
                    <a:pt x="186" y="39"/>
                  </a:lnTo>
                  <a:lnTo>
                    <a:pt x="190" y="42"/>
                  </a:lnTo>
                  <a:lnTo>
                    <a:pt x="196" y="41"/>
                  </a:lnTo>
                  <a:lnTo>
                    <a:pt x="198" y="42"/>
                  </a:lnTo>
                  <a:lnTo>
                    <a:pt x="203" y="44"/>
                  </a:lnTo>
                  <a:lnTo>
                    <a:pt x="207" y="48"/>
                  </a:lnTo>
                  <a:lnTo>
                    <a:pt x="211" y="44"/>
                  </a:lnTo>
                  <a:lnTo>
                    <a:pt x="217" y="44"/>
                  </a:lnTo>
                  <a:lnTo>
                    <a:pt x="221" y="48"/>
                  </a:lnTo>
                  <a:lnTo>
                    <a:pt x="224" y="46"/>
                  </a:lnTo>
                  <a:lnTo>
                    <a:pt x="228" y="48"/>
                  </a:lnTo>
                  <a:lnTo>
                    <a:pt x="232" y="46"/>
                  </a:lnTo>
                  <a:lnTo>
                    <a:pt x="238" y="46"/>
                  </a:lnTo>
                  <a:lnTo>
                    <a:pt x="242" y="50"/>
                  </a:lnTo>
                  <a:lnTo>
                    <a:pt x="246" y="50"/>
                  </a:lnTo>
                  <a:lnTo>
                    <a:pt x="253" y="44"/>
                  </a:lnTo>
                  <a:lnTo>
                    <a:pt x="259" y="46"/>
                  </a:lnTo>
                  <a:lnTo>
                    <a:pt x="263" y="41"/>
                  </a:lnTo>
                  <a:lnTo>
                    <a:pt x="267" y="41"/>
                  </a:lnTo>
                  <a:lnTo>
                    <a:pt x="270" y="41"/>
                  </a:lnTo>
                  <a:lnTo>
                    <a:pt x="276" y="44"/>
                  </a:lnTo>
                  <a:lnTo>
                    <a:pt x="280" y="44"/>
                  </a:lnTo>
                  <a:lnTo>
                    <a:pt x="284" y="46"/>
                  </a:lnTo>
                  <a:lnTo>
                    <a:pt x="288" y="48"/>
                  </a:lnTo>
                  <a:lnTo>
                    <a:pt x="292" y="50"/>
                  </a:lnTo>
                  <a:lnTo>
                    <a:pt x="297" y="50"/>
                  </a:lnTo>
                  <a:lnTo>
                    <a:pt x="299" y="50"/>
                  </a:lnTo>
                  <a:lnTo>
                    <a:pt x="305" y="44"/>
                  </a:lnTo>
                  <a:lnTo>
                    <a:pt x="309" y="44"/>
                  </a:lnTo>
                  <a:lnTo>
                    <a:pt x="313" y="46"/>
                  </a:lnTo>
                  <a:lnTo>
                    <a:pt x="318" y="46"/>
                  </a:lnTo>
                  <a:lnTo>
                    <a:pt x="320" y="44"/>
                  </a:lnTo>
                  <a:lnTo>
                    <a:pt x="326" y="44"/>
                  </a:lnTo>
                  <a:lnTo>
                    <a:pt x="332" y="41"/>
                  </a:lnTo>
                  <a:lnTo>
                    <a:pt x="334" y="41"/>
                  </a:lnTo>
                  <a:lnTo>
                    <a:pt x="340" y="41"/>
                  </a:lnTo>
                  <a:lnTo>
                    <a:pt x="343" y="35"/>
                  </a:lnTo>
                </a:path>
              </a:pathLst>
            </a:custGeom>
            <a:noFill/>
            <a:ln w="12700" cap="rnd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36"/>
            <p:cNvSpPr>
              <a:spLocks noChangeArrowheads="1"/>
            </p:cNvSpPr>
            <p:nvPr/>
          </p:nvSpPr>
          <p:spPr bwMode="auto">
            <a:xfrm rot="5400000">
              <a:off x="1744" y="1314"/>
              <a:ext cx="195" cy="150"/>
            </a:xfrm>
            <a:prstGeom prst="rightArrow">
              <a:avLst>
                <a:gd name="adj1" fmla="val 41833"/>
                <a:gd name="adj2" fmla="val 90645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40161" dir="20493903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757" y="1015"/>
              <a:ext cx="814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srgbClr val="FF3300"/>
                  </a:solidFill>
                </a:rPr>
                <a:t>Input </a:t>
              </a:r>
            </a:p>
            <a:p>
              <a:pPr algn="ctr"/>
              <a:r>
                <a:rPr lang="en-US" altLang="en-US" sz="1400" b="1" dirty="0">
                  <a:solidFill>
                    <a:srgbClr val="FF3300"/>
                  </a:solidFill>
                </a:rPr>
                <a:t>Speech</a:t>
              </a:r>
            </a:p>
          </p:txBody>
        </p:sp>
        <p:sp>
          <p:nvSpPr>
            <p:cNvPr id="31" name="AutoShape 38"/>
            <p:cNvSpPr>
              <a:spLocks noChangeArrowheads="1"/>
            </p:cNvSpPr>
            <p:nvPr/>
          </p:nvSpPr>
          <p:spPr bwMode="auto">
            <a:xfrm rot="5400000">
              <a:off x="1744" y="1916"/>
              <a:ext cx="195" cy="150"/>
            </a:xfrm>
            <a:prstGeom prst="rightArrow">
              <a:avLst>
                <a:gd name="adj1" fmla="val 41833"/>
                <a:gd name="adj2" fmla="val 90645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40161" dir="20493903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1496" y="1512"/>
              <a:ext cx="664" cy="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en-US" sz="900" b="1" dirty="0">
                  <a:solidFill>
                    <a:srgbClr val="FFFF66"/>
                  </a:solidFill>
                </a:rPr>
                <a:t>Acoustic</a:t>
              </a:r>
            </a:p>
            <a:p>
              <a:pPr algn="ctr"/>
              <a:r>
                <a:rPr lang="en-US" altLang="en-US" sz="900" b="1" dirty="0">
                  <a:solidFill>
                    <a:srgbClr val="FFFF66"/>
                  </a:solidFill>
                </a:rPr>
                <a:t>Front-end</a:t>
              </a:r>
            </a:p>
          </p:txBody>
        </p:sp>
        <p:sp>
          <p:nvSpPr>
            <p:cNvPr id="33" name="AutoShape 40"/>
            <p:cNvSpPr>
              <a:spLocks noChangeArrowheads="1"/>
            </p:cNvSpPr>
            <p:nvPr/>
          </p:nvSpPr>
          <p:spPr bwMode="auto">
            <a:xfrm rot="5400000">
              <a:off x="1744" y="2502"/>
              <a:ext cx="195" cy="150"/>
            </a:xfrm>
            <a:prstGeom prst="rightArrow">
              <a:avLst>
                <a:gd name="adj1" fmla="val 41833"/>
                <a:gd name="adj2" fmla="val 90645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40161" dir="20493903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41"/>
            <p:cNvSpPr>
              <a:spLocks noChangeArrowheads="1"/>
            </p:cNvSpPr>
            <p:nvPr/>
          </p:nvSpPr>
          <p:spPr bwMode="auto">
            <a:xfrm>
              <a:off x="1296" y="2104"/>
              <a:ext cx="1080" cy="312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US" altLang="en-US" sz="900" b="1" dirty="0">
                <a:solidFill>
                  <a:srgbClr val="FFFF66"/>
                </a:solidFill>
              </a:endParaRPr>
            </a:p>
            <a:p>
              <a:pPr algn="ctr"/>
              <a:r>
                <a:rPr lang="en-US" altLang="en-US" sz="900" b="1" dirty="0">
                  <a:solidFill>
                    <a:srgbClr val="FFFF66"/>
                  </a:solidFill>
                </a:rPr>
                <a:t>Acoustic Models</a:t>
              </a:r>
            </a:p>
            <a:p>
              <a:pPr algn="ctr"/>
              <a:r>
                <a:rPr lang="en-US" altLang="en-US" sz="900" b="1" dirty="0" smtClean="0">
                  <a:solidFill>
                    <a:srgbClr val="FFFF66"/>
                  </a:solidFill>
                </a:rPr>
                <a:t>P(A|W</a:t>
              </a:r>
              <a:r>
                <a:rPr lang="en-US" altLang="en-US" sz="900" b="1" dirty="0">
                  <a:solidFill>
                    <a:srgbClr val="FFFF66"/>
                  </a:solidFill>
                </a:rPr>
                <a:t>)</a:t>
              </a:r>
            </a:p>
            <a:p>
              <a:pPr algn="ctr"/>
              <a:endParaRPr lang="en-US" altLang="en-US" sz="900" b="1" dirty="0">
                <a:solidFill>
                  <a:srgbClr val="FFFF66"/>
                </a:solidFill>
              </a:endParaRPr>
            </a:p>
          </p:txBody>
        </p:sp>
        <p:sp>
          <p:nvSpPr>
            <p:cNvPr id="35" name="Rectangle 42"/>
            <p:cNvSpPr>
              <a:spLocks noChangeArrowheads="1"/>
            </p:cNvSpPr>
            <p:nvPr/>
          </p:nvSpPr>
          <p:spPr bwMode="auto">
            <a:xfrm>
              <a:off x="740" y="2668"/>
              <a:ext cx="184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nl-NL" altLang="en-US" sz="1400" b="1"/>
            </a:p>
          </p:txBody>
        </p:sp>
        <p:sp>
          <p:nvSpPr>
            <p:cNvPr id="36" name="Text Box 43"/>
            <p:cNvSpPr txBox="1">
              <a:spLocks noChangeArrowheads="1"/>
            </p:cNvSpPr>
            <p:nvPr/>
          </p:nvSpPr>
          <p:spPr bwMode="auto">
            <a:xfrm>
              <a:off x="1425" y="3278"/>
              <a:ext cx="82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900" b="1">
                  <a:solidFill>
                    <a:srgbClr val="66FF99"/>
                  </a:solidFill>
                </a:rPr>
                <a:t>Recognized</a:t>
              </a:r>
            </a:p>
            <a:p>
              <a:pPr algn="ctr"/>
              <a:r>
                <a:rPr lang="en-US" altLang="en-US" sz="900" b="1">
                  <a:solidFill>
                    <a:srgbClr val="66FF99"/>
                  </a:solidFill>
                </a:rPr>
                <a:t>Utterance</a:t>
              </a:r>
            </a:p>
          </p:txBody>
        </p:sp>
        <p:sp>
          <p:nvSpPr>
            <p:cNvPr id="37" name="AutoShape 44"/>
            <p:cNvSpPr>
              <a:spLocks noChangeArrowheads="1"/>
            </p:cNvSpPr>
            <p:nvPr/>
          </p:nvSpPr>
          <p:spPr bwMode="auto">
            <a:xfrm rot="5400000">
              <a:off x="1744" y="3068"/>
              <a:ext cx="195" cy="150"/>
            </a:xfrm>
            <a:prstGeom prst="rightArrow">
              <a:avLst>
                <a:gd name="adj1" fmla="val 41833"/>
                <a:gd name="adj2" fmla="val 90645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40161" dir="20493903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45"/>
            <p:cNvSpPr>
              <a:spLocks noChangeArrowheads="1"/>
            </p:cNvSpPr>
            <p:nvPr/>
          </p:nvSpPr>
          <p:spPr bwMode="auto">
            <a:xfrm>
              <a:off x="1600" y="2688"/>
              <a:ext cx="496" cy="296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en-US" sz="900" b="1">
                  <a:solidFill>
                    <a:srgbClr val="FFFF66"/>
                  </a:solidFill>
                </a:rPr>
                <a:t>Search</a:t>
              </a:r>
            </a:p>
          </p:txBody>
        </p:sp>
        <p:sp>
          <p:nvSpPr>
            <p:cNvPr id="39" name="Rectangle 46"/>
            <p:cNvSpPr>
              <a:spLocks noChangeArrowheads="1"/>
            </p:cNvSpPr>
            <p:nvPr/>
          </p:nvSpPr>
          <p:spPr bwMode="auto">
            <a:xfrm>
              <a:off x="321" y="2680"/>
              <a:ext cx="975" cy="30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nl-NL" altLang="en-US" sz="1400" b="1"/>
            </a:p>
          </p:txBody>
        </p:sp>
        <p:sp>
          <p:nvSpPr>
            <p:cNvPr id="40" name="AutoShape 47"/>
            <p:cNvSpPr>
              <a:spLocks noChangeArrowheads="1"/>
            </p:cNvSpPr>
            <p:nvPr/>
          </p:nvSpPr>
          <p:spPr bwMode="auto">
            <a:xfrm>
              <a:off x="1390" y="2748"/>
              <a:ext cx="195" cy="150"/>
            </a:xfrm>
            <a:prstGeom prst="rightArrow">
              <a:avLst>
                <a:gd name="adj1" fmla="val 41833"/>
                <a:gd name="adj2" fmla="val 90645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28398" dir="14606097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8"/>
            <p:cNvSpPr>
              <a:spLocks noChangeArrowheads="1"/>
            </p:cNvSpPr>
            <p:nvPr/>
          </p:nvSpPr>
          <p:spPr bwMode="auto">
            <a:xfrm>
              <a:off x="296" y="2669"/>
              <a:ext cx="1042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900" b="1">
                  <a:solidFill>
                    <a:srgbClr val="FFFF66"/>
                  </a:solidFill>
                </a:rPr>
                <a:t>Language Model </a:t>
              </a:r>
            </a:p>
            <a:p>
              <a:pPr algn="ctr"/>
              <a:r>
                <a:rPr lang="en-US" altLang="en-US" sz="900" b="1">
                  <a:solidFill>
                    <a:srgbClr val="FFFF66"/>
                  </a:solidFill>
                </a:rPr>
                <a:t>P(W)</a:t>
              </a:r>
            </a:p>
          </p:txBody>
        </p:sp>
      </p:grp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2580208" y="6029980"/>
            <a:ext cx="1730602" cy="523220"/>
          </a:xfrm>
          <a:prstGeom prst="rect">
            <a:avLst/>
          </a:prstGeom>
          <a:gradFill rotWithShape="0">
            <a:gsLst>
              <a:gs pos="0">
                <a:srgbClr val="0066FF">
                  <a:gamma/>
                  <a:shade val="46275"/>
                  <a:invGamma/>
                </a:srgbClr>
              </a:gs>
              <a:gs pos="100000">
                <a:srgbClr val="0066FF"/>
              </a:gs>
            </a:gsLst>
            <a:lin ang="18900000" scaled="1"/>
          </a:gra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smtClean="0"/>
              <a:t>Processing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39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Vocal Tract (for Speech Production)</a:t>
            </a:r>
          </a:p>
        </p:txBody>
      </p:sp>
      <p:pic>
        <p:nvPicPr>
          <p:cNvPr id="131075" name="Picture 3" descr="vht-la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36905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304800" y="6335713"/>
            <a:ext cx="869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00"/>
                </a:solidFill>
              </a:rPr>
              <a:t>Note:</a:t>
            </a:r>
            <a:r>
              <a:rPr lang="en-US" dirty="0">
                <a:solidFill>
                  <a:srgbClr val="000000"/>
                </a:solidFill>
              </a:rPr>
              <a:t> Velum (soft palate) position controls nasal sounds, epiglottis closes when swallowing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Another look at the vocal tract</a:t>
            </a:r>
          </a:p>
        </p:txBody>
      </p:sp>
      <p:pic>
        <p:nvPicPr>
          <p:cNvPr id="132099" name="Content Placeholder 3" descr="vocalTrac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2" y="1751806"/>
            <a:ext cx="6048375" cy="431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Vocal Source</a:t>
            </a:r>
          </a:p>
        </p:txBody>
      </p:sp>
      <p:pic>
        <p:nvPicPr>
          <p:cNvPr id="133124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746025"/>
            <a:ext cx="4038600" cy="1968975"/>
          </a:xfrm>
          <a:noFill/>
        </p:spPr>
      </p:pic>
      <p:sp>
        <p:nvSpPr>
          <p:cNvPr id="13312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33400" y="1143000"/>
            <a:ext cx="8153400" cy="2971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/>
              <a:t>Speaker alters vocal tension of the vocal folds</a:t>
            </a:r>
          </a:p>
          <a:p>
            <a:pPr lvl="1" eaLnBrk="1" hangingPunct="1"/>
            <a:r>
              <a:rPr lang="en-US" sz="2000" dirty="0" smtClean="0"/>
              <a:t>Opened folds, speech is unvoiced resembling noise</a:t>
            </a:r>
          </a:p>
          <a:p>
            <a:pPr lvl="1" eaLnBrk="1" hangingPunct="1"/>
            <a:r>
              <a:rPr lang="en-US" sz="2000" dirty="0" smtClean="0"/>
              <a:t>If folds are stretched close, speech is voiced</a:t>
            </a:r>
          </a:p>
          <a:p>
            <a:pPr eaLnBrk="1" hangingPunct="1"/>
            <a:r>
              <a:rPr lang="en-US" sz="2200" dirty="0" smtClean="0"/>
              <a:t>Air pressure builds and vocal folds blow open releasing pressure and elasticity causes the vocal folds to fall back</a:t>
            </a:r>
          </a:p>
          <a:p>
            <a:pPr eaLnBrk="1" hangingPunct="1"/>
            <a:r>
              <a:rPr lang="en-US" sz="2200" dirty="0" smtClean="0"/>
              <a:t>Average fundamental frequency (F0): 60 Hz to 300 Hz</a:t>
            </a:r>
          </a:p>
          <a:p>
            <a:pPr eaLnBrk="1" hangingPunct="1"/>
            <a:r>
              <a:rPr lang="en-US" sz="2200" dirty="0" smtClean="0"/>
              <a:t>Speakers control vocal tension to alter F0 and the perceived pitch</a:t>
            </a:r>
          </a:p>
        </p:txBody>
      </p:sp>
      <p:sp>
        <p:nvSpPr>
          <p:cNvPr id="133125" name="Line 8"/>
          <p:cNvSpPr>
            <a:spLocks noChangeShapeType="1"/>
          </p:cNvSpPr>
          <p:nvPr/>
        </p:nvSpPr>
        <p:spPr bwMode="auto">
          <a:xfrm>
            <a:off x="2514600" y="58674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6" name="Line 9"/>
          <p:cNvSpPr>
            <a:spLocks noChangeShapeType="1"/>
          </p:cNvSpPr>
          <p:nvPr/>
        </p:nvSpPr>
        <p:spPr bwMode="auto">
          <a:xfrm>
            <a:off x="4169641" y="5867400"/>
            <a:ext cx="48490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7" name="Text Box 10"/>
          <p:cNvSpPr txBox="1">
            <a:spLocks noChangeArrowheads="1"/>
          </p:cNvSpPr>
          <p:nvPr/>
        </p:nvSpPr>
        <p:spPr bwMode="auto">
          <a:xfrm>
            <a:off x="2895600" y="59436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Closed</a:t>
            </a:r>
          </a:p>
        </p:txBody>
      </p:sp>
      <p:sp>
        <p:nvSpPr>
          <p:cNvPr id="133128" name="Text Box 11"/>
          <p:cNvSpPr txBox="1">
            <a:spLocks noChangeArrowheads="1"/>
          </p:cNvSpPr>
          <p:nvPr/>
        </p:nvSpPr>
        <p:spPr bwMode="auto">
          <a:xfrm>
            <a:off x="4038600" y="586740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Open</a:t>
            </a:r>
          </a:p>
        </p:txBody>
      </p:sp>
      <p:sp>
        <p:nvSpPr>
          <p:cNvPr id="133129" name="Line 12"/>
          <p:cNvSpPr>
            <a:spLocks noChangeShapeType="1"/>
          </p:cNvSpPr>
          <p:nvPr/>
        </p:nvSpPr>
        <p:spPr bwMode="auto">
          <a:xfrm flipV="1">
            <a:off x="2514600" y="6310312"/>
            <a:ext cx="2139950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0" name="Text Box 13"/>
          <p:cNvSpPr txBox="1">
            <a:spLocks noChangeArrowheads="1"/>
          </p:cNvSpPr>
          <p:nvPr/>
        </p:nvSpPr>
        <p:spPr bwMode="auto">
          <a:xfrm>
            <a:off x="3276600" y="6324600"/>
            <a:ext cx="844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Different Voices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Falsetto</a:t>
            </a:r>
            <a:r>
              <a:rPr lang="en-US" sz="2800" dirty="0" smtClean="0"/>
              <a:t> – The vocal cords are stretched and become thin causing high frequency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Creaky</a:t>
            </a:r>
            <a:r>
              <a:rPr lang="en-US" sz="2800" dirty="0" smtClean="0"/>
              <a:t> – Only the front vocal folds vibrate, giving a low frequency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Breathy</a:t>
            </a:r>
            <a:r>
              <a:rPr lang="en-US" sz="2800" dirty="0" smtClean="0"/>
              <a:t> – Vocal cords vibrate, but air is escaping through the glottis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Each person tends to consistently use particular phonation patterns. This makes the voice uniquely theirs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Place of the Articulation</a:t>
            </a:r>
            <a:endParaRPr lang="en-US" sz="2000" dirty="0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Bilabial</a:t>
            </a:r>
            <a:r>
              <a:rPr lang="en-US" sz="2400" dirty="0" smtClean="0"/>
              <a:t> – The two lips (p, b, and m)</a:t>
            </a:r>
            <a:br>
              <a:rPr lang="en-US" sz="2400" dirty="0" smtClean="0"/>
            </a:br>
            <a:endParaRPr lang="en-US" sz="1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err="1" smtClean="0"/>
              <a:t>Labio</a:t>
            </a:r>
            <a:r>
              <a:rPr lang="en-US" sz="2400" b="1" dirty="0" smtClean="0"/>
              <a:t>-dental</a:t>
            </a:r>
            <a:r>
              <a:rPr lang="en-US" sz="2400" dirty="0" smtClean="0"/>
              <a:t> – Lower lip and the upper teeth (v)</a:t>
            </a:r>
            <a:br>
              <a:rPr lang="en-US" sz="2400" dirty="0" smtClean="0"/>
            </a:br>
            <a:endParaRPr lang="en-US" sz="1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Dental</a:t>
            </a:r>
            <a:r>
              <a:rPr lang="en-US" sz="2400" dirty="0" smtClean="0"/>
              <a:t> – Upper teeth and tongue tip or blade (thing)</a:t>
            </a:r>
            <a:br>
              <a:rPr lang="en-US" sz="2400" dirty="0" smtClean="0"/>
            </a:br>
            <a:endParaRPr lang="en-US" sz="1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Alveolar</a:t>
            </a:r>
            <a:r>
              <a:rPr lang="en-US" sz="2400" dirty="0" smtClean="0"/>
              <a:t> –Alveolar ridge </a:t>
            </a:r>
            <a:r>
              <a:rPr lang="en-US" sz="2400" dirty="0"/>
              <a:t>+</a:t>
            </a:r>
            <a:r>
              <a:rPr lang="en-US" sz="2400" dirty="0" smtClean="0"/>
              <a:t> tongue tip or blade (d, n, s)</a:t>
            </a:r>
            <a:br>
              <a:rPr lang="en-US" sz="2400" dirty="0" smtClean="0"/>
            </a:br>
            <a:r>
              <a:rPr lang="en-US" sz="1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Post alveolar</a:t>
            </a:r>
            <a:r>
              <a:rPr lang="en-US" sz="2400" dirty="0" smtClean="0"/>
              <a:t> –Area just behind the alveolar ridge and tongue tip or blade (jug ʤ, ship ʃ, chip ʧ, vision ʒ)</a:t>
            </a:r>
            <a:br>
              <a:rPr lang="en-US" sz="2400" dirty="0" smtClean="0"/>
            </a:br>
            <a:endParaRPr lang="en-US" sz="1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Retroflex</a:t>
            </a:r>
            <a:r>
              <a:rPr lang="en-US" sz="2400" dirty="0" smtClean="0"/>
              <a:t> – Tongue curled and back (rolling r)</a:t>
            </a:r>
            <a:br>
              <a:rPr lang="en-US" sz="2400" dirty="0" smtClean="0"/>
            </a:br>
            <a:endParaRPr lang="en-US" sz="1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Palatal</a:t>
            </a:r>
            <a:r>
              <a:rPr lang="en-US" sz="2400" dirty="0" smtClean="0"/>
              <a:t> – Tongue body touches the hard palate (j)</a:t>
            </a:r>
            <a:br>
              <a:rPr lang="en-US" sz="2400" dirty="0" smtClean="0"/>
            </a:br>
            <a:endParaRPr lang="en-US" sz="1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Velar</a:t>
            </a:r>
            <a:r>
              <a:rPr lang="en-US" sz="2400" dirty="0" smtClean="0"/>
              <a:t> – Tongue body touches soft palate (k, g, ŋ (thing))</a:t>
            </a:r>
            <a:br>
              <a:rPr lang="en-US" sz="2400" dirty="0" smtClean="0"/>
            </a:br>
            <a:endParaRPr lang="en-US" sz="1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Glottal</a:t>
            </a:r>
            <a:r>
              <a:rPr lang="en-US" sz="2400" dirty="0" smtClean="0"/>
              <a:t> – larynx (uh-uh, voiced h)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920875" y="865188"/>
            <a:ext cx="5165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Articulation: Shaping the  speech sounds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8362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GB" altLang="en-US" dirty="0"/>
              <a:t>Speech Recognition Disciplines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458200" cy="48768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solidFill>
                  <a:srgbClr val="FFFF00"/>
                </a:solidFill>
              </a:rPr>
              <a:t>Signal Processing: </a:t>
            </a:r>
            <a:r>
              <a:rPr lang="en-GB" altLang="en-US" sz="2400" dirty="0">
                <a:solidFill>
                  <a:srgbClr val="FFFF00"/>
                </a:solidFill>
              </a:rPr>
              <a:t>Spectral analysis.</a:t>
            </a:r>
          </a:p>
          <a:p>
            <a:pPr>
              <a:lnSpc>
                <a:spcPct val="90000"/>
              </a:lnSpc>
            </a:pPr>
            <a:r>
              <a:rPr lang="en-GB" altLang="en-US" sz="2800" dirty="0">
                <a:solidFill>
                  <a:srgbClr val="FFFF00"/>
                </a:solidFill>
              </a:rPr>
              <a:t>Physics (Acoustics): </a:t>
            </a:r>
            <a:r>
              <a:rPr lang="en-GB" altLang="en-US" sz="2400" dirty="0" smtClean="0">
                <a:solidFill>
                  <a:srgbClr val="FFFF00"/>
                </a:solidFill>
              </a:rPr>
              <a:t>Study of Sound</a:t>
            </a:r>
            <a:endParaRPr lang="en-GB" altLang="en-US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800" dirty="0">
                <a:solidFill>
                  <a:srgbClr val="FFFF00"/>
                </a:solidFill>
              </a:rPr>
              <a:t>Pattern Recognition: </a:t>
            </a:r>
            <a:r>
              <a:rPr lang="en-GB" altLang="en-US" sz="2400" dirty="0">
                <a:solidFill>
                  <a:srgbClr val="FFFF00"/>
                </a:solidFill>
              </a:rPr>
              <a:t>Data </a:t>
            </a:r>
            <a:r>
              <a:rPr lang="en-GB" altLang="en-US" sz="2400" dirty="0" smtClean="0">
                <a:solidFill>
                  <a:srgbClr val="FFFF00"/>
                </a:solidFill>
              </a:rPr>
              <a:t>Clustering</a:t>
            </a:r>
            <a:endParaRPr lang="en-GB" altLang="en-US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800" dirty="0" smtClean="0">
                <a:solidFill>
                  <a:srgbClr val="FFFF00"/>
                </a:solidFill>
              </a:rPr>
              <a:t>Information </a:t>
            </a:r>
            <a:r>
              <a:rPr lang="en-GB" altLang="en-US" sz="2800" dirty="0">
                <a:solidFill>
                  <a:srgbClr val="FFFF00"/>
                </a:solidFill>
              </a:rPr>
              <a:t>Theory: </a:t>
            </a:r>
            <a:r>
              <a:rPr lang="en-GB" altLang="en-US" sz="2400" dirty="0">
                <a:solidFill>
                  <a:srgbClr val="FFFF00"/>
                </a:solidFill>
              </a:rPr>
              <a:t>S</a:t>
            </a:r>
            <a:r>
              <a:rPr lang="en-GB" altLang="en-US" sz="2400" dirty="0" smtClean="0">
                <a:solidFill>
                  <a:srgbClr val="FFFF00"/>
                </a:solidFill>
              </a:rPr>
              <a:t>tatistical </a:t>
            </a:r>
            <a:r>
              <a:rPr lang="en-GB" altLang="en-US" sz="2400" dirty="0">
                <a:solidFill>
                  <a:srgbClr val="FFFF00"/>
                </a:solidFill>
              </a:rPr>
              <a:t>M</a:t>
            </a:r>
            <a:r>
              <a:rPr lang="en-GB" altLang="en-US" sz="2400" dirty="0" smtClean="0">
                <a:solidFill>
                  <a:srgbClr val="FFFF00"/>
                </a:solidFill>
              </a:rPr>
              <a:t>odels</a:t>
            </a:r>
            <a:endParaRPr lang="en-GB" altLang="en-US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800" dirty="0">
                <a:solidFill>
                  <a:srgbClr val="FFFF00"/>
                </a:solidFill>
              </a:rPr>
              <a:t>Linguistics: </a:t>
            </a:r>
            <a:r>
              <a:rPr lang="en-GB" altLang="en-US" sz="2400" dirty="0">
                <a:solidFill>
                  <a:srgbClr val="FFFF00"/>
                </a:solidFill>
              </a:rPr>
              <a:t>G</a:t>
            </a:r>
            <a:r>
              <a:rPr lang="en-GB" altLang="en-US" sz="2400" dirty="0" smtClean="0">
                <a:solidFill>
                  <a:srgbClr val="FFFF00"/>
                </a:solidFill>
              </a:rPr>
              <a:t>rammar </a:t>
            </a:r>
            <a:r>
              <a:rPr lang="en-GB" altLang="en-US" sz="2400" dirty="0">
                <a:solidFill>
                  <a:srgbClr val="FFFF00"/>
                </a:solidFill>
              </a:rPr>
              <a:t>and </a:t>
            </a:r>
            <a:r>
              <a:rPr lang="en-GB" altLang="en-US" sz="2400" dirty="0" smtClean="0">
                <a:solidFill>
                  <a:srgbClr val="FFFF00"/>
                </a:solidFill>
              </a:rPr>
              <a:t>Language Structures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Morphology: Language structure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Phonology: Classification of linguistic sounds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Semantics: Study of meaning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Pragmatics: How language is </a:t>
            </a:r>
            <a:r>
              <a:rPr lang="en-US" dirty="0" smtClean="0">
                <a:solidFill>
                  <a:srgbClr val="FFFF00"/>
                </a:solidFill>
              </a:rPr>
              <a:t>used</a:t>
            </a:r>
            <a:endParaRPr lang="en-GB" altLang="en-US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800" dirty="0">
                <a:solidFill>
                  <a:srgbClr val="FFFF00"/>
                </a:solidFill>
              </a:rPr>
              <a:t>Physiology: </a:t>
            </a:r>
            <a:r>
              <a:rPr lang="en-GB" altLang="en-US" sz="2400" dirty="0" smtClean="0">
                <a:solidFill>
                  <a:srgbClr val="FFFF00"/>
                </a:solidFill>
              </a:rPr>
              <a:t>Human Speech Production and Perception</a:t>
            </a:r>
            <a:endParaRPr lang="en-GB" altLang="en-US" sz="2400" dirty="0">
              <a:solidFill>
                <a:srgbClr val="FFFF00"/>
              </a:solidFill>
            </a:endParaRPr>
          </a:p>
          <a:p>
            <a:r>
              <a:rPr lang="en-GB" altLang="en-US" sz="2800" dirty="0">
                <a:solidFill>
                  <a:srgbClr val="FFFF00"/>
                </a:solidFill>
              </a:rPr>
              <a:t>Computer Science: </a:t>
            </a:r>
            <a:r>
              <a:rPr lang="en-GB" altLang="en-US" sz="2400" dirty="0" smtClean="0">
                <a:solidFill>
                  <a:srgbClr val="FFFF00"/>
                </a:solidFill>
              </a:rPr>
              <a:t>Devise Efficient Algorithms</a:t>
            </a:r>
          </a:p>
          <a:p>
            <a:pPr marL="137160" indent="0">
              <a:lnSpc>
                <a:spcPct val="90000"/>
              </a:lnSpc>
              <a:buNone/>
            </a:pPr>
            <a:endParaRPr lang="en-GB" altLang="en-US" sz="24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82769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Note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 U</a:t>
            </a:r>
            <a:r>
              <a:rPr lang="en-US" altLang="en-US" sz="2800" dirty="0" smtClean="0"/>
              <a:t>nderstanding of </a:t>
            </a:r>
            <a:r>
              <a:rPr lang="en-US" altLang="en-US" sz="2800" dirty="0"/>
              <a:t>human speech </a:t>
            </a:r>
            <a:r>
              <a:rPr lang="en-US" altLang="en-US" sz="2800" dirty="0" smtClean="0"/>
              <a:t> recognition is rudimentary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29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Manner of Articulation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/>
              <a:t>Voiced</a:t>
            </a:r>
            <a:r>
              <a:rPr lang="en-US" sz="2000" smtClean="0"/>
              <a:t>: The vocal cords are vibrating, </a:t>
            </a:r>
            <a:r>
              <a:rPr lang="en-US" sz="2000" b="1" smtClean="0"/>
              <a:t>Unvoiced</a:t>
            </a:r>
            <a:r>
              <a:rPr lang="en-US" sz="2000" smtClean="0"/>
              <a:t>: vocal cords don’t vibrate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Obstruent:</a:t>
            </a:r>
            <a:r>
              <a:rPr lang="en-US" sz="2000" smtClean="0"/>
              <a:t> Frequency domain is similar to noise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Fricative</a:t>
            </a:r>
            <a:r>
              <a:rPr lang="en-US" sz="2000" smtClean="0"/>
              <a:t>: Air flow not completely shut off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Affricate</a:t>
            </a:r>
            <a:r>
              <a:rPr lang="en-US" sz="2000" smtClean="0"/>
              <a:t>: A sequence of a stop followed by a fricative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Sibilant: </a:t>
            </a:r>
            <a:r>
              <a:rPr lang="en-US" sz="2000" smtClean="0"/>
              <a:t>a consonant characterized by a hissing sound (like s or sh)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Trill:</a:t>
            </a:r>
            <a:r>
              <a:rPr lang="en-US" sz="2000" smtClean="0"/>
              <a:t> A rapid vibration of one speech organ against another (Spanish </a:t>
            </a:r>
            <a:r>
              <a:rPr lang="en-US" sz="2000" i="1" smtClean="0"/>
              <a:t>r).</a:t>
            </a:r>
            <a:r>
              <a:rPr lang="en-US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Aspiration</a:t>
            </a:r>
            <a:r>
              <a:rPr lang="en-US" sz="2000" smtClean="0"/>
              <a:t>: burst of air following a stop.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Stop</a:t>
            </a:r>
            <a:r>
              <a:rPr lang="en-US" sz="2000" smtClean="0"/>
              <a:t>: Air flow is cut off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Ejective: </a:t>
            </a:r>
            <a:r>
              <a:rPr lang="en-US" sz="2000" smtClean="0"/>
              <a:t>airstream and the glottis are closed and suddenly released (/p/).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Plosive: </a:t>
            </a:r>
            <a:r>
              <a:rPr lang="en-US" sz="2000" smtClean="0"/>
              <a:t>Voiced stop followed by sudden release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Flap:</a:t>
            </a:r>
            <a:r>
              <a:rPr lang="en-US" sz="2000" smtClean="0"/>
              <a:t> A single, quick touch of the tongue (t in water).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Nasality: </a:t>
            </a:r>
            <a:r>
              <a:rPr lang="en-US" sz="2000" smtClean="0"/>
              <a:t>Lowering the soft palate allows air to flow through the nose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Glides:</a:t>
            </a:r>
            <a:r>
              <a:rPr lang="en-US" sz="2000" smtClean="0"/>
              <a:t> vowel-like, syllable position makes them short without stress (w, y). An </a:t>
            </a:r>
            <a:r>
              <a:rPr lang="en-US" sz="2000" i="1" smtClean="0"/>
              <a:t>On-glide </a:t>
            </a:r>
            <a:r>
              <a:rPr lang="en-US" sz="2000" smtClean="0"/>
              <a:t>is a glide before a vowel; an </a:t>
            </a:r>
            <a:r>
              <a:rPr lang="en-US" sz="2000" i="1" smtClean="0"/>
              <a:t>off-glide </a:t>
            </a:r>
            <a:r>
              <a:rPr lang="en-US" sz="2000" smtClean="0"/>
              <a:t>is a glide after vowel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Approximant (semi-vowels)</a:t>
            </a:r>
            <a:r>
              <a:rPr lang="en-US" sz="2000" smtClean="0"/>
              <a:t>: Active articulator approaches the passive articulator, but doesn’t totally shut of (L and R).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/>
              <a:t>Lateral: </a:t>
            </a:r>
            <a:r>
              <a:rPr lang="en-US" sz="2000" smtClean="0"/>
              <a:t>The air flow proceeds around the side of the tongue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Vowels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3733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Diphthong</a:t>
            </a:r>
            <a:r>
              <a:rPr lang="en-US" sz="2800" dirty="0" smtClean="0"/>
              <a:t>: Syllabics which show a marked glide from one vowel to another, usually a steady vowel plus a glide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Nasalized: </a:t>
            </a:r>
            <a:r>
              <a:rPr lang="en-US" sz="2800" dirty="0" smtClean="0"/>
              <a:t>Some air flow through the nasal cavity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Rounding</a:t>
            </a:r>
            <a:r>
              <a:rPr lang="en-US" sz="2800" dirty="0" smtClean="0"/>
              <a:t>: Shape of the lips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Tense</a:t>
            </a:r>
            <a:r>
              <a:rPr lang="en-US" sz="2800" dirty="0" smtClean="0"/>
              <a:t>: Sound more extreme (further from the schwa) and tend to have the tongue body higher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Relaxed</a:t>
            </a:r>
            <a:r>
              <a:rPr lang="en-US" sz="2800" dirty="0" smtClean="0"/>
              <a:t>: Sounds closer to schwa (tonally neutral)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Tongue position</a:t>
            </a:r>
            <a:r>
              <a:rPr lang="en-US" sz="2800" dirty="0" smtClean="0"/>
              <a:t>: Front to back, high to low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331788" y="1030288"/>
            <a:ext cx="797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/>
              <a:t>No restriction of the vocal tract, articulators alter the formants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8638" y="6022181"/>
            <a:ext cx="5040312" cy="461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Schwa: unstressed central vowel (“ah”)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Consonants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Significant obstruction in the nasal or oral cavities</a:t>
            </a:r>
            <a:br>
              <a:rPr lang="en-US" sz="2400" smtClean="0"/>
            </a:b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Occur in pairs or triplets and can be voiced or unvoiced</a:t>
            </a:r>
            <a:br>
              <a:rPr lang="en-US" sz="2400" smtClean="0"/>
            </a:b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Sonorant: continuous voicing</a:t>
            </a:r>
            <a:br>
              <a:rPr lang="en-US" sz="2400" smtClean="0"/>
            </a:b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Unvoiced: less energy</a:t>
            </a:r>
            <a:br>
              <a:rPr lang="en-US" sz="2400" smtClean="0"/>
            </a:b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Plosive: Period of silence and then sudden energy burst</a:t>
            </a:r>
            <a:br>
              <a:rPr lang="en-US" sz="2400" smtClean="0"/>
            </a:b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Lateral, semi vowels, retroflex: partial air flow block</a:t>
            </a:r>
            <a:br>
              <a:rPr lang="en-US" sz="2400" smtClean="0"/>
            </a:b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Fricatives, affricatives: Turbulence in the wave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English Consonants</a:t>
            </a:r>
          </a:p>
        </p:txBody>
      </p:sp>
      <p:graphicFrame>
        <p:nvGraphicFramePr>
          <p:cNvPr id="100462" name="Group 110"/>
          <p:cNvGraphicFramePr>
            <a:graphicFrameLocks noGrp="1"/>
          </p:cNvGraphicFramePr>
          <p:nvPr>
            <p:ph sz="half" idx="1"/>
          </p:nvPr>
        </p:nvGraphicFramePr>
        <p:xfrm>
          <a:off x="1295400" y="1524000"/>
          <a:ext cx="6400800" cy="4949826"/>
        </p:xfrm>
        <a:graphic>
          <a:graphicData uri="http://schemas.openxmlformats.org/drawingml/2006/table">
            <a:tbl>
              <a:tblPr/>
              <a:tblGrid>
                <a:gridCol w="2133600"/>
                <a:gridCol w="2374900"/>
                <a:gridCol w="1892300"/>
              </a:tblGrid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Phones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Mechanism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Plosive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b,p,d,t,g,k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Close oral cavity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Nasal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m, n, 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 nasal cavity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Fricative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v,f,z,s,dh,th,zh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Turbulent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Affricate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jh, 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Stop + Turbulent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Retroflex Liquid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Tongue high and curled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Lateral liquid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Side airstreams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w, 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Vowel like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Consonant Place and Manner</a:t>
            </a:r>
          </a:p>
        </p:txBody>
      </p:sp>
      <p:graphicFrame>
        <p:nvGraphicFramePr>
          <p:cNvPr id="104541" name="Group 93"/>
          <p:cNvGraphicFramePr>
            <a:graphicFrameLocks noGrp="1"/>
          </p:cNvGraphicFramePr>
          <p:nvPr>
            <p:ph type="tbl" idx="1"/>
          </p:nvPr>
        </p:nvGraphicFramePr>
        <p:xfrm>
          <a:off x="457200" y="1957388"/>
          <a:ext cx="8229600" cy="3687856"/>
        </p:xfrm>
        <a:graphic>
          <a:graphicData uri="http://schemas.openxmlformats.org/drawingml/2006/table">
            <a:tbl>
              <a:tblPr/>
              <a:tblGrid>
                <a:gridCol w="1219200"/>
                <a:gridCol w="914400"/>
                <a:gridCol w="952500"/>
                <a:gridCol w="1028700"/>
                <a:gridCol w="1143000"/>
                <a:gridCol w="990600"/>
                <a:gridCol w="952500"/>
                <a:gridCol w="1028700"/>
              </a:tblGrid>
              <a:tr h="700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Labial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Labio-dental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Dental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Aveolar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Palatal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Velar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Glottal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Plosive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b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d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 g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Nasal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 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Fricative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  v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 dh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z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 zh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 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Retroflex sonorant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Lateral sonorant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Glide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Example word</a:t>
            </a:r>
          </a:p>
        </p:txBody>
      </p:sp>
      <p:pic>
        <p:nvPicPr>
          <p:cNvPr id="141315" name="Picture 3" descr="GesturalModel3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12" y="2266156"/>
            <a:ext cx="4676775" cy="3286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Speech Production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/>
          </a:bodyPr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US" sz="2800" b="1" dirty="0" smtClean="0"/>
              <a:t>Devices used to measure speech production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Plate attached to roof of mouth measuring contact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Collar around the neck measuring glottis vibrations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Measure air flow from mouth and nose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Three dimension images using MRI</a:t>
            </a:r>
          </a:p>
          <a:p>
            <a:pPr marL="58738" indent="-58738">
              <a:buFont typeface="Arial" charset="0"/>
              <a:buNone/>
              <a:defRPr/>
            </a:pPr>
            <a:endParaRPr lang="en-US" sz="1000" b="1" dirty="0" smtClean="0"/>
          </a:p>
          <a:p>
            <a:pPr marL="58738" indent="-58738">
              <a:buFont typeface="Arial" charset="0"/>
              <a:buNone/>
              <a:defRPr/>
            </a:pPr>
            <a:r>
              <a:rPr lang="en-US" sz="2800" b="1" dirty="0" smtClean="0"/>
              <a:t>Note: </a:t>
            </a:r>
            <a:r>
              <a:rPr lang="en-US" sz="2800" dirty="0" smtClean="0"/>
              <a:t>The International Phonetic Alphabet (IPA) was designed before the above technologies existed. They were devised by a linguist looking down someone’s mouth or feeling how sounds are made.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5334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err="1" smtClean="0"/>
              <a:t>ARPABET</a:t>
            </a:r>
            <a:r>
              <a:rPr lang="en-US" sz="4000" dirty="0" smtClean="0"/>
              <a:t>: English-based phonetic system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5344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Phone	Example	Phone	Example	Phone	Example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iy</a:t>
            </a:r>
            <a:r>
              <a:rPr lang="en-US" sz="2000" dirty="0" smtClean="0"/>
              <a:t>]		b</a:t>
            </a:r>
            <a:r>
              <a:rPr lang="en-US" sz="2000" u="sng" dirty="0" smtClean="0"/>
              <a:t>ea</a:t>
            </a:r>
            <a:r>
              <a:rPr lang="en-US" sz="2000" dirty="0" smtClean="0"/>
              <a:t>t		[b]	</a:t>
            </a:r>
            <a:r>
              <a:rPr lang="en-US" sz="2000" u="sng" dirty="0" smtClean="0"/>
              <a:t>b</a:t>
            </a:r>
            <a:r>
              <a:rPr lang="en-US" sz="2000" dirty="0" smtClean="0"/>
              <a:t>et		[p]	</a:t>
            </a:r>
            <a:r>
              <a:rPr lang="en-US" sz="2000" u="sng" dirty="0" smtClean="0"/>
              <a:t>p</a:t>
            </a:r>
            <a:r>
              <a:rPr lang="en-US" sz="2000" dirty="0" smtClean="0"/>
              <a:t>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ih</a:t>
            </a:r>
            <a:r>
              <a:rPr lang="en-US" sz="2000" dirty="0" smtClean="0"/>
              <a:t>]	bit		[</a:t>
            </a:r>
            <a:r>
              <a:rPr lang="en-US" sz="2000" dirty="0" err="1" smtClean="0"/>
              <a:t>ch</a:t>
            </a:r>
            <a:r>
              <a:rPr lang="en-US" sz="2000" dirty="0" smtClean="0"/>
              <a:t>]	</a:t>
            </a:r>
            <a:r>
              <a:rPr lang="en-US" sz="2000" dirty="0" err="1" smtClean="0"/>
              <a:t>chet</a:t>
            </a:r>
            <a:r>
              <a:rPr lang="en-US" sz="2000" dirty="0" smtClean="0"/>
              <a:t>		[r]	rat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[eh]	bet		[d]	debt		[s]	set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[ah]	but		[f]	fat		[</a:t>
            </a:r>
            <a:r>
              <a:rPr lang="en-US" sz="2000" dirty="0" err="1" smtClean="0"/>
              <a:t>sh</a:t>
            </a:r>
            <a:r>
              <a:rPr lang="en-US" sz="2000" dirty="0" smtClean="0"/>
              <a:t>]	shoe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[x]		bat		[g]	get		[t]	ten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ao</a:t>
            </a:r>
            <a:r>
              <a:rPr lang="en-US" sz="2000" dirty="0" smtClean="0"/>
              <a:t>]	bought		[</a:t>
            </a:r>
            <a:r>
              <a:rPr lang="en-US" sz="2000" dirty="0" err="1" smtClean="0"/>
              <a:t>hh</a:t>
            </a:r>
            <a:r>
              <a:rPr lang="en-US" sz="2000" dirty="0" smtClean="0"/>
              <a:t>]	hat		[</a:t>
            </a:r>
            <a:r>
              <a:rPr lang="en-US" sz="2000" dirty="0" err="1" smtClean="0"/>
              <a:t>th</a:t>
            </a:r>
            <a:r>
              <a:rPr lang="en-US" sz="2000" dirty="0" smtClean="0"/>
              <a:t>]	thick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ow</a:t>
            </a:r>
            <a:r>
              <a:rPr lang="en-US" sz="2000" dirty="0" smtClean="0"/>
              <a:t>]	boat		[</a:t>
            </a:r>
            <a:r>
              <a:rPr lang="en-US" sz="2000" dirty="0" err="1" smtClean="0"/>
              <a:t>hy</a:t>
            </a:r>
            <a:r>
              <a:rPr lang="en-US" sz="2000" dirty="0" smtClean="0"/>
              <a:t>]	high		[dh]	that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[uh]	book		[</a:t>
            </a:r>
            <a:r>
              <a:rPr lang="en-US" sz="2000" dirty="0" err="1" smtClean="0"/>
              <a:t>jh</a:t>
            </a:r>
            <a:r>
              <a:rPr lang="en-US" sz="2000" dirty="0" smtClean="0"/>
              <a:t>]	jet		[dx]	butter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ey</a:t>
            </a:r>
            <a:r>
              <a:rPr lang="en-US" sz="2000" dirty="0" smtClean="0"/>
              <a:t>]	bait		[k]	kick		[v]	vet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er</a:t>
            </a:r>
            <a:r>
              <a:rPr lang="en-US" sz="2000" dirty="0" smtClean="0"/>
              <a:t>]	</a:t>
            </a:r>
            <a:r>
              <a:rPr lang="en-US" sz="2000" dirty="0" err="1" smtClean="0"/>
              <a:t>bert</a:t>
            </a:r>
            <a:r>
              <a:rPr lang="en-US" sz="2000" dirty="0" smtClean="0"/>
              <a:t>		[l]	let		[w]	wet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[ay]	buy		[m]	met		[</a:t>
            </a:r>
            <a:r>
              <a:rPr lang="en-US" sz="2000" dirty="0" err="1" smtClean="0"/>
              <a:t>wh</a:t>
            </a:r>
            <a:r>
              <a:rPr lang="en-US" sz="2000" dirty="0" smtClean="0"/>
              <a:t>]	which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oy</a:t>
            </a:r>
            <a:r>
              <a:rPr lang="en-US" sz="2000" dirty="0" smtClean="0"/>
              <a:t>]	boy		[</a:t>
            </a:r>
            <a:r>
              <a:rPr lang="en-US" sz="2000" dirty="0" err="1" smtClean="0"/>
              <a:t>em</a:t>
            </a:r>
            <a:r>
              <a:rPr lang="en-US" sz="2000" dirty="0" smtClean="0"/>
              <a:t>]	bottom</a:t>
            </a:r>
            <a:endParaRPr lang="en-US" sz="2000" u="sng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arr</a:t>
            </a:r>
            <a:r>
              <a:rPr lang="en-US" sz="2000" dirty="0" smtClean="0"/>
              <a:t>]	dinner		[n]	net		[y]	yet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[aw]	down		[</a:t>
            </a:r>
            <a:r>
              <a:rPr lang="en-US" sz="2000" dirty="0" err="1" smtClean="0"/>
              <a:t>en</a:t>
            </a:r>
            <a:r>
              <a:rPr lang="en-US" sz="2000" dirty="0" smtClean="0"/>
              <a:t>]	button		[z]	zoo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[ax]	about		[ng]	sing		[</a:t>
            </a:r>
            <a:r>
              <a:rPr lang="en-US" sz="2000" dirty="0" err="1" smtClean="0"/>
              <a:t>zh</a:t>
            </a:r>
            <a:r>
              <a:rPr lang="en-US" sz="2000" dirty="0" smtClean="0"/>
              <a:t>]	measure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[ix]		roses		[</a:t>
            </a:r>
            <a:r>
              <a:rPr lang="en-US" sz="2000" dirty="0" err="1" smtClean="0"/>
              <a:t>eng</a:t>
            </a:r>
            <a:r>
              <a:rPr lang="en-US" sz="2000" dirty="0" smtClean="0"/>
              <a:t>]	washing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[aa]	cot					[-]	silence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pulmo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5375"/>
            <a:ext cx="80010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7" name="Picture 3" descr="nonpulmo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76200"/>
            <a:ext cx="501808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505200" cy="10842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dirty="0" smtClean="0"/>
              <a:t>The International</a:t>
            </a:r>
            <a:br>
              <a:rPr lang="en-US" sz="3200" dirty="0" smtClean="0"/>
            </a:br>
            <a:r>
              <a:rPr lang="en-US" sz="3200" dirty="0" smtClean="0"/>
              <a:t> Phonetic Alphabet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236663"/>
            <a:ext cx="2971800" cy="10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A standard that attempts to create a notation for all possible human sounds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IPA Vowels</a:t>
            </a:r>
          </a:p>
        </p:txBody>
      </p:sp>
      <p:pic>
        <p:nvPicPr>
          <p:cNvPr id="145411" name="Picture 3" descr="vowe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2838" y="1371600"/>
            <a:ext cx="4378325" cy="3736975"/>
          </a:xfrm>
          <a:noFill/>
        </p:spPr>
      </p:pic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669925" y="5257800"/>
            <a:ext cx="8321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Caution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: American English tongue positions don’t exactly match the chart. For example, ‘father’ in English does not have the tongue position as far back as the IPA vowel chart shows.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Natural Language Applications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Phone and tablet applications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Dictation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Real time vocal tract visualization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Speaker identification and/or verification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Language translation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Robot interaction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Expert systems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Audio databases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Personal assistant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Audio device command and control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IPA Diacritics</a:t>
            </a:r>
          </a:p>
        </p:txBody>
      </p:sp>
      <p:pic>
        <p:nvPicPr>
          <p:cNvPr id="146435" name="Picture 3" descr="diacri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22935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IPA: Tones and Word Accents</a:t>
            </a:r>
          </a:p>
        </p:txBody>
      </p:sp>
      <p:pic>
        <p:nvPicPr>
          <p:cNvPr id="147459" name="Picture 3" descr="t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1054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IPA: Supra-segmental Symbols</a:t>
            </a:r>
          </a:p>
        </p:txBody>
      </p:sp>
      <p:pic>
        <p:nvPicPr>
          <p:cNvPr id="148483" name="Picture 3" descr="sup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280035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4" name="Picture 4" descr="symb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6107113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193675"/>
            <a:ext cx="87058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dirty="0">
                <a:latin typeface="Times New Roman" pitchFamily="18" charset="0"/>
                <a:cs typeface="+mn-cs"/>
              </a:rPr>
              <a:t>Phoneme Tree Categorization</a:t>
            </a:r>
          </a:p>
        </p:txBody>
      </p:sp>
      <p:pic>
        <p:nvPicPr>
          <p:cNvPr id="149507" name="Picture 4" descr="phoneme_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57300"/>
            <a:ext cx="90455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4988" y="5753100"/>
            <a:ext cx="2165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from </a:t>
            </a: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Rabiner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and </a:t>
            </a: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Juang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200150" y="482600"/>
            <a:ext cx="6877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latin typeface="Times New Roman" pitchFamily="18" charset="0"/>
                <a:cs typeface="+mn-cs"/>
              </a:rPr>
              <a:t>Characteristics: Vowels &amp; Diphthongs</a:t>
            </a:r>
            <a:endParaRPr lang="en-US" sz="3200" dirty="0">
              <a:latin typeface="Times New Roman" pitchFamily="18" charset="0"/>
              <a:cs typeface="+mn-cs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1377950"/>
            <a:ext cx="8518525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Vowels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/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aa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/, /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uw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/, /eh/, etc.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Voiced speech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Average duration: 70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msec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Spectral slope: higher frequencies have lower energy (usually)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Resonant frequencies (formants) at well-defined locations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Formant frequencies determine the type of vowel</a:t>
            </a:r>
          </a:p>
          <a:p>
            <a:pPr eaLnBrk="0" hangingPunct="0">
              <a:lnSpc>
                <a:spcPct val="90000"/>
              </a:lnSpc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Diphthongs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/ay/, /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oy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/, etc.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Combination of two vowels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Average duration: about 140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msec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Slow change in resonant frequencies from beginning to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Perception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Some perceptual components are understood, but knowledge concerning the entire human perception model is rudimentary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Understood Components</a:t>
            </a:r>
          </a:p>
          <a:p>
            <a:pPr marL="914400" lvl="1" indent="-514350">
              <a:buFont typeface="Calibri" pitchFamily="34" charset="0"/>
              <a:buAutoNum type="arabicPeriod"/>
            </a:pPr>
            <a:r>
              <a:rPr lang="en-US" smtClean="0"/>
              <a:t>The inner ear works as a bank of filters</a:t>
            </a:r>
          </a:p>
          <a:p>
            <a:pPr marL="914400" lvl="1" indent="-514350">
              <a:buFont typeface="Calibri" pitchFamily="34" charset="0"/>
              <a:buAutoNum type="arabicPeriod"/>
            </a:pPr>
            <a:r>
              <a:rPr lang="en-US" smtClean="0"/>
              <a:t>Sounds are perceived logarithmically, not linearly</a:t>
            </a:r>
          </a:p>
          <a:p>
            <a:pPr marL="914400" lvl="1" indent="-514350">
              <a:buFont typeface="Calibri" pitchFamily="34" charset="0"/>
              <a:buAutoNum type="arabicPeriod"/>
            </a:pPr>
            <a:r>
              <a:rPr lang="en-US" smtClean="0"/>
              <a:t>Some sounds will mask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Inner Ear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848600" cy="15240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sz="2800" smtClean="0"/>
              <a:t>Two sensory organs are located in the inner ear.</a:t>
            </a:r>
          </a:p>
          <a:p>
            <a:pPr lvl="1" eaLnBrk="1" hangingPunct="1"/>
            <a:r>
              <a:rPr lang="en-US" sz="2400" smtClean="0"/>
              <a:t>The vestibule is the organ of equilibrium</a:t>
            </a:r>
          </a:p>
          <a:p>
            <a:pPr lvl="1" eaLnBrk="1" hangingPunct="1"/>
            <a:r>
              <a:rPr lang="en-US" sz="2400" smtClean="0"/>
              <a:t>The cochlea is the organ of hearing</a:t>
            </a:r>
          </a:p>
        </p:txBody>
      </p:sp>
      <p:pic>
        <p:nvPicPr>
          <p:cNvPr id="152579" name="Picture 3" descr="e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54325"/>
            <a:ext cx="523557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Hearing Sensitivity Frequencies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96200" cy="19050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sz="2000" i="1" dirty="0" smtClean="0">
                <a:latin typeface="Arial" pitchFamily="34" charset="0"/>
              </a:rPr>
              <a:t>Cochlea transforms pressure variations to neural impulses 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2000" i="1" dirty="0" smtClean="0">
                <a:latin typeface="Arial" pitchFamily="34" charset="0"/>
              </a:rPr>
              <a:t>Approximately 30,000 hair cells along basilar membrane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2000" i="1" dirty="0" smtClean="0">
                <a:latin typeface="Arial" pitchFamily="34" charset="0"/>
              </a:rPr>
              <a:t>Each hair cell has hairs that bend to basilar vibrations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2000" i="1" dirty="0" smtClean="0">
                <a:latin typeface="Arial" pitchFamily="34" charset="0"/>
              </a:rPr>
              <a:t>High-frequency detection is  near the oval window. 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2000" i="1" dirty="0" smtClean="0">
                <a:latin typeface="Arial" pitchFamily="34" charset="0"/>
              </a:rPr>
              <a:t>Low-frequency detection is at far end of the basilar membrane. 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sz="2000" i="1" dirty="0" smtClean="0">
                <a:latin typeface="Arial" pitchFamily="34" charset="0"/>
              </a:rPr>
              <a:t>Auditory nerve fibers are ``tuned'' to center frequencies. </a:t>
            </a:r>
          </a:p>
        </p:txBody>
      </p:sp>
      <p:pic>
        <p:nvPicPr>
          <p:cNvPr id="153605" name="Picture 5" descr="\begin{figure}&#10;\begin{center}&#10;\epsfig{file=Figures/hearing.ps, width=4in} \end{center} \vspace{-0.25in}&#10;\end{figure}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810000"/>
            <a:ext cx="6934200" cy="267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903288" y="1295400"/>
            <a:ext cx="7618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Human hearing is sensitive to about 25 ranges of frequencies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0"/>
            <a:ext cx="48768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Basilar Membrane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3048000"/>
            <a:ext cx="8686800" cy="3429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Thin elastic fibers stretched across the cochlea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Short, narrow, stiff, and closely packed near the oval window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Long, wider, flexible, and sparse near the end of the cochlea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membrane connects to a ligament at its end.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Separates two liquid filled tubes that run along the cochlea</a:t>
            </a:r>
            <a:endParaRPr lang="en-US" sz="200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fluids are very different chemically and carry the pressure waves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 leakage between the two tubes causes a hearing breakdown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Provides a base for sensory hair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hair cells above the resonating region fire more profusely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fibers vibrate like the strings of a musical instrument.</a:t>
            </a:r>
          </a:p>
        </p:txBody>
      </p:sp>
      <p:pic>
        <p:nvPicPr>
          <p:cNvPr id="154628" name="Picture 4" descr="uncoi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152400"/>
            <a:ext cx="4213225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6248400" y="439738"/>
            <a:ext cx="278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Note:</a:t>
            </a: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Basilar Membrane </a:t>
            </a:r>
            <a:br>
              <a:rPr lang="en-US" sz="20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shown unrolled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152400"/>
            <a:ext cx="5029200" cy="609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Place Theory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0000"/>
            <a:ext cx="88392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Georg von Bekesy’s Nobel Prize discovery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High frequencies excite the narrow, stiff part at the end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Low frequencies excite the wide, flexible part by the apex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Auditory nerve input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Hair cells on the basilar membrane fire near the vibrations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auditory nerve receives frequency coded neural signals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 large frequency range possible; basilar membrane’s stiffness is exponential</a:t>
            </a:r>
          </a:p>
        </p:txBody>
      </p:sp>
      <p:pic>
        <p:nvPicPr>
          <p:cNvPr id="155652" name="Picture 4" descr="p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955925"/>
            <a:ext cx="24003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3" name="Rectangle 6"/>
          <p:cNvSpPr>
            <a:spLocks noChangeArrowheads="1"/>
          </p:cNvSpPr>
          <p:nvPr/>
        </p:nvSpPr>
        <p:spPr bwMode="auto">
          <a:xfrm>
            <a:off x="304800" y="62484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Demo at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http://www.blackwellpublishing.com/matthews/ear.html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55654" name="Picture 7" descr="spi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975"/>
            <a:ext cx="3205163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5" name="Text Box 8"/>
          <p:cNvSpPr txBox="1">
            <a:spLocks noChangeArrowheads="1"/>
          </p:cNvSpPr>
          <p:nvPr/>
        </p:nvSpPr>
        <p:spPr bwMode="auto">
          <a:xfrm>
            <a:off x="4679950" y="762000"/>
            <a:ext cx="3625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Decomposing the sound spectrum</a:t>
            </a:r>
          </a:p>
        </p:txBody>
      </p:sp>
      <p:pic>
        <p:nvPicPr>
          <p:cNvPr id="155656" name="Picture 9" descr="C:\Documents and Settings\HarveyD\My Documents\webSites\classes\cs415\ppt\basilar_membra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4876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Application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70916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dirty="0" smtClean="0">
                <a:solidFill>
                  <a:srgbClr val="FFFF00"/>
                </a:solidFill>
              </a:rPr>
              <a:t>ong-term benefit after the novelty wears off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Intuitive and easy to use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Easy recovery in presence of mistakes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Self-correction algorithms when possible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Verification before proceeding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Automatic transfer to human operator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Backup mode of communication (spell the command)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Accuracy of 95% or better in less than optimal environments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Real time response (250 MS or less)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Hair Cells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05800" cy="2667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smtClean="0"/>
              <a:t>The hair cells are in rows along the basilar membrane.</a:t>
            </a:r>
          </a:p>
          <a:p>
            <a:pPr eaLnBrk="1" hangingPunct="1"/>
            <a:r>
              <a:rPr lang="en-US" sz="2400" smtClean="0"/>
              <a:t>Individual hair cells have multiple strands or stereocilia.</a:t>
            </a:r>
          </a:p>
          <a:p>
            <a:pPr lvl="1" eaLnBrk="1" hangingPunct="1"/>
            <a:r>
              <a:rPr lang="en-US" sz="2000" smtClean="0"/>
              <a:t>The sensitive hair cells have many tiny stereocilia which form a conical bundle in the resting state</a:t>
            </a:r>
          </a:p>
          <a:p>
            <a:pPr lvl="1" eaLnBrk="1" hangingPunct="1"/>
            <a:r>
              <a:rPr lang="en-US" sz="2000" smtClean="0"/>
              <a:t>Pressure variations cause the stereocilia to </a:t>
            </a:r>
            <a:br>
              <a:rPr lang="en-US" sz="2000" smtClean="0"/>
            </a:br>
            <a:r>
              <a:rPr lang="en-US" sz="2000" smtClean="0"/>
              <a:t>dance wildly and send electrical impulses </a:t>
            </a:r>
            <a:br>
              <a:rPr lang="en-US" sz="2000" smtClean="0"/>
            </a:br>
            <a:r>
              <a:rPr lang="en-US" sz="2000" smtClean="0"/>
              <a:t>to the brain.</a:t>
            </a:r>
            <a:r>
              <a:rPr lang="en-US" sz="2400" smtClean="0"/>
              <a:t> </a:t>
            </a:r>
          </a:p>
        </p:txBody>
      </p:sp>
      <p:pic>
        <p:nvPicPr>
          <p:cNvPr id="156676" name="Picture 4" descr="corti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629025"/>
            <a:ext cx="492283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7" name="Picture 5" descr="cort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2427288"/>
            <a:ext cx="3051175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Firing of Hair Cells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808663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There is a voltage difference across the cell</a:t>
            </a:r>
          </a:p>
          <a:p>
            <a:pPr lvl="1" eaLnBrk="1" hangingPunct="1"/>
            <a:r>
              <a:rPr lang="en-US" sz="2400" smtClean="0"/>
              <a:t>The stereocilia projects into the endolymph fluid (+60mV)</a:t>
            </a:r>
          </a:p>
          <a:p>
            <a:pPr lvl="1" eaLnBrk="1" hangingPunct="1"/>
            <a:r>
              <a:rPr lang="en-US" sz="2400" smtClean="0"/>
              <a:t>The perylymph fluid surrounds the membrane of the haircells (-70mV)</a:t>
            </a:r>
          </a:p>
          <a:p>
            <a:pPr eaLnBrk="1" hangingPunct="1"/>
            <a:r>
              <a:rPr lang="en-US" sz="2800" smtClean="0"/>
              <a:t>When the hair cells moves</a:t>
            </a:r>
          </a:p>
          <a:p>
            <a:pPr lvl="1" eaLnBrk="1" hangingPunct="1"/>
            <a:r>
              <a:rPr lang="en-US" sz="2400" smtClean="0"/>
              <a:t>The potential difference increases</a:t>
            </a:r>
          </a:p>
          <a:p>
            <a:pPr lvl="1" eaLnBrk="1" hangingPunct="1"/>
            <a:r>
              <a:rPr lang="en-US" sz="2400" smtClean="0"/>
              <a:t>The cells fire</a:t>
            </a:r>
          </a:p>
        </p:txBody>
      </p:sp>
      <p:pic>
        <p:nvPicPr>
          <p:cNvPr id="157700" name="Picture 4" descr="ih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525713"/>
            <a:ext cx="1497012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Frequency Perception</a:t>
            </a:r>
          </a:p>
        </p:txBody>
      </p:sp>
      <p:sp>
        <p:nvSpPr>
          <p:cNvPr id="15872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8610600" cy="160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We don't perceive speech linearly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Cochlea hair cell rows act as frequency filters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frequency filters overlap </a:t>
            </a:r>
          </a:p>
        </p:txBody>
      </p:sp>
      <p:pic>
        <p:nvPicPr>
          <p:cNvPr id="158724" name="Picture 6" descr="P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276600"/>
            <a:ext cx="8948738" cy="2776538"/>
          </a:xfrm>
          <a:noFill/>
        </p:spPr>
      </p:pic>
      <p:sp>
        <p:nvSpPr>
          <p:cNvPr id="158725" name="Text Box 9"/>
          <p:cNvSpPr txBox="1">
            <a:spLocks noChangeArrowheads="1"/>
          </p:cNvSpPr>
          <p:nvPr/>
        </p:nvSpPr>
        <p:spPr bwMode="auto">
          <a:xfrm>
            <a:off x="2057400" y="6096000"/>
            <a:ext cx="5181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000000"/>
                </a:solidFill>
              </a:rPr>
              <a:t>From early place theory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89"/>
          <p:cNvSpPr>
            <a:spLocks noGrp="1" noChangeArrowheads="1"/>
          </p:cNvSpPr>
          <p:nvPr>
            <p:ph type="title"/>
          </p:nvPr>
        </p:nvSpPr>
        <p:spPr>
          <a:xfrm>
            <a:off x="76200" y="350837"/>
            <a:ext cx="5486400" cy="56356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Sound Pressure Level (SPL)</a:t>
            </a:r>
          </a:p>
        </p:txBody>
      </p:sp>
      <p:graphicFrame>
        <p:nvGraphicFramePr>
          <p:cNvPr id="2187" name="Group 139"/>
          <p:cNvGraphicFramePr>
            <a:graphicFrameLocks noGrp="1"/>
          </p:cNvGraphicFramePr>
          <p:nvPr>
            <p:ph type="tbl" idx="1"/>
          </p:nvPr>
        </p:nvGraphicFramePr>
        <p:xfrm>
          <a:off x="5867400" y="473075"/>
          <a:ext cx="3048000" cy="6156512"/>
        </p:xfrm>
        <a:graphic>
          <a:graphicData uri="http://schemas.openxmlformats.org/drawingml/2006/table">
            <a:tbl>
              <a:tblPr/>
              <a:tblGrid>
                <a:gridCol w="2286000"/>
                <a:gridCol w="762000"/>
              </a:tblGrid>
              <a:tr h="396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Sound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dB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TOH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Whisper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Quiet Room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Office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 conversation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Busy street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Heavy truck traffic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 tools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Pain threshold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Sonic boom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Permanent damage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Jet engine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Cannon muzzle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9794" name="Picture 2" descr="C:\Documents and Settings\HarveyD\My Documents\webSites\classes\cs415\ppt\cooler_decibel_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8525"/>
            <a:ext cx="48006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Absolute Hearing Threshold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7924800" cy="12954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smtClean="0"/>
              <a:t>The hearing threshold varies at different frequencies</a:t>
            </a:r>
          </a:p>
          <a:p>
            <a:pPr eaLnBrk="1" hangingPunct="1"/>
            <a:r>
              <a:rPr lang="en-US" sz="2400" smtClean="0"/>
              <a:t>Empirical formula to approximate the SPL threshold: </a:t>
            </a:r>
            <a:br>
              <a:rPr lang="en-US" sz="2400" smtClean="0"/>
            </a:br>
            <a:r>
              <a:rPr lang="en-US" sz="2400" smtClean="0"/>
              <a:t>SPL(f) = 3.65(f/1000)</a:t>
            </a:r>
            <a:r>
              <a:rPr lang="en-US" sz="2400" baseline="30000" smtClean="0"/>
              <a:t>-0.8</a:t>
            </a:r>
            <a:r>
              <a:rPr lang="en-US" sz="2400" smtClean="0"/>
              <a:t>-6.5e</a:t>
            </a:r>
            <a:r>
              <a:rPr lang="en-US" sz="2400" baseline="30000" smtClean="0"/>
              <a:t>-0.6(f/1000-3.3)^2</a:t>
            </a:r>
            <a:r>
              <a:rPr lang="en-US" sz="2400" smtClean="0"/>
              <a:t>+10</a:t>
            </a:r>
            <a:r>
              <a:rPr lang="en-US" sz="2400" baseline="30000" smtClean="0"/>
              <a:t>-3</a:t>
            </a:r>
            <a:r>
              <a:rPr lang="en-US" sz="2400" smtClean="0"/>
              <a:t>(f/1000)</a:t>
            </a:r>
            <a:r>
              <a:rPr lang="en-US" sz="2400" baseline="30000" smtClean="0"/>
              <a:t>4</a:t>
            </a:r>
          </a:p>
        </p:txBody>
      </p:sp>
      <p:pic>
        <p:nvPicPr>
          <p:cNvPr id="160772" name="Picture 5" descr="Ath-by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286000"/>
            <a:ext cx="6781800" cy="375602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457200" y="6172200"/>
            <a:ext cx="7847013" cy="4302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bg1"/>
                </a:solidFill>
                <a:cs typeface="Arial" charset="0"/>
              </a:rPr>
              <a:t>Hearing threshold for men (M) and women (W) ages 20 through 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/>
              <a:t>Sound Threshold Measurements</a:t>
            </a:r>
          </a:p>
        </p:txBody>
      </p:sp>
      <p:pic>
        <p:nvPicPr>
          <p:cNvPr id="161795" name="Picture 4" descr="equal_loudness_moore5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0438" y="1163638"/>
            <a:ext cx="7192962" cy="496252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339725" y="6248400"/>
            <a:ext cx="8726488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Note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: The lines indicate the perceived DB relative to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SPL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for various frequencies</a:t>
            </a:r>
          </a:p>
        </p:txBody>
      </p:sp>
      <p:sp>
        <p:nvSpPr>
          <p:cNvPr id="161797" name="TextBox 2"/>
          <p:cNvSpPr txBox="1">
            <a:spLocks noChangeArrowheads="1"/>
          </p:cNvSpPr>
          <p:nvPr/>
        </p:nvSpPr>
        <p:spPr bwMode="auto">
          <a:xfrm>
            <a:off x="1981200" y="4495800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MAF</a:t>
            </a:r>
            <a:r>
              <a:rPr lang="en-US"/>
              <a:t> = Minimum Audio 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Auditory Masking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868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b="1" smtClean="0"/>
              <a:t>Frequency Masking</a:t>
            </a:r>
            <a:r>
              <a:rPr lang="en-US" sz="2600" smtClean="0"/>
              <a:t> (sounds close in frequency)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 sound masked by a nearby frequency.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Lossy sound compression algorithms makes use of this </a:t>
            </a:r>
            <a:br>
              <a:rPr lang="en-US" sz="2400" smtClean="0"/>
            </a:br>
            <a:endParaRPr lang="en-US" sz="2400" b="1" smtClean="0"/>
          </a:p>
          <a:p>
            <a:pPr eaLnBrk="1" hangingPunct="1">
              <a:lnSpc>
                <a:spcPct val="80000"/>
              </a:lnSpc>
            </a:pPr>
            <a:r>
              <a:rPr lang="en-US" sz="2600" b="1" smtClean="0"/>
              <a:t>The temporal masking</a:t>
            </a:r>
            <a:r>
              <a:rPr lang="en-US" sz="2600" smtClean="0"/>
              <a:t> (sounds close in time)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Strong sound masks a weaker sound with similar frequency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Masking amount depends on the time difference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Forward Masking (earlier sound masks a later sound)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Backward Masking (later sound masks an earlier one)</a:t>
            </a:r>
            <a:br>
              <a:rPr lang="en-US" sz="2400" smtClean="0"/>
            </a:b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600" b="1" smtClean="0"/>
              <a:t>Noise Masking </a:t>
            </a:r>
            <a:r>
              <a:rPr lang="en-US" sz="2600" smtClean="0"/>
              <a:t>(noise has random frequency range)</a:t>
            </a:r>
            <a:endParaRPr lang="en-US" sz="2600" b="1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Noise masks all frequencies.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All speech frequencies must be increased to decipher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Filtering of noise is required for speech recognition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914400" y="990600"/>
            <a:ext cx="7129463" cy="461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A sound masks another sound that we can normally hear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Time Domain Masking</a:t>
            </a:r>
          </a:p>
        </p:txBody>
      </p:sp>
      <p:sp>
        <p:nvSpPr>
          <p:cNvPr id="164867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Noise will mask a tone if</a:t>
            </a:r>
            <a:r>
              <a:rPr lang="en-US" sz="240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The noise is sufficiently loud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The time difference is short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Greater intensity increases masking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There are two types of masking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Forward: Noise masking a tone that follows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Backward: A tone is masked by noise that follows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Delays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beyond 100 − 200 ms no forward masking occurs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Beyond 20 ms, no backward masking occurs. Training can reduce or eliminate the perceived  backward masking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7" descr="M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28775"/>
            <a:ext cx="6286500" cy="4314825"/>
          </a:xfrm>
          <a:noFill/>
        </p:spPr>
      </p:pic>
      <p:sp>
        <p:nvSpPr>
          <p:cNvPr id="165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Masking Patterns</a:t>
            </a:r>
          </a:p>
        </p:txBody>
      </p:sp>
      <p:sp>
        <p:nvSpPr>
          <p:cNvPr id="20685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6096000"/>
            <a:ext cx="4724400" cy="4572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 narrow band of noise at 410 Hz</a:t>
            </a:r>
          </a:p>
        </p:txBody>
      </p:sp>
      <p:sp>
        <p:nvSpPr>
          <p:cNvPr id="165893" name="Text Box 8"/>
          <p:cNvSpPr txBox="1">
            <a:spLocks noChangeArrowheads="1"/>
          </p:cNvSpPr>
          <p:nvPr/>
        </p:nvSpPr>
        <p:spPr bwMode="auto">
          <a:xfrm>
            <a:off x="4724400" y="4191000"/>
            <a:ext cx="225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From CMU Robust 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</a:rPr>
              <a:t>Speech Group</a:t>
            </a:r>
          </a:p>
        </p:txBody>
      </p:sp>
      <p:sp>
        <p:nvSpPr>
          <p:cNvPr id="165894" name="Rectangle 1"/>
          <p:cNvSpPr>
            <a:spLocks noChangeArrowheads="1"/>
          </p:cNvSpPr>
          <p:nvPr/>
        </p:nvSpPr>
        <p:spPr bwMode="auto">
          <a:xfrm>
            <a:off x="3124200" y="1828800"/>
            <a:ext cx="58674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</a:rPr>
              <a:t>Experiment</a:t>
            </a:r>
          </a:p>
          <a:p>
            <a:pPr marL="457200" indent="-4572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Fix one sound at a frequency and intensity</a:t>
            </a:r>
          </a:p>
          <a:p>
            <a:pPr marL="457200" indent="-4572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Vary a second sine wave’s intensity</a:t>
            </a:r>
          </a:p>
          <a:p>
            <a:pPr marL="457200" indent="-45720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Measure when the second sound is heard</a:t>
            </a:r>
            <a:r>
              <a:rPr lang="en-US" sz="2400" dirty="0"/>
              <a:t/>
            </a:r>
            <a:br>
              <a:rPr lang="en-US" sz="2400" dirty="0"/>
            </a:b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Psychoacoustics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grpSp>
        <p:nvGrpSpPr>
          <p:cNvPr id="166916" name="Group 11"/>
          <p:cNvGrpSpPr>
            <a:grpSpLocks/>
          </p:cNvGrpSpPr>
          <p:nvPr/>
        </p:nvGrpSpPr>
        <p:grpSpPr bwMode="auto">
          <a:xfrm>
            <a:off x="565150" y="1408113"/>
            <a:ext cx="8197850" cy="1411287"/>
            <a:chOff x="356" y="1511"/>
            <a:chExt cx="4636" cy="889"/>
          </a:xfrm>
        </p:grpSpPr>
        <p:sp>
          <p:nvSpPr>
            <p:cNvPr id="166921" name="Rectangle 4"/>
            <p:cNvSpPr>
              <a:spLocks noChangeArrowheads="1"/>
            </p:cNvSpPr>
            <p:nvPr/>
          </p:nvSpPr>
          <p:spPr bwMode="auto">
            <a:xfrm>
              <a:off x="864" y="1920"/>
              <a:ext cx="207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4400">
                <a:solidFill>
                  <a:srgbClr val="1F497D"/>
                </a:solidFill>
                <a:latin typeface="Times New Roman" pitchFamily="18" charset="0"/>
              </a:endParaRPr>
            </a:p>
          </p:txBody>
        </p:sp>
        <p:sp>
          <p:nvSpPr>
            <p:cNvPr id="166922" name="Text Box 5"/>
            <p:cNvSpPr txBox="1">
              <a:spLocks noChangeArrowheads="1"/>
            </p:cNvSpPr>
            <p:nvPr/>
          </p:nvSpPr>
          <p:spPr bwMode="auto">
            <a:xfrm>
              <a:off x="995" y="1511"/>
              <a:ext cx="399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Mel scale:			       Bark scale:</a:t>
              </a:r>
            </a:p>
          </p:txBody>
        </p:sp>
        <p:graphicFrame>
          <p:nvGraphicFramePr>
            <p:cNvPr id="166923" name="Object 2"/>
            <p:cNvGraphicFramePr>
              <a:graphicFrameLocks noChangeAspect="1"/>
            </p:cNvGraphicFramePr>
            <p:nvPr/>
          </p:nvGraphicFramePr>
          <p:xfrm>
            <a:off x="356" y="1760"/>
            <a:ext cx="2090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27" name="Equation" r:id="rId3" imgW="1828800" imgH="393700" progId="Equation.3">
                    <p:embed/>
                  </p:oleObj>
                </mc:Choice>
                <mc:Fallback>
                  <p:oleObj name="Equation" r:id="rId3" imgW="1828800" imgH="3937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" y="1760"/>
                          <a:ext cx="2090" cy="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924" name="Object 3"/>
            <p:cNvGraphicFramePr>
              <a:graphicFrameLocks noChangeAspect="1"/>
            </p:cNvGraphicFramePr>
            <p:nvPr/>
          </p:nvGraphicFramePr>
          <p:xfrm>
            <a:off x="3072" y="1776"/>
            <a:ext cx="1877" cy="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28" name="Equation" r:id="rId5" imgW="1651000" imgH="419100" progId="Equation.3">
                    <p:embed/>
                  </p:oleObj>
                </mc:Choice>
                <mc:Fallback>
                  <p:oleObj name="Equation" r:id="rId5" imgW="1651000" imgH="4191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1776"/>
                          <a:ext cx="1877" cy="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6917" name="Picture 8" descr="melscale"/>
          <p:cNvPicPr>
            <a:picLocks noChangeAspect="1" noChangeArrowheads="1"/>
          </p:cNvPicPr>
          <p:nvPr/>
        </p:nvPicPr>
        <p:blipFill>
          <a:blip r:embed="rId7">
            <a:lum bright="-82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90800"/>
            <a:ext cx="42814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8" name="Picture 9" descr="barkscale"/>
          <p:cNvPicPr>
            <a:picLocks noChangeAspect="1" noChangeArrowheads="1"/>
          </p:cNvPicPr>
          <p:nvPr/>
        </p:nvPicPr>
        <p:blipFill>
          <a:blip r:embed="rId8">
            <a:lum bright="-78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45720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9" name="TextBox 12"/>
          <p:cNvSpPr txBox="1">
            <a:spLocks noChangeArrowheads="1"/>
          </p:cNvSpPr>
          <p:nvPr/>
        </p:nvSpPr>
        <p:spPr bwMode="auto">
          <a:xfrm>
            <a:off x="152400" y="5334000"/>
            <a:ext cx="8886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  <a:latin typeface="Arial" pitchFamily="34" charset="0"/>
              </a:rPr>
              <a:t>Formulas to convert linear frequencies to MEL and BARK frequencies</a:t>
            </a:r>
          </a:p>
          <a:p>
            <a:pPr eaLnBrk="1" hangingPunct="1"/>
            <a:r>
              <a:rPr lang="en-US" sz="2200">
                <a:solidFill>
                  <a:srgbClr val="000000"/>
                </a:solidFill>
                <a:latin typeface="Arial" pitchFamily="34" charset="0"/>
              </a:rPr>
              <a:t>Apply an algorithm to mimic the overlapping cochlea rows of hair cells</a:t>
            </a:r>
          </a:p>
        </p:txBody>
      </p:sp>
      <p:sp>
        <p:nvSpPr>
          <p:cNvPr id="166920" name="Text Box 4"/>
          <p:cNvSpPr txBox="1">
            <a:spLocks noChangeArrowheads="1"/>
          </p:cNvSpPr>
          <p:nvPr/>
        </p:nvSpPr>
        <p:spPr bwMode="auto">
          <a:xfrm>
            <a:off x="1219200" y="838200"/>
            <a:ext cx="676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Analyze audio according to human hearing 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Technical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51663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Language dependent or independent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Grammatical models (context, semantics, idioms)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Number of languages supported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Assessing meaning to words not in the dictionary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Available language-based resources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Consistently achieving 95% accuracy or better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Speech enhancement algorithms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Filtering  background noise and transmission distortions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Voice activity detection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Detect boundaries between speech segments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Handling the slurring of words and co-articulation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Training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4945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Mel Scale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57200" y="3276600"/>
            <a:ext cx="8153400" cy="3352800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Apply the MEL formula to warp the frequencies from the linear to the MEL scale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Triangle peaks are evenly spaced through the MEL scale for however number of MEL filters desired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Start point of one triangle is the middle of the previous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End point to middle equals start point to middle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Sphinx speech recognizer: Height is 2/(size of un-scaled base)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/>
              <a:t>Perform weighted sum to fill up filter bank array </a:t>
            </a:r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</p:txBody>
      </p:sp>
      <p:pic>
        <p:nvPicPr>
          <p:cNvPr id="167940" name="Picture 3" descr="C:\Documents and Settings\HarveyD\My Documents\webSites\classes\cs415\ppt\melfilterban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863600"/>
            <a:ext cx="7010400" cy="233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Frequency Perception Scale Comparison</a:t>
            </a:r>
          </a:p>
        </p:txBody>
      </p:sp>
      <p:sp>
        <p:nvSpPr>
          <p:cNvPr id="1689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90800"/>
            <a:ext cx="4038600" cy="2209800"/>
          </a:xfrm>
        </p:spPr>
        <p:txBody>
          <a:bodyPr/>
          <a:lstStyle/>
          <a:p>
            <a:pPr eaLnBrk="1" hangingPunct="1"/>
            <a:r>
              <a:rPr lang="en-US" sz="2800" smtClean="0"/>
              <a:t>Blue: Bark Scale</a:t>
            </a:r>
          </a:p>
          <a:p>
            <a:pPr eaLnBrk="1" hangingPunct="1"/>
            <a:r>
              <a:rPr lang="en-US" sz="2800" smtClean="0"/>
              <a:t>Red: Mel Scale</a:t>
            </a:r>
          </a:p>
          <a:p>
            <a:pPr eaLnBrk="1" hangingPunct="1"/>
            <a:r>
              <a:rPr lang="en-US" sz="2800" smtClean="0"/>
              <a:t>Green: ERB Scale</a:t>
            </a:r>
          </a:p>
        </p:txBody>
      </p:sp>
      <p:pic>
        <p:nvPicPr>
          <p:cNvPr id="168964" name="Picture 7" descr="FreqSca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776413"/>
            <a:ext cx="5257800" cy="3943350"/>
          </a:xfrm>
          <a:noFill/>
        </p:spPr>
      </p:pic>
      <p:sp>
        <p:nvSpPr>
          <p:cNvPr id="168965" name="Text Box 8"/>
          <p:cNvSpPr txBox="1">
            <a:spLocks noChangeArrowheads="1"/>
          </p:cNvSpPr>
          <p:nvPr/>
        </p:nvSpPr>
        <p:spPr bwMode="auto">
          <a:xfrm>
            <a:off x="974725" y="5835650"/>
            <a:ext cx="695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Equivalent Rectangular Bandwidth (ERB) is an unrealistic but 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simple rectangular approximation to model the filters in the cochlea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44563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Formants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F0: Vocal cord vibration frequency (pitch)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Averages: Male = 100 Hz, Female = 200 Hz, Children = 300 Hz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F1, F2, F3: Fundamental frequency harmonics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Varies depending on vocal tract shape and length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Articulators to the back brings formants together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Articulators to the front moves formants apart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Roundness impacts the relationship between F2 and F3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Spreads out as the pitch increases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/>
              <a:t>Adds timbre (quality other than pitch or intensity) to voiced sounds</a:t>
            </a:r>
            <a:br>
              <a:rPr lang="en-US" sz="2200" dirty="0" smtClean="0"/>
            </a:b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Advantage: </a:t>
            </a:r>
            <a:r>
              <a:rPr lang="en-US" sz="2400" dirty="0" smtClean="0"/>
              <a:t>Excellent feature for distinguishing vowels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Disadvantage: </a:t>
            </a:r>
            <a:r>
              <a:rPr lang="en-US" sz="2400" dirty="0" smtClean="0"/>
              <a:t>Not able to distinguishing unvoiced sounds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Formant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914400"/>
            <a:ext cx="5410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cs typeface="Arial" charset="0"/>
              </a:rPr>
              <a:t>“a” from “this is 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a</a:t>
            </a:r>
            <a:r>
              <a:rPr lang="en-US" sz="3200" dirty="0">
                <a:solidFill>
                  <a:schemeClr val="bg1"/>
                </a:solidFill>
                <a:cs typeface="Arial" charset="0"/>
              </a:rPr>
              <a:t> demo”</a:t>
            </a:r>
          </a:p>
        </p:txBody>
      </p:sp>
      <p:pic>
        <p:nvPicPr>
          <p:cNvPr id="1157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763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499" y="5638800"/>
            <a:ext cx="871700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Note</a:t>
            </a:r>
            <a:r>
              <a:rPr lang="en-US" sz="2000" dirty="0">
                <a:solidFill>
                  <a:srgbClr val="C00000"/>
                </a:solidFill>
                <a:cs typeface="Arial" charset="0"/>
              </a:rPr>
              <a:t>: </a:t>
            </a: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The vocal fold vibration is somewhat noisy, (a combination of frequencies)</a:t>
            </a:r>
          </a:p>
        </p:txBody>
      </p:sp>
    </p:spTree>
    <p:extLst>
      <p:ext uri="{BB962C8B-B14F-4D97-AF65-F5344CB8AC3E}">
        <p14:creationId xmlns:p14="http://schemas.microsoft.com/office/powerpoint/2010/main" val="39331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Formant Speaker Variance</a:t>
            </a:r>
          </a:p>
        </p:txBody>
      </p:sp>
      <p:pic>
        <p:nvPicPr>
          <p:cNvPr id="171011" name="Picture 3" descr="peterson_barne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5614"/>
          <a:stretch>
            <a:fillRect/>
          </a:stretch>
        </p:blipFill>
        <p:spPr>
          <a:xfrm>
            <a:off x="1295400" y="954088"/>
            <a:ext cx="7086600" cy="4937125"/>
          </a:xfrm>
          <a:noFill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5138" y="5927725"/>
            <a:ext cx="8450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Peterson and Barney recorded 76 speakers at the 1939 World’s Fair in New York City, and published their measurements of the vowel space in 1952.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76" name="Rectangle 7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685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Vowel Characteristics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-34290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Demo of Vowel positions in the English language</a:t>
            </a:r>
          </a:p>
          <a:p>
            <a:pPr eaLnBrk="1" hangingPunct="1"/>
            <a:r>
              <a:rPr lang="en-US" sz="2800" smtClean="0"/>
              <a:t>http://faculty.washington.edu/dillon/PhonResources/vowels.html</a:t>
            </a:r>
          </a:p>
        </p:txBody>
      </p:sp>
      <p:graphicFrame>
        <p:nvGraphicFramePr>
          <p:cNvPr id="98651" name="Group 347"/>
          <p:cNvGraphicFramePr>
            <a:graphicFrameLocks noGrp="1"/>
          </p:cNvGraphicFramePr>
          <p:nvPr>
            <p:ph sz="half" idx="2"/>
          </p:nvPr>
        </p:nvGraphicFramePr>
        <p:xfrm>
          <a:off x="228600" y="1703388"/>
          <a:ext cx="8610600" cy="4784856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762000"/>
                <a:gridCol w="762000"/>
                <a:gridCol w="762000"/>
                <a:gridCol w="793750"/>
                <a:gridCol w="992188"/>
                <a:gridCol w="912812"/>
                <a:gridCol w="665163"/>
                <a:gridCol w="827087"/>
              </a:tblGrid>
              <a:tr h="426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Vowel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front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back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round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tense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F2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Iy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Feel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Ih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Fill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1750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Father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ah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Cut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ao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Dpg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ax 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Comply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eh 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ow 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Tone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uh 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uw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Tool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2181" name="Text Box 348"/>
          <p:cNvSpPr txBox="1">
            <a:spLocks noChangeArrowheads="1"/>
          </p:cNvSpPr>
          <p:nvPr/>
        </p:nvSpPr>
        <p:spPr bwMode="auto">
          <a:xfrm>
            <a:off x="838200" y="990600"/>
            <a:ext cx="7079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Demo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>
                <a:solidFill>
                  <a:srgbClr val="FFFF00"/>
                </a:solidFill>
                <a:hlinkClick r:id="rId2"/>
              </a:rPr>
              <a:t>http://faculty.washington.edu/dillon/PhonResources/vowels.html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Vowel Formants</a:t>
            </a:r>
          </a:p>
        </p:txBody>
      </p:sp>
      <p:pic>
        <p:nvPicPr>
          <p:cNvPr id="173059" name="Picture 4" descr="spec-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72050"/>
            <a:ext cx="3124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0" name="Picture 5" descr="spec-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97450"/>
            <a:ext cx="29829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1" name="Text Box 6"/>
          <p:cNvSpPr txBox="1">
            <a:spLocks noChangeArrowheads="1"/>
          </p:cNvSpPr>
          <p:nvPr/>
        </p:nvSpPr>
        <p:spPr bwMode="auto">
          <a:xfrm>
            <a:off x="2347913" y="5067300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ae</a:t>
            </a:r>
          </a:p>
        </p:txBody>
      </p:sp>
      <p:sp>
        <p:nvSpPr>
          <p:cNvPr id="173062" name="Text Box 7"/>
          <p:cNvSpPr txBox="1">
            <a:spLocks noChangeArrowheads="1"/>
          </p:cNvSpPr>
          <p:nvPr/>
        </p:nvSpPr>
        <p:spPr bwMode="auto">
          <a:xfrm>
            <a:off x="5562600" y="5029200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ah</a:t>
            </a:r>
          </a:p>
        </p:txBody>
      </p:sp>
      <p:pic>
        <p:nvPicPr>
          <p:cNvPr id="173063" name="Picture 8" descr="spec-a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05388"/>
            <a:ext cx="25908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4" name="Text Box 9"/>
          <p:cNvSpPr txBox="1">
            <a:spLocks noChangeArrowheads="1"/>
          </p:cNvSpPr>
          <p:nvPr/>
        </p:nvSpPr>
        <p:spPr bwMode="auto">
          <a:xfrm>
            <a:off x="8289925" y="5029200"/>
            <a:ext cx="554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aw</a:t>
            </a:r>
          </a:p>
        </p:txBody>
      </p:sp>
      <p:pic>
        <p:nvPicPr>
          <p:cNvPr id="173065" name="Picture 10" descr="spec-e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28956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6" name="Text Box 11"/>
          <p:cNvSpPr txBox="1">
            <a:spLocks noChangeArrowheads="1"/>
          </p:cNvSpPr>
          <p:nvPr/>
        </p:nvSpPr>
        <p:spPr bwMode="auto">
          <a:xfrm>
            <a:off x="2117725" y="30480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eh</a:t>
            </a:r>
          </a:p>
        </p:txBody>
      </p:sp>
      <p:pic>
        <p:nvPicPr>
          <p:cNvPr id="173067" name="Picture 12" descr="spec-i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86088"/>
            <a:ext cx="28956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8" name="Text Box 13"/>
          <p:cNvSpPr txBox="1">
            <a:spLocks noChangeArrowheads="1"/>
          </p:cNvSpPr>
          <p:nvPr/>
        </p:nvSpPr>
        <p:spPr bwMode="auto">
          <a:xfrm>
            <a:off x="5470525" y="30861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ih</a:t>
            </a:r>
          </a:p>
        </p:txBody>
      </p:sp>
      <p:pic>
        <p:nvPicPr>
          <p:cNvPr id="173069" name="Picture 14" descr="spec-u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21013"/>
            <a:ext cx="25908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70" name="Text Box 15"/>
          <p:cNvSpPr txBox="1">
            <a:spLocks noChangeArrowheads="1"/>
          </p:cNvSpPr>
          <p:nvPr/>
        </p:nvSpPr>
        <p:spPr bwMode="auto">
          <a:xfrm>
            <a:off x="8289925" y="30099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uh</a:t>
            </a:r>
          </a:p>
        </p:txBody>
      </p:sp>
      <p:pic>
        <p:nvPicPr>
          <p:cNvPr id="173071" name="Picture 16" descr="spec-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8956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72" name="Text Box 17"/>
          <p:cNvSpPr txBox="1">
            <a:spLocks noChangeArrowheads="1"/>
          </p:cNvSpPr>
          <p:nvPr/>
        </p:nvSpPr>
        <p:spPr bwMode="auto">
          <a:xfrm>
            <a:off x="2498725" y="12573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e</a:t>
            </a:r>
          </a:p>
        </p:txBody>
      </p:sp>
      <p:pic>
        <p:nvPicPr>
          <p:cNvPr id="173073" name="Picture 18" descr="spec-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28956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74" name="Text Box 19"/>
          <p:cNvSpPr txBox="1">
            <a:spLocks noChangeArrowheads="1"/>
          </p:cNvSpPr>
          <p:nvPr/>
        </p:nvSpPr>
        <p:spPr bwMode="auto">
          <a:xfrm>
            <a:off x="5394325" y="11811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pic>
        <p:nvPicPr>
          <p:cNvPr id="173075" name="Picture 20" descr="spec-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65213"/>
            <a:ext cx="2525713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76" name="Text Box 21"/>
          <p:cNvSpPr txBox="1">
            <a:spLocks noChangeArrowheads="1"/>
          </p:cNvSpPr>
          <p:nvPr/>
        </p:nvSpPr>
        <p:spPr bwMode="auto">
          <a:xfrm>
            <a:off x="8366125" y="10287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0738" y="406400"/>
            <a:ext cx="75612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+mn-cs"/>
              </a:rPr>
              <a:t>Frequency Domain: Vowels &amp; Diphthongs</a:t>
            </a:r>
            <a:endParaRPr lang="en-US" sz="32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+mn-cs"/>
            </a:endParaRPr>
          </a:p>
        </p:txBody>
      </p:sp>
      <p:grpSp>
        <p:nvGrpSpPr>
          <p:cNvPr id="174083" name="Group 1"/>
          <p:cNvGrpSpPr>
            <a:grpSpLocks/>
          </p:cNvGrpSpPr>
          <p:nvPr/>
        </p:nvGrpSpPr>
        <p:grpSpPr bwMode="auto">
          <a:xfrm>
            <a:off x="381000" y="1752600"/>
            <a:ext cx="8366125" cy="3962400"/>
            <a:chOff x="381000" y="1219200"/>
            <a:chExt cx="8366125" cy="3962400"/>
          </a:xfrm>
        </p:grpSpPr>
        <p:pic>
          <p:nvPicPr>
            <p:cNvPr id="174084" name="Picture 12" descr="vowel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219200"/>
              <a:ext cx="8366125" cy="396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828675" y="4711700"/>
              <a:ext cx="19843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/ah/: low, back</a:t>
              </a:r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449638" y="4710113"/>
              <a:ext cx="20351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/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iy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/: high, front</a:t>
              </a:r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6189663" y="4708525"/>
              <a:ext cx="20351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/ay/: diphthong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395538" y="320675"/>
            <a:ext cx="49196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+mn-cs"/>
              </a:rPr>
              <a:t>Frequency Domain: Nasals</a:t>
            </a:r>
            <a:endParaRPr lang="en-US" sz="32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962025"/>
            <a:ext cx="86868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Nasals 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/m/, /n/, /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/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Voiced speech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Spectral slope: higher frequencies have lower energy (usually)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Spectral anti-resonances (zeros)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Resonances and anti-resonances often close in frequency.</a:t>
            </a:r>
          </a:p>
        </p:txBody>
      </p:sp>
      <p:pic>
        <p:nvPicPr>
          <p:cNvPr id="175108" name="Picture 6" descr="nasals_se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419475"/>
            <a:ext cx="7405687" cy="305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066800" y="255588"/>
            <a:ext cx="70342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+mn-cs"/>
              </a:rPr>
              <a:t>Frequency Domain: Fricatives</a:t>
            </a:r>
            <a:endParaRPr lang="en-US" sz="32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" y="1108075"/>
            <a:ext cx="7996238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Fricatives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/s/, /z/, /f/, /v/, etc.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Voiced and unvoiced speech (/z/ vs. /s/)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Resonant frequencies not as well modeled as with vowels </a:t>
            </a:r>
          </a:p>
        </p:txBody>
      </p:sp>
      <p:pic>
        <p:nvPicPr>
          <p:cNvPr id="176132" name="Picture 6" descr="fric_asp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935288"/>
            <a:ext cx="7397750" cy="346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GB" altLang="en-US" dirty="0" smtClean="0"/>
              <a:t>Implementation Classifications</a:t>
            </a:r>
            <a:endParaRPr lang="en-GB" altLang="en-US" dirty="0"/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560996"/>
              </p:ext>
            </p:extLst>
          </p:nvPr>
        </p:nvGraphicFramePr>
        <p:xfrm>
          <a:off x="342900" y="2209800"/>
          <a:ext cx="8496300" cy="367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0" name="Hoja de cálculo" r:id="rId3" imgW="7534772" imgH="1486262" progId="Excel.Sheet.8">
                  <p:embed/>
                </p:oleObj>
              </mc:Choice>
              <mc:Fallback>
                <p:oleObj name="Hoja de cálculo" r:id="rId3" imgW="7534772" imgH="148626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2209800"/>
                        <a:ext cx="8496300" cy="3672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4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04800" y="330200"/>
            <a:ext cx="8686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+mn-cs"/>
              </a:rPr>
              <a:t>Frequency Domain: Plosives (Stops) &amp; Affricates</a:t>
            </a:r>
            <a:endParaRPr lang="en-US" sz="32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917575"/>
            <a:ext cx="2603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62000" y="1036638"/>
            <a:ext cx="7548563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Plosives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/p/, /t/, /k/, /b/, /d/, /g/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Sequence of events: silence, burst, frication, aspiration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Average duration:  about 40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msec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(5 to 120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msec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)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Affricates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/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ch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/, /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jh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/</a:t>
            </a:r>
          </a:p>
          <a:p>
            <a:pPr lvl="1" eaLnBrk="0" hangingPunct="0">
              <a:lnSpc>
                <a:spcPct val="90000"/>
              </a:lnSpc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Plosive followed immediately by fricative</a:t>
            </a:r>
          </a:p>
        </p:txBody>
      </p:sp>
      <p:pic>
        <p:nvPicPr>
          <p:cNvPr id="177157" name="Picture 7" descr="plosive_affric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711575"/>
            <a:ext cx="7672388" cy="299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891052"/>
          </a:xfrm>
        </p:spPr>
        <p:txBody>
          <a:bodyPr/>
          <a:lstStyle/>
          <a:p>
            <a:pPr algn="ctr"/>
            <a:r>
              <a:rPr lang="en-US" dirty="0" smtClean="0"/>
              <a:t>Speech Recognition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4040188" cy="6096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SpEECH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5025" y="1295400"/>
            <a:ext cx="4041775" cy="75088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Why Hard?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304800" y="2133600"/>
            <a:ext cx="4040188" cy="4038600"/>
          </a:xfrm>
        </p:spPr>
        <p:txBody>
          <a:bodyPr>
            <a:normAutofit fontScale="47500" lnSpcReduction="20000"/>
          </a:bodyPr>
          <a:lstStyle/>
          <a:p>
            <a:pPr eaLnBrk="0" hangingPunct="0">
              <a:lnSpc>
                <a:spcPct val="90000"/>
              </a:lnSpc>
            </a:pPr>
            <a:endParaRPr lang="en-US" altLang="en-US" dirty="0"/>
          </a:p>
          <a:p>
            <a:pPr marL="228600" lvl="1" indent="-228600" eaLnBrk="0" hangingPunct="0">
              <a:lnSpc>
                <a:spcPct val="90000"/>
              </a:lnSpc>
              <a:buFontTx/>
              <a:buChar char="•"/>
            </a:pPr>
            <a:r>
              <a:rPr lang="en-US" altLang="en-US" sz="5100" dirty="0">
                <a:solidFill>
                  <a:srgbClr val="FFC000"/>
                </a:solidFill>
              </a:rPr>
              <a:t> </a:t>
            </a:r>
            <a:r>
              <a:rPr lang="en-US" altLang="en-US" sz="5100" b="1" dirty="0" smtClean="0">
                <a:solidFill>
                  <a:srgbClr val="FFC000"/>
                </a:solidFill>
              </a:rPr>
              <a:t>A time-varying signal</a:t>
            </a:r>
            <a:br>
              <a:rPr lang="en-US" altLang="en-US" sz="5100" b="1" dirty="0" smtClean="0">
                <a:solidFill>
                  <a:srgbClr val="FFC000"/>
                </a:solidFill>
              </a:rPr>
            </a:br>
            <a:endParaRPr lang="en-US" altLang="en-US" sz="1700" b="1" dirty="0">
              <a:solidFill>
                <a:srgbClr val="FFC000"/>
              </a:solidFill>
            </a:endParaRPr>
          </a:p>
          <a:p>
            <a:pPr marL="228600" lvl="1" indent="-228600" eaLnBrk="0" hangingPunct="0">
              <a:lnSpc>
                <a:spcPct val="90000"/>
              </a:lnSpc>
              <a:buFontTx/>
              <a:buChar char="•"/>
            </a:pPr>
            <a:r>
              <a:rPr lang="en-US" altLang="en-US" sz="5100" b="1" dirty="0">
                <a:solidFill>
                  <a:srgbClr val="FFC000"/>
                </a:solidFill>
              </a:rPr>
              <a:t> W</a:t>
            </a:r>
            <a:r>
              <a:rPr lang="en-US" altLang="en-US" sz="5100" b="1" dirty="0" smtClean="0">
                <a:solidFill>
                  <a:srgbClr val="FFC000"/>
                </a:solidFill>
              </a:rPr>
              <a:t>ell-structured process</a:t>
            </a:r>
            <a:br>
              <a:rPr lang="en-US" altLang="en-US" sz="5100" b="1" dirty="0" smtClean="0">
                <a:solidFill>
                  <a:srgbClr val="FFC000"/>
                </a:solidFill>
              </a:rPr>
            </a:br>
            <a:endParaRPr lang="en-US" altLang="en-US" sz="1700" b="1" dirty="0">
              <a:solidFill>
                <a:srgbClr val="FFC000"/>
              </a:solidFill>
            </a:endParaRPr>
          </a:p>
          <a:p>
            <a:pPr marL="228600" lvl="1" indent="-228600" eaLnBrk="0" hangingPunct="0">
              <a:lnSpc>
                <a:spcPct val="90000"/>
              </a:lnSpc>
              <a:buFontTx/>
              <a:buChar char="•"/>
            </a:pPr>
            <a:r>
              <a:rPr lang="en-US" altLang="en-US" sz="5100" b="1" dirty="0">
                <a:solidFill>
                  <a:srgbClr val="FFC000"/>
                </a:solidFill>
              </a:rPr>
              <a:t> </a:t>
            </a:r>
            <a:r>
              <a:rPr lang="en-US" altLang="en-US" sz="5100" b="1" dirty="0" smtClean="0">
                <a:solidFill>
                  <a:srgbClr val="FFC000"/>
                </a:solidFill>
              </a:rPr>
              <a:t>Limited, known </a:t>
            </a:r>
            <a:r>
              <a:rPr lang="en-US" altLang="en-US" sz="5100" b="1" dirty="0">
                <a:solidFill>
                  <a:srgbClr val="FFC000"/>
                </a:solidFill>
              </a:rPr>
              <a:t>physical </a:t>
            </a:r>
            <a:r>
              <a:rPr lang="en-US" altLang="en-US" sz="5100" b="1" dirty="0" smtClean="0">
                <a:solidFill>
                  <a:srgbClr val="FFC000"/>
                </a:solidFill>
              </a:rPr>
              <a:t>movements</a:t>
            </a:r>
            <a:br>
              <a:rPr lang="en-US" altLang="en-US" sz="5100" b="1" dirty="0" smtClean="0">
                <a:solidFill>
                  <a:srgbClr val="FFC000"/>
                </a:solidFill>
              </a:rPr>
            </a:br>
            <a:endParaRPr lang="en-US" altLang="en-US" sz="1700" b="1" dirty="0">
              <a:solidFill>
                <a:srgbClr val="FFC000"/>
              </a:solidFill>
            </a:endParaRPr>
          </a:p>
          <a:p>
            <a:pPr marL="228600" lvl="1" indent="-228600" eaLnBrk="0" hangingPunct="0">
              <a:lnSpc>
                <a:spcPct val="90000"/>
              </a:lnSpc>
              <a:buFontTx/>
              <a:buChar char="•"/>
            </a:pPr>
            <a:r>
              <a:rPr lang="en-US" altLang="en-US" sz="5100" b="1" dirty="0" smtClean="0">
                <a:solidFill>
                  <a:srgbClr val="FFC000"/>
                </a:solidFill>
              </a:rPr>
              <a:t>40-60 distinct units </a:t>
            </a:r>
            <a:r>
              <a:rPr lang="en-US" altLang="en-US" sz="5100" b="1" dirty="0">
                <a:solidFill>
                  <a:srgbClr val="FFC000"/>
                </a:solidFill>
              </a:rPr>
              <a:t>(phonemes</a:t>
            </a:r>
            <a:r>
              <a:rPr lang="en-US" altLang="en-US" sz="5100" b="1" dirty="0" smtClean="0">
                <a:solidFill>
                  <a:srgbClr val="FFC000"/>
                </a:solidFill>
              </a:rPr>
              <a:t>) per language</a:t>
            </a:r>
            <a:br>
              <a:rPr lang="en-US" altLang="en-US" sz="5100" b="1" dirty="0" smtClean="0">
                <a:solidFill>
                  <a:srgbClr val="FFC000"/>
                </a:solidFill>
              </a:rPr>
            </a:br>
            <a:endParaRPr lang="en-US" altLang="en-US" sz="1700" b="1" dirty="0" smtClean="0">
              <a:solidFill>
                <a:srgbClr val="FFC000"/>
              </a:solidFill>
            </a:endParaRPr>
          </a:p>
          <a:p>
            <a:pPr marL="228600" lvl="1" indent="-228600" eaLnBrk="0" hangingPunct="0">
              <a:lnSpc>
                <a:spcPct val="90000"/>
              </a:lnSpc>
              <a:buFontTx/>
              <a:buChar char="•"/>
            </a:pPr>
            <a:r>
              <a:rPr lang="en-US" altLang="en-US" sz="5100" b="1" dirty="0" smtClean="0">
                <a:solidFill>
                  <a:srgbClr val="FFC000"/>
                </a:solidFill>
              </a:rPr>
              <a:t>Enhanced to overcome noise</a:t>
            </a:r>
            <a:endParaRPr lang="en-US" altLang="en-US" sz="5100" b="1" dirty="0">
              <a:solidFill>
                <a:srgbClr val="FFC000"/>
              </a:solidFill>
            </a:endParaRPr>
          </a:p>
          <a:p>
            <a:pPr marL="228600" lvl="1" indent="-228600" eaLnBrk="0" hangingPunct="0">
              <a:lnSpc>
                <a:spcPct val="90000"/>
              </a:lnSpc>
              <a:buFontTx/>
              <a:buChar char="•"/>
            </a:pPr>
            <a:endParaRPr lang="en-US" altLang="en-US" sz="5100" b="1" dirty="0">
              <a:solidFill>
                <a:srgbClr val="FFC000"/>
              </a:solidFill>
            </a:endParaRPr>
          </a:p>
          <a:p>
            <a:pPr marL="685800" indent="-685800" eaLnBrk="0" hangingPunct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5100" b="1" dirty="0">
                <a:solidFill>
                  <a:srgbClr val="FFC000"/>
                </a:solidFill>
                <a:sym typeface="Symbol" pitchFamily="18" charset="2"/>
              </a:rPr>
              <a:t> </a:t>
            </a:r>
            <a:r>
              <a:rPr lang="en-US" altLang="en-US" sz="5100" b="1" i="1" dirty="0">
                <a:solidFill>
                  <a:srgbClr val="FFC000"/>
                </a:solidFill>
                <a:sym typeface="Symbol" pitchFamily="18" charset="2"/>
              </a:rPr>
              <a:t>should be </a:t>
            </a:r>
            <a:r>
              <a:rPr lang="en-US" altLang="en-US" sz="5100" b="1" i="1" dirty="0" smtClean="0">
                <a:solidFill>
                  <a:srgbClr val="FFC000"/>
                </a:solidFill>
                <a:sym typeface="Symbol" pitchFamily="18" charset="2"/>
              </a:rPr>
              <a:t>easy!??</a:t>
            </a:r>
            <a:endParaRPr lang="en-US" altLang="en-US" sz="5100" b="1" dirty="0">
              <a:solidFill>
                <a:srgbClr val="FFC000"/>
              </a:solidFill>
            </a:endParaRPr>
          </a:p>
          <a:p>
            <a:pPr marL="228600" indent="-228600"/>
            <a:endParaRPr lang="en-US" sz="5100" b="1" dirty="0">
              <a:solidFill>
                <a:srgbClr val="FFC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267201" y="2133601"/>
            <a:ext cx="4724400" cy="4419599"/>
          </a:xfrm>
        </p:spPr>
        <p:txBody>
          <a:bodyPr>
            <a:noAutofit/>
          </a:bodyPr>
          <a:lstStyle/>
          <a:p>
            <a:pPr marL="342900" lvl="1" indent="-34290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altLang="en-US" sz="2400" b="1" dirty="0" smtClean="0">
                <a:solidFill>
                  <a:srgbClr val="FFC000"/>
                </a:solidFill>
              </a:rPr>
              <a:t>Speaker variations; accents</a:t>
            </a:r>
            <a:endParaRPr lang="en-US" altLang="en-US" sz="2400" b="1" dirty="0">
              <a:solidFill>
                <a:srgbClr val="FFC000"/>
              </a:solidFill>
            </a:endParaRPr>
          </a:p>
          <a:p>
            <a:pPr marL="342900" lvl="1" indent="-34290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altLang="en-US" sz="2400" b="1" dirty="0" smtClean="0">
                <a:solidFill>
                  <a:srgbClr val="FFC000"/>
                </a:solidFill>
              </a:rPr>
              <a:t>Changes in speed, loudness, and pitch</a:t>
            </a:r>
            <a:endParaRPr lang="en-US" altLang="en-US" sz="2400" b="1" dirty="0">
              <a:solidFill>
                <a:srgbClr val="FFC000"/>
              </a:solidFill>
            </a:endParaRPr>
          </a:p>
          <a:p>
            <a:pPr marL="342900" lvl="1" indent="-34290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altLang="en-US" sz="2400" b="1" dirty="0" smtClean="0">
                <a:solidFill>
                  <a:srgbClr val="FFC000"/>
                </a:solidFill>
              </a:rPr>
              <a:t>Environmental noise</a:t>
            </a:r>
            <a:endParaRPr lang="en-US" altLang="en-US" sz="2400" b="1" dirty="0">
              <a:solidFill>
                <a:srgbClr val="FFC000"/>
              </a:solidFill>
            </a:endParaRPr>
          </a:p>
          <a:p>
            <a:pPr marL="342900" lvl="1" indent="-34290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altLang="en-US" sz="2400" b="1" dirty="0" smtClean="0">
                <a:solidFill>
                  <a:srgbClr val="FFC000"/>
                </a:solidFill>
              </a:rPr>
              <a:t>Slurred, bad grammar</a:t>
            </a:r>
            <a:endParaRPr lang="en-US" altLang="en-US" sz="2400" b="1" dirty="0">
              <a:solidFill>
                <a:srgbClr val="FFC000"/>
              </a:solidFill>
            </a:endParaRPr>
          </a:p>
          <a:p>
            <a:pPr marL="342900" lvl="1" indent="-34290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altLang="en-US" sz="2400" b="1" dirty="0" smtClean="0">
                <a:solidFill>
                  <a:srgbClr val="FFC000"/>
                </a:solidFill>
              </a:rPr>
              <a:t>Fuzzy phoneme boundaries</a:t>
            </a:r>
            <a:endParaRPr lang="en-US" altLang="en-US" sz="2400" b="1" dirty="0">
              <a:solidFill>
                <a:srgbClr val="FFC000"/>
              </a:solidFill>
            </a:endParaRPr>
          </a:p>
          <a:p>
            <a:pPr marL="342900" lvl="1" indent="-34290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altLang="en-US" sz="2400" b="1" dirty="0" smtClean="0">
                <a:solidFill>
                  <a:srgbClr val="FFC000"/>
                </a:solidFill>
              </a:rPr>
              <a:t>Context-based  semantics</a:t>
            </a:r>
            <a:endParaRPr lang="en-US" altLang="en-US" sz="2400" b="1" dirty="0">
              <a:solidFill>
                <a:srgbClr val="FFC000"/>
              </a:solidFill>
            </a:endParaRPr>
          </a:p>
          <a:p>
            <a:pPr marL="342900" lvl="1" indent="-34290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altLang="en-US" sz="2400" b="1" dirty="0" smtClean="0">
                <a:solidFill>
                  <a:srgbClr val="FFC000"/>
                </a:solidFill>
              </a:rPr>
              <a:t>Large vocabulary</a:t>
            </a:r>
          </a:p>
          <a:p>
            <a:pPr marL="342900" lvl="1" indent="-34290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</a:pPr>
            <a:r>
              <a:rPr lang="en-US" altLang="en-US" sz="2400" b="1" dirty="0" smtClean="0">
                <a:solidFill>
                  <a:srgbClr val="FFC000"/>
                </a:solidFill>
              </a:rPr>
              <a:t>Signal redundancies </a:t>
            </a:r>
            <a:endParaRPr lang="en-US" altLang="en-US" sz="2400" b="1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71D410E-D955-4E60-9239-B8703927F8D5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8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153400" cy="685800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en-US" sz="4000" dirty="0">
                <a:solidFill>
                  <a:schemeClr val="tx2"/>
                </a:solidFill>
                <a:latin typeface="Times New Roman" pitchFamily="18" charset="0"/>
              </a:rPr>
              <a:t>The Noisy Chan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</a:rPr>
              <a:t>nel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971800"/>
            <a:ext cx="7772400" cy="3810000"/>
          </a:xfrm>
        </p:spPr>
        <p:txBody>
          <a:bodyPr>
            <a:normAutofit/>
          </a:bodyPr>
          <a:lstStyle/>
          <a:p>
            <a:r>
              <a:rPr lang="en-US" sz="2800" dirty="0"/>
              <a:t>What </a:t>
            </a:r>
            <a:r>
              <a:rPr lang="en-US" sz="2800" dirty="0" smtClean="0"/>
              <a:t>is this English sentence?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>“ay d </a:t>
            </a:r>
            <a:r>
              <a:rPr lang="en-US" sz="2400" dirty="0" err="1"/>
              <a:t>ih</a:t>
            </a:r>
            <a:r>
              <a:rPr lang="en-US" sz="2400" dirty="0"/>
              <a:t> s h </a:t>
            </a:r>
            <a:r>
              <a:rPr lang="en-US" sz="2400" dirty="0" err="1"/>
              <a:t>er</a:t>
            </a:r>
            <a:r>
              <a:rPr lang="en-US" sz="2400" dirty="0"/>
              <a:t> d s ah m </a:t>
            </a:r>
            <a:r>
              <a:rPr lang="en-US" sz="2400" dirty="0" err="1"/>
              <a:t>th</a:t>
            </a:r>
            <a:r>
              <a:rPr lang="en-US" sz="2400" dirty="0"/>
              <a:t> in ng ah b aw </a:t>
            </a:r>
            <a:r>
              <a:rPr lang="en-US" sz="2400" dirty="0" err="1"/>
              <a:t>ya</a:t>
            </a:r>
            <a:r>
              <a:rPr lang="en-US" sz="2400" dirty="0"/>
              <a:t> m uh v </a:t>
            </a:r>
            <a:r>
              <a:rPr lang="en-US" sz="2400" dirty="0" err="1"/>
              <a:t>ih</a:t>
            </a:r>
            <a:r>
              <a:rPr lang="en-US" sz="2400" dirty="0"/>
              <a:t> ng r </a:t>
            </a:r>
            <a:r>
              <a:rPr lang="en-US" sz="2400" dirty="0" err="1"/>
              <a:t>ih</a:t>
            </a:r>
            <a:r>
              <a:rPr lang="en-US" sz="2400" dirty="0"/>
              <a:t> s </a:t>
            </a:r>
            <a:r>
              <a:rPr lang="en-US" sz="2400" dirty="0" err="1"/>
              <a:t>en</a:t>
            </a:r>
            <a:r>
              <a:rPr lang="en-US" sz="2400" dirty="0"/>
              <a:t> l </a:t>
            </a:r>
            <a:r>
              <a:rPr lang="en-US" sz="2400" dirty="0" err="1"/>
              <a:t>ih</a:t>
            </a:r>
            <a:r>
              <a:rPr lang="en-US" sz="2400" dirty="0"/>
              <a:t>”</a:t>
            </a:r>
          </a:p>
          <a:p>
            <a:r>
              <a:rPr lang="en-US" sz="2800" dirty="0"/>
              <a:t>Where are the word boundaries?</a:t>
            </a:r>
          </a:p>
          <a:p>
            <a:r>
              <a:rPr lang="en-US" sz="2800" dirty="0"/>
              <a:t>The speech is slurred with grammar errors</a:t>
            </a:r>
          </a:p>
          <a:p>
            <a:r>
              <a:rPr lang="en-US" sz="2800" dirty="0" smtClean="0"/>
              <a:t>Recognition is possible </a:t>
            </a:r>
            <a:r>
              <a:rPr lang="en-US" sz="2800" dirty="0"/>
              <a:t>because:</a:t>
            </a:r>
          </a:p>
          <a:p>
            <a:pPr lvl="1"/>
            <a:r>
              <a:rPr lang="en-US" dirty="0"/>
              <a:t>We are sure of the </a:t>
            </a:r>
            <a:r>
              <a:rPr lang="en-US" dirty="0" smtClean="0"/>
              <a:t>phonetic components</a:t>
            </a:r>
            <a:endParaRPr lang="en-US" dirty="0"/>
          </a:p>
          <a:p>
            <a:pPr lvl="1"/>
            <a:r>
              <a:rPr lang="en-US" dirty="0"/>
              <a:t>We know the language </a:t>
            </a:r>
            <a:r>
              <a:rPr lang="en-US" dirty="0" smtClean="0"/>
              <a:t> (English)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3121" y="1066800"/>
            <a:ext cx="88608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</a:rPr>
              <a:t>As e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</a:rPr>
              <a:t>asy 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</a:rPr>
              <a:t>on the mouth	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</a:rPr>
              <a:t>as possible to still be understood</a:t>
            </a:r>
            <a:br>
              <a:rPr lang="en-US" sz="2400" dirty="0" smtClean="0">
                <a:solidFill>
                  <a:srgbClr val="FFC000"/>
                </a:solidFill>
                <a:latin typeface="Times New Roman" pitchFamily="18" charset="0"/>
              </a:rPr>
            </a:br>
            <a:endParaRPr lang="en-US" sz="24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grpSp>
        <p:nvGrpSpPr>
          <p:cNvPr id="5" name="Group 5"/>
          <p:cNvGrpSpPr>
            <a:grpSpLocks noGrp="1" noChangeAspect="1"/>
          </p:cNvGrpSpPr>
          <p:nvPr/>
        </p:nvGrpSpPr>
        <p:grpSpPr bwMode="auto">
          <a:xfrm>
            <a:off x="304800" y="1676400"/>
            <a:ext cx="8077200" cy="1143000"/>
            <a:chOff x="96" y="2016"/>
            <a:chExt cx="5568" cy="912"/>
          </a:xfrm>
        </p:grpSpPr>
        <p:sp>
          <p:nvSpPr>
            <p:cNvPr id="6" name="AutoShape 6"/>
            <p:cNvSpPr>
              <a:spLocks noChangeAspect="1" noChangeArrowheads="1" noTextEdit="1"/>
            </p:cNvSpPr>
            <p:nvPr/>
          </p:nvSpPr>
          <p:spPr bwMode="auto">
            <a:xfrm>
              <a:off x="96" y="2016"/>
              <a:ext cx="5568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96" y="2016"/>
              <a:ext cx="5568" cy="91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233" y="2823"/>
              <a:ext cx="74" cy="73"/>
            </a:xfrm>
            <a:custGeom>
              <a:avLst/>
              <a:gdLst>
                <a:gd name="T0" fmla="*/ 25 w 74"/>
                <a:gd name="T1" fmla="*/ 0 h 73"/>
                <a:gd name="T2" fmla="*/ 59 w 74"/>
                <a:gd name="T3" fmla="*/ 44 h 73"/>
                <a:gd name="T4" fmla="*/ 59 w 74"/>
                <a:gd name="T5" fmla="*/ 14 h 73"/>
                <a:gd name="T6" fmla="*/ 59 w 74"/>
                <a:gd name="T7" fmla="*/ 9 h 73"/>
                <a:gd name="T8" fmla="*/ 56 w 74"/>
                <a:gd name="T9" fmla="*/ 4 h 73"/>
                <a:gd name="T10" fmla="*/ 54 w 74"/>
                <a:gd name="T11" fmla="*/ 2 h 73"/>
                <a:gd name="T12" fmla="*/ 49 w 74"/>
                <a:gd name="T13" fmla="*/ 2 h 73"/>
                <a:gd name="T14" fmla="*/ 49 w 74"/>
                <a:gd name="T15" fmla="*/ 0 h 73"/>
                <a:gd name="T16" fmla="*/ 74 w 74"/>
                <a:gd name="T17" fmla="*/ 0 h 73"/>
                <a:gd name="T18" fmla="*/ 74 w 74"/>
                <a:gd name="T19" fmla="*/ 2 h 73"/>
                <a:gd name="T20" fmla="*/ 69 w 74"/>
                <a:gd name="T21" fmla="*/ 2 h 73"/>
                <a:gd name="T22" fmla="*/ 66 w 74"/>
                <a:gd name="T23" fmla="*/ 4 h 73"/>
                <a:gd name="T24" fmla="*/ 66 w 74"/>
                <a:gd name="T25" fmla="*/ 4 h 73"/>
                <a:gd name="T26" fmla="*/ 64 w 74"/>
                <a:gd name="T27" fmla="*/ 7 h 73"/>
                <a:gd name="T28" fmla="*/ 64 w 74"/>
                <a:gd name="T29" fmla="*/ 9 h 73"/>
                <a:gd name="T30" fmla="*/ 64 w 74"/>
                <a:gd name="T31" fmla="*/ 14 h 73"/>
                <a:gd name="T32" fmla="*/ 64 w 74"/>
                <a:gd name="T33" fmla="*/ 73 h 73"/>
                <a:gd name="T34" fmla="*/ 61 w 74"/>
                <a:gd name="T35" fmla="*/ 73 h 73"/>
                <a:gd name="T36" fmla="*/ 15 w 74"/>
                <a:gd name="T37" fmla="*/ 14 h 73"/>
                <a:gd name="T38" fmla="*/ 15 w 74"/>
                <a:gd name="T39" fmla="*/ 61 h 73"/>
                <a:gd name="T40" fmla="*/ 15 w 74"/>
                <a:gd name="T41" fmla="*/ 66 h 73"/>
                <a:gd name="T42" fmla="*/ 17 w 74"/>
                <a:gd name="T43" fmla="*/ 68 h 73"/>
                <a:gd name="T44" fmla="*/ 20 w 74"/>
                <a:gd name="T45" fmla="*/ 71 h 73"/>
                <a:gd name="T46" fmla="*/ 22 w 74"/>
                <a:gd name="T47" fmla="*/ 71 h 73"/>
                <a:gd name="T48" fmla="*/ 25 w 74"/>
                <a:gd name="T49" fmla="*/ 71 h 73"/>
                <a:gd name="T50" fmla="*/ 25 w 74"/>
                <a:gd name="T51" fmla="*/ 73 h 73"/>
                <a:gd name="T52" fmla="*/ 0 w 74"/>
                <a:gd name="T53" fmla="*/ 73 h 73"/>
                <a:gd name="T54" fmla="*/ 0 w 74"/>
                <a:gd name="T55" fmla="*/ 71 h 73"/>
                <a:gd name="T56" fmla="*/ 5 w 74"/>
                <a:gd name="T57" fmla="*/ 71 h 73"/>
                <a:gd name="T58" fmla="*/ 7 w 74"/>
                <a:gd name="T59" fmla="*/ 68 h 73"/>
                <a:gd name="T60" fmla="*/ 10 w 74"/>
                <a:gd name="T61" fmla="*/ 66 h 73"/>
                <a:gd name="T62" fmla="*/ 10 w 74"/>
                <a:gd name="T63" fmla="*/ 61 h 73"/>
                <a:gd name="T64" fmla="*/ 10 w 74"/>
                <a:gd name="T65" fmla="*/ 7 h 73"/>
                <a:gd name="T66" fmla="*/ 7 w 74"/>
                <a:gd name="T67" fmla="*/ 7 h 73"/>
                <a:gd name="T68" fmla="*/ 5 w 74"/>
                <a:gd name="T69" fmla="*/ 4 h 73"/>
                <a:gd name="T70" fmla="*/ 5 w 74"/>
                <a:gd name="T71" fmla="*/ 2 h 73"/>
                <a:gd name="T72" fmla="*/ 2 w 74"/>
                <a:gd name="T73" fmla="*/ 2 h 73"/>
                <a:gd name="T74" fmla="*/ 0 w 74"/>
                <a:gd name="T75" fmla="*/ 2 h 73"/>
                <a:gd name="T76" fmla="*/ 0 w 74"/>
                <a:gd name="T77" fmla="*/ 0 h 73"/>
                <a:gd name="T78" fmla="*/ 25 w 74"/>
                <a:gd name="T79" fmla="*/ 0 h 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"/>
                <a:gd name="T121" fmla="*/ 0 h 73"/>
                <a:gd name="T122" fmla="*/ 74 w 74"/>
                <a:gd name="T123" fmla="*/ 73 h 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" h="73">
                  <a:moveTo>
                    <a:pt x="25" y="0"/>
                  </a:moveTo>
                  <a:lnTo>
                    <a:pt x="59" y="44"/>
                  </a:lnTo>
                  <a:lnTo>
                    <a:pt x="59" y="14"/>
                  </a:lnTo>
                  <a:lnTo>
                    <a:pt x="59" y="9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74" y="0"/>
                  </a:lnTo>
                  <a:lnTo>
                    <a:pt x="74" y="2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4" y="14"/>
                  </a:lnTo>
                  <a:lnTo>
                    <a:pt x="64" y="73"/>
                  </a:lnTo>
                  <a:lnTo>
                    <a:pt x="61" y="73"/>
                  </a:lnTo>
                  <a:lnTo>
                    <a:pt x="15" y="14"/>
                  </a:lnTo>
                  <a:lnTo>
                    <a:pt x="15" y="61"/>
                  </a:lnTo>
                  <a:lnTo>
                    <a:pt x="15" y="66"/>
                  </a:lnTo>
                  <a:lnTo>
                    <a:pt x="17" y="68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5" y="71"/>
                  </a:lnTo>
                  <a:lnTo>
                    <a:pt x="7" y="68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2314" y="2823"/>
              <a:ext cx="76" cy="73"/>
            </a:xfrm>
            <a:custGeom>
              <a:avLst/>
              <a:gdLst>
                <a:gd name="T0" fmla="*/ 37 w 76"/>
                <a:gd name="T1" fmla="*/ 0 h 73"/>
                <a:gd name="T2" fmla="*/ 46 w 76"/>
                <a:gd name="T3" fmla="*/ 0 h 73"/>
                <a:gd name="T4" fmla="*/ 56 w 76"/>
                <a:gd name="T5" fmla="*/ 2 h 73"/>
                <a:gd name="T6" fmla="*/ 64 w 76"/>
                <a:gd name="T7" fmla="*/ 9 h 73"/>
                <a:gd name="T8" fmla="*/ 71 w 76"/>
                <a:gd name="T9" fmla="*/ 17 h 73"/>
                <a:gd name="T10" fmla="*/ 73 w 76"/>
                <a:gd name="T11" fmla="*/ 24 h 73"/>
                <a:gd name="T12" fmla="*/ 76 w 76"/>
                <a:gd name="T13" fmla="*/ 36 h 73"/>
                <a:gd name="T14" fmla="*/ 73 w 76"/>
                <a:gd name="T15" fmla="*/ 44 h 73"/>
                <a:gd name="T16" fmla="*/ 71 w 76"/>
                <a:gd name="T17" fmla="*/ 54 h 73"/>
                <a:gd name="T18" fmla="*/ 66 w 76"/>
                <a:gd name="T19" fmla="*/ 61 h 73"/>
                <a:gd name="T20" fmla="*/ 61 w 76"/>
                <a:gd name="T21" fmla="*/ 66 h 73"/>
                <a:gd name="T22" fmla="*/ 54 w 76"/>
                <a:gd name="T23" fmla="*/ 71 h 73"/>
                <a:gd name="T24" fmla="*/ 46 w 76"/>
                <a:gd name="T25" fmla="*/ 73 h 73"/>
                <a:gd name="T26" fmla="*/ 37 w 76"/>
                <a:gd name="T27" fmla="*/ 73 h 73"/>
                <a:gd name="T28" fmla="*/ 24 w 76"/>
                <a:gd name="T29" fmla="*/ 73 h 73"/>
                <a:gd name="T30" fmla="*/ 15 w 76"/>
                <a:gd name="T31" fmla="*/ 68 h 73"/>
                <a:gd name="T32" fmla="*/ 7 w 76"/>
                <a:gd name="T33" fmla="*/ 61 h 73"/>
                <a:gd name="T34" fmla="*/ 2 w 76"/>
                <a:gd name="T35" fmla="*/ 54 h 73"/>
                <a:gd name="T36" fmla="*/ 0 w 76"/>
                <a:gd name="T37" fmla="*/ 44 h 73"/>
                <a:gd name="T38" fmla="*/ 0 w 76"/>
                <a:gd name="T39" fmla="*/ 36 h 73"/>
                <a:gd name="T40" fmla="*/ 0 w 76"/>
                <a:gd name="T41" fmla="*/ 24 h 73"/>
                <a:gd name="T42" fmla="*/ 5 w 76"/>
                <a:gd name="T43" fmla="*/ 17 h 73"/>
                <a:gd name="T44" fmla="*/ 10 w 76"/>
                <a:gd name="T45" fmla="*/ 9 h 73"/>
                <a:gd name="T46" fmla="*/ 17 w 76"/>
                <a:gd name="T47" fmla="*/ 2 h 73"/>
                <a:gd name="T48" fmla="*/ 27 w 76"/>
                <a:gd name="T49" fmla="*/ 0 h 73"/>
                <a:gd name="T50" fmla="*/ 37 w 76"/>
                <a:gd name="T51" fmla="*/ 0 h 73"/>
                <a:gd name="T52" fmla="*/ 37 w 76"/>
                <a:gd name="T53" fmla="*/ 2 h 73"/>
                <a:gd name="T54" fmla="*/ 32 w 76"/>
                <a:gd name="T55" fmla="*/ 2 h 73"/>
                <a:gd name="T56" fmla="*/ 27 w 76"/>
                <a:gd name="T57" fmla="*/ 7 h 73"/>
                <a:gd name="T58" fmla="*/ 22 w 76"/>
                <a:gd name="T59" fmla="*/ 12 h 73"/>
                <a:gd name="T60" fmla="*/ 19 w 76"/>
                <a:gd name="T61" fmla="*/ 19 h 73"/>
                <a:gd name="T62" fmla="*/ 19 w 76"/>
                <a:gd name="T63" fmla="*/ 27 h 73"/>
                <a:gd name="T64" fmla="*/ 19 w 76"/>
                <a:gd name="T65" fmla="*/ 36 h 73"/>
                <a:gd name="T66" fmla="*/ 19 w 76"/>
                <a:gd name="T67" fmla="*/ 49 h 73"/>
                <a:gd name="T68" fmla="*/ 22 w 76"/>
                <a:gd name="T69" fmla="*/ 56 h 73"/>
                <a:gd name="T70" fmla="*/ 24 w 76"/>
                <a:gd name="T71" fmla="*/ 63 h 73"/>
                <a:gd name="T72" fmla="*/ 29 w 76"/>
                <a:gd name="T73" fmla="*/ 68 h 73"/>
                <a:gd name="T74" fmla="*/ 32 w 76"/>
                <a:gd name="T75" fmla="*/ 71 h 73"/>
                <a:gd name="T76" fmla="*/ 37 w 76"/>
                <a:gd name="T77" fmla="*/ 71 h 73"/>
                <a:gd name="T78" fmla="*/ 42 w 76"/>
                <a:gd name="T79" fmla="*/ 71 h 73"/>
                <a:gd name="T80" fmla="*/ 46 w 76"/>
                <a:gd name="T81" fmla="*/ 68 h 73"/>
                <a:gd name="T82" fmla="*/ 51 w 76"/>
                <a:gd name="T83" fmla="*/ 63 h 73"/>
                <a:gd name="T84" fmla="*/ 54 w 76"/>
                <a:gd name="T85" fmla="*/ 56 h 73"/>
                <a:gd name="T86" fmla="*/ 56 w 76"/>
                <a:gd name="T87" fmla="*/ 49 h 73"/>
                <a:gd name="T88" fmla="*/ 56 w 76"/>
                <a:gd name="T89" fmla="*/ 36 h 73"/>
                <a:gd name="T90" fmla="*/ 56 w 76"/>
                <a:gd name="T91" fmla="*/ 29 h 73"/>
                <a:gd name="T92" fmla="*/ 54 w 76"/>
                <a:gd name="T93" fmla="*/ 22 h 73"/>
                <a:gd name="T94" fmla="*/ 54 w 76"/>
                <a:gd name="T95" fmla="*/ 14 h 73"/>
                <a:gd name="T96" fmla="*/ 51 w 76"/>
                <a:gd name="T97" fmla="*/ 9 h 73"/>
                <a:gd name="T98" fmla="*/ 46 w 76"/>
                <a:gd name="T99" fmla="*/ 4 h 73"/>
                <a:gd name="T100" fmla="*/ 42 w 76"/>
                <a:gd name="T101" fmla="*/ 2 h 73"/>
                <a:gd name="T102" fmla="*/ 37 w 76"/>
                <a:gd name="T103" fmla="*/ 2 h 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"/>
                <a:gd name="T157" fmla="*/ 0 h 73"/>
                <a:gd name="T158" fmla="*/ 76 w 76"/>
                <a:gd name="T159" fmla="*/ 73 h 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" h="73">
                  <a:moveTo>
                    <a:pt x="37" y="0"/>
                  </a:moveTo>
                  <a:lnTo>
                    <a:pt x="46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1" y="17"/>
                  </a:lnTo>
                  <a:lnTo>
                    <a:pt x="73" y="24"/>
                  </a:lnTo>
                  <a:lnTo>
                    <a:pt x="76" y="36"/>
                  </a:lnTo>
                  <a:lnTo>
                    <a:pt x="73" y="44"/>
                  </a:lnTo>
                  <a:lnTo>
                    <a:pt x="71" y="54"/>
                  </a:lnTo>
                  <a:lnTo>
                    <a:pt x="66" y="61"/>
                  </a:lnTo>
                  <a:lnTo>
                    <a:pt x="61" y="66"/>
                  </a:lnTo>
                  <a:lnTo>
                    <a:pt x="54" y="71"/>
                  </a:lnTo>
                  <a:lnTo>
                    <a:pt x="46" y="73"/>
                  </a:lnTo>
                  <a:lnTo>
                    <a:pt x="37" y="73"/>
                  </a:lnTo>
                  <a:lnTo>
                    <a:pt x="24" y="73"/>
                  </a:lnTo>
                  <a:lnTo>
                    <a:pt x="15" y="68"/>
                  </a:lnTo>
                  <a:lnTo>
                    <a:pt x="7" y="61"/>
                  </a:lnTo>
                  <a:lnTo>
                    <a:pt x="2" y="54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5" y="17"/>
                  </a:lnTo>
                  <a:lnTo>
                    <a:pt x="10" y="9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37" y="0"/>
                  </a:lnTo>
                  <a:close/>
                  <a:moveTo>
                    <a:pt x="37" y="2"/>
                  </a:moveTo>
                  <a:lnTo>
                    <a:pt x="32" y="2"/>
                  </a:lnTo>
                  <a:lnTo>
                    <a:pt x="27" y="7"/>
                  </a:lnTo>
                  <a:lnTo>
                    <a:pt x="22" y="12"/>
                  </a:lnTo>
                  <a:lnTo>
                    <a:pt x="19" y="19"/>
                  </a:lnTo>
                  <a:lnTo>
                    <a:pt x="19" y="27"/>
                  </a:lnTo>
                  <a:lnTo>
                    <a:pt x="19" y="36"/>
                  </a:lnTo>
                  <a:lnTo>
                    <a:pt x="19" y="49"/>
                  </a:lnTo>
                  <a:lnTo>
                    <a:pt x="22" y="56"/>
                  </a:lnTo>
                  <a:lnTo>
                    <a:pt x="24" y="63"/>
                  </a:lnTo>
                  <a:lnTo>
                    <a:pt x="29" y="68"/>
                  </a:lnTo>
                  <a:lnTo>
                    <a:pt x="32" y="71"/>
                  </a:lnTo>
                  <a:lnTo>
                    <a:pt x="37" y="71"/>
                  </a:lnTo>
                  <a:lnTo>
                    <a:pt x="42" y="71"/>
                  </a:lnTo>
                  <a:lnTo>
                    <a:pt x="46" y="68"/>
                  </a:lnTo>
                  <a:lnTo>
                    <a:pt x="51" y="63"/>
                  </a:lnTo>
                  <a:lnTo>
                    <a:pt x="54" y="56"/>
                  </a:lnTo>
                  <a:lnTo>
                    <a:pt x="56" y="49"/>
                  </a:lnTo>
                  <a:lnTo>
                    <a:pt x="56" y="36"/>
                  </a:lnTo>
                  <a:lnTo>
                    <a:pt x="56" y="29"/>
                  </a:lnTo>
                  <a:lnTo>
                    <a:pt x="54" y="22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397" y="2823"/>
              <a:ext cx="37" cy="73"/>
            </a:xfrm>
            <a:custGeom>
              <a:avLst/>
              <a:gdLst>
                <a:gd name="T0" fmla="*/ 37 w 37"/>
                <a:gd name="T1" fmla="*/ 71 h 73"/>
                <a:gd name="T2" fmla="*/ 37 w 37"/>
                <a:gd name="T3" fmla="*/ 73 h 73"/>
                <a:gd name="T4" fmla="*/ 0 w 37"/>
                <a:gd name="T5" fmla="*/ 73 h 73"/>
                <a:gd name="T6" fmla="*/ 0 w 37"/>
                <a:gd name="T7" fmla="*/ 71 h 73"/>
                <a:gd name="T8" fmla="*/ 3 w 37"/>
                <a:gd name="T9" fmla="*/ 71 h 73"/>
                <a:gd name="T10" fmla="*/ 5 w 37"/>
                <a:gd name="T11" fmla="*/ 71 h 73"/>
                <a:gd name="T12" fmla="*/ 8 w 37"/>
                <a:gd name="T13" fmla="*/ 68 h 73"/>
                <a:gd name="T14" fmla="*/ 8 w 37"/>
                <a:gd name="T15" fmla="*/ 68 h 73"/>
                <a:gd name="T16" fmla="*/ 8 w 37"/>
                <a:gd name="T17" fmla="*/ 66 h 73"/>
                <a:gd name="T18" fmla="*/ 10 w 37"/>
                <a:gd name="T19" fmla="*/ 63 h 73"/>
                <a:gd name="T20" fmla="*/ 10 w 37"/>
                <a:gd name="T21" fmla="*/ 61 h 73"/>
                <a:gd name="T22" fmla="*/ 10 w 37"/>
                <a:gd name="T23" fmla="*/ 12 h 73"/>
                <a:gd name="T24" fmla="*/ 10 w 37"/>
                <a:gd name="T25" fmla="*/ 7 h 73"/>
                <a:gd name="T26" fmla="*/ 8 w 37"/>
                <a:gd name="T27" fmla="*/ 4 h 73"/>
                <a:gd name="T28" fmla="*/ 8 w 37"/>
                <a:gd name="T29" fmla="*/ 4 h 73"/>
                <a:gd name="T30" fmla="*/ 8 w 37"/>
                <a:gd name="T31" fmla="*/ 2 h 73"/>
                <a:gd name="T32" fmla="*/ 5 w 37"/>
                <a:gd name="T33" fmla="*/ 2 h 73"/>
                <a:gd name="T34" fmla="*/ 3 w 37"/>
                <a:gd name="T35" fmla="*/ 2 h 73"/>
                <a:gd name="T36" fmla="*/ 0 w 37"/>
                <a:gd name="T37" fmla="*/ 2 h 73"/>
                <a:gd name="T38" fmla="*/ 0 w 37"/>
                <a:gd name="T39" fmla="*/ 0 h 73"/>
                <a:gd name="T40" fmla="*/ 37 w 37"/>
                <a:gd name="T41" fmla="*/ 0 h 73"/>
                <a:gd name="T42" fmla="*/ 37 w 37"/>
                <a:gd name="T43" fmla="*/ 2 h 73"/>
                <a:gd name="T44" fmla="*/ 35 w 37"/>
                <a:gd name="T45" fmla="*/ 2 h 73"/>
                <a:gd name="T46" fmla="*/ 32 w 37"/>
                <a:gd name="T47" fmla="*/ 2 h 73"/>
                <a:gd name="T48" fmla="*/ 30 w 37"/>
                <a:gd name="T49" fmla="*/ 2 h 73"/>
                <a:gd name="T50" fmla="*/ 27 w 37"/>
                <a:gd name="T51" fmla="*/ 4 h 73"/>
                <a:gd name="T52" fmla="*/ 27 w 37"/>
                <a:gd name="T53" fmla="*/ 4 h 73"/>
                <a:gd name="T54" fmla="*/ 27 w 37"/>
                <a:gd name="T55" fmla="*/ 7 h 73"/>
                <a:gd name="T56" fmla="*/ 27 w 37"/>
                <a:gd name="T57" fmla="*/ 12 h 73"/>
                <a:gd name="T58" fmla="*/ 27 w 37"/>
                <a:gd name="T59" fmla="*/ 61 h 73"/>
                <a:gd name="T60" fmla="*/ 27 w 37"/>
                <a:gd name="T61" fmla="*/ 63 h 73"/>
                <a:gd name="T62" fmla="*/ 27 w 37"/>
                <a:gd name="T63" fmla="*/ 66 h 73"/>
                <a:gd name="T64" fmla="*/ 27 w 37"/>
                <a:gd name="T65" fmla="*/ 68 h 73"/>
                <a:gd name="T66" fmla="*/ 30 w 37"/>
                <a:gd name="T67" fmla="*/ 68 h 73"/>
                <a:gd name="T68" fmla="*/ 32 w 37"/>
                <a:gd name="T69" fmla="*/ 71 h 73"/>
                <a:gd name="T70" fmla="*/ 35 w 37"/>
                <a:gd name="T71" fmla="*/ 71 h 73"/>
                <a:gd name="T72" fmla="*/ 37 w 37"/>
                <a:gd name="T73" fmla="*/ 71 h 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73"/>
                <a:gd name="T113" fmla="*/ 37 w 37"/>
                <a:gd name="T114" fmla="*/ 73 h 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73">
                  <a:moveTo>
                    <a:pt x="37" y="71"/>
                  </a:moveTo>
                  <a:lnTo>
                    <a:pt x="37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5" y="71"/>
                  </a:lnTo>
                  <a:lnTo>
                    <a:pt x="8" y="68"/>
                  </a:lnTo>
                  <a:lnTo>
                    <a:pt x="8" y="66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8" y="4"/>
                  </a:lnTo>
                  <a:lnTo>
                    <a:pt x="8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7" y="4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32" y="71"/>
                  </a:lnTo>
                  <a:lnTo>
                    <a:pt x="35" y="71"/>
                  </a:lnTo>
                  <a:lnTo>
                    <a:pt x="37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441" y="2823"/>
              <a:ext cx="52" cy="73"/>
            </a:xfrm>
            <a:custGeom>
              <a:avLst/>
              <a:gdLst>
                <a:gd name="T0" fmla="*/ 47 w 52"/>
                <a:gd name="T1" fmla="*/ 22 h 73"/>
                <a:gd name="T2" fmla="*/ 42 w 52"/>
                <a:gd name="T3" fmla="*/ 14 h 73"/>
                <a:gd name="T4" fmla="*/ 30 w 52"/>
                <a:gd name="T5" fmla="*/ 2 h 73"/>
                <a:gd name="T6" fmla="*/ 20 w 52"/>
                <a:gd name="T7" fmla="*/ 2 h 73"/>
                <a:gd name="T8" fmla="*/ 13 w 52"/>
                <a:gd name="T9" fmla="*/ 7 h 73"/>
                <a:gd name="T10" fmla="*/ 13 w 52"/>
                <a:gd name="T11" fmla="*/ 14 h 73"/>
                <a:gd name="T12" fmla="*/ 15 w 52"/>
                <a:gd name="T13" fmla="*/ 19 h 73"/>
                <a:gd name="T14" fmla="*/ 22 w 52"/>
                <a:gd name="T15" fmla="*/ 24 h 73"/>
                <a:gd name="T16" fmla="*/ 40 w 52"/>
                <a:gd name="T17" fmla="*/ 34 h 73"/>
                <a:gd name="T18" fmla="*/ 49 w 52"/>
                <a:gd name="T19" fmla="*/ 44 h 73"/>
                <a:gd name="T20" fmla="*/ 49 w 52"/>
                <a:gd name="T21" fmla="*/ 61 h 73"/>
                <a:gd name="T22" fmla="*/ 40 w 52"/>
                <a:gd name="T23" fmla="*/ 71 h 73"/>
                <a:gd name="T24" fmla="*/ 27 w 52"/>
                <a:gd name="T25" fmla="*/ 73 h 73"/>
                <a:gd name="T26" fmla="*/ 20 w 52"/>
                <a:gd name="T27" fmla="*/ 73 h 73"/>
                <a:gd name="T28" fmla="*/ 13 w 52"/>
                <a:gd name="T29" fmla="*/ 71 h 73"/>
                <a:gd name="T30" fmla="*/ 8 w 52"/>
                <a:gd name="T31" fmla="*/ 68 h 73"/>
                <a:gd name="T32" fmla="*/ 5 w 52"/>
                <a:gd name="T33" fmla="*/ 71 h 73"/>
                <a:gd name="T34" fmla="*/ 3 w 52"/>
                <a:gd name="T35" fmla="*/ 73 h 73"/>
                <a:gd name="T36" fmla="*/ 0 w 52"/>
                <a:gd name="T37" fmla="*/ 46 h 73"/>
                <a:gd name="T38" fmla="*/ 5 w 52"/>
                <a:gd name="T39" fmla="*/ 54 h 73"/>
                <a:gd name="T40" fmla="*/ 13 w 52"/>
                <a:gd name="T41" fmla="*/ 63 h 73"/>
                <a:gd name="T42" fmla="*/ 27 w 52"/>
                <a:gd name="T43" fmla="*/ 71 h 73"/>
                <a:gd name="T44" fmla="*/ 35 w 52"/>
                <a:gd name="T45" fmla="*/ 66 h 73"/>
                <a:gd name="T46" fmla="*/ 40 w 52"/>
                <a:gd name="T47" fmla="*/ 58 h 73"/>
                <a:gd name="T48" fmla="*/ 37 w 52"/>
                <a:gd name="T49" fmla="*/ 54 h 73"/>
                <a:gd name="T50" fmla="*/ 35 w 52"/>
                <a:gd name="T51" fmla="*/ 49 h 73"/>
                <a:gd name="T52" fmla="*/ 25 w 52"/>
                <a:gd name="T53" fmla="*/ 44 h 73"/>
                <a:gd name="T54" fmla="*/ 10 w 52"/>
                <a:gd name="T55" fmla="*/ 36 h 73"/>
                <a:gd name="T56" fmla="*/ 3 w 52"/>
                <a:gd name="T57" fmla="*/ 29 h 73"/>
                <a:gd name="T58" fmla="*/ 0 w 52"/>
                <a:gd name="T59" fmla="*/ 19 h 73"/>
                <a:gd name="T60" fmla="*/ 8 w 52"/>
                <a:gd name="T61" fmla="*/ 4 h 73"/>
                <a:gd name="T62" fmla="*/ 22 w 52"/>
                <a:gd name="T63" fmla="*/ 0 h 73"/>
                <a:gd name="T64" fmla="*/ 30 w 52"/>
                <a:gd name="T65" fmla="*/ 0 h 73"/>
                <a:gd name="T66" fmla="*/ 35 w 52"/>
                <a:gd name="T67" fmla="*/ 2 h 73"/>
                <a:gd name="T68" fmla="*/ 40 w 52"/>
                <a:gd name="T69" fmla="*/ 2 h 73"/>
                <a:gd name="T70" fmla="*/ 42 w 52"/>
                <a:gd name="T71" fmla="*/ 2 h 73"/>
                <a:gd name="T72" fmla="*/ 44 w 52"/>
                <a:gd name="T73" fmla="*/ 0 h 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"/>
                <a:gd name="T112" fmla="*/ 0 h 73"/>
                <a:gd name="T113" fmla="*/ 52 w 52"/>
                <a:gd name="T114" fmla="*/ 73 h 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" h="73">
                  <a:moveTo>
                    <a:pt x="47" y="0"/>
                  </a:moveTo>
                  <a:lnTo>
                    <a:pt x="47" y="22"/>
                  </a:lnTo>
                  <a:lnTo>
                    <a:pt x="44" y="22"/>
                  </a:lnTo>
                  <a:lnTo>
                    <a:pt x="42" y="14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3" y="7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5" y="19"/>
                  </a:lnTo>
                  <a:lnTo>
                    <a:pt x="17" y="22"/>
                  </a:lnTo>
                  <a:lnTo>
                    <a:pt x="22" y="24"/>
                  </a:lnTo>
                  <a:lnTo>
                    <a:pt x="30" y="27"/>
                  </a:lnTo>
                  <a:lnTo>
                    <a:pt x="40" y="34"/>
                  </a:lnTo>
                  <a:lnTo>
                    <a:pt x="47" y="39"/>
                  </a:lnTo>
                  <a:lnTo>
                    <a:pt x="49" y="44"/>
                  </a:lnTo>
                  <a:lnTo>
                    <a:pt x="52" y="51"/>
                  </a:lnTo>
                  <a:lnTo>
                    <a:pt x="49" y="61"/>
                  </a:lnTo>
                  <a:lnTo>
                    <a:pt x="44" y="68"/>
                  </a:lnTo>
                  <a:lnTo>
                    <a:pt x="40" y="71"/>
                  </a:lnTo>
                  <a:lnTo>
                    <a:pt x="32" y="73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20" y="73"/>
                  </a:lnTo>
                  <a:lnTo>
                    <a:pt x="17" y="71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8" y="68"/>
                  </a:lnTo>
                  <a:lnTo>
                    <a:pt x="5" y="71"/>
                  </a:lnTo>
                  <a:lnTo>
                    <a:pt x="3" y="73"/>
                  </a:lnTo>
                  <a:lnTo>
                    <a:pt x="0" y="73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5" y="54"/>
                  </a:lnTo>
                  <a:lnTo>
                    <a:pt x="8" y="58"/>
                  </a:lnTo>
                  <a:lnTo>
                    <a:pt x="13" y="63"/>
                  </a:lnTo>
                  <a:lnTo>
                    <a:pt x="20" y="68"/>
                  </a:lnTo>
                  <a:lnTo>
                    <a:pt x="27" y="71"/>
                  </a:lnTo>
                  <a:lnTo>
                    <a:pt x="32" y="68"/>
                  </a:lnTo>
                  <a:lnTo>
                    <a:pt x="35" y="66"/>
                  </a:lnTo>
                  <a:lnTo>
                    <a:pt x="40" y="63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37" y="54"/>
                  </a:lnTo>
                  <a:lnTo>
                    <a:pt x="37" y="51"/>
                  </a:lnTo>
                  <a:lnTo>
                    <a:pt x="35" y="49"/>
                  </a:lnTo>
                  <a:lnTo>
                    <a:pt x="30" y="46"/>
                  </a:lnTo>
                  <a:lnTo>
                    <a:pt x="25" y="44"/>
                  </a:lnTo>
                  <a:lnTo>
                    <a:pt x="15" y="39"/>
                  </a:lnTo>
                  <a:lnTo>
                    <a:pt x="10" y="36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498" y="2823"/>
              <a:ext cx="76" cy="73"/>
            </a:xfrm>
            <a:custGeom>
              <a:avLst/>
              <a:gdLst>
                <a:gd name="T0" fmla="*/ 76 w 76"/>
                <a:gd name="T1" fmla="*/ 0 h 73"/>
                <a:gd name="T2" fmla="*/ 76 w 76"/>
                <a:gd name="T3" fmla="*/ 2 h 73"/>
                <a:gd name="T4" fmla="*/ 71 w 76"/>
                <a:gd name="T5" fmla="*/ 2 h 73"/>
                <a:gd name="T6" fmla="*/ 68 w 76"/>
                <a:gd name="T7" fmla="*/ 4 h 73"/>
                <a:gd name="T8" fmla="*/ 68 w 76"/>
                <a:gd name="T9" fmla="*/ 7 h 73"/>
                <a:gd name="T10" fmla="*/ 63 w 76"/>
                <a:gd name="T11" fmla="*/ 9 h 73"/>
                <a:gd name="T12" fmla="*/ 61 w 76"/>
                <a:gd name="T13" fmla="*/ 17 h 73"/>
                <a:gd name="T14" fmla="*/ 46 w 76"/>
                <a:gd name="T15" fmla="*/ 44 h 73"/>
                <a:gd name="T16" fmla="*/ 46 w 76"/>
                <a:gd name="T17" fmla="*/ 61 h 73"/>
                <a:gd name="T18" fmla="*/ 46 w 76"/>
                <a:gd name="T19" fmla="*/ 63 h 73"/>
                <a:gd name="T20" fmla="*/ 46 w 76"/>
                <a:gd name="T21" fmla="*/ 66 h 73"/>
                <a:gd name="T22" fmla="*/ 46 w 76"/>
                <a:gd name="T23" fmla="*/ 68 h 73"/>
                <a:gd name="T24" fmla="*/ 49 w 76"/>
                <a:gd name="T25" fmla="*/ 68 h 73"/>
                <a:gd name="T26" fmla="*/ 51 w 76"/>
                <a:gd name="T27" fmla="*/ 71 h 73"/>
                <a:gd name="T28" fmla="*/ 54 w 76"/>
                <a:gd name="T29" fmla="*/ 71 h 73"/>
                <a:gd name="T30" fmla="*/ 56 w 76"/>
                <a:gd name="T31" fmla="*/ 71 h 73"/>
                <a:gd name="T32" fmla="*/ 56 w 76"/>
                <a:gd name="T33" fmla="*/ 73 h 73"/>
                <a:gd name="T34" fmla="*/ 19 w 76"/>
                <a:gd name="T35" fmla="*/ 73 h 73"/>
                <a:gd name="T36" fmla="*/ 19 w 76"/>
                <a:gd name="T37" fmla="*/ 71 h 73"/>
                <a:gd name="T38" fmla="*/ 22 w 76"/>
                <a:gd name="T39" fmla="*/ 71 h 73"/>
                <a:gd name="T40" fmla="*/ 24 w 76"/>
                <a:gd name="T41" fmla="*/ 71 h 73"/>
                <a:gd name="T42" fmla="*/ 27 w 76"/>
                <a:gd name="T43" fmla="*/ 68 h 73"/>
                <a:gd name="T44" fmla="*/ 27 w 76"/>
                <a:gd name="T45" fmla="*/ 68 h 73"/>
                <a:gd name="T46" fmla="*/ 29 w 76"/>
                <a:gd name="T47" fmla="*/ 66 h 73"/>
                <a:gd name="T48" fmla="*/ 29 w 76"/>
                <a:gd name="T49" fmla="*/ 63 h 73"/>
                <a:gd name="T50" fmla="*/ 29 w 76"/>
                <a:gd name="T51" fmla="*/ 61 h 73"/>
                <a:gd name="T52" fmla="*/ 29 w 76"/>
                <a:gd name="T53" fmla="*/ 46 h 73"/>
                <a:gd name="T54" fmla="*/ 12 w 76"/>
                <a:gd name="T55" fmla="*/ 14 h 73"/>
                <a:gd name="T56" fmla="*/ 9 w 76"/>
                <a:gd name="T57" fmla="*/ 9 h 73"/>
                <a:gd name="T58" fmla="*/ 7 w 76"/>
                <a:gd name="T59" fmla="*/ 4 h 73"/>
                <a:gd name="T60" fmla="*/ 7 w 76"/>
                <a:gd name="T61" fmla="*/ 4 h 73"/>
                <a:gd name="T62" fmla="*/ 5 w 76"/>
                <a:gd name="T63" fmla="*/ 2 h 73"/>
                <a:gd name="T64" fmla="*/ 0 w 76"/>
                <a:gd name="T65" fmla="*/ 2 h 73"/>
                <a:gd name="T66" fmla="*/ 0 w 76"/>
                <a:gd name="T67" fmla="*/ 0 h 73"/>
                <a:gd name="T68" fmla="*/ 34 w 76"/>
                <a:gd name="T69" fmla="*/ 0 h 73"/>
                <a:gd name="T70" fmla="*/ 34 w 76"/>
                <a:gd name="T71" fmla="*/ 2 h 73"/>
                <a:gd name="T72" fmla="*/ 32 w 76"/>
                <a:gd name="T73" fmla="*/ 2 h 73"/>
                <a:gd name="T74" fmla="*/ 29 w 76"/>
                <a:gd name="T75" fmla="*/ 2 h 73"/>
                <a:gd name="T76" fmla="*/ 29 w 76"/>
                <a:gd name="T77" fmla="*/ 2 h 73"/>
                <a:gd name="T78" fmla="*/ 27 w 76"/>
                <a:gd name="T79" fmla="*/ 4 h 73"/>
                <a:gd name="T80" fmla="*/ 27 w 76"/>
                <a:gd name="T81" fmla="*/ 4 h 73"/>
                <a:gd name="T82" fmla="*/ 27 w 76"/>
                <a:gd name="T83" fmla="*/ 7 h 73"/>
                <a:gd name="T84" fmla="*/ 29 w 76"/>
                <a:gd name="T85" fmla="*/ 9 h 73"/>
                <a:gd name="T86" fmla="*/ 32 w 76"/>
                <a:gd name="T87" fmla="*/ 14 h 73"/>
                <a:gd name="T88" fmla="*/ 44 w 76"/>
                <a:gd name="T89" fmla="*/ 39 h 73"/>
                <a:gd name="T90" fmla="*/ 56 w 76"/>
                <a:gd name="T91" fmla="*/ 17 h 73"/>
                <a:gd name="T92" fmla="*/ 59 w 76"/>
                <a:gd name="T93" fmla="*/ 12 h 73"/>
                <a:gd name="T94" fmla="*/ 61 w 76"/>
                <a:gd name="T95" fmla="*/ 7 h 73"/>
                <a:gd name="T96" fmla="*/ 61 w 76"/>
                <a:gd name="T97" fmla="*/ 7 h 73"/>
                <a:gd name="T98" fmla="*/ 61 w 76"/>
                <a:gd name="T99" fmla="*/ 4 h 73"/>
                <a:gd name="T100" fmla="*/ 59 w 76"/>
                <a:gd name="T101" fmla="*/ 4 h 73"/>
                <a:gd name="T102" fmla="*/ 56 w 76"/>
                <a:gd name="T103" fmla="*/ 2 h 73"/>
                <a:gd name="T104" fmla="*/ 54 w 76"/>
                <a:gd name="T105" fmla="*/ 2 h 73"/>
                <a:gd name="T106" fmla="*/ 54 w 76"/>
                <a:gd name="T107" fmla="*/ 0 h 73"/>
                <a:gd name="T108" fmla="*/ 76 w 76"/>
                <a:gd name="T109" fmla="*/ 0 h 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73"/>
                <a:gd name="T167" fmla="*/ 76 w 76"/>
                <a:gd name="T168" fmla="*/ 73 h 7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73">
                  <a:moveTo>
                    <a:pt x="76" y="0"/>
                  </a:moveTo>
                  <a:lnTo>
                    <a:pt x="76" y="2"/>
                  </a:lnTo>
                  <a:lnTo>
                    <a:pt x="71" y="2"/>
                  </a:lnTo>
                  <a:lnTo>
                    <a:pt x="68" y="4"/>
                  </a:lnTo>
                  <a:lnTo>
                    <a:pt x="68" y="7"/>
                  </a:lnTo>
                  <a:lnTo>
                    <a:pt x="63" y="9"/>
                  </a:lnTo>
                  <a:lnTo>
                    <a:pt x="61" y="17"/>
                  </a:lnTo>
                  <a:lnTo>
                    <a:pt x="46" y="44"/>
                  </a:lnTo>
                  <a:lnTo>
                    <a:pt x="46" y="61"/>
                  </a:lnTo>
                  <a:lnTo>
                    <a:pt x="46" y="63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9" y="68"/>
                  </a:lnTo>
                  <a:lnTo>
                    <a:pt x="51" y="71"/>
                  </a:lnTo>
                  <a:lnTo>
                    <a:pt x="54" y="71"/>
                  </a:lnTo>
                  <a:lnTo>
                    <a:pt x="56" y="71"/>
                  </a:lnTo>
                  <a:lnTo>
                    <a:pt x="56" y="73"/>
                  </a:lnTo>
                  <a:lnTo>
                    <a:pt x="19" y="73"/>
                  </a:lnTo>
                  <a:lnTo>
                    <a:pt x="19" y="71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7" y="68"/>
                  </a:lnTo>
                  <a:lnTo>
                    <a:pt x="29" y="66"/>
                  </a:lnTo>
                  <a:lnTo>
                    <a:pt x="29" y="63"/>
                  </a:lnTo>
                  <a:lnTo>
                    <a:pt x="29" y="61"/>
                  </a:lnTo>
                  <a:lnTo>
                    <a:pt x="29" y="46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7" y="4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7" y="4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2" y="14"/>
                  </a:lnTo>
                  <a:lnTo>
                    <a:pt x="44" y="39"/>
                  </a:lnTo>
                  <a:lnTo>
                    <a:pt x="56" y="17"/>
                  </a:lnTo>
                  <a:lnTo>
                    <a:pt x="59" y="12"/>
                  </a:lnTo>
                  <a:lnTo>
                    <a:pt x="61" y="7"/>
                  </a:lnTo>
                  <a:lnTo>
                    <a:pt x="61" y="4"/>
                  </a:lnTo>
                  <a:lnTo>
                    <a:pt x="59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608" y="2823"/>
              <a:ext cx="66" cy="73"/>
            </a:xfrm>
            <a:custGeom>
              <a:avLst/>
              <a:gdLst>
                <a:gd name="T0" fmla="*/ 66 w 66"/>
                <a:gd name="T1" fmla="*/ 0 h 73"/>
                <a:gd name="T2" fmla="*/ 66 w 66"/>
                <a:gd name="T3" fmla="*/ 24 h 73"/>
                <a:gd name="T4" fmla="*/ 64 w 66"/>
                <a:gd name="T5" fmla="*/ 24 h 73"/>
                <a:gd name="T6" fmla="*/ 61 w 66"/>
                <a:gd name="T7" fmla="*/ 14 h 73"/>
                <a:gd name="T8" fmla="*/ 56 w 66"/>
                <a:gd name="T9" fmla="*/ 9 h 73"/>
                <a:gd name="T10" fmla="*/ 49 w 66"/>
                <a:gd name="T11" fmla="*/ 4 h 73"/>
                <a:gd name="T12" fmla="*/ 42 w 66"/>
                <a:gd name="T13" fmla="*/ 2 h 73"/>
                <a:gd name="T14" fmla="*/ 37 w 66"/>
                <a:gd name="T15" fmla="*/ 4 h 73"/>
                <a:gd name="T16" fmla="*/ 29 w 66"/>
                <a:gd name="T17" fmla="*/ 7 h 73"/>
                <a:gd name="T18" fmla="*/ 24 w 66"/>
                <a:gd name="T19" fmla="*/ 12 h 73"/>
                <a:gd name="T20" fmla="*/ 22 w 66"/>
                <a:gd name="T21" fmla="*/ 17 h 73"/>
                <a:gd name="T22" fmla="*/ 20 w 66"/>
                <a:gd name="T23" fmla="*/ 27 h 73"/>
                <a:gd name="T24" fmla="*/ 17 w 66"/>
                <a:gd name="T25" fmla="*/ 34 h 73"/>
                <a:gd name="T26" fmla="*/ 20 w 66"/>
                <a:gd name="T27" fmla="*/ 44 h 73"/>
                <a:gd name="T28" fmla="*/ 20 w 66"/>
                <a:gd name="T29" fmla="*/ 54 h 73"/>
                <a:gd name="T30" fmla="*/ 24 w 66"/>
                <a:gd name="T31" fmla="*/ 61 h 73"/>
                <a:gd name="T32" fmla="*/ 29 w 66"/>
                <a:gd name="T33" fmla="*/ 66 h 73"/>
                <a:gd name="T34" fmla="*/ 34 w 66"/>
                <a:gd name="T35" fmla="*/ 68 h 73"/>
                <a:gd name="T36" fmla="*/ 42 w 66"/>
                <a:gd name="T37" fmla="*/ 68 h 73"/>
                <a:gd name="T38" fmla="*/ 49 w 66"/>
                <a:gd name="T39" fmla="*/ 68 h 73"/>
                <a:gd name="T40" fmla="*/ 54 w 66"/>
                <a:gd name="T41" fmla="*/ 66 h 73"/>
                <a:gd name="T42" fmla="*/ 59 w 66"/>
                <a:gd name="T43" fmla="*/ 61 h 73"/>
                <a:gd name="T44" fmla="*/ 66 w 66"/>
                <a:gd name="T45" fmla="*/ 56 h 73"/>
                <a:gd name="T46" fmla="*/ 66 w 66"/>
                <a:gd name="T47" fmla="*/ 61 h 73"/>
                <a:gd name="T48" fmla="*/ 59 w 66"/>
                <a:gd name="T49" fmla="*/ 68 h 73"/>
                <a:gd name="T50" fmla="*/ 54 w 66"/>
                <a:gd name="T51" fmla="*/ 71 h 73"/>
                <a:gd name="T52" fmla="*/ 47 w 66"/>
                <a:gd name="T53" fmla="*/ 73 h 73"/>
                <a:gd name="T54" fmla="*/ 39 w 66"/>
                <a:gd name="T55" fmla="*/ 73 h 73"/>
                <a:gd name="T56" fmla="*/ 27 w 66"/>
                <a:gd name="T57" fmla="*/ 73 h 73"/>
                <a:gd name="T58" fmla="*/ 17 w 66"/>
                <a:gd name="T59" fmla="*/ 68 h 73"/>
                <a:gd name="T60" fmla="*/ 10 w 66"/>
                <a:gd name="T61" fmla="*/ 63 h 73"/>
                <a:gd name="T62" fmla="*/ 5 w 66"/>
                <a:gd name="T63" fmla="*/ 56 h 73"/>
                <a:gd name="T64" fmla="*/ 0 w 66"/>
                <a:gd name="T65" fmla="*/ 46 h 73"/>
                <a:gd name="T66" fmla="*/ 0 w 66"/>
                <a:gd name="T67" fmla="*/ 36 h 73"/>
                <a:gd name="T68" fmla="*/ 0 w 66"/>
                <a:gd name="T69" fmla="*/ 27 h 73"/>
                <a:gd name="T70" fmla="*/ 5 w 66"/>
                <a:gd name="T71" fmla="*/ 17 h 73"/>
                <a:gd name="T72" fmla="*/ 10 w 66"/>
                <a:gd name="T73" fmla="*/ 9 h 73"/>
                <a:gd name="T74" fmla="*/ 20 w 66"/>
                <a:gd name="T75" fmla="*/ 4 h 73"/>
                <a:gd name="T76" fmla="*/ 27 w 66"/>
                <a:gd name="T77" fmla="*/ 0 h 73"/>
                <a:gd name="T78" fmla="*/ 39 w 66"/>
                <a:gd name="T79" fmla="*/ 0 h 73"/>
                <a:gd name="T80" fmla="*/ 47 w 66"/>
                <a:gd name="T81" fmla="*/ 0 h 73"/>
                <a:gd name="T82" fmla="*/ 54 w 66"/>
                <a:gd name="T83" fmla="*/ 2 h 73"/>
                <a:gd name="T84" fmla="*/ 59 w 66"/>
                <a:gd name="T85" fmla="*/ 2 h 73"/>
                <a:gd name="T86" fmla="*/ 61 w 66"/>
                <a:gd name="T87" fmla="*/ 2 h 73"/>
                <a:gd name="T88" fmla="*/ 61 w 66"/>
                <a:gd name="T89" fmla="*/ 2 h 73"/>
                <a:gd name="T90" fmla="*/ 64 w 66"/>
                <a:gd name="T91" fmla="*/ 2 h 73"/>
                <a:gd name="T92" fmla="*/ 64 w 66"/>
                <a:gd name="T93" fmla="*/ 0 h 73"/>
                <a:gd name="T94" fmla="*/ 64 w 66"/>
                <a:gd name="T95" fmla="*/ 0 h 73"/>
                <a:gd name="T96" fmla="*/ 66 w 66"/>
                <a:gd name="T97" fmla="*/ 0 h 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73"/>
                <a:gd name="T149" fmla="*/ 66 w 66"/>
                <a:gd name="T150" fmla="*/ 73 h 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73">
                  <a:moveTo>
                    <a:pt x="66" y="0"/>
                  </a:moveTo>
                  <a:lnTo>
                    <a:pt x="66" y="24"/>
                  </a:lnTo>
                  <a:lnTo>
                    <a:pt x="64" y="24"/>
                  </a:lnTo>
                  <a:lnTo>
                    <a:pt x="61" y="14"/>
                  </a:lnTo>
                  <a:lnTo>
                    <a:pt x="56" y="9"/>
                  </a:lnTo>
                  <a:lnTo>
                    <a:pt x="49" y="4"/>
                  </a:lnTo>
                  <a:lnTo>
                    <a:pt x="42" y="2"/>
                  </a:lnTo>
                  <a:lnTo>
                    <a:pt x="37" y="4"/>
                  </a:lnTo>
                  <a:lnTo>
                    <a:pt x="29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20" y="27"/>
                  </a:lnTo>
                  <a:lnTo>
                    <a:pt x="17" y="34"/>
                  </a:lnTo>
                  <a:lnTo>
                    <a:pt x="20" y="44"/>
                  </a:lnTo>
                  <a:lnTo>
                    <a:pt x="20" y="54"/>
                  </a:lnTo>
                  <a:lnTo>
                    <a:pt x="24" y="61"/>
                  </a:lnTo>
                  <a:lnTo>
                    <a:pt x="29" y="66"/>
                  </a:lnTo>
                  <a:lnTo>
                    <a:pt x="34" y="68"/>
                  </a:lnTo>
                  <a:lnTo>
                    <a:pt x="42" y="68"/>
                  </a:lnTo>
                  <a:lnTo>
                    <a:pt x="49" y="68"/>
                  </a:lnTo>
                  <a:lnTo>
                    <a:pt x="54" y="66"/>
                  </a:lnTo>
                  <a:lnTo>
                    <a:pt x="59" y="61"/>
                  </a:lnTo>
                  <a:lnTo>
                    <a:pt x="66" y="56"/>
                  </a:lnTo>
                  <a:lnTo>
                    <a:pt x="66" y="61"/>
                  </a:lnTo>
                  <a:lnTo>
                    <a:pt x="59" y="68"/>
                  </a:lnTo>
                  <a:lnTo>
                    <a:pt x="54" y="71"/>
                  </a:lnTo>
                  <a:lnTo>
                    <a:pt x="47" y="73"/>
                  </a:lnTo>
                  <a:lnTo>
                    <a:pt x="39" y="73"/>
                  </a:lnTo>
                  <a:lnTo>
                    <a:pt x="27" y="73"/>
                  </a:lnTo>
                  <a:lnTo>
                    <a:pt x="17" y="68"/>
                  </a:lnTo>
                  <a:lnTo>
                    <a:pt x="10" y="63"/>
                  </a:lnTo>
                  <a:lnTo>
                    <a:pt x="5" y="5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5" y="17"/>
                  </a:lnTo>
                  <a:lnTo>
                    <a:pt x="10" y="9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4" y="2"/>
                  </a:lnTo>
                  <a:lnTo>
                    <a:pt x="64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684" y="2823"/>
              <a:ext cx="81" cy="73"/>
            </a:xfrm>
            <a:custGeom>
              <a:avLst/>
              <a:gdLst>
                <a:gd name="T0" fmla="*/ 27 w 81"/>
                <a:gd name="T1" fmla="*/ 61 h 73"/>
                <a:gd name="T2" fmla="*/ 27 w 81"/>
                <a:gd name="T3" fmla="*/ 66 h 73"/>
                <a:gd name="T4" fmla="*/ 29 w 81"/>
                <a:gd name="T5" fmla="*/ 68 h 73"/>
                <a:gd name="T6" fmla="*/ 34 w 81"/>
                <a:gd name="T7" fmla="*/ 71 h 73"/>
                <a:gd name="T8" fmla="*/ 37 w 81"/>
                <a:gd name="T9" fmla="*/ 73 h 73"/>
                <a:gd name="T10" fmla="*/ 0 w 81"/>
                <a:gd name="T11" fmla="*/ 71 h 73"/>
                <a:gd name="T12" fmla="*/ 5 w 81"/>
                <a:gd name="T13" fmla="*/ 71 h 73"/>
                <a:gd name="T14" fmla="*/ 7 w 81"/>
                <a:gd name="T15" fmla="*/ 68 h 73"/>
                <a:gd name="T16" fmla="*/ 10 w 81"/>
                <a:gd name="T17" fmla="*/ 63 h 73"/>
                <a:gd name="T18" fmla="*/ 10 w 81"/>
                <a:gd name="T19" fmla="*/ 12 h 73"/>
                <a:gd name="T20" fmla="*/ 10 w 81"/>
                <a:gd name="T21" fmla="*/ 4 h 73"/>
                <a:gd name="T22" fmla="*/ 7 w 81"/>
                <a:gd name="T23" fmla="*/ 2 h 73"/>
                <a:gd name="T24" fmla="*/ 2 w 81"/>
                <a:gd name="T25" fmla="*/ 2 h 73"/>
                <a:gd name="T26" fmla="*/ 0 w 81"/>
                <a:gd name="T27" fmla="*/ 0 h 73"/>
                <a:gd name="T28" fmla="*/ 37 w 81"/>
                <a:gd name="T29" fmla="*/ 2 h 73"/>
                <a:gd name="T30" fmla="*/ 32 w 81"/>
                <a:gd name="T31" fmla="*/ 2 h 73"/>
                <a:gd name="T32" fmla="*/ 27 w 81"/>
                <a:gd name="T33" fmla="*/ 4 h 73"/>
                <a:gd name="T34" fmla="*/ 27 w 81"/>
                <a:gd name="T35" fmla="*/ 7 h 73"/>
                <a:gd name="T36" fmla="*/ 27 w 81"/>
                <a:gd name="T37" fmla="*/ 31 h 73"/>
                <a:gd name="T38" fmla="*/ 54 w 81"/>
                <a:gd name="T39" fmla="*/ 12 h 73"/>
                <a:gd name="T40" fmla="*/ 51 w 81"/>
                <a:gd name="T41" fmla="*/ 4 h 73"/>
                <a:gd name="T42" fmla="*/ 49 w 81"/>
                <a:gd name="T43" fmla="*/ 2 h 73"/>
                <a:gd name="T44" fmla="*/ 44 w 81"/>
                <a:gd name="T45" fmla="*/ 2 h 73"/>
                <a:gd name="T46" fmla="*/ 42 w 81"/>
                <a:gd name="T47" fmla="*/ 0 h 73"/>
                <a:gd name="T48" fmla="*/ 81 w 81"/>
                <a:gd name="T49" fmla="*/ 2 h 73"/>
                <a:gd name="T50" fmla="*/ 76 w 81"/>
                <a:gd name="T51" fmla="*/ 2 h 73"/>
                <a:gd name="T52" fmla="*/ 71 w 81"/>
                <a:gd name="T53" fmla="*/ 4 h 73"/>
                <a:gd name="T54" fmla="*/ 71 w 81"/>
                <a:gd name="T55" fmla="*/ 7 h 73"/>
                <a:gd name="T56" fmla="*/ 69 w 81"/>
                <a:gd name="T57" fmla="*/ 61 h 73"/>
                <a:gd name="T58" fmla="*/ 71 w 81"/>
                <a:gd name="T59" fmla="*/ 66 h 73"/>
                <a:gd name="T60" fmla="*/ 73 w 81"/>
                <a:gd name="T61" fmla="*/ 68 h 73"/>
                <a:gd name="T62" fmla="*/ 78 w 81"/>
                <a:gd name="T63" fmla="*/ 71 h 73"/>
                <a:gd name="T64" fmla="*/ 81 w 81"/>
                <a:gd name="T65" fmla="*/ 73 h 73"/>
                <a:gd name="T66" fmla="*/ 42 w 81"/>
                <a:gd name="T67" fmla="*/ 71 h 73"/>
                <a:gd name="T68" fmla="*/ 47 w 81"/>
                <a:gd name="T69" fmla="*/ 71 h 73"/>
                <a:gd name="T70" fmla="*/ 51 w 81"/>
                <a:gd name="T71" fmla="*/ 68 h 73"/>
                <a:gd name="T72" fmla="*/ 51 w 81"/>
                <a:gd name="T73" fmla="*/ 63 h 73"/>
                <a:gd name="T74" fmla="*/ 54 w 81"/>
                <a:gd name="T75" fmla="*/ 36 h 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73"/>
                <a:gd name="T116" fmla="*/ 81 w 81"/>
                <a:gd name="T117" fmla="*/ 73 h 7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73">
                  <a:moveTo>
                    <a:pt x="27" y="36"/>
                  </a:moveTo>
                  <a:lnTo>
                    <a:pt x="27" y="61"/>
                  </a:lnTo>
                  <a:lnTo>
                    <a:pt x="27" y="63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68"/>
                  </a:lnTo>
                  <a:lnTo>
                    <a:pt x="32" y="71"/>
                  </a:lnTo>
                  <a:lnTo>
                    <a:pt x="34" y="71"/>
                  </a:lnTo>
                  <a:lnTo>
                    <a:pt x="37" y="71"/>
                  </a:lnTo>
                  <a:lnTo>
                    <a:pt x="37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5" y="71"/>
                  </a:lnTo>
                  <a:lnTo>
                    <a:pt x="7" y="68"/>
                  </a:lnTo>
                  <a:lnTo>
                    <a:pt x="10" y="66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7" y="4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7" y="31"/>
                  </a:lnTo>
                  <a:lnTo>
                    <a:pt x="54" y="31"/>
                  </a:lnTo>
                  <a:lnTo>
                    <a:pt x="54" y="12"/>
                  </a:lnTo>
                  <a:lnTo>
                    <a:pt x="51" y="7"/>
                  </a:lnTo>
                  <a:lnTo>
                    <a:pt x="51" y="4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81" y="0"/>
                  </a:lnTo>
                  <a:lnTo>
                    <a:pt x="81" y="2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1" y="4"/>
                  </a:lnTo>
                  <a:lnTo>
                    <a:pt x="71" y="7"/>
                  </a:lnTo>
                  <a:lnTo>
                    <a:pt x="69" y="12"/>
                  </a:lnTo>
                  <a:lnTo>
                    <a:pt x="69" y="61"/>
                  </a:lnTo>
                  <a:lnTo>
                    <a:pt x="71" y="63"/>
                  </a:lnTo>
                  <a:lnTo>
                    <a:pt x="71" y="66"/>
                  </a:lnTo>
                  <a:lnTo>
                    <a:pt x="71" y="68"/>
                  </a:lnTo>
                  <a:lnTo>
                    <a:pt x="73" y="68"/>
                  </a:lnTo>
                  <a:lnTo>
                    <a:pt x="76" y="71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81" y="73"/>
                  </a:lnTo>
                  <a:lnTo>
                    <a:pt x="42" y="73"/>
                  </a:lnTo>
                  <a:lnTo>
                    <a:pt x="42" y="71"/>
                  </a:lnTo>
                  <a:lnTo>
                    <a:pt x="44" y="71"/>
                  </a:lnTo>
                  <a:lnTo>
                    <a:pt x="47" y="71"/>
                  </a:lnTo>
                  <a:lnTo>
                    <a:pt x="49" y="68"/>
                  </a:lnTo>
                  <a:lnTo>
                    <a:pt x="51" y="68"/>
                  </a:lnTo>
                  <a:lnTo>
                    <a:pt x="51" y="66"/>
                  </a:lnTo>
                  <a:lnTo>
                    <a:pt x="51" y="63"/>
                  </a:lnTo>
                  <a:lnTo>
                    <a:pt x="54" y="61"/>
                  </a:lnTo>
                  <a:lnTo>
                    <a:pt x="54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2767" y="2823"/>
              <a:ext cx="79" cy="73"/>
            </a:xfrm>
            <a:custGeom>
              <a:avLst/>
              <a:gdLst>
                <a:gd name="T0" fmla="*/ 47 w 79"/>
                <a:gd name="T1" fmla="*/ 51 h 73"/>
                <a:gd name="T2" fmla="*/ 20 w 79"/>
                <a:gd name="T3" fmla="*/ 51 h 73"/>
                <a:gd name="T4" fmla="*/ 17 w 79"/>
                <a:gd name="T5" fmla="*/ 58 h 73"/>
                <a:gd name="T6" fmla="*/ 15 w 79"/>
                <a:gd name="T7" fmla="*/ 63 h 73"/>
                <a:gd name="T8" fmla="*/ 15 w 79"/>
                <a:gd name="T9" fmla="*/ 66 h 73"/>
                <a:gd name="T10" fmla="*/ 15 w 79"/>
                <a:gd name="T11" fmla="*/ 68 h 73"/>
                <a:gd name="T12" fmla="*/ 17 w 79"/>
                <a:gd name="T13" fmla="*/ 68 h 73"/>
                <a:gd name="T14" fmla="*/ 20 w 79"/>
                <a:gd name="T15" fmla="*/ 71 h 73"/>
                <a:gd name="T16" fmla="*/ 25 w 79"/>
                <a:gd name="T17" fmla="*/ 71 h 73"/>
                <a:gd name="T18" fmla="*/ 25 w 79"/>
                <a:gd name="T19" fmla="*/ 73 h 73"/>
                <a:gd name="T20" fmla="*/ 0 w 79"/>
                <a:gd name="T21" fmla="*/ 73 h 73"/>
                <a:gd name="T22" fmla="*/ 0 w 79"/>
                <a:gd name="T23" fmla="*/ 71 h 73"/>
                <a:gd name="T24" fmla="*/ 5 w 79"/>
                <a:gd name="T25" fmla="*/ 68 h 73"/>
                <a:gd name="T26" fmla="*/ 8 w 79"/>
                <a:gd name="T27" fmla="*/ 68 h 73"/>
                <a:gd name="T28" fmla="*/ 10 w 79"/>
                <a:gd name="T29" fmla="*/ 63 h 73"/>
                <a:gd name="T30" fmla="*/ 13 w 79"/>
                <a:gd name="T31" fmla="*/ 56 h 73"/>
                <a:gd name="T32" fmla="*/ 39 w 79"/>
                <a:gd name="T33" fmla="*/ 0 h 73"/>
                <a:gd name="T34" fmla="*/ 39 w 79"/>
                <a:gd name="T35" fmla="*/ 0 h 73"/>
                <a:gd name="T36" fmla="*/ 66 w 79"/>
                <a:gd name="T37" fmla="*/ 58 h 73"/>
                <a:gd name="T38" fmla="*/ 69 w 79"/>
                <a:gd name="T39" fmla="*/ 66 h 73"/>
                <a:gd name="T40" fmla="*/ 74 w 79"/>
                <a:gd name="T41" fmla="*/ 68 h 73"/>
                <a:gd name="T42" fmla="*/ 74 w 79"/>
                <a:gd name="T43" fmla="*/ 71 h 73"/>
                <a:gd name="T44" fmla="*/ 79 w 79"/>
                <a:gd name="T45" fmla="*/ 71 h 73"/>
                <a:gd name="T46" fmla="*/ 79 w 79"/>
                <a:gd name="T47" fmla="*/ 73 h 73"/>
                <a:gd name="T48" fmla="*/ 44 w 79"/>
                <a:gd name="T49" fmla="*/ 73 h 73"/>
                <a:gd name="T50" fmla="*/ 44 w 79"/>
                <a:gd name="T51" fmla="*/ 71 h 73"/>
                <a:gd name="T52" fmla="*/ 44 w 79"/>
                <a:gd name="T53" fmla="*/ 71 h 73"/>
                <a:gd name="T54" fmla="*/ 49 w 79"/>
                <a:gd name="T55" fmla="*/ 71 h 73"/>
                <a:gd name="T56" fmla="*/ 52 w 79"/>
                <a:gd name="T57" fmla="*/ 68 h 73"/>
                <a:gd name="T58" fmla="*/ 52 w 79"/>
                <a:gd name="T59" fmla="*/ 68 h 73"/>
                <a:gd name="T60" fmla="*/ 52 w 79"/>
                <a:gd name="T61" fmla="*/ 66 h 73"/>
                <a:gd name="T62" fmla="*/ 52 w 79"/>
                <a:gd name="T63" fmla="*/ 66 h 73"/>
                <a:gd name="T64" fmla="*/ 52 w 79"/>
                <a:gd name="T65" fmla="*/ 63 h 73"/>
                <a:gd name="T66" fmla="*/ 52 w 79"/>
                <a:gd name="T67" fmla="*/ 63 h 73"/>
                <a:gd name="T68" fmla="*/ 49 w 79"/>
                <a:gd name="T69" fmla="*/ 61 h 73"/>
                <a:gd name="T70" fmla="*/ 47 w 79"/>
                <a:gd name="T71" fmla="*/ 51 h 73"/>
                <a:gd name="T72" fmla="*/ 44 w 79"/>
                <a:gd name="T73" fmla="*/ 46 h 73"/>
                <a:gd name="T74" fmla="*/ 35 w 79"/>
                <a:gd name="T75" fmla="*/ 22 h 73"/>
                <a:gd name="T76" fmla="*/ 22 w 79"/>
                <a:gd name="T77" fmla="*/ 46 h 73"/>
                <a:gd name="T78" fmla="*/ 44 w 79"/>
                <a:gd name="T79" fmla="*/ 46 h 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9"/>
                <a:gd name="T121" fmla="*/ 0 h 73"/>
                <a:gd name="T122" fmla="*/ 79 w 79"/>
                <a:gd name="T123" fmla="*/ 73 h 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9" h="73">
                  <a:moveTo>
                    <a:pt x="47" y="51"/>
                  </a:moveTo>
                  <a:lnTo>
                    <a:pt x="20" y="51"/>
                  </a:lnTo>
                  <a:lnTo>
                    <a:pt x="17" y="58"/>
                  </a:lnTo>
                  <a:lnTo>
                    <a:pt x="15" y="63"/>
                  </a:lnTo>
                  <a:lnTo>
                    <a:pt x="15" y="66"/>
                  </a:lnTo>
                  <a:lnTo>
                    <a:pt x="15" y="68"/>
                  </a:lnTo>
                  <a:lnTo>
                    <a:pt x="17" y="68"/>
                  </a:lnTo>
                  <a:lnTo>
                    <a:pt x="20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5" y="68"/>
                  </a:lnTo>
                  <a:lnTo>
                    <a:pt x="8" y="68"/>
                  </a:lnTo>
                  <a:lnTo>
                    <a:pt x="10" y="63"/>
                  </a:lnTo>
                  <a:lnTo>
                    <a:pt x="13" y="56"/>
                  </a:lnTo>
                  <a:lnTo>
                    <a:pt x="39" y="0"/>
                  </a:lnTo>
                  <a:lnTo>
                    <a:pt x="66" y="58"/>
                  </a:lnTo>
                  <a:lnTo>
                    <a:pt x="69" y="66"/>
                  </a:lnTo>
                  <a:lnTo>
                    <a:pt x="74" y="68"/>
                  </a:lnTo>
                  <a:lnTo>
                    <a:pt x="74" y="71"/>
                  </a:lnTo>
                  <a:lnTo>
                    <a:pt x="79" y="71"/>
                  </a:lnTo>
                  <a:lnTo>
                    <a:pt x="79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9" y="71"/>
                  </a:lnTo>
                  <a:lnTo>
                    <a:pt x="52" y="68"/>
                  </a:lnTo>
                  <a:lnTo>
                    <a:pt x="52" y="66"/>
                  </a:lnTo>
                  <a:lnTo>
                    <a:pt x="52" y="63"/>
                  </a:lnTo>
                  <a:lnTo>
                    <a:pt x="49" y="61"/>
                  </a:lnTo>
                  <a:lnTo>
                    <a:pt x="47" y="51"/>
                  </a:lnTo>
                  <a:close/>
                  <a:moveTo>
                    <a:pt x="44" y="46"/>
                  </a:moveTo>
                  <a:lnTo>
                    <a:pt x="35" y="22"/>
                  </a:lnTo>
                  <a:lnTo>
                    <a:pt x="22" y="46"/>
                  </a:lnTo>
                  <a:lnTo>
                    <a:pt x="4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848" y="2823"/>
              <a:ext cx="74" cy="73"/>
            </a:xfrm>
            <a:custGeom>
              <a:avLst/>
              <a:gdLst>
                <a:gd name="T0" fmla="*/ 25 w 74"/>
                <a:gd name="T1" fmla="*/ 0 h 73"/>
                <a:gd name="T2" fmla="*/ 59 w 74"/>
                <a:gd name="T3" fmla="*/ 44 h 73"/>
                <a:gd name="T4" fmla="*/ 59 w 74"/>
                <a:gd name="T5" fmla="*/ 14 h 73"/>
                <a:gd name="T6" fmla="*/ 59 w 74"/>
                <a:gd name="T7" fmla="*/ 9 h 73"/>
                <a:gd name="T8" fmla="*/ 57 w 74"/>
                <a:gd name="T9" fmla="*/ 4 h 73"/>
                <a:gd name="T10" fmla="*/ 54 w 74"/>
                <a:gd name="T11" fmla="*/ 2 h 73"/>
                <a:gd name="T12" fmla="*/ 49 w 74"/>
                <a:gd name="T13" fmla="*/ 2 h 73"/>
                <a:gd name="T14" fmla="*/ 49 w 74"/>
                <a:gd name="T15" fmla="*/ 0 h 73"/>
                <a:gd name="T16" fmla="*/ 74 w 74"/>
                <a:gd name="T17" fmla="*/ 0 h 73"/>
                <a:gd name="T18" fmla="*/ 74 w 74"/>
                <a:gd name="T19" fmla="*/ 2 h 73"/>
                <a:gd name="T20" fmla="*/ 69 w 74"/>
                <a:gd name="T21" fmla="*/ 2 h 73"/>
                <a:gd name="T22" fmla="*/ 66 w 74"/>
                <a:gd name="T23" fmla="*/ 4 h 73"/>
                <a:gd name="T24" fmla="*/ 64 w 74"/>
                <a:gd name="T25" fmla="*/ 4 h 73"/>
                <a:gd name="T26" fmla="*/ 64 w 74"/>
                <a:gd name="T27" fmla="*/ 7 h 73"/>
                <a:gd name="T28" fmla="*/ 64 w 74"/>
                <a:gd name="T29" fmla="*/ 9 h 73"/>
                <a:gd name="T30" fmla="*/ 64 w 74"/>
                <a:gd name="T31" fmla="*/ 14 h 73"/>
                <a:gd name="T32" fmla="*/ 64 w 74"/>
                <a:gd name="T33" fmla="*/ 73 h 73"/>
                <a:gd name="T34" fmla="*/ 61 w 74"/>
                <a:gd name="T35" fmla="*/ 73 h 73"/>
                <a:gd name="T36" fmla="*/ 15 w 74"/>
                <a:gd name="T37" fmla="*/ 14 h 73"/>
                <a:gd name="T38" fmla="*/ 15 w 74"/>
                <a:gd name="T39" fmla="*/ 61 h 73"/>
                <a:gd name="T40" fmla="*/ 15 w 74"/>
                <a:gd name="T41" fmla="*/ 66 h 73"/>
                <a:gd name="T42" fmla="*/ 17 w 74"/>
                <a:gd name="T43" fmla="*/ 68 h 73"/>
                <a:gd name="T44" fmla="*/ 20 w 74"/>
                <a:gd name="T45" fmla="*/ 71 h 73"/>
                <a:gd name="T46" fmla="*/ 22 w 74"/>
                <a:gd name="T47" fmla="*/ 71 h 73"/>
                <a:gd name="T48" fmla="*/ 25 w 74"/>
                <a:gd name="T49" fmla="*/ 71 h 73"/>
                <a:gd name="T50" fmla="*/ 25 w 74"/>
                <a:gd name="T51" fmla="*/ 73 h 73"/>
                <a:gd name="T52" fmla="*/ 0 w 74"/>
                <a:gd name="T53" fmla="*/ 73 h 73"/>
                <a:gd name="T54" fmla="*/ 0 w 74"/>
                <a:gd name="T55" fmla="*/ 71 h 73"/>
                <a:gd name="T56" fmla="*/ 5 w 74"/>
                <a:gd name="T57" fmla="*/ 71 h 73"/>
                <a:gd name="T58" fmla="*/ 7 w 74"/>
                <a:gd name="T59" fmla="*/ 68 h 73"/>
                <a:gd name="T60" fmla="*/ 10 w 74"/>
                <a:gd name="T61" fmla="*/ 66 h 73"/>
                <a:gd name="T62" fmla="*/ 10 w 74"/>
                <a:gd name="T63" fmla="*/ 61 h 73"/>
                <a:gd name="T64" fmla="*/ 10 w 74"/>
                <a:gd name="T65" fmla="*/ 7 h 73"/>
                <a:gd name="T66" fmla="*/ 7 w 74"/>
                <a:gd name="T67" fmla="*/ 7 h 73"/>
                <a:gd name="T68" fmla="*/ 5 w 74"/>
                <a:gd name="T69" fmla="*/ 4 h 73"/>
                <a:gd name="T70" fmla="*/ 5 w 74"/>
                <a:gd name="T71" fmla="*/ 2 h 73"/>
                <a:gd name="T72" fmla="*/ 3 w 74"/>
                <a:gd name="T73" fmla="*/ 2 h 73"/>
                <a:gd name="T74" fmla="*/ 0 w 74"/>
                <a:gd name="T75" fmla="*/ 2 h 73"/>
                <a:gd name="T76" fmla="*/ 0 w 74"/>
                <a:gd name="T77" fmla="*/ 0 h 73"/>
                <a:gd name="T78" fmla="*/ 25 w 74"/>
                <a:gd name="T79" fmla="*/ 0 h 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"/>
                <a:gd name="T121" fmla="*/ 0 h 73"/>
                <a:gd name="T122" fmla="*/ 74 w 74"/>
                <a:gd name="T123" fmla="*/ 73 h 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" h="73">
                  <a:moveTo>
                    <a:pt x="25" y="0"/>
                  </a:moveTo>
                  <a:lnTo>
                    <a:pt x="59" y="44"/>
                  </a:lnTo>
                  <a:lnTo>
                    <a:pt x="59" y="14"/>
                  </a:lnTo>
                  <a:lnTo>
                    <a:pt x="59" y="9"/>
                  </a:lnTo>
                  <a:lnTo>
                    <a:pt x="57" y="4"/>
                  </a:lnTo>
                  <a:lnTo>
                    <a:pt x="54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74" y="0"/>
                  </a:lnTo>
                  <a:lnTo>
                    <a:pt x="74" y="2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4" y="14"/>
                  </a:lnTo>
                  <a:lnTo>
                    <a:pt x="64" y="73"/>
                  </a:lnTo>
                  <a:lnTo>
                    <a:pt x="61" y="73"/>
                  </a:lnTo>
                  <a:lnTo>
                    <a:pt x="15" y="14"/>
                  </a:lnTo>
                  <a:lnTo>
                    <a:pt x="15" y="61"/>
                  </a:lnTo>
                  <a:lnTo>
                    <a:pt x="15" y="66"/>
                  </a:lnTo>
                  <a:lnTo>
                    <a:pt x="17" y="68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5" y="71"/>
                  </a:lnTo>
                  <a:lnTo>
                    <a:pt x="25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5" y="71"/>
                  </a:lnTo>
                  <a:lnTo>
                    <a:pt x="7" y="68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927" y="2823"/>
              <a:ext cx="73" cy="73"/>
            </a:xfrm>
            <a:custGeom>
              <a:avLst/>
              <a:gdLst>
                <a:gd name="T0" fmla="*/ 24 w 73"/>
                <a:gd name="T1" fmla="*/ 0 h 73"/>
                <a:gd name="T2" fmla="*/ 58 w 73"/>
                <a:gd name="T3" fmla="*/ 44 h 73"/>
                <a:gd name="T4" fmla="*/ 58 w 73"/>
                <a:gd name="T5" fmla="*/ 14 h 73"/>
                <a:gd name="T6" fmla="*/ 58 w 73"/>
                <a:gd name="T7" fmla="*/ 9 h 73"/>
                <a:gd name="T8" fmla="*/ 56 w 73"/>
                <a:gd name="T9" fmla="*/ 4 h 73"/>
                <a:gd name="T10" fmla="*/ 53 w 73"/>
                <a:gd name="T11" fmla="*/ 2 h 73"/>
                <a:gd name="T12" fmla="*/ 49 w 73"/>
                <a:gd name="T13" fmla="*/ 2 h 73"/>
                <a:gd name="T14" fmla="*/ 49 w 73"/>
                <a:gd name="T15" fmla="*/ 0 h 73"/>
                <a:gd name="T16" fmla="*/ 73 w 73"/>
                <a:gd name="T17" fmla="*/ 0 h 73"/>
                <a:gd name="T18" fmla="*/ 73 w 73"/>
                <a:gd name="T19" fmla="*/ 2 h 73"/>
                <a:gd name="T20" fmla="*/ 68 w 73"/>
                <a:gd name="T21" fmla="*/ 2 h 73"/>
                <a:gd name="T22" fmla="*/ 66 w 73"/>
                <a:gd name="T23" fmla="*/ 4 h 73"/>
                <a:gd name="T24" fmla="*/ 66 w 73"/>
                <a:gd name="T25" fmla="*/ 4 h 73"/>
                <a:gd name="T26" fmla="*/ 63 w 73"/>
                <a:gd name="T27" fmla="*/ 7 h 73"/>
                <a:gd name="T28" fmla="*/ 63 w 73"/>
                <a:gd name="T29" fmla="*/ 9 h 73"/>
                <a:gd name="T30" fmla="*/ 63 w 73"/>
                <a:gd name="T31" fmla="*/ 14 h 73"/>
                <a:gd name="T32" fmla="*/ 63 w 73"/>
                <a:gd name="T33" fmla="*/ 73 h 73"/>
                <a:gd name="T34" fmla="*/ 61 w 73"/>
                <a:gd name="T35" fmla="*/ 73 h 73"/>
                <a:gd name="T36" fmla="*/ 14 w 73"/>
                <a:gd name="T37" fmla="*/ 14 h 73"/>
                <a:gd name="T38" fmla="*/ 14 w 73"/>
                <a:gd name="T39" fmla="*/ 61 h 73"/>
                <a:gd name="T40" fmla="*/ 14 w 73"/>
                <a:gd name="T41" fmla="*/ 66 h 73"/>
                <a:gd name="T42" fmla="*/ 17 w 73"/>
                <a:gd name="T43" fmla="*/ 68 h 73"/>
                <a:gd name="T44" fmla="*/ 19 w 73"/>
                <a:gd name="T45" fmla="*/ 71 h 73"/>
                <a:gd name="T46" fmla="*/ 22 w 73"/>
                <a:gd name="T47" fmla="*/ 71 h 73"/>
                <a:gd name="T48" fmla="*/ 24 w 73"/>
                <a:gd name="T49" fmla="*/ 71 h 73"/>
                <a:gd name="T50" fmla="*/ 24 w 73"/>
                <a:gd name="T51" fmla="*/ 73 h 73"/>
                <a:gd name="T52" fmla="*/ 0 w 73"/>
                <a:gd name="T53" fmla="*/ 73 h 73"/>
                <a:gd name="T54" fmla="*/ 0 w 73"/>
                <a:gd name="T55" fmla="*/ 71 h 73"/>
                <a:gd name="T56" fmla="*/ 4 w 73"/>
                <a:gd name="T57" fmla="*/ 71 h 73"/>
                <a:gd name="T58" fmla="*/ 7 w 73"/>
                <a:gd name="T59" fmla="*/ 68 h 73"/>
                <a:gd name="T60" fmla="*/ 9 w 73"/>
                <a:gd name="T61" fmla="*/ 66 h 73"/>
                <a:gd name="T62" fmla="*/ 9 w 73"/>
                <a:gd name="T63" fmla="*/ 61 h 73"/>
                <a:gd name="T64" fmla="*/ 9 w 73"/>
                <a:gd name="T65" fmla="*/ 7 h 73"/>
                <a:gd name="T66" fmla="*/ 7 w 73"/>
                <a:gd name="T67" fmla="*/ 7 h 73"/>
                <a:gd name="T68" fmla="*/ 7 w 73"/>
                <a:gd name="T69" fmla="*/ 4 h 73"/>
                <a:gd name="T70" fmla="*/ 4 w 73"/>
                <a:gd name="T71" fmla="*/ 2 h 73"/>
                <a:gd name="T72" fmla="*/ 2 w 73"/>
                <a:gd name="T73" fmla="*/ 2 h 73"/>
                <a:gd name="T74" fmla="*/ 0 w 73"/>
                <a:gd name="T75" fmla="*/ 2 h 73"/>
                <a:gd name="T76" fmla="*/ 0 w 73"/>
                <a:gd name="T77" fmla="*/ 0 h 73"/>
                <a:gd name="T78" fmla="*/ 24 w 73"/>
                <a:gd name="T79" fmla="*/ 0 h 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3"/>
                <a:gd name="T121" fmla="*/ 0 h 73"/>
                <a:gd name="T122" fmla="*/ 73 w 73"/>
                <a:gd name="T123" fmla="*/ 73 h 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3" h="73">
                  <a:moveTo>
                    <a:pt x="24" y="0"/>
                  </a:moveTo>
                  <a:lnTo>
                    <a:pt x="58" y="44"/>
                  </a:lnTo>
                  <a:lnTo>
                    <a:pt x="58" y="14"/>
                  </a:lnTo>
                  <a:lnTo>
                    <a:pt x="58" y="9"/>
                  </a:lnTo>
                  <a:lnTo>
                    <a:pt x="56" y="4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3" y="7"/>
                  </a:lnTo>
                  <a:lnTo>
                    <a:pt x="63" y="9"/>
                  </a:lnTo>
                  <a:lnTo>
                    <a:pt x="63" y="14"/>
                  </a:lnTo>
                  <a:lnTo>
                    <a:pt x="63" y="73"/>
                  </a:lnTo>
                  <a:lnTo>
                    <a:pt x="61" y="73"/>
                  </a:lnTo>
                  <a:lnTo>
                    <a:pt x="14" y="14"/>
                  </a:lnTo>
                  <a:lnTo>
                    <a:pt x="14" y="61"/>
                  </a:lnTo>
                  <a:lnTo>
                    <a:pt x="14" y="66"/>
                  </a:lnTo>
                  <a:lnTo>
                    <a:pt x="17" y="68"/>
                  </a:lnTo>
                  <a:lnTo>
                    <a:pt x="19" y="71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4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7" y="68"/>
                  </a:lnTo>
                  <a:lnTo>
                    <a:pt x="9" y="66"/>
                  </a:lnTo>
                  <a:lnTo>
                    <a:pt x="9" y="61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005" y="2823"/>
              <a:ext cx="66" cy="73"/>
            </a:xfrm>
            <a:custGeom>
              <a:avLst/>
              <a:gdLst>
                <a:gd name="T0" fmla="*/ 27 w 66"/>
                <a:gd name="T1" fmla="*/ 4 h 73"/>
                <a:gd name="T2" fmla="*/ 27 w 66"/>
                <a:gd name="T3" fmla="*/ 34 h 73"/>
                <a:gd name="T4" fmla="*/ 27 w 66"/>
                <a:gd name="T5" fmla="*/ 34 h 73"/>
                <a:gd name="T6" fmla="*/ 34 w 66"/>
                <a:gd name="T7" fmla="*/ 31 h 73"/>
                <a:gd name="T8" fmla="*/ 37 w 66"/>
                <a:gd name="T9" fmla="*/ 29 h 73"/>
                <a:gd name="T10" fmla="*/ 39 w 66"/>
                <a:gd name="T11" fmla="*/ 24 h 73"/>
                <a:gd name="T12" fmla="*/ 42 w 66"/>
                <a:gd name="T13" fmla="*/ 17 h 73"/>
                <a:gd name="T14" fmla="*/ 44 w 66"/>
                <a:gd name="T15" fmla="*/ 17 h 73"/>
                <a:gd name="T16" fmla="*/ 44 w 66"/>
                <a:gd name="T17" fmla="*/ 54 h 73"/>
                <a:gd name="T18" fmla="*/ 42 w 66"/>
                <a:gd name="T19" fmla="*/ 54 h 73"/>
                <a:gd name="T20" fmla="*/ 42 w 66"/>
                <a:gd name="T21" fmla="*/ 49 h 73"/>
                <a:gd name="T22" fmla="*/ 39 w 66"/>
                <a:gd name="T23" fmla="*/ 44 h 73"/>
                <a:gd name="T24" fmla="*/ 37 w 66"/>
                <a:gd name="T25" fmla="*/ 41 h 73"/>
                <a:gd name="T26" fmla="*/ 34 w 66"/>
                <a:gd name="T27" fmla="*/ 39 h 73"/>
                <a:gd name="T28" fmla="*/ 32 w 66"/>
                <a:gd name="T29" fmla="*/ 36 h 73"/>
                <a:gd name="T30" fmla="*/ 27 w 66"/>
                <a:gd name="T31" fmla="*/ 36 h 73"/>
                <a:gd name="T32" fmla="*/ 27 w 66"/>
                <a:gd name="T33" fmla="*/ 58 h 73"/>
                <a:gd name="T34" fmla="*/ 27 w 66"/>
                <a:gd name="T35" fmla="*/ 63 h 73"/>
                <a:gd name="T36" fmla="*/ 27 w 66"/>
                <a:gd name="T37" fmla="*/ 66 h 73"/>
                <a:gd name="T38" fmla="*/ 27 w 66"/>
                <a:gd name="T39" fmla="*/ 68 h 73"/>
                <a:gd name="T40" fmla="*/ 29 w 66"/>
                <a:gd name="T41" fmla="*/ 68 h 73"/>
                <a:gd name="T42" fmla="*/ 32 w 66"/>
                <a:gd name="T43" fmla="*/ 68 h 73"/>
                <a:gd name="T44" fmla="*/ 34 w 66"/>
                <a:gd name="T45" fmla="*/ 68 h 73"/>
                <a:gd name="T46" fmla="*/ 39 w 66"/>
                <a:gd name="T47" fmla="*/ 68 h 73"/>
                <a:gd name="T48" fmla="*/ 47 w 66"/>
                <a:gd name="T49" fmla="*/ 68 h 73"/>
                <a:gd name="T50" fmla="*/ 54 w 66"/>
                <a:gd name="T51" fmla="*/ 63 h 73"/>
                <a:gd name="T52" fmla="*/ 59 w 66"/>
                <a:gd name="T53" fmla="*/ 58 h 73"/>
                <a:gd name="T54" fmla="*/ 64 w 66"/>
                <a:gd name="T55" fmla="*/ 49 h 73"/>
                <a:gd name="T56" fmla="*/ 66 w 66"/>
                <a:gd name="T57" fmla="*/ 49 h 73"/>
                <a:gd name="T58" fmla="*/ 61 w 66"/>
                <a:gd name="T59" fmla="*/ 73 h 73"/>
                <a:gd name="T60" fmla="*/ 0 w 66"/>
                <a:gd name="T61" fmla="*/ 73 h 73"/>
                <a:gd name="T62" fmla="*/ 0 w 66"/>
                <a:gd name="T63" fmla="*/ 71 h 73"/>
                <a:gd name="T64" fmla="*/ 2 w 66"/>
                <a:gd name="T65" fmla="*/ 71 h 73"/>
                <a:gd name="T66" fmla="*/ 5 w 66"/>
                <a:gd name="T67" fmla="*/ 71 h 73"/>
                <a:gd name="T68" fmla="*/ 7 w 66"/>
                <a:gd name="T69" fmla="*/ 68 h 73"/>
                <a:gd name="T70" fmla="*/ 7 w 66"/>
                <a:gd name="T71" fmla="*/ 68 h 73"/>
                <a:gd name="T72" fmla="*/ 10 w 66"/>
                <a:gd name="T73" fmla="*/ 66 h 73"/>
                <a:gd name="T74" fmla="*/ 10 w 66"/>
                <a:gd name="T75" fmla="*/ 63 h 73"/>
                <a:gd name="T76" fmla="*/ 10 w 66"/>
                <a:gd name="T77" fmla="*/ 61 h 73"/>
                <a:gd name="T78" fmla="*/ 10 w 66"/>
                <a:gd name="T79" fmla="*/ 12 h 73"/>
                <a:gd name="T80" fmla="*/ 10 w 66"/>
                <a:gd name="T81" fmla="*/ 7 h 73"/>
                <a:gd name="T82" fmla="*/ 10 w 66"/>
                <a:gd name="T83" fmla="*/ 7 h 73"/>
                <a:gd name="T84" fmla="*/ 7 w 66"/>
                <a:gd name="T85" fmla="*/ 4 h 73"/>
                <a:gd name="T86" fmla="*/ 7 w 66"/>
                <a:gd name="T87" fmla="*/ 4 h 73"/>
                <a:gd name="T88" fmla="*/ 5 w 66"/>
                <a:gd name="T89" fmla="*/ 2 h 73"/>
                <a:gd name="T90" fmla="*/ 2 w 66"/>
                <a:gd name="T91" fmla="*/ 2 h 73"/>
                <a:gd name="T92" fmla="*/ 0 w 66"/>
                <a:gd name="T93" fmla="*/ 2 h 73"/>
                <a:gd name="T94" fmla="*/ 0 w 66"/>
                <a:gd name="T95" fmla="*/ 0 h 73"/>
                <a:gd name="T96" fmla="*/ 59 w 66"/>
                <a:gd name="T97" fmla="*/ 0 h 73"/>
                <a:gd name="T98" fmla="*/ 59 w 66"/>
                <a:gd name="T99" fmla="*/ 22 h 73"/>
                <a:gd name="T100" fmla="*/ 56 w 66"/>
                <a:gd name="T101" fmla="*/ 22 h 73"/>
                <a:gd name="T102" fmla="*/ 56 w 66"/>
                <a:gd name="T103" fmla="*/ 14 h 73"/>
                <a:gd name="T104" fmla="*/ 54 w 66"/>
                <a:gd name="T105" fmla="*/ 9 h 73"/>
                <a:gd name="T106" fmla="*/ 49 w 66"/>
                <a:gd name="T107" fmla="*/ 7 h 73"/>
                <a:gd name="T108" fmla="*/ 47 w 66"/>
                <a:gd name="T109" fmla="*/ 4 h 73"/>
                <a:gd name="T110" fmla="*/ 42 w 66"/>
                <a:gd name="T111" fmla="*/ 4 h 73"/>
                <a:gd name="T112" fmla="*/ 34 w 66"/>
                <a:gd name="T113" fmla="*/ 4 h 73"/>
                <a:gd name="T114" fmla="*/ 27 w 66"/>
                <a:gd name="T115" fmla="*/ 4 h 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73"/>
                <a:gd name="T176" fmla="*/ 66 w 66"/>
                <a:gd name="T177" fmla="*/ 73 h 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73">
                  <a:moveTo>
                    <a:pt x="27" y="4"/>
                  </a:moveTo>
                  <a:lnTo>
                    <a:pt x="27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9" y="24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54"/>
                  </a:lnTo>
                  <a:lnTo>
                    <a:pt x="42" y="54"/>
                  </a:lnTo>
                  <a:lnTo>
                    <a:pt x="42" y="49"/>
                  </a:lnTo>
                  <a:lnTo>
                    <a:pt x="39" y="44"/>
                  </a:lnTo>
                  <a:lnTo>
                    <a:pt x="37" y="41"/>
                  </a:lnTo>
                  <a:lnTo>
                    <a:pt x="34" y="39"/>
                  </a:lnTo>
                  <a:lnTo>
                    <a:pt x="32" y="36"/>
                  </a:lnTo>
                  <a:lnTo>
                    <a:pt x="27" y="36"/>
                  </a:lnTo>
                  <a:lnTo>
                    <a:pt x="27" y="58"/>
                  </a:lnTo>
                  <a:lnTo>
                    <a:pt x="27" y="63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68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54" y="63"/>
                  </a:lnTo>
                  <a:lnTo>
                    <a:pt x="59" y="58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1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5" y="71"/>
                  </a:lnTo>
                  <a:lnTo>
                    <a:pt x="7" y="68"/>
                  </a:lnTo>
                  <a:lnTo>
                    <a:pt x="10" y="66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7" y="4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2"/>
                  </a:lnTo>
                  <a:lnTo>
                    <a:pt x="56" y="22"/>
                  </a:lnTo>
                  <a:lnTo>
                    <a:pt x="56" y="14"/>
                  </a:lnTo>
                  <a:lnTo>
                    <a:pt x="54" y="9"/>
                  </a:lnTo>
                  <a:lnTo>
                    <a:pt x="49" y="7"/>
                  </a:lnTo>
                  <a:lnTo>
                    <a:pt x="47" y="4"/>
                  </a:lnTo>
                  <a:lnTo>
                    <a:pt x="42" y="4"/>
                  </a:lnTo>
                  <a:lnTo>
                    <a:pt x="34" y="4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076" y="2823"/>
              <a:ext cx="66" cy="73"/>
            </a:xfrm>
            <a:custGeom>
              <a:avLst/>
              <a:gdLst>
                <a:gd name="T0" fmla="*/ 66 w 66"/>
                <a:gd name="T1" fmla="*/ 46 h 73"/>
                <a:gd name="T2" fmla="*/ 64 w 66"/>
                <a:gd name="T3" fmla="*/ 73 h 73"/>
                <a:gd name="T4" fmla="*/ 0 w 66"/>
                <a:gd name="T5" fmla="*/ 73 h 73"/>
                <a:gd name="T6" fmla="*/ 0 w 66"/>
                <a:gd name="T7" fmla="*/ 71 h 73"/>
                <a:gd name="T8" fmla="*/ 3 w 66"/>
                <a:gd name="T9" fmla="*/ 71 h 73"/>
                <a:gd name="T10" fmla="*/ 7 w 66"/>
                <a:gd name="T11" fmla="*/ 71 h 73"/>
                <a:gd name="T12" fmla="*/ 10 w 66"/>
                <a:gd name="T13" fmla="*/ 68 h 73"/>
                <a:gd name="T14" fmla="*/ 10 w 66"/>
                <a:gd name="T15" fmla="*/ 68 h 73"/>
                <a:gd name="T16" fmla="*/ 10 w 66"/>
                <a:gd name="T17" fmla="*/ 66 h 73"/>
                <a:gd name="T18" fmla="*/ 12 w 66"/>
                <a:gd name="T19" fmla="*/ 63 h 73"/>
                <a:gd name="T20" fmla="*/ 12 w 66"/>
                <a:gd name="T21" fmla="*/ 61 h 73"/>
                <a:gd name="T22" fmla="*/ 12 w 66"/>
                <a:gd name="T23" fmla="*/ 12 h 73"/>
                <a:gd name="T24" fmla="*/ 12 w 66"/>
                <a:gd name="T25" fmla="*/ 7 h 73"/>
                <a:gd name="T26" fmla="*/ 10 w 66"/>
                <a:gd name="T27" fmla="*/ 4 h 73"/>
                <a:gd name="T28" fmla="*/ 10 w 66"/>
                <a:gd name="T29" fmla="*/ 4 h 73"/>
                <a:gd name="T30" fmla="*/ 7 w 66"/>
                <a:gd name="T31" fmla="*/ 2 h 73"/>
                <a:gd name="T32" fmla="*/ 7 w 66"/>
                <a:gd name="T33" fmla="*/ 2 h 73"/>
                <a:gd name="T34" fmla="*/ 3 w 66"/>
                <a:gd name="T35" fmla="*/ 2 h 73"/>
                <a:gd name="T36" fmla="*/ 0 w 66"/>
                <a:gd name="T37" fmla="*/ 2 h 73"/>
                <a:gd name="T38" fmla="*/ 0 w 66"/>
                <a:gd name="T39" fmla="*/ 0 h 73"/>
                <a:gd name="T40" fmla="*/ 39 w 66"/>
                <a:gd name="T41" fmla="*/ 0 h 73"/>
                <a:gd name="T42" fmla="*/ 39 w 66"/>
                <a:gd name="T43" fmla="*/ 2 h 73"/>
                <a:gd name="T44" fmla="*/ 37 w 66"/>
                <a:gd name="T45" fmla="*/ 2 h 73"/>
                <a:gd name="T46" fmla="*/ 34 w 66"/>
                <a:gd name="T47" fmla="*/ 2 h 73"/>
                <a:gd name="T48" fmla="*/ 32 w 66"/>
                <a:gd name="T49" fmla="*/ 2 h 73"/>
                <a:gd name="T50" fmla="*/ 29 w 66"/>
                <a:gd name="T51" fmla="*/ 4 h 73"/>
                <a:gd name="T52" fmla="*/ 29 w 66"/>
                <a:gd name="T53" fmla="*/ 4 h 73"/>
                <a:gd name="T54" fmla="*/ 29 w 66"/>
                <a:gd name="T55" fmla="*/ 7 h 73"/>
                <a:gd name="T56" fmla="*/ 29 w 66"/>
                <a:gd name="T57" fmla="*/ 12 h 73"/>
                <a:gd name="T58" fmla="*/ 29 w 66"/>
                <a:gd name="T59" fmla="*/ 58 h 73"/>
                <a:gd name="T60" fmla="*/ 29 w 66"/>
                <a:gd name="T61" fmla="*/ 63 h 73"/>
                <a:gd name="T62" fmla="*/ 29 w 66"/>
                <a:gd name="T63" fmla="*/ 66 h 73"/>
                <a:gd name="T64" fmla="*/ 29 w 66"/>
                <a:gd name="T65" fmla="*/ 66 h 73"/>
                <a:gd name="T66" fmla="*/ 32 w 66"/>
                <a:gd name="T67" fmla="*/ 68 h 73"/>
                <a:gd name="T68" fmla="*/ 34 w 66"/>
                <a:gd name="T69" fmla="*/ 68 h 73"/>
                <a:gd name="T70" fmla="*/ 37 w 66"/>
                <a:gd name="T71" fmla="*/ 68 h 73"/>
                <a:gd name="T72" fmla="*/ 44 w 66"/>
                <a:gd name="T73" fmla="*/ 68 h 73"/>
                <a:gd name="T74" fmla="*/ 49 w 66"/>
                <a:gd name="T75" fmla="*/ 68 h 73"/>
                <a:gd name="T76" fmla="*/ 54 w 66"/>
                <a:gd name="T77" fmla="*/ 66 h 73"/>
                <a:gd name="T78" fmla="*/ 56 w 66"/>
                <a:gd name="T79" fmla="*/ 63 h 73"/>
                <a:gd name="T80" fmla="*/ 59 w 66"/>
                <a:gd name="T81" fmla="*/ 58 h 73"/>
                <a:gd name="T82" fmla="*/ 61 w 66"/>
                <a:gd name="T83" fmla="*/ 54 h 73"/>
                <a:gd name="T84" fmla="*/ 64 w 66"/>
                <a:gd name="T85" fmla="*/ 46 h 73"/>
                <a:gd name="T86" fmla="*/ 66 w 66"/>
                <a:gd name="T87" fmla="*/ 46 h 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6"/>
                <a:gd name="T133" fmla="*/ 0 h 73"/>
                <a:gd name="T134" fmla="*/ 66 w 66"/>
                <a:gd name="T135" fmla="*/ 73 h 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6" h="73">
                  <a:moveTo>
                    <a:pt x="66" y="46"/>
                  </a:moveTo>
                  <a:lnTo>
                    <a:pt x="64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7" y="71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4"/>
                  </a:lnTo>
                  <a:lnTo>
                    <a:pt x="29" y="7"/>
                  </a:lnTo>
                  <a:lnTo>
                    <a:pt x="29" y="12"/>
                  </a:lnTo>
                  <a:lnTo>
                    <a:pt x="29" y="58"/>
                  </a:lnTo>
                  <a:lnTo>
                    <a:pt x="29" y="63"/>
                  </a:lnTo>
                  <a:lnTo>
                    <a:pt x="29" y="66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7" y="68"/>
                  </a:lnTo>
                  <a:lnTo>
                    <a:pt x="44" y="68"/>
                  </a:lnTo>
                  <a:lnTo>
                    <a:pt x="49" y="68"/>
                  </a:lnTo>
                  <a:lnTo>
                    <a:pt x="54" y="66"/>
                  </a:lnTo>
                  <a:lnTo>
                    <a:pt x="56" y="63"/>
                  </a:lnTo>
                  <a:lnTo>
                    <a:pt x="59" y="58"/>
                  </a:lnTo>
                  <a:lnTo>
                    <a:pt x="61" y="54"/>
                  </a:lnTo>
                  <a:lnTo>
                    <a:pt x="64" y="46"/>
                  </a:lnTo>
                  <a:lnTo>
                    <a:pt x="6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937" y="2440"/>
              <a:ext cx="147" cy="96"/>
            </a:xfrm>
            <a:custGeom>
              <a:avLst/>
              <a:gdLst>
                <a:gd name="T0" fmla="*/ 98 w 147"/>
                <a:gd name="T1" fmla="*/ 96 h 96"/>
                <a:gd name="T2" fmla="*/ 73 w 147"/>
                <a:gd name="T3" fmla="*/ 30 h 96"/>
                <a:gd name="T4" fmla="*/ 49 w 147"/>
                <a:gd name="T5" fmla="*/ 96 h 96"/>
                <a:gd name="T6" fmla="*/ 44 w 147"/>
                <a:gd name="T7" fmla="*/ 96 h 96"/>
                <a:gd name="T8" fmla="*/ 17 w 147"/>
                <a:gd name="T9" fmla="*/ 30 h 96"/>
                <a:gd name="T10" fmla="*/ 14 w 147"/>
                <a:gd name="T11" fmla="*/ 20 h 96"/>
                <a:gd name="T12" fmla="*/ 12 w 147"/>
                <a:gd name="T13" fmla="*/ 15 h 96"/>
                <a:gd name="T14" fmla="*/ 9 w 147"/>
                <a:gd name="T15" fmla="*/ 10 h 96"/>
                <a:gd name="T16" fmla="*/ 4 w 147"/>
                <a:gd name="T17" fmla="*/ 7 h 96"/>
                <a:gd name="T18" fmla="*/ 0 w 147"/>
                <a:gd name="T19" fmla="*/ 5 h 96"/>
                <a:gd name="T20" fmla="*/ 0 w 147"/>
                <a:gd name="T21" fmla="*/ 0 h 96"/>
                <a:gd name="T22" fmla="*/ 49 w 147"/>
                <a:gd name="T23" fmla="*/ 0 h 96"/>
                <a:gd name="T24" fmla="*/ 49 w 147"/>
                <a:gd name="T25" fmla="*/ 5 h 96"/>
                <a:gd name="T26" fmla="*/ 44 w 147"/>
                <a:gd name="T27" fmla="*/ 5 h 96"/>
                <a:gd name="T28" fmla="*/ 41 w 147"/>
                <a:gd name="T29" fmla="*/ 7 h 96"/>
                <a:gd name="T30" fmla="*/ 41 w 147"/>
                <a:gd name="T31" fmla="*/ 7 h 96"/>
                <a:gd name="T32" fmla="*/ 41 w 147"/>
                <a:gd name="T33" fmla="*/ 10 h 96"/>
                <a:gd name="T34" fmla="*/ 41 w 147"/>
                <a:gd name="T35" fmla="*/ 12 h 96"/>
                <a:gd name="T36" fmla="*/ 44 w 147"/>
                <a:gd name="T37" fmla="*/ 20 h 96"/>
                <a:gd name="T38" fmla="*/ 56 w 147"/>
                <a:gd name="T39" fmla="*/ 54 h 96"/>
                <a:gd name="T40" fmla="*/ 71 w 147"/>
                <a:gd name="T41" fmla="*/ 20 h 96"/>
                <a:gd name="T42" fmla="*/ 68 w 147"/>
                <a:gd name="T43" fmla="*/ 17 h 96"/>
                <a:gd name="T44" fmla="*/ 66 w 147"/>
                <a:gd name="T45" fmla="*/ 10 h 96"/>
                <a:gd name="T46" fmla="*/ 63 w 147"/>
                <a:gd name="T47" fmla="*/ 7 h 96"/>
                <a:gd name="T48" fmla="*/ 61 w 147"/>
                <a:gd name="T49" fmla="*/ 5 h 96"/>
                <a:gd name="T50" fmla="*/ 56 w 147"/>
                <a:gd name="T51" fmla="*/ 5 h 96"/>
                <a:gd name="T52" fmla="*/ 56 w 147"/>
                <a:gd name="T53" fmla="*/ 0 h 96"/>
                <a:gd name="T54" fmla="*/ 105 w 147"/>
                <a:gd name="T55" fmla="*/ 0 h 96"/>
                <a:gd name="T56" fmla="*/ 105 w 147"/>
                <a:gd name="T57" fmla="*/ 5 h 96"/>
                <a:gd name="T58" fmla="*/ 100 w 147"/>
                <a:gd name="T59" fmla="*/ 5 h 96"/>
                <a:gd name="T60" fmla="*/ 98 w 147"/>
                <a:gd name="T61" fmla="*/ 7 h 96"/>
                <a:gd name="T62" fmla="*/ 98 w 147"/>
                <a:gd name="T63" fmla="*/ 7 h 96"/>
                <a:gd name="T64" fmla="*/ 98 w 147"/>
                <a:gd name="T65" fmla="*/ 10 h 96"/>
                <a:gd name="T66" fmla="*/ 98 w 147"/>
                <a:gd name="T67" fmla="*/ 12 h 96"/>
                <a:gd name="T68" fmla="*/ 100 w 147"/>
                <a:gd name="T69" fmla="*/ 20 h 96"/>
                <a:gd name="T70" fmla="*/ 112 w 147"/>
                <a:gd name="T71" fmla="*/ 54 h 96"/>
                <a:gd name="T72" fmla="*/ 125 w 147"/>
                <a:gd name="T73" fmla="*/ 22 h 96"/>
                <a:gd name="T74" fmla="*/ 127 w 147"/>
                <a:gd name="T75" fmla="*/ 17 h 96"/>
                <a:gd name="T76" fmla="*/ 127 w 147"/>
                <a:gd name="T77" fmla="*/ 12 h 96"/>
                <a:gd name="T78" fmla="*/ 127 w 147"/>
                <a:gd name="T79" fmla="*/ 10 h 96"/>
                <a:gd name="T80" fmla="*/ 127 w 147"/>
                <a:gd name="T81" fmla="*/ 7 h 96"/>
                <a:gd name="T82" fmla="*/ 125 w 147"/>
                <a:gd name="T83" fmla="*/ 5 h 96"/>
                <a:gd name="T84" fmla="*/ 120 w 147"/>
                <a:gd name="T85" fmla="*/ 5 h 96"/>
                <a:gd name="T86" fmla="*/ 120 w 147"/>
                <a:gd name="T87" fmla="*/ 0 h 96"/>
                <a:gd name="T88" fmla="*/ 147 w 147"/>
                <a:gd name="T89" fmla="*/ 0 h 96"/>
                <a:gd name="T90" fmla="*/ 147 w 147"/>
                <a:gd name="T91" fmla="*/ 5 h 96"/>
                <a:gd name="T92" fmla="*/ 142 w 147"/>
                <a:gd name="T93" fmla="*/ 5 h 96"/>
                <a:gd name="T94" fmla="*/ 139 w 147"/>
                <a:gd name="T95" fmla="*/ 7 h 96"/>
                <a:gd name="T96" fmla="*/ 137 w 147"/>
                <a:gd name="T97" fmla="*/ 10 h 96"/>
                <a:gd name="T98" fmla="*/ 134 w 147"/>
                <a:gd name="T99" fmla="*/ 15 h 96"/>
                <a:gd name="T100" fmla="*/ 132 w 147"/>
                <a:gd name="T101" fmla="*/ 22 h 96"/>
                <a:gd name="T102" fmla="*/ 103 w 147"/>
                <a:gd name="T103" fmla="*/ 96 h 96"/>
                <a:gd name="T104" fmla="*/ 98 w 147"/>
                <a:gd name="T105" fmla="*/ 96 h 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96"/>
                <a:gd name="T161" fmla="*/ 147 w 147"/>
                <a:gd name="T162" fmla="*/ 96 h 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96">
                  <a:moveTo>
                    <a:pt x="98" y="96"/>
                  </a:moveTo>
                  <a:lnTo>
                    <a:pt x="73" y="30"/>
                  </a:lnTo>
                  <a:lnTo>
                    <a:pt x="49" y="96"/>
                  </a:lnTo>
                  <a:lnTo>
                    <a:pt x="44" y="96"/>
                  </a:lnTo>
                  <a:lnTo>
                    <a:pt x="17" y="30"/>
                  </a:lnTo>
                  <a:lnTo>
                    <a:pt x="14" y="20"/>
                  </a:lnTo>
                  <a:lnTo>
                    <a:pt x="12" y="15"/>
                  </a:lnTo>
                  <a:lnTo>
                    <a:pt x="9" y="10"/>
                  </a:lnTo>
                  <a:lnTo>
                    <a:pt x="4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5"/>
                  </a:lnTo>
                  <a:lnTo>
                    <a:pt x="44" y="5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4" y="20"/>
                  </a:lnTo>
                  <a:lnTo>
                    <a:pt x="56" y="54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6" y="10"/>
                  </a:lnTo>
                  <a:lnTo>
                    <a:pt x="63" y="7"/>
                  </a:lnTo>
                  <a:lnTo>
                    <a:pt x="61" y="5"/>
                  </a:lnTo>
                  <a:lnTo>
                    <a:pt x="56" y="5"/>
                  </a:lnTo>
                  <a:lnTo>
                    <a:pt x="56" y="0"/>
                  </a:lnTo>
                  <a:lnTo>
                    <a:pt x="105" y="0"/>
                  </a:lnTo>
                  <a:lnTo>
                    <a:pt x="105" y="5"/>
                  </a:lnTo>
                  <a:lnTo>
                    <a:pt x="100" y="5"/>
                  </a:lnTo>
                  <a:lnTo>
                    <a:pt x="98" y="7"/>
                  </a:lnTo>
                  <a:lnTo>
                    <a:pt x="98" y="10"/>
                  </a:lnTo>
                  <a:lnTo>
                    <a:pt x="98" y="12"/>
                  </a:lnTo>
                  <a:lnTo>
                    <a:pt x="100" y="20"/>
                  </a:lnTo>
                  <a:lnTo>
                    <a:pt x="112" y="54"/>
                  </a:lnTo>
                  <a:lnTo>
                    <a:pt x="125" y="22"/>
                  </a:lnTo>
                  <a:lnTo>
                    <a:pt x="127" y="17"/>
                  </a:lnTo>
                  <a:lnTo>
                    <a:pt x="127" y="12"/>
                  </a:lnTo>
                  <a:lnTo>
                    <a:pt x="127" y="10"/>
                  </a:lnTo>
                  <a:lnTo>
                    <a:pt x="127" y="7"/>
                  </a:lnTo>
                  <a:lnTo>
                    <a:pt x="125" y="5"/>
                  </a:lnTo>
                  <a:lnTo>
                    <a:pt x="120" y="5"/>
                  </a:lnTo>
                  <a:lnTo>
                    <a:pt x="120" y="0"/>
                  </a:lnTo>
                  <a:lnTo>
                    <a:pt x="147" y="0"/>
                  </a:lnTo>
                  <a:lnTo>
                    <a:pt x="147" y="5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7" y="10"/>
                  </a:lnTo>
                  <a:lnTo>
                    <a:pt x="134" y="15"/>
                  </a:lnTo>
                  <a:lnTo>
                    <a:pt x="132" y="22"/>
                  </a:lnTo>
                  <a:lnTo>
                    <a:pt x="103" y="96"/>
                  </a:lnTo>
                  <a:lnTo>
                    <a:pt x="98" y="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1096" y="2438"/>
              <a:ext cx="91" cy="98"/>
            </a:xfrm>
            <a:custGeom>
              <a:avLst/>
              <a:gdLst>
                <a:gd name="T0" fmla="*/ 44 w 91"/>
                <a:gd name="T1" fmla="*/ 0 h 98"/>
                <a:gd name="T2" fmla="*/ 56 w 91"/>
                <a:gd name="T3" fmla="*/ 2 h 98"/>
                <a:gd name="T4" fmla="*/ 69 w 91"/>
                <a:gd name="T5" fmla="*/ 7 h 98"/>
                <a:gd name="T6" fmla="*/ 73 w 91"/>
                <a:gd name="T7" fmla="*/ 12 h 98"/>
                <a:gd name="T8" fmla="*/ 81 w 91"/>
                <a:gd name="T9" fmla="*/ 17 h 98"/>
                <a:gd name="T10" fmla="*/ 83 w 91"/>
                <a:gd name="T11" fmla="*/ 24 h 98"/>
                <a:gd name="T12" fmla="*/ 88 w 91"/>
                <a:gd name="T13" fmla="*/ 36 h 98"/>
                <a:gd name="T14" fmla="*/ 91 w 91"/>
                <a:gd name="T15" fmla="*/ 49 h 98"/>
                <a:gd name="T16" fmla="*/ 88 w 91"/>
                <a:gd name="T17" fmla="*/ 61 h 98"/>
                <a:gd name="T18" fmla="*/ 86 w 91"/>
                <a:gd name="T19" fmla="*/ 73 h 98"/>
                <a:gd name="T20" fmla="*/ 78 w 91"/>
                <a:gd name="T21" fmla="*/ 81 h 98"/>
                <a:gd name="T22" fmla="*/ 73 w 91"/>
                <a:gd name="T23" fmla="*/ 88 h 98"/>
                <a:gd name="T24" fmla="*/ 64 w 91"/>
                <a:gd name="T25" fmla="*/ 93 h 98"/>
                <a:gd name="T26" fmla="*/ 56 w 91"/>
                <a:gd name="T27" fmla="*/ 95 h 98"/>
                <a:gd name="T28" fmla="*/ 44 w 91"/>
                <a:gd name="T29" fmla="*/ 98 h 98"/>
                <a:gd name="T30" fmla="*/ 34 w 91"/>
                <a:gd name="T31" fmla="*/ 95 h 98"/>
                <a:gd name="T32" fmla="*/ 27 w 91"/>
                <a:gd name="T33" fmla="*/ 93 h 98"/>
                <a:gd name="T34" fmla="*/ 17 w 91"/>
                <a:gd name="T35" fmla="*/ 88 h 98"/>
                <a:gd name="T36" fmla="*/ 12 w 91"/>
                <a:gd name="T37" fmla="*/ 83 h 98"/>
                <a:gd name="T38" fmla="*/ 5 w 91"/>
                <a:gd name="T39" fmla="*/ 73 h 98"/>
                <a:gd name="T40" fmla="*/ 2 w 91"/>
                <a:gd name="T41" fmla="*/ 61 h 98"/>
                <a:gd name="T42" fmla="*/ 0 w 91"/>
                <a:gd name="T43" fmla="*/ 49 h 98"/>
                <a:gd name="T44" fmla="*/ 2 w 91"/>
                <a:gd name="T45" fmla="*/ 36 h 98"/>
                <a:gd name="T46" fmla="*/ 5 w 91"/>
                <a:gd name="T47" fmla="*/ 27 h 98"/>
                <a:gd name="T48" fmla="*/ 12 w 91"/>
                <a:gd name="T49" fmla="*/ 14 h 98"/>
                <a:gd name="T50" fmla="*/ 19 w 91"/>
                <a:gd name="T51" fmla="*/ 9 h 98"/>
                <a:gd name="T52" fmla="*/ 27 w 91"/>
                <a:gd name="T53" fmla="*/ 5 h 98"/>
                <a:gd name="T54" fmla="*/ 34 w 91"/>
                <a:gd name="T55" fmla="*/ 2 h 98"/>
                <a:gd name="T56" fmla="*/ 44 w 91"/>
                <a:gd name="T57" fmla="*/ 0 h 98"/>
                <a:gd name="T58" fmla="*/ 44 w 91"/>
                <a:gd name="T59" fmla="*/ 7 h 98"/>
                <a:gd name="T60" fmla="*/ 39 w 91"/>
                <a:gd name="T61" fmla="*/ 7 h 98"/>
                <a:gd name="T62" fmla="*/ 34 w 91"/>
                <a:gd name="T63" fmla="*/ 12 h 98"/>
                <a:gd name="T64" fmla="*/ 32 w 91"/>
                <a:gd name="T65" fmla="*/ 14 h 98"/>
                <a:gd name="T66" fmla="*/ 29 w 91"/>
                <a:gd name="T67" fmla="*/ 19 h 98"/>
                <a:gd name="T68" fmla="*/ 29 w 91"/>
                <a:gd name="T69" fmla="*/ 27 h 98"/>
                <a:gd name="T70" fmla="*/ 29 w 91"/>
                <a:gd name="T71" fmla="*/ 34 h 98"/>
                <a:gd name="T72" fmla="*/ 27 w 91"/>
                <a:gd name="T73" fmla="*/ 44 h 98"/>
                <a:gd name="T74" fmla="*/ 27 w 91"/>
                <a:gd name="T75" fmla="*/ 56 h 98"/>
                <a:gd name="T76" fmla="*/ 29 w 91"/>
                <a:gd name="T77" fmla="*/ 66 h 98"/>
                <a:gd name="T78" fmla="*/ 29 w 91"/>
                <a:gd name="T79" fmla="*/ 76 h 98"/>
                <a:gd name="T80" fmla="*/ 32 w 91"/>
                <a:gd name="T81" fmla="*/ 83 h 98"/>
                <a:gd name="T82" fmla="*/ 34 w 91"/>
                <a:gd name="T83" fmla="*/ 88 h 98"/>
                <a:gd name="T84" fmla="*/ 39 w 91"/>
                <a:gd name="T85" fmla="*/ 90 h 98"/>
                <a:gd name="T86" fmla="*/ 44 w 91"/>
                <a:gd name="T87" fmla="*/ 90 h 98"/>
                <a:gd name="T88" fmla="*/ 49 w 91"/>
                <a:gd name="T89" fmla="*/ 90 h 98"/>
                <a:gd name="T90" fmla="*/ 54 w 91"/>
                <a:gd name="T91" fmla="*/ 88 h 98"/>
                <a:gd name="T92" fmla="*/ 56 w 91"/>
                <a:gd name="T93" fmla="*/ 85 h 98"/>
                <a:gd name="T94" fmla="*/ 59 w 91"/>
                <a:gd name="T95" fmla="*/ 78 h 98"/>
                <a:gd name="T96" fmla="*/ 61 w 91"/>
                <a:gd name="T97" fmla="*/ 71 h 98"/>
                <a:gd name="T98" fmla="*/ 61 w 91"/>
                <a:gd name="T99" fmla="*/ 59 h 98"/>
                <a:gd name="T100" fmla="*/ 61 w 91"/>
                <a:gd name="T101" fmla="*/ 41 h 98"/>
                <a:gd name="T102" fmla="*/ 61 w 91"/>
                <a:gd name="T103" fmla="*/ 32 h 98"/>
                <a:gd name="T104" fmla="*/ 61 w 91"/>
                <a:gd name="T105" fmla="*/ 24 h 98"/>
                <a:gd name="T106" fmla="*/ 59 w 91"/>
                <a:gd name="T107" fmla="*/ 19 h 98"/>
                <a:gd name="T108" fmla="*/ 56 w 91"/>
                <a:gd name="T109" fmla="*/ 12 h 98"/>
                <a:gd name="T110" fmla="*/ 54 w 91"/>
                <a:gd name="T111" fmla="*/ 9 h 98"/>
                <a:gd name="T112" fmla="*/ 49 w 91"/>
                <a:gd name="T113" fmla="*/ 7 h 98"/>
                <a:gd name="T114" fmla="*/ 44 w 91"/>
                <a:gd name="T115" fmla="*/ 7 h 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1"/>
                <a:gd name="T175" fmla="*/ 0 h 98"/>
                <a:gd name="T176" fmla="*/ 91 w 91"/>
                <a:gd name="T177" fmla="*/ 98 h 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1" h="98">
                  <a:moveTo>
                    <a:pt x="44" y="0"/>
                  </a:moveTo>
                  <a:lnTo>
                    <a:pt x="56" y="2"/>
                  </a:lnTo>
                  <a:lnTo>
                    <a:pt x="69" y="7"/>
                  </a:lnTo>
                  <a:lnTo>
                    <a:pt x="73" y="12"/>
                  </a:lnTo>
                  <a:lnTo>
                    <a:pt x="81" y="17"/>
                  </a:lnTo>
                  <a:lnTo>
                    <a:pt x="83" y="24"/>
                  </a:lnTo>
                  <a:lnTo>
                    <a:pt x="88" y="36"/>
                  </a:lnTo>
                  <a:lnTo>
                    <a:pt x="91" y="49"/>
                  </a:lnTo>
                  <a:lnTo>
                    <a:pt x="88" y="61"/>
                  </a:lnTo>
                  <a:lnTo>
                    <a:pt x="86" y="73"/>
                  </a:lnTo>
                  <a:lnTo>
                    <a:pt x="78" y="81"/>
                  </a:lnTo>
                  <a:lnTo>
                    <a:pt x="73" y="88"/>
                  </a:lnTo>
                  <a:lnTo>
                    <a:pt x="64" y="93"/>
                  </a:lnTo>
                  <a:lnTo>
                    <a:pt x="56" y="95"/>
                  </a:lnTo>
                  <a:lnTo>
                    <a:pt x="44" y="98"/>
                  </a:lnTo>
                  <a:lnTo>
                    <a:pt x="34" y="95"/>
                  </a:lnTo>
                  <a:lnTo>
                    <a:pt x="27" y="93"/>
                  </a:lnTo>
                  <a:lnTo>
                    <a:pt x="17" y="88"/>
                  </a:lnTo>
                  <a:lnTo>
                    <a:pt x="12" y="83"/>
                  </a:lnTo>
                  <a:lnTo>
                    <a:pt x="5" y="73"/>
                  </a:lnTo>
                  <a:lnTo>
                    <a:pt x="2" y="61"/>
                  </a:lnTo>
                  <a:lnTo>
                    <a:pt x="0" y="49"/>
                  </a:lnTo>
                  <a:lnTo>
                    <a:pt x="2" y="36"/>
                  </a:lnTo>
                  <a:lnTo>
                    <a:pt x="5" y="27"/>
                  </a:lnTo>
                  <a:lnTo>
                    <a:pt x="12" y="14"/>
                  </a:lnTo>
                  <a:lnTo>
                    <a:pt x="19" y="9"/>
                  </a:lnTo>
                  <a:lnTo>
                    <a:pt x="27" y="5"/>
                  </a:lnTo>
                  <a:lnTo>
                    <a:pt x="34" y="2"/>
                  </a:lnTo>
                  <a:lnTo>
                    <a:pt x="44" y="0"/>
                  </a:lnTo>
                  <a:close/>
                  <a:moveTo>
                    <a:pt x="44" y="7"/>
                  </a:moveTo>
                  <a:lnTo>
                    <a:pt x="39" y="7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29" y="19"/>
                  </a:lnTo>
                  <a:lnTo>
                    <a:pt x="29" y="27"/>
                  </a:lnTo>
                  <a:lnTo>
                    <a:pt x="29" y="34"/>
                  </a:lnTo>
                  <a:lnTo>
                    <a:pt x="27" y="44"/>
                  </a:lnTo>
                  <a:lnTo>
                    <a:pt x="27" y="56"/>
                  </a:lnTo>
                  <a:lnTo>
                    <a:pt x="29" y="66"/>
                  </a:lnTo>
                  <a:lnTo>
                    <a:pt x="29" y="76"/>
                  </a:lnTo>
                  <a:lnTo>
                    <a:pt x="32" y="83"/>
                  </a:lnTo>
                  <a:lnTo>
                    <a:pt x="34" y="88"/>
                  </a:lnTo>
                  <a:lnTo>
                    <a:pt x="39" y="90"/>
                  </a:lnTo>
                  <a:lnTo>
                    <a:pt x="44" y="90"/>
                  </a:lnTo>
                  <a:lnTo>
                    <a:pt x="49" y="90"/>
                  </a:lnTo>
                  <a:lnTo>
                    <a:pt x="54" y="88"/>
                  </a:lnTo>
                  <a:lnTo>
                    <a:pt x="56" y="85"/>
                  </a:lnTo>
                  <a:lnTo>
                    <a:pt x="59" y="78"/>
                  </a:lnTo>
                  <a:lnTo>
                    <a:pt x="61" y="71"/>
                  </a:lnTo>
                  <a:lnTo>
                    <a:pt x="61" y="59"/>
                  </a:lnTo>
                  <a:lnTo>
                    <a:pt x="61" y="41"/>
                  </a:lnTo>
                  <a:lnTo>
                    <a:pt x="61" y="32"/>
                  </a:lnTo>
                  <a:lnTo>
                    <a:pt x="61" y="24"/>
                  </a:lnTo>
                  <a:lnTo>
                    <a:pt x="59" y="19"/>
                  </a:lnTo>
                  <a:lnTo>
                    <a:pt x="56" y="12"/>
                  </a:lnTo>
                  <a:lnTo>
                    <a:pt x="54" y="9"/>
                  </a:lnTo>
                  <a:lnTo>
                    <a:pt x="49" y="7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204" y="2438"/>
              <a:ext cx="78" cy="95"/>
            </a:xfrm>
            <a:custGeom>
              <a:avLst/>
              <a:gdLst>
                <a:gd name="T0" fmla="*/ 36 w 78"/>
                <a:gd name="T1" fmla="*/ 2 h 95"/>
                <a:gd name="T2" fmla="*/ 36 w 78"/>
                <a:gd name="T3" fmla="*/ 24 h 95"/>
                <a:gd name="T4" fmla="*/ 41 w 78"/>
                <a:gd name="T5" fmla="*/ 14 h 95"/>
                <a:gd name="T6" fmla="*/ 46 w 78"/>
                <a:gd name="T7" fmla="*/ 9 h 95"/>
                <a:gd name="T8" fmla="*/ 51 w 78"/>
                <a:gd name="T9" fmla="*/ 5 h 95"/>
                <a:gd name="T10" fmla="*/ 59 w 78"/>
                <a:gd name="T11" fmla="*/ 2 h 95"/>
                <a:gd name="T12" fmla="*/ 66 w 78"/>
                <a:gd name="T13" fmla="*/ 0 h 95"/>
                <a:gd name="T14" fmla="*/ 71 w 78"/>
                <a:gd name="T15" fmla="*/ 2 h 95"/>
                <a:gd name="T16" fmla="*/ 76 w 78"/>
                <a:gd name="T17" fmla="*/ 5 h 95"/>
                <a:gd name="T18" fmla="*/ 78 w 78"/>
                <a:gd name="T19" fmla="*/ 9 h 95"/>
                <a:gd name="T20" fmla="*/ 78 w 78"/>
                <a:gd name="T21" fmla="*/ 14 h 95"/>
                <a:gd name="T22" fmla="*/ 78 w 78"/>
                <a:gd name="T23" fmla="*/ 19 h 95"/>
                <a:gd name="T24" fmla="*/ 76 w 78"/>
                <a:gd name="T25" fmla="*/ 24 h 95"/>
                <a:gd name="T26" fmla="*/ 71 w 78"/>
                <a:gd name="T27" fmla="*/ 27 h 95"/>
                <a:gd name="T28" fmla="*/ 66 w 78"/>
                <a:gd name="T29" fmla="*/ 29 h 95"/>
                <a:gd name="T30" fmla="*/ 61 w 78"/>
                <a:gd name="T31" fmla="*/ 27 h 95"/>
                <a:gd name="T32" fmla="*/ 56 w 78"/>
                <a:gd name="T33" fmla="*/ 24 h 95"/>
                <a:gd name="T34" fmla="*/ 54 w 78"/>
                <a:gd name="T35" fmla="*/ 22 h 95"/>
                <a:gd name="T36" fmla="*/ 54 w 78"/>
                <a:gd name="T37" fmla="*/ 22 h 95"/>
                <a:gd name="T38" fmla="*/ 51 w 78"/>
                <a:gd name="T39" fmla="*/ 19 h 95"/>
                <a:gd name="T40" fmla="*/ 51 w 78"/>
                <a:gd name="T41" fmla="*/ 19 h 95"/>
                <a:gd name="T42" fmla="*/ 49 w 78"/>
                <a:gd name="T43" fmla="*/ 22 h 95"/>
                <a:gd name="T44" fmla="*/ 44 w 78"/>
                <a:gd name="T45" fmla="*/ 22 h 95"/>
                <a:gd name="T46" fmla="*/ 41 w 78"/>
                <a:gd name="T47" fmla="*/ 27 h 95"/>
                <a:gd name="T48" fmla="*/ 39 w 78"/>
                <a:gd name="T49" fmla="*/ 32 h 95"/>
                <a:gd name="T50" fmla="*/ 36 w 78"/>
                <a:gd name="T51" fmla="*/ 41 h 95"/>
                <a:gd name="T52" fmla="*/ 36 w 78"/>
                <a:gd name="T53" fmla="*/ 51 h 95"/>
                <a:gd name="T54" fmla="*/ 36 w 78"/>
                <a:gd name="T55" fmla="*/ 73 h 95"/>
                <a:gd name="T56" fmla="*/ 36 w 78"/>
                <a:gd name="T57" fmla="*/ 78 h 95"/>
                <a:gd name="T58" fmla="*/ 36 w 78"/>
                <a:gd name="T59" fmla="*/ 83 h 95"/>
                <a:gd name="T60" fmla="*/ 36 w 78"/>
                <a:gd name="T61" fmla="*/ 85 h 95"/>
                <a:gd name="T62" fmla="*/ 36 w 78"/>
                <a:gd name="T63" fmla="*/ 88 h 95"/>
                <a:gd name="T64" fmla="*/ 39 w 78"/>
                <a:gd name="T65" fmla="*/ 90 h 95"/>
                <a:gd name="T66" fmla="*/ 41 w 78"/>
                <a:gd name="T67" fmla="*/ 90 h 95"/>
                <a:gd name="T68" fmla="*/ 44 w 78"/>
                <a:gd name="T69" fmla="*/ 90 h 95"/>
                <a:gd name="T70" fmla="*/ 44 w 78"/>
                <a:gd name="T71" fmla="*/ 95 h 95"/>
                <a:gd name="T72" fmla="*/ 0 w 78"/>
                <a:gd name="T73" fmla="*/ 95 h 95"/>
                <a:gd name="T74" fmla="*/ 0 w 78"/>
                <a:gd name="T75" fmla="*/ 90 h 95"/>
                <a:gd name="T76" fmla="*/ 2 w 78"/>
                <a:gd name="T77" fmla="*/ 90 h 95"/>
                <a:gd name="T78" fmla="*/ 5 w 78"/>
                <a:gd name="T79" fmla="*/ 88 h 95"/>
                <a:gd name="T80" fmla="*/ 7 w 78"/>
                <a:gd name="T81" fmla="*/ 85 h 95"/>
                <a:gd name="T82" fmla="*/ 7 w 78"/>
                <a:gd name="T83" fmla="*/ 81 h 95"/>
                <a:gd name="T84" fmla="*/ 7 w 78"/>
                <a:gd name="T85" fmla="*/ 73 h 95"/>
                <a:gd name="T86" fmla="*/ 7 w 78"/>
                <a:gd name="T87" fmla="*/ 24 h 95"/>
                <a:gd name="T88" fmla="*/ 7 w 78"/>
                <a:gd name="T89" fmla="*/ 17 h 95"/>
                <a:gd name="T90" fmla="*/ 7 w 78"/>
                <a:gd name="T91" fmla="*/ 14 h 95"/>
                <a:gd name="T92" fmla="*/ 7 w 78"/>
                <a:gd name="T93" fmla="*/ 12 h 95"/>
                <a:gd name="T94" fmla="*/ 5 w 78"/>
                <a:gd name="T95" fmla="*/ 9 h 95"/>
                <a:gd name="T96" fmla="*/ 2 w 78"/>
                <a:gd name="T97" fmla="*/ 7 h 95"/>
                <a:gd name="T98" fmla="*/ 0 w 78"/>
                <a:gd name="T99" fmla="*/ 7 h 95"/>
                <a:gd name="T100" fmla="*/ 0 w 78"/>
                <a:gd name="T101" fmla="*/ 2 h 95"/>
                <a:gd name="T102" fmla="*/ 36 w 78"/>
                <a:gd name="T103" fmla="*/ 2 h 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8"/>
                <a:gd name="T157" fmla="*/ 0 h 95"/>
                <a:gd name="T158" fmla="*/ 78 w 78"/>
                <a:gd name="T159" fmla="*/ 95 h 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8" h="95">
                  <a:moveTo>
                    <a:pt x="36" y="2"/>
                  </a:moveTo>
                  <a:lnTo>
                    <a:pt x="36" y="24"/>
                  </a:lnTo>
                  <a:lnTo>
                    <a:pt x="41" y="14"/>
                  </a:lnTo>
                  <a:lnTo>
                    <a:pt x="46" y="9"/>
                  </a:lnTo>
                  <a:lnTo>
                    <a:pt x="51" y="5"/>
                  </a:lnTo>
                  <a:lnTo>
                    <a:pt x="59" y="2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6" y="5"/>
                  </a:lnTo>
                  <a:lnTo>
                    <a:pt x="78" y="9"/>
                  </a:lnTo>
                  <a:lnTo>
                    <a:pt x="78" y="14"/>
                  </a:lnTo>
                  <a:lnTo>
                    <a:pt x="78" y="19"/>
                  </a:lnTo>
                  <a:lnTo>
                    <a:pt x="76" y="24"/>
                  </a:lnTo>
                  <a:lnTo>
                    <a:pt x="71" y="27"/>
                  </a:lnTo>
                  <a:lnTo>
                    <a:pt x="66" y="29"/>
                  </a:lnTo>
                  <a:lnTo>
                    <a:pt x="61" y="27"/>
                  </a:lnTo>
                  <a:lnTo>
                    <a:pt x="56" y="24"/>
                  </a:lnTo>
                  <a:lnTo>
                    <a:pt x="54" y="22"/>
                  </a:lnTo>
                  <a:lnTo>
                    <a:pt x="51" y="19"/>
                  </a:lnTo>
                  <a:lnTo>
                    <a:pt x="49" y="22"/>
                  </a:lnTo>
                  <a:lnTo>
                    <a:pt x="44" y="22"/>
                  </a:lnTo>
                  <a:lnTo>
                    <a:pt x="41" y="27"/>
                  </a:lnTo>
                  <a:lnTo>
                    <a:pt x="39" y="32"/>
                  </a:lnTo>
                  <a:lnTo>
                    <a:pt x="36" y="41"/>
                  </a:lnTo>
                  <a:lnTo>
                    <a:pt x="36" y="51"/>
                  </a:lnTo>
                  <a:lnTo>
                    <a:pt x="36" y="73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36" y="85"/>
                  </a:lnTo>
                  <a:lnTo>
                    <a:pt x="36" y="88"/>
                  </a:lnTo>
                  <a:lnTo>
                    <a:pt x="39" y="90"/>
                  </a:lnTo>
                  <a:lnTo>
                    <a:pt x="41" y="90"/>
                  </a:lnTo>
                  <a:lnTo>
                    <a:pt x="44" y="90"/>
                  </a:lnTo>
                  <a:lnTo>
                    <a:pt x="44" y="95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5" y="88"/>
                  </a:lnTo>
                  <a:lnTo>
                    <a:pt x="7" y="85"/>
                  </a:lnTo>
                  <a:lnTo>
                    <a:pt x="7" y="81"/>
                  </a:lnTo>
                  <a:lnTo>
                    <a:pt x="7" y="73"/>
                  </a:lnTo>
                  <a:lnTo>
                    <a:pt x="7" y="24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5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1292" y="2396"/>
              <a:ext cx="98" cy="140"/>
            </a:xfrm>
            <a:custGeom>
              <a:avLst/>
              <a:gdLst>
                <a:gd name="T0" fmla="*/ 88 w 98"/>
                <a:gd name="T1" fmla="*/ 110 h 140"/>
                <a:gd name="T2" fmla="*/ 91 w 98"/>
                <a:gd name="T3" fmla="*/ 123 h 140"/>
                <a:gd name="T4" fmla="*/ 91 w 98"/>
                <a:gd name="T5" fmla="*/ 127 h 140"/>
                <a:gd name="T6" fmla="*/ 98 w 98"/>
                <a:gd name="T7" fmla="*/ 127 h 140"/>
                <a:gd name="T8" fmla="*/ 61 w 98"/>
                <a:gd name="T9" fmla="*/ 140 h 140"/>
                <a:gd name="T10" fmla="*/ 54 w 98"/>
                <a:gd name="T11" fmla="*/ 132 h 140"/>
                <a:gd name="T12" fmla="*/ 42 w 98"/>
                <a:gd name="T13" fmla="*/ 137 h 140"/>
                <a:gd name="T14" fmla="*/ 27 w 98"/>
                <a:gd name="T15" fmla="*/ 137 h 140"/>
                <a:gd name="T16" fmla="*/ 12 w 98"/>
                <a:gd name="T17" fmla="*/ 130 h 140"/>
                <a:gd name="T18" fmla="*/ 2 w 98"/>
                <a:gd name="T19" fmla="*/ 115 h 140"/>
                <a:gd name="T20" fmla="*/ 0 w 98"/>
                <a:gd name="T21" fmla="*/ 93 h 140"/>
                <a:gd name="T22" fmla="*/ 5 w 98"/>
                <a:gd name="T23" fmla="*/ 66 h 140"/>
                <a:gd name="T24" fmla="*/ 20 w 98"/>
                <a:gd name="T25" fmla="*/ 49 h 140"/>
                <a:gd name="T26" fmla="*/ 39 w 98"/>
                <a:gd name="T27" fmla="*/ 42 h 140"/>
                <a:gd name="T28" fmla="*/ 49 w 98"/>
                <a:gd name="T29" fmla="*/ 47 h 140"/>
                <a:gd name="T30" fmla="*/ 61 w 98"/>
                <a:gd name="T31" fmla="*/ 56 h 140"/>
                <a:gd name="T32" fmla="*/ 61 w 98"/>
                <a:gd name="T33" fmla="*/ 12 h 140"/>
                <a:gd name="T34" fmla="*/ 59 w 98"/>
                <a:gd name="T35" fmla="*/ 7 h 140"/>
                <a:gd name="T36" fmla="*/ 54 w 98"/>
                <a:gd name="T37" fmla="*/ 5 h 140"/>
                <a:gd name="T38" fmla="*/ 49 w 98"/>
                <a:gd name="T39" fmla="*/ 0 h 140"/>
                <a:gd name="T40" fmla="*/ 61 w 98"/>
                <a:gd name="T41" fmla="*/ 69 h 140"/>
                <a:gd name="T42" fmla="*/ 51 w 98"/>
                <a:gd name="T43" fmla="*/ 54 h 140"/>
                <a:gd name="T44" fmla="*/ 42 w 98"/>
                <a:gd name="T45" fmla="*/ 49 h 140"/>
                <a:gd name="T46" fmla="*/ 37 w 98"/>
                <a:gd name="T47" fmla="*/ 51 h 140"/>
                <a:gd name="T48" fmla="*/ 29 w 98"/>
                <a:gd name="T49" fmla="*/ 61 h 140"/>
                <a:gd name="T50" fmla="*/ 27 w 98"/>
                <a:gd name="T51" fmla="*/ 76 h 140"/>
                <a:gd name="T52" fmla="*/ 27 w 98"/>
                <a:gd name="T53" fmla="*/ 98 h 140"/>
                <a:gd name="T54" fmla="*/ 29 w 98"/>
                <a:gd name="T55" fmla="*/ 113 h 140"/>
                <a:gd name="T56" fmla="*/ 37 w 98"/>
                <a:gd name="T57" fmla="*/ 127 h 140"/>
                <a:gd name="T58" fmla="*/ 44 w 98"/>
                <a:gd name="T59" fmla="*/ 127 h 140"/>
                <a:gd name="T60" fmla="*/ 56 w 98"/>
                <a:gd name="T61" fmla="*/ 123 h 140"/>
                <a:gd name="T62" fmla="*/ 61 w 98"/>
                <a:gd name="T63" fmla="*/ 69 h 1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"/>
                <a:gd name="T97" fmla="*/ 0 h 140"/>
                <a:gd name="T98" fmla="*/ 98 w 98"/>
                <a:gd name="T99" fmla="*/ 140 h 1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" h="140">
                  <a:moveTo>
                    <a:pt x="88" y="0"/>
                  </a:moveTo>
                  <a:lnTo>
                    <a:pt x="88" y="110"/>
                  </a:lnTo>
                  <a:lnTo>
                    <a:pt x="88" y="118"/>
                  </a:lnTo>
                  <a:lnTo>
                    <a:pt x="91" y="123"/>
                  </a:lnTo>
                  <a:lnTo>
                    <a:pt x="91" y="125"/>
                  </a:lnTo>
                  <a:lnTo>
                    <a:pt x="91" y="127"/>
                  </a:lnTo>
                  <a:lnTo>
                    <a:pt x="93" y="127"/>
                  </a:lnTo>
                  <a:lnTo>
                    <a:pt x="98" y="127"/>
                  </a:lnTo>
                  <a:lnTo>
                    <a:pt x="98" y="132"/>
                  </a:lnTo>
                  <a:lnTo>
                    <a:pt x="61" y="140"/>
                  </a:lnTo>
                  <a:lnTo>
                    <a:pt x="61" y="125"/>
                  </a:lnTo>
                  <a:lnTo>
                    <a:pt x="54" y="132"/>
                  </a:lnTo>
                  <a:lnTo>
                    <a:pt x="49" y="137"/>
                  </a:lnTo>
                  <a:lnTo>
                    <a:pt x="42" y="137"/>
                  </a:lnTo>
                  <a:lnTo>
                    <a:pt x="37" y="140"/>
                  </a:lnTo>
                  <a:lnTo>
                    <a:pt x="27" y="137"/>
                  </a:lnTo>
                  <a:lnTo>
                    <a:pt x="20" y="135"/>
                  </a:lnTo>
                  <a:lnTo>
                    <a:pt x="12" y="130"/>
                  </a:lnTo>
                  <a:lnTo>
                    <a:pt x="7" y="123"/>
                  </a:lnTo>
                  <a:lnTo>
                    <a:pt x="2" y="115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8"/>
                  </a:lnTo>
                  <a:lnTo>
                    <a:pt x="5" y="66"/>
                  </a:lnTo>
                  <a:lnTo>
                    <a:pt x="10" y="56"/>
                  </a:lnTo>
                  <a:lnTo>
                    <a:pt x="20" y="49"/>
                  </a:lnTo>
                  <a:lnTo>
                    <a:pt x="27" y="44"/>
                  </a:lnTo>
                  <a:lnTo>
                    <a:pt x="39" y="42"/>
                  </a:lnTo>
                  <a:lnTo>
                    <a:pt x="44" y="44"/>
                  </a:lnTo>
                  <a:lnTo>
                    <a:pt x="49" y="47"/>
                  </a:lnTo>
                  <a:lnTo>
                    <a:pt x="56" y="49"/>
                  </a:lnTo>
                  <a:lnTo>
                    <a:pt x="61" y="56"/>
                  </a:lnTo>
                  <a:lnTo>
                    <a:pt x="61" y="22"/>
                  </a:lnTo>
                  <a:lnTo>
                    <a:pt x="61" y="12"/>
                  </a:lnTo>
                  <a:lnTo>
                    <a:pt x="61" y="10"/>
                  </a:lnTo>
                  <a:lnTo>
                    <a:pt x="59" y="7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88" y="0"/>
                  </a:lnTo>
                  <a:close/>
                  <a:moveTo>
                    <a:pt x="61" y="69"/>
                  </a:moveTo>
                  <a:lnTo>
                    <a:pt x="56" y="59"/>
                  </a:lnTo>
                  <a:lnTo>
                    <a:pt x="51" y="54"/>
                  </a:lnTo>
                  <a:lnTo>
                    <a:pt x="47" y="51"/>
                  </a:lnTo>
                  <a:lnTo>
                    <a:pt x="42" y="49"/>
                  </a:lnTo>
                  <a:lnTo>
                    <a:pt x="39" y="49"/>
                  </a:lnTo>
                  <a:lnTo>
                    <a:pt x="37" y="51"/>
                  </a:lnTo>
                  <a:lnTo>
                    <a:pt x="32" y="56"/>
                  </a:lnTo>
                  <a:lnTo>
                    <a:pt x="29" y="61"/>
                  </a:lnTo>
                  <a:lnTo>
                    <a:pt x="27" y="69"/>
                  </a:lnTo>
                  <a:lnTo>
                    <a:pt x="27" y="76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27" y="108"/>
                  </a:lnTo>
                  <a:lnTo>
                    <a:pt x="29" y="113"/>
                  </a:lnTo>
                  <a:lnTo>
                    <a:pt x="32" y="123"/>
                  </a:lnTo>
                  <a:lnTo>
                    <a:pt x="37" y="127"/>
                  </a:lnTo>
                  <a:lnTo>
                    <a:pt x="39" y="127"/>
                  </a:lnTo>
                  <a:lnTo>
                    <a:pt x="44" y="127"/>
                  </a:lnTo>
                  <a:lnTo>
                    <a:pt x="49" y="127"/>
                  </a:lnTo>
                  <a:lnTo>
                    <a:pt x="56" y="123"/>
                  </a:lnTo>
                  <a:lnTo>
                    <a:pt x="61" y="115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542" y="2212"/>
              <a:ext cx="83" cy="81"/>
            </a:xfrm>
            <a:custGeom>
              <a:avLst/>
              <a:gdLst>
                <a:gd name="T0" fmla="*/ 0 w 83"/>
                <a:gd name="T1" fmla="*/ 81 h 81"/>
                <a:gd name="T2" fmla="*/ 29 w 83"/>
                <a:gd name="T3" fmla="*/ 81 h 81"/>
                <a:gd name="T4" fmla="*/ 29 w 83"/>
                <a:gd name="T5" fmla="*/ 74 h 81"/>
                <a:gd name="T6" fmla="*/ 22 w 83"/>
                <a:gd name="T7" fmla="*/ 74 h 81"/>
                <a:gd name="T8" fmla="*/ 19 w 83"/>
                <a:gd name="T9" fmla="*/ 71 h 81"/>
                <a:gd name="T10" fmla="*/ 19 w 83"/>
                <a:gd name="T11" fmla="*/ 20 h 81"/>
                <a:gd name="T12" fmla="*/ 22 w 83"/>
                <a:gd name="T13" fmla="*/ 17 h 81"/>
                <a:gd name="T14" fmla="*/ 29 w 83"/>
                <a:gd name="T15" fmla="*/ 17 h 81"/>
                <a:gd name="T16" fmla="*/ 29 w 83"/>
                <a:gd name="T17" fmla="*/ 10 h 81"/>
                <a:gd name="T18" fmla="*/ 29 w 83"/>
                <a:gd name="T19" fmla="*/ 7 h 81"/>
                <a:gd name="T20" fmla="*/ 63 w 83"/>
                <a:gd name="T21" fmla="*/ 7 h 81"/>
                <a:gd name="T22" fmla="*/ 66 w 83"/>
                <a:gd name="T23" fmla="*/ 10 h 81"/>
                <a:gd name="T24" fmla="*/ 66 w 83"/>
                <a:gd name="T25" fmla="*/ 71 h 81"/>
                <a:gd name="T26" fmla="*/ 63 w 83"/>
                <a:gd name="T27" fmla="*/ 74 h 81"/>
                <a:gd name="T28" fmla="*/ 56 w 83"/>
                <a:gd name="T29" fmla="*/ 74 h 81"/>
                <a:gd name="T30" fmla="*/ 56 w 83"/>
                <a:gd name="T31" fmla="*/ 81 h 81"/>
                <a:gd name="T32" fmla="*/ 83 w 83"/>
                <a:gd name="T33" fmla="*/ 81 h 81"/>
                <a:gd name="T34" fmla="*/ 83 w 83"/>
                <a:gd name="T35" fmla="*/ 74 h 81"/>
                <a:gd name="T36" fmla="*/ 76 w 83"/>
                <a:gd name="T37" fmla="*/ 74 h 81"/>
                <a:gd name="T38" fmla="*/ 73 w 83"/>
                <a:gd name="T39" fmla="*/ 71 h 81"/>
                <a:gd name="T40" fmla="*/ 73 w 83"/>
                <a:gd name="T41" fmla="*/ 10 h 81"/>
                <a:gd name="T42" fmla="*/ 66 w 83"/>
                <a:gd name="T43" fmla="*/ 10 h 81"/>
                <a:gd name="T44" fmla="*/ 66 w 83"/>
                <a:gd name="T45" fmla="*/ 7 h 81"/>
                <a:gd name="T46" fmla="*/ 66 w 83"/>
                <a:gd name="T47" fmla="*/ 0 h 81"/>
                <a:gd name="T48" fmla="*/ 29 w 83"/>
                <a:gd name="T49" fmla="*/ 0 h 81"/>
                <a:gd name="T50" fmla="*/ 29 w 83"/>
                <a:gd name="T51" fmla="*/ 7 h 81"/>
                <a:gd name="T52" fmla="*/ 27 w 83"/>
                <a:gd name="T53" fmla="*/ 10 h 81"/>
                <a:gd name="T54" fmla="*/ 22 w 83"/>
                <a:gd name="T55" fmla="*/ 10 h 81"/>
                <a:gd name="T56" fmla="*/ 19 w 83"/>
                <a:gd name="T57" fmla="*/ 7 h 81"/>
                <a:gd name="T58" fmla="*/ 19 w 83"/>
                <a:gd name="T59" fmla="*/ 0 h 81"/>
                <a:gd name="T60" fmla="*/ 0 w 83"/>
                <a:gd name="T61" fmla="*/ 0 h 81"/>
                <a:gd name="T62" fmla="*/ 0 w 83"/>
                <a:gd name="T63" fmla="*/ 7 h 81"/>
                <a:gd name="T64" fmla="*/ 7 w 83"/>
                <a:gd name="T65" fmla="*/ 7 h 81"/>
                <a:gd name="T66" fmla="*/ 9 w 83"/>
                <a:gd name="T67" fmla="*/ 10 h 81"/>
                <a:gd name="T68" fmla="*/ 9 w 83"/>
                <a:gd name="T69" fmla="*/ 71 h 81"/>
                <a:gd name="T70" fmla="*/ 7 w 83"/>
                <a:gd name="T71" fmla="*/ 74 h 81"/>
                <a:gd name="T72" fmla="*/ 0 w 83"/>
                <a:gd name="T73" fmla="*/ 74 h 81"/>
                <a:gd name="T74" fmla="*/ 0 w 83"/>
                <a:gd name="T75" fmla="*/ 81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"/>
                <a:gd name="T115" fmla="*/ 0 h 81"/>
                <a:gd name="T116" fmla="*/ 83 w 83"/>
                <a:gd name="T117" fmla="*/ 81 h 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" h="81">
                  <a:moveTo>
                    <a:pt x="0" y="81"/>
                  </a:moveTo>
                  <a:lnTo>
                    <a:pt x="29" y="81"/>
                  </a:lnTo>
                  <a:lnTo>
                    <a:pt x="29" y="74"/>
                  </a:lnTo>
                  <a:lnTo>
                    <a:pt x="22" y="74"/>
                  </a:lnTo>
                  <a:lnTo>
                    <a:pt x="19" y="71"/>
                  </a:lnTo>
                  <a:lnTo>
                    <a:pt x="19" y="20"/>
                  </a:lnTo>
                  <a:lnTo>
                    <a:pt x="22" y="17"/>
                  </a:lnTo>
                  <a:lnTo>
                    <a:pt x="29" y="17"/>
                  </a:lnTo>
                  <a:lnTo>
                    <a:pt x="29" y="10"/>
                  </a:lnTo>
                  <a:lnTo>
                    <a:pt x="29" y="7"/>
                  </a:lnTo>
                  <a:lnTo>
                    <a:pt x="63" y="7"/>
                  </a:lnTo>
                  <a:lnTo>
                    <a:pt x="66" y="10"/>
                  </a:lnTo>
                  <a:lnTo>
                    <a:pt x="66" y="71"/>
                  </a:lnTo>
                  <a:lnTo>
                    <a:pt x="63" y="74"/>
                  </a:lnTo>
                  <a:lnTo>
                    <a:pt x="56" y="74"/>
                  </a:lnTo>
                  <a:lnTo>
                    <a:pt x="56" y="81"/>
                  </a:lnTo>
                  <a:lnTo>
                    <a:pt x="83" y="81"/>
                  </a:lnTo>
                  <a:lnTo>
                    <a:pt x="83" y="74"/>
                  </a:lnTo>
                  <a:lnTo>
                    <a:pt x="76" y="74"/>
                  </a:lnTo>
                  <a:lnTo>
                    <a:pt x="73" y="71"/>
                  </a:lnTo>
                  <a:lnTo>
                    <a:pt x="73" y="10"/>
                  </a:lnTo>
                  <a:lnTo>
                    <a:pt x="66" y="10"/>
                  </a:lnTo>
                  <a:lnTo>
                    <a:pt x="66" y="7"/>
                  </a:lnTo>
                  <a:lnTo>
                    <a:pt x="66" y="0"/>
                  </a:lnTo>
                  <a:lnTo>
                    <a:pt x="29" y="0"/>
                  </a:lnTo>
                  <a:lnTo>
                    <a:pt x="29" y="7"/>
                  </a:lnTo>
                  <a:lnTo>
                    <a:pt x="27" y="10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9" y="10"/>
                  </a:lnTo>
                  <a:lnTo>
                    <a:pt x="9" y="71"/>
                  </a:lnTo>
                  <a:lnTo>
                    <a:pt x="7" y="74"/>
                  </a:lnTo>
                  <a:lnTo>
                    <a:pt x="0" y="74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3654" y="2212"/>
              <a:ext cx="84" cy="81"/>
            </a:xfrm>
            <a:custGeom>
              <a:avLst/>
              <a:gdLst>
                <a:gd name="T0" fmla="*/ 20 w 84"/>
                <a:gd name="T1" fmla="*/ 81 h 81"/>
                <a:gd name="T2" fmla="*/ 64 w 84"/>
                <a:gd name="T3" fmla="*/ 81 h 81"/>
                <a:gd name="T4" fmla="*/ 64 w 84"/>
                <a:gd name="T5" fmla="*/ 74 h 81"/>
                <a:gd name="T6" fmla="*/ 67 w 84"/>
                <a:gd name="T7" fmla="*/ 71 h 81"/>
                <a:gd name="T8" fmla="*/ 74 w 84"/>
                <a:gd name="T9" fmla="*/ 71 h 81"/>
                <a:gd name="T10" fmla="*/ 74 w 84"/>
                <a:gd name="T11" fmla="*/ 64 h 81"/>
                <a:gd name="T12" fmla="*/ 76 w 84"/>
                <a:gd name="T13" fmla="*/ 64 h 81"/>
                <a:gd name="T14" fmla="*/ 84 w 84"/>
                <a:gd name="T15" fmla="*/ 64 h 81"/>
                <a:gd name="T16" fmla="*/ 84 w 84"/>
                <a:gd name="T17" fmla="*/ 20 h 81"/>
                <a:gd name="T18" fmla="*/ 76 w 84"/>
                <a:gd name="T19" fmla="*/ 20 h 81"/>
                <a:gd name="T20" fmla="*/ 74 w 84"/>
                <a:gd name="T21" fmla="*/ 17 h 81"/>
                <a:gd name="T22" fmla="*/ 74 w 84"/>
                <a:gd name="T23" fmla="*/ 10 h 81"/>
                <a:gd name="T24" fmla="*/ 67 w 84"/>
                <a:gd name="T25" fmla="*/ 10 h 81"/>
                <a:gd name="T26" fmla="*/ 64 w 84"/>
                <a:gd name="T27" fmla="*/ 7 h 81"/>
                <a:gd name="T28" fmla="*/ 64 w 84"/>
                <a:gd name="T29" fmla="*/ 0 h 81"/>
                <a:gd name="T30" fmla="*/ 20 w 84"/>
                <a:gd name="T31" fmla="*/ 0 h 81"/>
                <a:gd name="T32" fmla="*/ 20 w 84"/>
                <a:gd name="T33" fmla="*/ 7 h 81"/>
                <a:gd name="T34" fmla="*/ 18 w 84"/>
                <a:gd name="T35" fmla="*/ 10 h 81"/>
                <a:gd name="T36" fmla="*/ 10 w 84"/>
                <a:gd name="T37" fmla="*/ 10 h 81"/>
                <a:gd name="T38" fmla="*/ 10 w 84"/>
                <a:gd name="T39" fmla="*/ 17 h 81"/>
                <a:gd name="T40" fmla="*/ 8 w 84"/>
                <a:gd name="T41" fmla="*/ 20 h 81"/>
                <a:gd name="T42" fmla="*/ 0 w 84"/>
                <a:gd name="T43" fmla="*/ 20 h 81"/>
                <a:gd name="T44" fmla="*/ 0 w 84"/>
                <a:gd name="T45" fmla="*/ 64 h 81"/>
                <a:gd name="T46" fmla="*/ 8 w 84"/>
                <a:gd name="T47" fmla="*/ 64 h 81"/>
                <a:gd name="T48" fmla="*/ 10 w 84"/>
                <a:gd name="T49" fmla="*/ 64 h 81"/>
                <a:gd name="T50" fmla="*/ 10 w 84"/>
                <a:gd name="T51" fmla="*/ 71 h 81"/>
                <a:gd name="T52" fmla="*/ 18 w 84"/>
                <a:gd name="T53" fmla="*/ 71 h 81"/>
                <a:gd name="T54" fmla="*/ 20 w 84"/>
                <a:gd name="T55" fmla="*/ 74 h 81"/>
                <a:gd name="T56" fmla="*/ 20 w 84"/>
                <a:gd name="T57" fmla="*/ 81 h 81"/>
                <a:gd name="T58" fmla="*/ 20 w 84"/>
                <a:gd name="T59" fmla="*/ 71 h 81"/>
                <a:gd name="T60" fmla="*/ 20 w 84"/>
                <a:gd name="T61" fmla="*/ 64 h 81"/>
                <a:gd name="T62" fmla="*/ 13 w 84"/>
                <a:gd name="T63" fmla="*/ 64 h 81"/>
                <a:gd name="T64" fmla="*/ 10 w 84"/>
                <a:gd name="T65" fmla="*/ 64 h 81"/>
                <a:gd name="T66" fmla="*/ 10 w 84"/>
                <a:gd name="T67" fmla="*/ 20 h 81"/>
                <a:gd name="T68" fmla="*/ 13 w 84"/>
                <a:gd name="T69" fmla="*/ 17 h 81"/>
                <a:gd name="T70" fmla="*/ 20 w 84"/>
                <a:gd name="T71" fmla="*/ 17 h 81"/>
                <a:gd name="T72" fmla="*/ 20 w 84"/>
                <a:gd name="T73" fmla="*/ 10 h 81"/>
                <a:gd name="T74" fmla="*/ 20 w 84"/>
                <a:gd name="T75" fmla="*/ 7 h 81"/>
                <a:gd name="T76" fmla="*/ 64 w 84"/>
                <a:gd name="T77" fmla="*/ 7 h 81"/>
                <a:gd name="T78" fmla="*/ 64 w 84"/>
                <a:gd name="T79" fmla="*/ 10 h 81"/>
                <a:gd name="T80" fmla="*/ 64 w 84"/>
                <a:gd name="T81" fmla="*/ 17 h 81"/>
                <a:gd name="T82" fmla="*/ 71 w 84"/>
                <a:gd name="T83" fmla="*/ 17 h 81"/>
                <a:gd name="T84" fmla="*/ 74 w 84"/>
                <a:gd name="T85" fmla="*/ 20 h 81"/>
                <a:gd name="T86" fmla="*/ 74 w 84"/>
                <a:gd name="T87" fmla="*/ 64 h 81"/>
                <a:gd name="T88" fmla="*/ 71 w 84"/>
                <a:gd name="T89" fmla="*/ 64 h 81"/>
                <a:gd name="T90" fmla="*/ 64 w 84"/>
                <a:gd name="T91" fmla="*/ 64 h 81"/>
                <a:gd name="T92" fmla="*/ 64 w 84"/>
                <a:gd name="T93" fmla="*/ 71 h 81"/>
                <a:gd name="T94" fmla="*/ 64 w 84"/>
                <a:gd name="T95" fmla="*/ 74 h 81"/>
                <a:gd name="T96" fmla="*/ 20 w 84"/>
                <a:gd name="T97" fmla="*/ 74 h 81"/>
                <a:gd name="T98" fmla="*/ 20 w 84"/>
                <a:gd name="T99" fmla="*/ 71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"/>
                <a:gd name="T151" fmla="*/ 0 h 81"/>
                <a:gd name="T152" fmla="*/ 84 w 84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" h="81">
                  <a:moveTo>
                    <a:pt x="20" y="81"/>
                  </a:moveTo>
                  <a:lnTo>
                    <a:pt x="64" y="81"/>
                  </a:lnTo>
                  <a:lnTo>
                    <a:pt x="64" y="74"/>
                  </a:lnTo>
                  <a:lnTo>
                    <a:pt x="67" y="71"/>
                  </a:lnTo>
                  <a:lnTo>
                    <a:pt x="74" y="71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84" y="64"/>
                  </a:lnTo>
                  <a:lnTo>
                    <a:pt x="84" y="20"/>
                  </a:lnTo>
                  <a:lnTo>
                    <a:pt x="76" y="20"/>
                  </a:lnTo>
                  <a:lnTo>
                    <a:pt x="74" y="17"/>
                  </a:lnTo>
                  <a:lnTo>
                    <a:pt x="74" y="10"/>
                  </a:lnTo>
                  <a:lnTo>
                    <a:pt x="67" y="10"/>
                  </a:lnTo>
                  <a:lnTo>
                    <a:pt x="64" y="7"/>
                  </a:lnTo>
                  <a:lnTo>
                    <a:pt x="64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8" y="10"/>
                  </a:lnTo>
                  <a:lnTo>
                    <a:pt x="10" y="10"/>
                  </a:lnTo>
                  <a:lnTo>
                    <a:pt x="10" y="17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0" y="71"/>
                  </a:lnTo>
                  <a:lnTo>
                    <a:pt x="18" y="71"/>
                  </a:lnTo>
                  <a:lnTo>
                    <a:pt x="20" y="74"/>
                  </a:lnTo>
                  <a:lnTo>
                    <a:pt x="20" y="81"/>
                  </a:lnTo>
                  <a:close/>
                  <a:moveTo>
                    <a:pt x="20" y="71"/>
                  </a:moveTo>
                  <a:lnTo>
                    <a:pt x="20" y="64"/>
                  </a:lnTo>
                  <a:lnTo>
                    <a:pt x="13" y="64"/>
                  </a:lnTo>
                  <a:lnTo>
                    <a:pt x="10" y="64"/>
                  </a:lnTo>
                  <a:lnTo>
                    <a:pt x="10" y="20"/>
                  </a:lnTo>
                  <a:lnTo>
                    <a:pt x="13" y="17"/>
                  </a:lnTo>
                  <a:lnTo>
                    <a:pt x="20" y="17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64" y="17"/>
                  </a:lnTo>
                  <a:lnTo>
                    <a:pt x="71" y="17"/>
                  </a:lnTo>
                  <a:lnTo>
                    <a:pt x="74" y="20"/>
                  </a:lnTo>
                  <a:lnTo>
                    <a:pt x="74" y="64"/>
                  </a:lnTo>
                  <a:lnTo>
                    <a:pt x="71" y="64"/>
                  </a:lnTo>
                  <a:lnTo>
                    <a:pt x="64" y="64"/>
                  </a:lnTo>
                  <a:lnTo>
                    <a:pt x="64" y="71"/>
                  </a:lnTo>
                  <a:lnTo>
                    <a:pt x="64" y="74"/>
                  </a:lnTo>
                  <a:lnTo>
                    <a:pt x="20" y="74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3777" y="2175"/>
              <a:ext cx="64" cy="118"/>
            </a:xfrm>
            <a:custGeom>
              <a:avLst/>
              <a:gdLst>
                <a:gd name="T0" fmla="*/ 0 w 64"/>
                <a:gd name="T1" fmla="*/ 118 h 118"/>
                <a:gd name="T2" fmla="*/ 64 w 64"/>
                <a:gd name="T3" fmla="*/ 118 h 118"/>
                <a:gd name="T4" fmla="*/ 64 w 64"/>
                <a:gd name="T5" fmla="*/ 111 h 118"/>
                <a:gd name="T6" fmla="*/ 37 w 64"/>
                <a:gd name="T7" fmla="*/ 111 h 118"/>
                <a:gd name="T8" fmla="*/ 37 w 64"/>
                <a:gd name="T9" fmla="*/ 108 h 118"/>
                <a:gd name="T10" fmla="*/ 37 w 64"/>
                <a:gd name="T11" fmla="*/ 37 h 118"/>
                <a:gd name="T12" fmla="*/ 7 w 64"/>
                <a:gd name="T13" fmla="*/ 37 h 118"/>
                <a:gd name="T14" fmla="*/ 7 w 64"/>
                <a:gd name="T15" fmla="*/ 44 h 118"/>
                <a:gd name="T16" fmla="*/ 24 w 64"/>
                <a:gd name="T17" fmla="*/ 44 h 118"/>
                <a:gd name="T18" fmla="*/ 27 w 64"/>
                <a:gd name="T19" fmla="*/ 47 h 118"/>
                <a:gd name="T20" fmla="*/ 27 w 64"/>
                <a:gd name="T21" fmla="*/ 108 h 118"/>
                <a:gd name="T22" fmla="*/ 24 w 64"/>
                <a:gd name="T23" fmla="*/ 111 h 118"/>
                <a:gd name="T24" fmla="*/ 0 w 64"/>
                <a:gd name="T25" fmla="*/ 111 h 118"/>
                <a:gd name="T26" fmla="*/ 0 w 64"/>
                <a:gd name="T27" fmla="*/ 118 h 118"/>
                <a:gd name="T28" fmla="*/ 27 w 64"/>
                <a:gd name="T29" fmla="*/ 18 h 118"/>
                <a:gd name="T30" fmla="*/ 37 w 64"/>
                <a:gd name="T31" fmla="*/ 18 h 118"/>
                <a:gd name="T32" fmla="*/ 37 w 64"/>
                <a:gd name="T33" fmla="*/ 0 h 118"/>
                <a:gd name="T34" fmla="*/ 27 w 64"/>
                <a:gd name="T35" fmla="*/ 0 h 118"/>
                <a:gd name="T36" fmla="*/ 27 w 64"/>
                <a:gd name="T37" fmla="*/ 18 h 1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118"/>
                <a:gd name="T59" fmla="*/ 64 w 64"/>
                <a:gd name="T60" fmla="*/ 118 h 1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118">
                  <a:moveTo>
                    <a:pt x="0" y="118"/>
                  </a:moveTo>
                  <a:lnTo>
                    <a:pt x="64" y="118"/>
                  </a:lnTo>
                  <a:lnTo>
                    <a:pt x="64" y="111"/>
                  </a:lnTo>
                  <a:lnTo>
                    <a:pt x="37" y="111"/>
                  </a:lnTo>
                  <a:lnTo>
                    <a:pt x="37" y="108"/>
                  </a:lnTo>
                  <a:lnTo>
                    <a:pt x="37" y="37"/>
                  </a:lnTo>
                  <a:lnTo>
                    <a:pt x="7" y="37"/>
                  </a:lnTo>
                  <a:lnTo>
                    <a:pt x="7" y="44"/>
                  </a:lnTo>
                  <a:lnTo>
                    <a:pt x="24" y="44"/>
                  </a:lnTo>
                  <a:lnTo>
                    <a:pt x="27" y="47"/>
                  </a:lnTo>
                  <a:lnTo>
                    <a:pt x="27" y="108"/>
                  </a:lnTo>
                  <a:lnTo>
                    <a:pt x="24" y="111"/>
                  </a:lnTo>
                  <a:lnTo>
                    <a:pt x="0" y="111"/>
                  </a:lnTo>
                  <a:lnTo>
                    <a:pt x="0" y="118"/>
                  </a:lnTo>
                  <a:close/>
                  <a:moveTo>
                    <a:pt x="27" y="18"/>
                  </a:moveTo>
                  <a:lnTo>
                    <a:pt x="37" y="18"/>
                  </a:lnTo>
                  <a:lnTo>
                    <a:pt x="37" y="0"/>
                  </a:lnTo>
                  <a:lnTo>
                    <a:pt x="27" y="0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3880" y="2212"/>
              <a:ext cx="81" cy="81"/>
            </a:xfrm>
            <a:custGeom>
              <a:avLst/>
              <a:gdLst>
                <a:gd name="T0" fmla="*/ 7 w 81"/>
                <a:gd name="T1" fmla="*/ 81 h 81"/>
                <a:gd name="T2" fmla="*/ 10 w 81"/>
                <a:gd name="T3" fmla="*/ 71 h 81"/>
                <a:gd name="T4" fmla="*/ 17 w 81"/>
                <a:gd name="T5" fmla="*/ 74 h 81"/>
                <a:gd name="T6" fmla="*/ 64 w 81"/>
                <a:gd name="T7" fmla="*/ 81 h 81"/>
                <a:gd name="T8" fmla="*/ 66 w 81"/>
                <a:gd name="T9" fmla="*/ 71 h 81"/>
                <a:gd name="T10" fmla="*/ 73 w 81"/>
                <a:gd name="T11" fmla="*/ 64 h 81"/>
                <a:gd name="T12" fmla="*/ 81 w 81"/>
                <a:gd name="T13" fmla="*/ 64 h 81"/>
                <a:gd name="T14" fmla="*/ 73 w 81"/>
                <a:gd name="T15" fmla="*/ 57 h 81"/>
                <a:gd name="T16" fmla="*/ 73 w 81"/>
                <a:gd name="T17" fmla="*/ 47 h 81"/>
                <a:gd name="T18" fmla="*/ 64 w 81"/>
                <a:gd name="T19" fmla="*/ 44 h 81"/>
                <a:gd name="T20" fmla="*/ 19 w 81"/>
                <a:gd name="T21" fmla="*/ 37 h 81"/>
                <a:gd name="T22" fmla="*/ 17 w 81"/>
                <a:gd name="T23" fmla="*/ 27 h 81"/>
                <a:gd name="T24" fmla="*/ 7 w 81"/>
                <a:gd name="T25" fmla="*/ 27 h 81"/>
                <a:gd name="T26" fmla="*/ 10 w 81"/>
                <a:gd name="T27" fmla="*/ 17 h 81"/>
                <a:gd name="T28" fmla="*/ 17 w 81"/>
                <a:gd name="T29" fmla="*/ 10 h 81"/>
                <a:gd name="T30" fmla="*/ 61 w 81"/>
                <a:gd name="T31" fmla="*/ 7 h 81"/>
                <a:gd name="T32" fmla="*/ 64 w 81"/>
                <a:gd name="T33" fmla="*/ 17 h 81"/>
                <a:gd name="T34" fmla="*/ 73 w 81"/>
                <a:gd name="T35" fmla="*/ 20 h 81"/>
                <a:gd name="T36" fmla="*/ 81 w 81"/>
                <a:gd name="T37" fmla="*/ 27 h 81"/>
                <a:gd name="T38" fmla="*/ 73 w 81"/>
                <a:gd name="T39" fmla="*/ 0 h 81"/>
                <a:gd name="T40" fmla="*/ 71 w 81"/>
                <a:gd name="T41" fmla="*/ 10 h 81"/>
                <a:gd name="T42" fmla="*/ 64 w 81"/>
                <a:gd name="T43" fmla="*/ 7 h 81"/>
                <a:gd name="T44" fmla="*/ 17 w 81"/>
                <a:gd name="T45" fmla="*/ 0 h 81"/>
                <a:gd name="T46" fmla="*/ 15 w 81"/>
                <a:gd name="T47" fmla="*/ 10 h 81"/>
                <a:gd name="T48" fmla="*/ 7 w 81"/>
                <a:gd name="T49" fmla="*/ 17 h 81"/>
                <a:gd name="T50" fmla="*/ 0 w 81"/>
                <a:gd name="T51" fmla="*/ 20 h 81"/>
                <a:gd name="T52" fmla="*/ 7 w 81"/>
                <a:gd name="T53" fmla="*/ 27 h 81"/>
                <a:gd name="T54" fmla="*/ 7 w 81"/>
                <a:gd name="T55" fmla="*/ 34 h 81"/>
                <a:gd name="T56" fmla="*/ 17 w 81"/>
                <a:gd name="T57" fmla="*/ 37 h 81"/>
                <a:gd name="T58" fmla="*/ 61 w 81"/>
                <a:gd name="T59" fmla="*/ 44 h 81"/>
                <a:gd name="T60" fmla="*/ 64 w 81"/>
                <a:gd name="T61" fmla="*/ 54 h 81"/>
                <a:gd name="T62" fmla="*/ 73 w 81"/>
                <a:gd name="T63" fmla="*/ 57 h 81"/>
                <a:gd name="T64" fmla="*/ 71 w 81"/>
                <a:gd name="T65" fmla="*/ 64 h 81"/>
                <a:gd name="T66" fmla="*/ 64 w 81"/>
                <a:gd name="T67" fmla="*/ 71 h 81"/>
                <a:gd name="T68" fmla="*/ 19 w 81"/>
                <a:gd name="T69" fmla="*/ 74 h 81"/>
                <a:gd name="T70" fmla="*/ 17 w 81"/>
                <a:gd name="T71" fmla="*/ 64 h 81"/>
                <a:gd name="T72" fmla="*/ 7 w 81"/>
                <a:gd name="T73" fmla="*/ 64 h 81"/>
                <a:gd name="T74" fmla="*/ 0 w 81"/>
                <a:gd name="T75" fmla="*/ 5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1"/>
                <a:gd name="T115" fmla="*/ 0 h 81"/>
                <a:gd name="T116" fmla="*/ 81 w 81"/>
                <a:gd name="T117" fmla="*/ 81 h 8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1" h="81">
                  <a:moveTo>
                    <a:pt x="0" y="81"/>
                  </a:moveTo>
                  <a:lnTo>
                    <a:pt x="7" y="81"/>
                  </a:lnTo>
                  <a:lnTo>
                    <a:pt x="7" y="74"/>
                  </a:lnTo>
                  <a:lnTo>
                    <a:pt x="10" y="71"/>
                  </a:lnTo>
                  <a:lnTo>
                    <a:pt x="15" y="71"/>
                  </a:lnTo>
                  <a:lnTo>
                    <a:pt x="17" y="74"/>
                  </a:lnTo>
                  <a:lnTo>
                    <a:pt x="17" y="81"/>
                  </a:lnTo>
                  <a:lnTo>
                    <a:pt x="64" y="81"/>
                  </a:lnTo>
                  <a:lnTo>
                    <a:pt x="64" y="74"/>
                  </a:lnTo>
                  <a:lnTo>
                    <a:pt x="66" y="71"/>
                  </a:lnTo>
                  <a:lnTo>
                    <a:pt x="73" y="71"/>
                  </a:lnTo>
                  <a:lnTo>
                    <a:pt x="73" y="64"/>
                  </a:lnTo>
                  <a:lnTo>
                    <a:pt x="81" y="64"/>
                  </a:lnTo>
                  <a:lnTo>
                    <a:pt x="81" y="57"/>
                  </a:lnTo>
                  <a:lnTo>
                    <a:pt x="73" y="57"/>
                  </a:lnTo>
                  <a:lnTo>
                    <a:pt x="73" y="54"/>
                  </a:lnTo>
                  <a:lnTo>
                    <a:pt x="73" y="47"/>
                  </a:lnTo>
                  <a:lnTo>
                    <a:pt x="66" y="47"/>
                  </a:lnTo>
                  <a:lnTo>
                    <a:pt x="64" y="44"/>
                  </a:lnTo>
                  <a:lnTo>
                    <a:pt x="64" y="37"/>
                  </a:lnTo>
                  <a:lnTo>
                    <a:pt x="19" y="37"/>
                  </a:lnTo>
                  <a:lnTo>
                    <a:pt x="17" y="34"/>
                  </a:lnTo>
                  <a:lnTo>
                    <a:pt x="17" y="27"/>
                  </a:lnTo>
                  <a:lnTo>
                    <a:pt x="10" y="27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10" y="17"/>
                  </a:lnTo>
                  <a:lnTo>
                    <a:pt x="17" y="17"/>
                  </a:lnTo>
                  <a:lnTo>
                    <a:pt x="17" y="10"/>
                  </a:lnTo>
                  <a:lnTo>
                    <a:pt x="19" y="7"/>
                  </a:lnTo>
                  <a:lnTo>
                    <a:pt x="61" y="7"/>
                  </a:lnTo>
                  <a:lnTo>
                    <a:pt x="64" y="10"/>
                  </a:lnTo>
                  <a:lnTo>
                    <a:pt x="64" y="17"/>
                  </a:lnTo>
                  <a:lnTo>
                    <a:pt x="71" y="17"/>
                  </a:lnTo>
                  <a:lnTo>
                    <a:pt x="73" y="20"/>
                  </a:lnTo>
                  <a:lnTo>
                    <a:pt x="73" y="27"/>
                  </a:lnTo>
                  <a:lnTo>
                    <a:pt x="81" y="27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73" y="7"/>
                  </a:lnTo>
                  <a:lnTo>
                    <a:pt x="71" y="10"/>
                  </a:lnTo>
                  <a:lnTo>
                    <a:pt x="66" y="10"/>
                  </a:lnTo>
                  <a:lnTo>
                    <a:pt x="64" y="7"/>
                  </a:lnTo>
                  <a:lnTo>
                    <a:pt x="64" y="0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15" y="10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15" y="34"/>
                  </a:lnTo>
                  <a:lnTo>
                    <a:pt x="17" y="37"/>
                  </a:lnTo>
                  <a:lnTo>
                    <a:pt x="17" y="44"/>
                  </a:lnTo>
                  <a:lnTo>
                    <a:pt x="61" y="44"/>
                  </a:lnTo>
                  <a:lnTo>
                    <a:pt x="64" y="47"/>
                  </a:lnTo>
                  <a:lnTo>
                    <a:pt x="64" y="54"/>
                  </a:lnTo>
                  <a:lnTo>
                    <a:pt x="71" y="54"/>
                  </a:lnTo>
                  <a:lnTo>
                    <a:pt x="73" y="57"/>
                  </a:lnTo>
                  <a:lnTo>
                    <a:pt x="73" y="64"/>
                  </a:lnTo>
                  <a:lnTo>
                    <a:pt x="71" y="64"/>
                  </a:lnTo>
                  <a:lnTo>
                    <a:pt x="64" y="64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19" y="74"/>
                  </a:lnTo>
                  <a:lnTo>
                    <a:pt x="17" y="71"/>
                  </a:lnTo>
                  <a:lnTo>
                    <a:pt x="17" y="64"/>
                  </a:lnTo>
                  <a:lnTo>
                    <a:pt x="10" y="64"/>
                  </a:lnTo>
                  <a:lnTo>
                    <a:pt x="7" y="64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3983" y="2212"/>
              <a:ext cx="100" cy="118"/>
            </a:xfrm>
            <a:custGeom>
              <a:avLst/>
              <a:gdLst>
                <a:gd name="T0" fmla="*/ 54 w 100"/>
                <a:gd name="T1" fmla="*/ 118 h 118"/>
                <a:gd name="T2" fmla="*/ 46 w 100"/>
                <a:gd name="T3" fmla="*/ 110 h 118"/>
                <a:gd name="T4" fmla="*/ 44 w 100"/>
                <a:gd name="T5" fmla="*/ 93 h 118"/>
                <a:gd name="T6" fmla="*/ 54 w 100"/>
                <a:gd name="T7" fmla="*/ 91 h 118"/>
                <a:gd name="T8" fmla="*/ 56 w 100"/>
                <a:gd name="T9" fmla="*/ 71 h 118"/>
                <a:gd name="T10" fmla="*/ 64 w 100"/>
                <a:gd name="T11" fmla="*/ 57 h 118"/>
                <a:gd name="T12" fmla="*/ 73 w 100"/>
                <a:gd name="T13" fmla="*/ 54 h 118"/>
                <a:gd name="T14" fmla="*/ 73 w 100"/>
                <a:gd name="T15" fmla="*/ 34 h 118"/>
                <a:gd name="T16" fmla="*/ 81 w 100"/>
                <a:gd name="T17" fmla="*/ 20 h 118"/>
                <a:gd name="T18" fmla="*/ 90 w 100"/>
                <a:gd name="T19" fmla="*/ 17 h 118"/>
                <a:gd name="T20" fmla="*/ 93 w 100"/>
                <a:gd name="T21" fmla="*/ 7 h 118"/>
                <a:gd name="T22" fmla="*/ 100 w 100"/>
                <a:gd name="T23" fmla="*/ 0 h 118"/>
                <a:gd name="T24" fmla="*/ 73 w 100"/>
                <a:gd name="T25" fmla="*/ 7 h 118"/>
                <a:gd name="T26" fmla="*/ 81 w 100"/>
                <a:gd name="T27" fmla="*/ 10 h 118"/>
                <a:gd name="T28" fmla="*/ 81 w 100"/>
                <a:gd name="T29" fmla="*/ 20 h 118"/>
                <a:gd name="T30" fmla="*/ 73 w 100"/>
                <a:gd name="T31" fmla="*/ 34 h 118"/>
                <a:gd name="T32" fmla="*/ 64 w 100"/>
                <a:gd name="T33" fmla="*/ 37 h 118"/>
                <a:gd name="T34" fmla="*/ 61 w 100"/>
                <a:gd name="T35" fmla="*/ 57 h 118"/>
                <a:gd name="T36" fmla="*/ 54 w 100"/>
                <a:gd name="T37" fmla="*/ 71 h 118"/>
                <a:gd name="T38" fmla="*/ 46 w 100"/>
                <a:gd name="T39" fmla="*/ 74 h 118"/>
                <a:gd name="T40" fmla="*/ 44 w 100"/>
                <a:gd name="T41" fmla="*/ 57 h 118"/>
                <a:gd name="T42" fmla="*/ 37 w 100"/>
                <a:gd name="T43" fmla="*/ 54 h 118"/>
                <a:gd name="T44" fmla="*/ 29 w 100"/>
                <a:gd name="T45" fmla="*/ 37 h 118"/>
                <a:gd name="T46" fmla="*/ 27 w 100"/>
                <a:gd name="T47" fmla="*/ 20 h 118"/>
                <a:gd name="T48" fmla="*/ 17 w 100"/>
                <a:gd name="T49" fmla="*/ 17 h 118"/>
                <a:gd name="T50" fmla="*/ 19 w 100"/>
                <a:gd name="T51" fmla="*/ 7 h 118"/>
                <a:gd name="T52" fmla="*/ 27 w 100"/>
                <a:gd name="T53" fmla="*/ 0 h 118"/>
                <a:gd name="T54" fmla="*/ 0 w 100"/>
                <a:gd name="T55" fmla="*/ 7 h 118"/>
                <a:gd name="T56" fmla="*/ 7 w 100"/>
                <a:gd name="T57" fmla="*/ 10 h 118"/>
                <a:gd name="T58" fmla="*/ 15 w 100"/>
                <a:gd name="T59" fmla="*/ 17 h 118"/>
                <a:gd name="T60" fmla="*/ 17 w 100"/>
                <a:gd name="T61" fmla="*/ 34 h 118"/>
                <a:gd name="T62" fmla="*/ 27 w 100"/>
                <a:gd name="T63" fmla="*/ 37 h 118"/>
                <a:gd name="T64" fmla="*/ 34 w 100"/>
                <a:gd name="T65" fmla="*/ 54 h 118"/>
                <a:gd name="T66" fmla="*/ 37 w 100"/>
                <a:gd name="T67" fmla="*/ 71 h 118"/>
                <a:gd name="T68" fmla="*/ 44 w 100"/>
                <a:gd name="T69" fmla="*/ 74 h 118"/>
                <a:gd name="T70" fmla="*/ 44 w 100"/>
                <a:gd name="T71" fmla="*/ 93 h 118"/>
                <a:gd name="T72" fmla="*/ 37 w 100"/>
                <a:gd name="T73" fmla="*/ 108 h 118"/>
                <a:gd name="T74" fmla="*/ 17 w 100"/>
                <a:gd name="T75" fmla="*/ 110 h 1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118"/>
                <a:gd name="T116" fmla="*/ 100 w 100"/>
                <a:gd name="T117" fmla="*/ 118 h 1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118">
                  <a:moveTo>
                    <a:pt x="17" y="118"/>
                  </a:moveTo>
                  <a:lnTo>
                    <a:pt x="54" y="118"/>
                  </a:lnTo>
                  <a:lnTo>
                    <a:pt x="54" y="110"/>
                  </a:lnTo>
                  <a:lnTo>
                    <a:pt x="46" y="110"/>
                  </a:lnTo>
                  <a:lnTo>
                    <a:pt x="44" y="108"/>
                  </a:lnTo>
                  <a:lnTo>
                    <a:pt x="44" y="93"/>
                  </a:lnTo>
                  <a:lnTo>
                    <a:pt x="46" y="91"/>
                  </a:lnTo>
                  <a:lnTo>
                    <a:pt x="54" y="91"/>
                  </a:lnTo>
                  <a:lnTo>
                    <a:pt x="54" y="74"/>
                  </a:lnTo>
                  <a:lnTo>
                    <a:pt x="56" y="71"/>
                  </a:lnTo>
                  <a:lnTo>
                    <a:pt x="64" y="71"/>
                  </a:lnTo>
                  <a:lnTo>
                    <a:pt x="64" y="57"/>
                  </a:lnTo>
                  <a:lnTo>
                    <a:pt x="66" y="54"/>
                  </a:lnTo>
                  <a:lnTo>
                    <a:pt x="73" y="54"/>
                  </a:lnTo>
                  <a:lnTo>
                    <a:pt x="73" y="37"/>
                  </a:lnTo>
                  <a:lnTo>
                    <a:pt x="73" y="34"/>
                  </a:lnTo>
                  <a:lnTo>
                    <a:pt x="81" y="34"/>
                  </a:lnTo>
                  <a:lnTo>
                    <a:pt x="81" y="20"/>
                  </a:lnTo>
                  <a:lnTo>
                    <a:pt x="83" y="17"/>
                  </a:lnTo>
                  <a:lnTo>
                    <a:pt x="90" y="17"/>
                  </a:lnTo>
                  <a:lnTo>
                    <a:pt x="90" y="10"/>
                  </a:lnTo>
                  <a:lnTo>
                    <a:pt x="93" y="7"/>
                  </a:lnTo>
                  <a:lnTo>
                    <a:pt x="100" y="7"/>
                  </a:lnTo>
                  <a:lnTo>
                    <a:pt x="100" y="0"/>
                  </a:lnTo>
                  <a:lnTo>
                    <a:pt x="73" y="0"/>
                  </a:lnTo>
                  <a:lnTo>
                    <a:pt x="73" y="7"/>
                  </a:lnTo>
                  <a:lnTo>
                    <a:pt x="81" y="7"/>
                  </a:lnTo>
                  <a:lnTo>
                    <a:pt x="81" y="10"/>
                  </a:lnTo>
                  <a:lnTo>
                    <a:pt x="81" y="17"/>
                  </a:lnTo>
                  <a:lnTo>
                    <a:pt x="81" y="20"/>
                  </a:lnTo>
                  <a:lnTo>
                    <a:pt x="73" y="20"/>
                  </a:lnTo>
                  <a:lnTo>
                    <a:pt x="73" y="34"/>
                  </a:lnTo>
                  <a:lnTo>
                    <a:pt x="71" y="37"/>
                  </a:lnTo>
                  <a:lnTo>
                    <a:pt x="64" y="37"/>
                  </a:lnTo>
                  <a:lnTo>
                    <a:pt x="64" y="54"/>
                  </a:lnTo>
                  <a:lnTo>
                    <a:pt x="61" y="57"/>
                  </a:lnTo>
                  <a:lnTo>
                    <a:pt x="54" y="57"/>
                  </a:lnTo>
                  <a:lnTo>
                    <a:pt x="54" y="71"/>
                  </a:lnTo>
                  <a:lnTo>
                    <a:pt x="51" y="74"/>
                  </a:lnTo>
                  <a:lnTo>
                    <a:pt x="46" y="74"/>
                  </a:lnTo>
                  <a:lnTo>
                    <a:pt x="44" y="71"/>
                  </a:lnTo>
                  <a:lnTo>
                    <a:pt x="44" y="57"/>
                  </a:lnTo>
                  <a:lnTo>
                    <a:pt x="37" y="57"/>
                  </a:lnTo>
                  <a:lnTo>
                    <a:pt x="37" y="54"/>
                  </a:lnTo>
                  <a:lnTo>
                    <a:pt x="37" y="37"/>
                  </a:lnTo>
                  <a:lnTo>
                    <a:pt x="29" y="37"/>
                  </a:lnTo>
                  <a:lnTo>
                    <a:pt x="27" y="34"/>
                  </a:lnTo>
                  <a:lnTo>
                    <a:pt x="27" y="20"/>
                  </a:lnTo>
                  <a:lnTo>
                    <a:pt x="19" y="20"/>
                  </a:lnTo>
                  <a:lnTo>
                    <a:pt x="17" y="17"/>
                  </a:lnTo>
                  <a:lnTo>
                    <a:pt x="17" y="10"/>
                  </a:lnTo>
                  <a:lnTo>
                    <a:pt x="19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15" y="17"/>
                  </a:lnTo>
                  <a:lnTo>
                    <a:pt x="17" y="20"/>
                  </a:lnTo>
                  <a:lnTo>
                    <a:pt x="17" y="34"/>
                  </a:lnTo>
                  <a:lnTo>
                    <a:pt x="24" y="34"/>
                  </a:lnTo>
                  <a:lnTo>
                    <a:pt x="27" y="37"/>
                  </a:lnTo>
                  <a:lnTo>
                    <a:pt x="27" y="54"/>
                  </a:lnTo>
                  <a:lnTo>
                    <a:pt x="34" y="54"/>
                  </a:lnTo>
                  <a:lnTo>
                    <a:pt x="37" y="57"/>
                  </a:lnTo>
                  <a:lnTo>
                    <a:pt x="37" y="71"/>
                  </a:lnTo>
                  <a:lnTo>
                    <a:pt x="44" y="71"/>
                  </a:lnTo>
                  <a:lnTo>
                    <a:pt x="44" y="74"/>
                  </a:lnTo>
                  <a:lnTo>
                    <a:pt x="44" y="91"/>
                  </a:lnTo>
                  <a:lnTo>
                    <a:pt x="44" y="93"/>
                  </a:lnTo>
                  <a:lnTo>
                    <a:pt x="37" y="93"/>
                  </a:lnTo>
                  <a:lnTo>
                    <a:pt x="37" y="108"/>
                  </a:lnTo>
                  <a:lnTo>
                    <a:pt x="34" y="110"/>
                  </a:lnTo>
                  <a:lnTo>
                    <a:pt x="17" y="110"/>
                  </a:lnTo>
                  <a:lnTo>
                    <a:pt x="17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3534" y="2389"/>
              <a:ext cx="101" cy="81"/>
            </a:xfrm>
            <a:custGeom>
              <a:avLst/>
              <a:gdLst>
                <a:gd name="T0" fmla="*/ 37 w 101"/>
                <a:gd name="T1" fmla="*/ 81 h 81"/>
                <a:gd name="T2" fmla="*/ 37 w 101"/>
                <a:gd name="T3" fmla="*/ 54 h 81"/>
                <a:gd name="T4" fmla="*/ 44 w 101"/>
                <a:gd name="T5" fmla="*/ 36 h 81"/>
                <a:gd name="T6" fmla="*/ 52 w 101"/>
                <a:gd name="T7" fmla="*/ 34 h 81"/>
                <a:gd name="T8" fmla="*/ 54 w 101"/>
                <a:gd name="T9" fmla="*/ 54 h 81"/>
                <a:gd name="T10" fmla="*/ 64 w 101"/>
                <a:gd name="T11" fmla="*/ 56 h 81"/>
                <a:gd name="T12" fmla="*/ 74 w 101"/>
                <a:gd name="T13" fmla="*/ 81 h 81"/>
                <a:gd name="T14" fmla="*/ 74 w 101"/>
                <a:gd name="T15" fmla="*/ 54 h 81"/>
                <a:gd name="T16" fmla="*/ 81 w 101"/>
                <a:gd name="T17" fmla="*/ 36 h 81"/>
                <a:gd name="T18" fmla="*/ 91 w 101"/>
                <a:gd name="T19" fmla="*/ 34 h 81"/>
                <a:gd name="T20" fmla="*/ 93 w 101"/>
                <a:gd name="T21" fmla="*/ 7 h 81"/>
                <a:gd name="T22" fmla="*/ 101 w 101"/>
                <a:gd name="T23" fmla="*/ 0 h 81"/>
                <a:gd name="T24" fmla="*/ 74 w 101"/>
                <a:gd name="T25" fmla="*/ 7 h 81"/>
                <a:gd name="T26" fmla="*/ 81 w 101"/>
                <a:gd name="T27" fmla="*/ 9 h 81"/>
                <a:gd name="T28" fmla="*/ 81 w 101"/>
                <a:gd name="T29" fmla="*/ 36 h 81"/>
                <a:gd name="T30" fmla="*/ 74 w 101"/>
                <a:gd name="T31" fmla="*/ 54 h 81"/>
                <a:gd name="T32" fmla="*/ 67 w 101"/>
                <a:gd name="T33" fmla="*/ 56 h 81"/>
                <a:gd name="T34" fmla="*/ 64 w 101"/>
                <a:gd name="T35" fmla="*/ 36 h 81"/>
                <a:gd name="T36" fmla="*/ 54 w 101"/>
                <a:gd name="T37" fmla="*/ 34 h 81"/>
                <a:gd name="T38" fmla="*/ 44 w 101"/>
                <a:gd name="T39" fmla="*/ 19 h 81"/>
                <a:gd name="T40" fmla="*/ 44 w 101"/>
                <a:gd name="T41" fmla="*/ 36 h 81"/>
                <a:gd name="T42" fmla="*/ 37 w 101"/>
                <a:gd name="T43" fmla="*/ 54 h 81"/>
                <a:gd name="T44" fmla="*/ 30 w 101"/>
                <a:gd name="T45" fmla="*/ 56 h 81"/>
                <a:gd name="T46" fmla="*/ 27 w 101"/>
                <a:gd name="T47" fmla="*/ 36 h 81"/>
                <a:gd name="T48" fmla="*/ 17 w 101"/>
                <a:gd name="T49" fmla="*/ 34 h 81"/>
                <a:gd name="T50" fmla="*/ 20 w 101"/>
                <a:gd name="T51" fmla="*/ 7 h 81"/>
                <a:gd name="T52" fmla="*/ 27 w 101"/>
                <a:gd name="T53" fmla="*/ 0 h 81"/>
                <a:gd name="T54" fmla="*/ 0 w 101"/>
                <a:gd name="T55" fmla="*/ 7 h 81"/>
                <a:gd name="T56" fmla="*/ 8 w 101"/>
                <a:gd name="T57" fmla="*/ 9 h 81"/>
                <a:gd name="T58" fmla="*/ 15 w 101"/>
                <a:gd name="T59" fmla="*/ 34 h 81"/>
                <a:gd name="T60" fmla="*/ 17 w 101"/>
                <a:gd name="T61" fmla="*/ 54 h 81"/>
                <a:gd name="T62" fmla="*/ 27 w 101"/>
                <a:gd name="T63" fmla="*/ 56 h 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1"/>
                <a:gd name="T97" fmla="*/ 0 h 81"/>
                <a:gd name="T98" fmla="*/ 101 w 101"/>
                <a:gd name="T99" fmla="*/ 81 h 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1" h="81">
                  <a:moveTo>
                    <a:pt x="27" y="81"/>
                  </a:moveTo>
                  <a:lnTo>
                    <a:pt x="37" y="81"/>
                  </a:lnTo>
                  <a:lnTo>
                    <a:pt x="37" y="56"/>
                  </a:lnTo>
                  <a:lnTo>
                    <a:pt x="37" y="54"/>
                  </a:lnTo>
                  <a:lnTo>
                    <a:pt x="44" y="54"/>
                  </a:lnTo>
                  <a:lnTo>
                    <a:pt x="44" y="36"/>
                  </a:lnTo>
                  <a:lnTo>
                    <a:pt x="47" y="34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62" y="54"/>
                  </a:lnTo>
                  <a:lnTo>
                    <a:pt x="64" y="56"/>
                  </a:lnTo>
                  <a:lnTo>
                    <a:pt x="64" y="81"/>
                  </a:lnTo>
                  <a:lnTo>
                    <a:pt x="74" y="81"/>
                  </a:lnTo>
                  <a:lnTo>
                    <a:pt x="74" y="56"/>
                  </a:lnTo>
                  <a:lnTo>
                    <a:pt x="74" y="54"/>
                  </a:lnTo>
                  <a:lnTo>
                    <a:pt x="81" y="54"/>
                  </a:lnTo>
                  <a:lnTo>
                    <a:pt x="81" y="36"/>
                  </a:lnTo>
                  <a:lnTo>
                    <a:pt x="84" y="34"/>
                  </a:lnTo>
                  <a:lnTo>
                    <a:pt x="91" y="34"/>
                  </a:lnTo>
                  <a:lnTo>
                    <a:pt x="91" y="9"/>
                  </a:lnTo>
                  <a:lnTo>
                    <a:pt x="93" y="7"/>
                  </a:lnTo>
                  <a:lnTo>
                    <a:pt x="101" y="7"/>
                  </a:lnTo>
                  <a:lnTo>
                    <a:pt x="101" y="0"/>
                  </a:lnTo>
                  <a:lnTo>
                    <a:pt x="74" y="0"/>
                  </a:lnTo>
                  <a:lnTo>
                    <a:pt x="74" y="7"/>
                  </a:lnTo>
                  <a:lnTo>
                    <a:pt x="81" y="7"/>
                  </a:lnTo>
                  <a:lnTo>
                    <a:pt x="81" y="9"/>
                  </a:lnTo>
                  <a:lnTo>
                    <a:pt x="81" y="34"/>
                  </a:lnTo>
                  <a:lnTo>
                    <a:pt x="81" y="36"/>
                  </a:lnTo>
                  <a:lnTo>
                    <a:pt x="74" y="36"/>
                  </a:lnTo>
                  <a:lnTo>
                    <a:pt x="74" y="54"/>
                  </a:lnTo>
                  <a:lnTo>
                    <a:pt x="71" y="56"/>
                  </a:lnTo>
                  <a:lnTo>
                    <a:pt x="67" y="56"/>
                  </a:lnTo>
                  <a:lnTo>
                    <a:pt x="64" y="54"/>
                  </a:lnTo>
                  <a:lnTo>
                    <a:pt x="64" y="36"/>
                  </a:lnTo>
                  <a:lnTo>
                    <a:pt x="57" y="36"/>
                  </a:lnTo>
                  <a:lnTo>
                    <a:pt x="54" y="34"/>
                  </a:lnTo>
                  <a:lnTo>
                    <a:pt x="54" y="19"/>
                  </a:lnTo>
                  <a:lnTo>
                    <a:pt x="44" y="19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37" y="36"/>
                  </a:lnTo>
                  <a:lnTo>
                    <a:pt x="37" y="54"/>
                  </a:lnTo>
                  <a:lnTo>
                    <a:pt x="35" y="56"/>
                  </a:lnTo>
                  <a:lnTo>
                    <a:pt x="30" y="56"/>
                  </a:lnTo>
                  <a:lnTo>
                    <a:pt x="27" y="5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7" y="34"/>
                  </a:lnTo>
                  <a:lnTo>
                    <a:pt x="17" y="9"/>
                  </a:lnTo>
                  <a:lnTo>
                    <a:pt x="20" y="7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34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7" y="54"/>
                  </a:lnTo>
                  <a:lnTo>
                    <a:pt x="25" y="54"/>
                  </a:lnTo>
                  <a:lnTo>
                    <a:pt x="27" y="56"/>
                  </a:lnTo>
                  <a:lnTo>
                    <a:pt x="27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3654" y="2389"/>
              <a:ext cx="84" cy="81"/>
            </a:xfrm>
            <a:custGeom>
              <a:avLst/>
              <a:gdLst>
                <a:gd name="T0" fmla="*/ 20 w 84"/>
                <a:gd name="T1" fmla="*/ 81 h 81"/>
                <a:gd name="T2" fmla="*/ 64 w 84"/>
                <a:gd name="T3" fmla="*/ 81 h 81"/>
                <a:gd name="T4" fmla="*/ 64 w 84"/>
                <a:gd name="T5" fmla="*/ 73 h 81"/>
                <a:gd name="T6" fmla="*/ 67 w 84"/>
                <a:gd name="T7" fmla="*/ 71 h 81"/>
                <a:gd name="T8" fmla="*/ 74 w 84"/>
                <a:gd name="T9" fmla="*/ 71 h 81"/>
                <a:gd name="T10" fmla="*/ 74 w 84"/>
                <a:gd name="T11" fmla="*/ 63 h 81"/>
                <a:gd name="T12" fmla="*/ 76 w 84"/>
                <a:gd name="T13" fmla="*/ 63 h 81"/>
                <a:gd name="T14" fmla="*/ 84 w 84"/>
                <a:gd name="T15" fmla="*/ 63 h 81"/>
                <a:gd name="T16" fmla="*/ 84 w 84"/>
                <a:gd name="T17" fmla="*/ 19 h 81"/>
                <a:gd name="T18" fmla="*/ 76 w 84"/>
                <a:gd name="T19" fmla="*/ 19 h 81"/>
                <a:gd name="T20" fmla="*/ 74 w 84"/>
                <a:gd name="T21" fmla="*/ 17 h 81"/>
                <a:gd name="T22" fmla="*/ 74 w 84"/>
                <a:gd name="T23" fmla="*/ 9 h 81"/>
                <a:gd name="T24" fmla="*/ 67 w 84"/>
                <a:gd name="T25" fmla="*/ 9 h 81"/>
                <a:gd name="T26" fmla="*/ 64 w 84"/>
                <a:gd name="T27" fmla="*/ 7 h 81"/>
                <a:gd name="T28" fmla="*/ 64 w 84"/>
                <a:gd name="T29" fmla="*/ 0 h 81"/>
                <a:gd name="T30" fmla="*/ 20 w 84"/>
                <a:gd name="T31" fmla="*/ 0 h 81"/>
                <a:gd name="T32" fmla="*/ 20 w 84"/>
                <a:gd name="T33" fmla="*/ 7 h 81"/>
                <a:gd name="T34" fmla="*/ 18 w 84"/>
                <a:gd name="T35" fmla="*/ 9 h 81"/>
                <a:gd name="T36" fmla="*/ 10 w 84"/>
                <a:gd name="T37" fmla="*/ 9 h 81"/>
                <a:gd name="T38" fmla="*/ 10 w 84"/>
                <a:gd name="T39" fmla="*/ 17 h 81"/>
                <a:gd name="T40" fmla="*/ 8 w 84"/>
                <a:gd name="T41" fmla="*/ 19 h 81"/>
                <a:gd name="T42" fmla="*/ 0 w 84"/>
                <a:gd name="T43" fmla="*/ 19 h 81"/>
                <a:gd name="T44" fmla="*/ 0 w 84"/>
                <a:gd name="T45" fmla="*/ 63 h 81"/>
                <a:gd name="T46" fmla="*/ 8 w 84"/>
                <a:gd name="T47" fmla="*/ 63 h 81"/>
                <a:gd name="T48" fmla="*/ 10 w 84"/>
                <a:gd name="T49" fmla="*/ 63 h 81"/>
                <a:gd name="T50" fmla="*/ 10 w 84"/>
                <a:gd name="T51" fmla="*/ 71 h 81"/>
                <a:gd name="T52" fmla="*/ 18 w 84"/>
                <a:gd name="T53" fmla="*/ 71 h 81"/>
                <a:gd name="T54" fmla="*/ 20 w 84"/>
                <a:gd name="T55" fmla="*/ 73 h 81"/>
                <a:gd name="T56" fmla="*/ 20 w 84"/>
                <a:gd name="T57" fmla="*/ 81 h 81"/>
                <a:gd name="T58" fmla="*/ 20 w 84"/>
                <a:gd name="T59" fmla="*/ 71 h 81"/>
                <a:gd name="T60" fmla="*/ 20 w 84"/>
                <a:gd name="T61" fmla="*/ 63 h 81"/>
                <a:gd name="T62" fmla="*/ 13 w 84"/>
                <a:gd name="T63" fmla="*/ 63 h 81"/>
                <a:gd name="T64" fmla="*/ 10 w 84"/>
                <a:gd name="T65" fmla="*/ 63 h 81"/>
                <a:gd name="T66" fmla="*/ 10 w 84"/>
                <a:gd name="T67" fmla="*/ 19 h 81"/>
                <a:gd name="T68" fmla="*/ 13 w 84"/>
                <a:gd name="T69" fmla="*/ 17 h 81"/>
                <a:gd name="T70" fmla="*/ 20 w 84"/>
                <a:gd name="T71" fmla="*/ 17 h 81"/>
                <a:gd name="T72" fmla="*/ 20 w 84"/>
                <a:gd name="T73" fmla="*/ 9 h 81"/>
                <a:gd name="T74" fmla="*/ 20 w 84"/>
                <a:gd name="T75" fmla="*/ 7 h 81"/>
                <a:gd name="T76" fmla="*/ 64 w 84"/>
                <a:gd name="T77" fmla="*/ 7 h 81"/>
                <a:gd name="T78" fmla="*/ 64 w 84"/>
                <a:gd name="T79" fmla="*/ 9 h 81"/>
                <a:gd name="T80" fmla="*/ 64 w 84"/>
                <a:gd name="T81" fmla="*/ 17 h 81"/>
                <a:gd name="T82" fmla="*/ 71 w 84"/>
                <a:gd name="T83" fmla="*/ 17 h 81"/>
                <a:gd name="T84" fmla="*/ 74 w 84"/>
                <a:gd name="T85" fmla="*/ 19 h 81"/>
                <a:gd name="T86" fmla="*/ 74 w 84"/>
                <a:gd name="T87" fmla="*/ 63 h 81"/>
                <a:gd name="T88" fmla="*/ 71 w 84"/>
                <a:gd name="T89" fmla="*/ 63 h 81"/>
                <a:gd name="T90" fmla="*/ 64 w 84"/>
                <a:gd name="T91" fmla="*/ 63 h 81"/>
                <a:gd name="T92" fmla="*/ 64 w 84"/>
                <a:gd name="T93" fmla="*/ 71 h 81"/>
                <a:gd name="T94" fmla="*/ 64 w 84"/>
                <a:gd name="T95" fmla="*/ 73 h 81"/>
                <a:gd name="T96" fmla="*/ 20 w 84"/>
                <a:gd name="T97" fmla="*/ 73 h 81"/>
                <a:gd name="T98" fmla="*/ 20 w 84"/>
                <a:gd name="T99" fmla="*/ 71 h 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"/>
                <a:gd name="T151" fmla="*/ 0 h 81"/>
                <a:gd name="T152" fmla="*/ 84 w 84"/>
                <a:gd name="T153" fmla="*/ 81 h 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" h="81">
                  <a:moveTo>
                    <a:pt x="20" y="81"/>
                  </a:moveTo>
                  <a:lnTo>
                    <a:pt x="64" y="81"/>
                  </a:lnTo>
                  <a:lnTo>
                    <a:pt x="64" y="73"/>
                  </a:lnTo>
                  <a:lnTo>
                    <a:pt x="67" y="71"/>
                  </a:lnTo>
                  <a:lnTo>
                    <a:pt x="74" y="71"/>
                  </a:lnTo>
                  <a:lnTo>
                    <a:pt x="74" y="63"/>
                  </a:lnTo>
                  <a:lnTo>
                    <a:pt x="76" y="63"/>
                  </a:lnTo>
                  <a:lnTo>
                    <a:pt x="84" y="63"/>
                  </a:lnTo>
                  <a:lnTo>
                    <a:pt x="84" y="19"/>
                  </a:lnTo>
                  <a:lnTo>
                    <a:pt x="76" y="19"/>
                  </a:lnTo>
                  <a:lnTo>
                    <a:pt x="74" y="17"/>
                  </a:lnTo>
                  <a:lnTo>
                    <a:pt x="74" y="9"/>
                  </a:lnTo>
                  <a:lnTo>
                    <a:pt x="67" y="9"/>
                  </a:lnTo>
                  <a:lnTo>
                    <a:pt x="64" y="7"/>
                  </a:lnTo>
                  <a:lnTo>
                    <a:pt x="64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18" y="9"/>
                  </a:lnTo>
                  <a:lnTo>
                    <a:pt x="10" y="9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63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0" y="71"/>
                  </a:lnTo>
                  <a:lnTo>
                    <a:pt x="18" y="71"/>
                  </a:lnTo>
                  <a:lnTo>
                    <a:pt x="20" y="73"/>
                  </a:lnTo>
                  <a:lnTo>
                    <a:pt x="20" y="81"/>
                  </a:lnTo>
                  <a:close/>
                  <a:moveTo>
                    <a:pt x="20" y="71"/>
                  </a:moveTo>
                  <a:lnTo>
                    <a:pt x="20" y="63"/>
                  </a:lnTo>
                  <a:lnTo>
                    <a:pt x="13" y="63"/>
                  </a:lnTo>
                  <a:lnTo>
                    <a:pt x="10" y="63"/>
                  </a:lnTo>
                  <a:lnTo>
                    <a:pt x="10" y="19"/>
                  </a:lnTo>
                  <a:lnTo>
                    <a:pt x="13" y="17"/>
                  </a:lnTo>
                  <a:lnTo>
                    <a:pt x="20" y="17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4" y="17"/>
                  </a:lnTo>
                  <a:lnTo>
                    <a:pt x="71" y="17"/>
                  </a:lnTo>
                  <a:lnTo>
                    <a:pt x="74" y="19"/>
                  </a:lnTo>
                  <a:lnTo>
                    <a:pt x="74" y="63"/>
                  </a:lnTo>
                  <a:lnTo>
                    <a:pt x="71" y="63"/>
                  </a:lnTo>
                  <a:lnTo>
                    <a:pt x="64" y="63"/>
                  </a:lnTo>
                  <a:lnTo>
                    <a:pt x="64" y="71"/>
                  </a:lnTo>
                  <a:lnTo>
                    <a:pt x="64" y="73"/>
                  </a:lnTo>
                  <a:lnTo>
                    <a:pt x="20" y="73"/>
                  </a:lnTo>
                  <a:lnTo>
                    <a:pt x="20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767" y="2389"/>
              <a:ext cx="83" cy="81"/>
            </a:xfrm>
            <a:custGeom>
              <a:avLst/>
              <a:gdLst>
                <a:gd name="T0" fmla="*/ 0 w 83"/>
                <a:gd name="T1" fmla="*/ 81 h 81"/>
                <a:gd name="T2" fmla="*/ 54 w 83"/>
                <a:gd name="T3" fmla="*/ 81 h 81"/>
                <a:gd name="T4" fmla="*/ 54 w 83"/>
                <a:gd name="T5" fmla="*/ 73 h 81"/>
                <a:gd name="T6" fmla="*/ 30 w 83"/>
                <a:gd name="T7" fmla="*/ 73 h 81"/>
                <a:gd name="T8" fmla="*/ 27 w 83"/>
                <a:gd name="T9" fmla="*/ 71 h 81"/>
                <a:gd name="T10" fmla="*/ 27 w 83"/>
                <a:gd name="T11" fmla="*/ 19 h 81"/>
                <a:gd name="T12" fmla="*/ 30 w 83"/>
                <a:gd name="T13" fmla="*/ 17 h 81"/>
                <a:gd name="T14" fmla="*/ 37 w 83"/>
                <a:gd name="T15" fmla="*/ 17 h 81"/>
                <a:gd name="T16" fmla="*/ 37 w 83"/>
                <a:gd name="T17" fmla="*/ 9 h 81"/>
                <a:gd name="T18" fmla="*/ 39 w 83"/>
                <a:gd name="T19" fmla="*/ 7 h 81"/>
                <a:gd name="T20" fmla="*/ 71 w 83"/>
                <a:gd name="T21" fmla="*/ 7 h 81"/>
                <a:gd name="T22" fmla="*/ 74 w 83"/>
                <a:gd name="T23" fmla="*/ 9 h 81"/>
                <a:gd name="T24" fmla="*/ 74 w 83"/>
                <a:gd name="T25" fmla="*/ 17 h 81"/>
                <a:gd name="T26" fmla="*/ 83 w 83"/>
                <a:gd name="T27" fmla="*/ 17 h 81"/>
                <a:gd name="T28" fmla="*/ 83 w 83"/>
                <a:gd name="T29" fmla="*/ 9 h 81"/>
                <a:gd name="T30" fmla="*/ 76 w 83"/>
                <a:gd name="T31" fmla="*/ 9 h 81"/>
                <a:gd name="T32" fmla="*/ 74 w 83"/>
                <a:gd name="T33" fmla="*/ 7 h 81"/>
                <a:gd name="T34" fmla="*/ 74 w 83"/>
                <a:gd name="T35" fmla="*/ 0 h 81"/>
                <a:gd name="T36" fmla="*/ 37 w 83"/>
                <a:gd name="T37" fmla="*/ 0 h 81"/>
                <a:gd name="T38" fmla="*/ 37 w 83"/>
                <a:gd name="T39" fmla="*/ 7 h 81"/>
                <a:gd name="T40" fmla="*/ 34 w 83"/>
                <a:gd name="T41" fmla="*/ 9 h 81"/>
                <a:gd name="T42" fmla="*/ 30 w 83"/>
                <a:gd name="T43" fmla="*/ 9 h 81"/>
                <a:gd name="T44" fmla="*/ 27 w 83"/>
                <a:gd name="T45" fmla="*/ 7 h 81"/>
                <a:gd name="T46" fmla="*/ 27 w 83"/>
                <a:gd name="T47" fmla="*/ 0 h 81"/>
                <a:gd name="T48" fmla="*/ 0 w 83"/>
                <a:gd name="T49" fmla="*/ 0 h 81"/>
                <a:gd name="T50" fmla="*/ 0 w 83"/>
                <a:gd name="T51" fmla="*/ 7 h 81"/>
                <a:gd name="T52" fmla="*/ 17 w 83"/>
                <a:gd name="T53" fmla="*/ 7 h 81"/>
                <a:gd name="T54" fmla="*/ 17 w 83"/>
                <a:gd name="T55" fmla="*/ 9 h 81"/>
                <a:gd name="T56" fmla="*/ 17 w 83"/>
                <a:gd name="T57" fmla="*/ 71 h 81"/>
                <a:gd name="T58" fmla="*/ 17 w 83"/>
                <a:gd name="T59" fmla="*/ 73 h 81"/>
                <a:gd name="T60" fmla="*/ 0 w 83"/>
                <a:gd name="T61" fmla="*/ 73 h 81"/>
                <a:gd name="T62" fmla="*/ 0 w 83"/>
                <a:gd name="T63" fmla="*/ 81 h 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3"/>
                <a:gd name="T97" fmla="*/ 0 h 81"/>
                <a:gd name="T98" fmla="*/ 83 w 83"/>
                <a:gd name="T99" fmla="*/ 81 h 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3" h="81">
                  <a:moveTo>
                    <a:pt x="0" y="81"/>
                  </a:moveTo>
                  <a:lnTo>
                    <a:pt x="54" y="81"/>
                  </a:lnTo>
                  <a:lnTo>
                    <a:pt x="54" y="73"/>
                  </a:lnTo>
                  <a:lnTo>
                    <a:pt x="30" y="73"/>
                  </a:lnTo>
                  <a:lnTo>
                    <a:pt x="27" y="71"/>
                  </a:lnTo>
                  <a:lnTo>
                    <a:pt x="27" y="19"/>
                  </a:lnTo>
                  <a:lnTo>
                    <a:pt x="30" y="17"/>
                  </a:lnTo>
                  <a:lnTo>
                    <a:pt x="37" y="17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71" y="7"/>
                  </a:lnTo>
                  <a:lnTo>
                    <a:pt x="74" y="9"/>
                  </a:lnTo>
                  <a:lnTo>
                    <a:pt x="74" y="17"/>
                  </a:lnTo>
                  <a:lnTo>
                    <a:pt x="83" y="17"/>
                  </a:lnTo>
                  <a:lnTo>
                    <a:pt x="83" y="9"/>
                  </a:lnTo>
                  <a:lnTo>
                    <a:pt x="76" y="9"/>
                  </a:lnTo>
                  <a:lnTo>
                    <a:pt x="74" y="7"/>
                  </a:lnTo>
                  <a:lnTo>
                    <a:pt x="74" y="0"/>
                  </a:lnTo>
                  <a:lnTo>
                    <a:pt x="37" y="0"/>
                  </a:lnTo>
                  <a:lnTo>
                    <a:pt x="37" y="7"/>
                  </a:lnTo>
                  <a:lnTo>
                    <a:pt x="34" y="9"/>
                  </a:lnTo>
                  <a:lnTo>
                    <a:pt x="30" y="9"/>
                  </a:lnTo>
                  <a:lnTo>
                    <a:pt x="27" y="7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0" y="73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3880" y="2352"/>
              <a:ext cx="81" cy="118"/>
            </a:xfrm>
            <a:custGeom>
              <a:avLst/>
              <a:gdLst>
                <a:gd name="T0" fmla="*/ 17 w 81"/>
                <a:gd name="T1" fmla="*/ 118 h 118"/>
                <a:gd name="T2" fmla="*/ 54 w 81"/>
                <a:gd name="T3" fmla="*/ 118 h 118"/>
                <a:gd name="T4" fmla="*/ 54 w 81"/>
                <a:gd name="T5" fmla="*/ 110 h 118"/>
                <a:gd name="T6" fmla="*/ 56 w 81"/>
                <a:gd name="T7" fmla="*/ 108 h 118"/>
                <a:gd name="T8" fmla="*/ 61 w 81"/>
                <a:gd name="T9" fmla="*/ 108 h 118"/>
                <a:gd name="T10" fmla="*/ 64 w 81"/>
                <a:gd name="T11" fmla="*/ 110 h 118"/>
                <a:gd name="T12" fmla="*/ 64 w 81"/>
                <a:gd name="T13" fmla="*/ 118 h 118"/>
                <a:gd name="T14" fmla="*/ 81 w 81"/>
                <a:gd name="T15" fmla="*/ 118 h 118"/>
                <a:gd name="T16" fmla="*/ 81 w 81"/>
                <a:gd name="T17" fmla="*/ 110 h 118"/>
                <a:gd name="T18" fmla="*/ 73 w 81"/>
                <a:gd name="T19" fmla="*/ 110 h 118"/>
                <a:gd name="T20" fmla="*/ 73 w 81"/>
                <a:gd name="T21" fmla="*/ 108 h 118"/>
                <a:gd name="T22" fmla="*/ 73 w 81"/>
                <a:gd name="T23" fmla="*/ 0 h 118"/>
                <a:gd name="T24" fmla="*/ 54 w 81"/>
                <a:gd name="T25" fmla="*/ 0 h 118"/>
                <a:gd name="T26" fmla="*/ 54 w 81"/>
                <a:gd name="T27" fmla="*/ 7 h 118"/>
                <a:gd name="T28" fmla="*/ 61 w 81"/>
                <a:gd name="T29" fmla="*/ 7 h 118"/>
                <a:gd name="T30" fmla="*/ 64 w 81"/>
                <a:gd name="T31" fmla="*/ 10 h 118"/>
                <a:gd name="T32" fmla="*/ 64 w 81"/>
                <a:gd name="T33" fmla="*/ 44 h 118"/>
                <a:gd name="T34" fmla="*/ 61 w 81"/>
                <a:gd name="T35" fmla="*/ 46 h 118"/>
                <a:gd name="T36" fmla="*/ 56 w 81"/>
                <a:gd name="T37" fmla="*/ 46 h 118"/>
                <a:gd name="T38" fmla="*/ 54 w 81"/>
                <a:gd name="T39" fmla="*/ 44 h 118"/>
                <a:gd name="T40" fmla="*/ 54 w 81"/>
                <a:gd name="T41" fmla="*/ 37 h 118"/>
                <a:gd name="T42" fmla="*/ 17 w 81"/>
                <a:gd name="T43" fmla="*/ 37 h 118"/>
                <a:gd name="T44" fmla="*/ 17 w 81"/>
                <a:gd name="T45" fmla="*/ 44 h 118"/>
                <a:gd name="T46" fmla="*/ 15 w 81"/>
                <a:gd name="T47" fmla="*/ 46 h 118"/>
                <a:gd name="T48" fmla="*/ 7 w 81"/>
                <a:gd name="T49" fmla="*/ 46 h 118"/>
                <a:gd name="T50" fmla="*/ 7 w 81"/>
                <a:gd name="T51" fmla="*/ 54 h 118"/>
                <a:gd name="T52" fmla="*/ 7 w 81"/>
                <a:gd name="T53" fmla="*/ 56 h 118"/>
                <a:gd name="T54" fmla="*/ 0 w 81"/>
                <a:gd name="T55" fmla="*/ 56 h 118"/>
                <a:gd name="T56" fmla="*/ 0 w 81"/>
                <a:gd name="T57" fmla="*/ 100 h 118"/>
                <a:gd name="T58" fmla="*/ 7 w 81"/>
                <a:gd name="T59" fmla="*/ 100 h 118"/>
                <a:gd name="T60" fmla="*/ 7 w 81"/>
                <a:gd name="T61" fmla="*/ 100 h 118"/>
                <a:gd name="T62" fmla="*/ 7 w 81"/>
                <a:gd name="T63" fmla="*/ 108 h 118"/>
                <a:gd name="T64" fmla="*/ 15 w 81"/>
                <a:gd name="T65" fmla="*/ 108 h 118"/>
                <a:gd name="T66" fmla="*/ 17 w 81"/>
                <a:gd name="T67" fmla="*/ 110 h 118"/>
                <a:gd name="T68" fmla="*/ 17 w 81"/>
                <a:gd name="T69" fmla="*/ 118 h 118"/>
                <a:gd name="T70" fmla="*/ 17 w 81"/>
                <a:gd name="T71" fmla="*/ 108 h 118"/>
                <a:gd name="T72" fmla="*/ 17 w 81"/>
                <a:gd name="T73" fmla="*/ 100 h 118"/>
                <a:gd name="T74" fmla="*/ 10 w 81"/>
                <a:gd name="T75" fmla="*/ 100 h 118"/>
                <a:gd name="T76" fmla="*/ 7 w 81"/>
                <a:gd name="T77" fmla="*/ 100 h 118"/>
                <a:gd name="T78" fmla="*/ 7 w 81"/>
                <a:gd name="T79" fmla="*/ 56 h 118"/>
                <a:gd name="T80" fmla="*/ 10 w 81"/>
                <a:gd name="T81" fmla="*/ 54 h 118"/>
                <a:gd name="T82" fmla="*/ 17 w 81"/>
                <a:gd name="T83" fmla="*/ 54 h 118"/>
                <a:gd name="T84" fmla="*/ 17 w 81"/>
                <a:gd name="T85" fmla="*/ 46 h 118"/>
                <a:gd name="T86" fmla="*/ 19 w 81"/>
                <a:gd name="T87" fmla="*/ 44 h 118"/>
                <a:gd name="T88" fmla="*/ 51 w 81"/>
                <a:gd name="T89" fmla="*/ 44 h 118"/>
                <a:gd name="T90" fmla="*/ 54 w 81"/>
                <a:gd name="T91" fmla="*/ 46 h 118"/>
                <a:gd name="T92" fmla="*/ 54 w 81"/>
                <a:gd name="T93" fmla="*/ 54 h 118"/>
                <a:gd name="T94" fmla="*/ 61 w 81"/>
                <a:gd name="T95" fmla="*/ 54 h 118"/>
                <a:gd name="T96" fmla="*/ 64 w 81"/>
                <a:gd name="T97" fmla="*/ 56 h 118"/>
                <a:gd name="T98" fmla="*/ 64 w 81"/>
                <a:gd name="T99" fmla="*/ 100 h 118"/>
                <a:gd name="T100" fmla="*/ 61 w 81"/>
                <a:gd name="T101" fmla="*/ 100 h 118"/>
                <a:gd name="T102" fmla="*/ 54 w 81"/>
                <a:gd name="T103" fmla="*/ 100 h 118"/>
                <a:gd name="T104" fmla="*/ 54 w 81"/>
                <a:gd name="T105" fmla="*/ 108 h 118"/>
                <a:gd name="T106" fmla="*/ 51 w 81"/>
                <a:gd name="T107" fmla="*/ 110 h 118"/>
                <a:gd name="T108" fmla="*/ 19 w 81"/>
                <a:gd name="T109" fmla="*/ 110 h 118"/>
                <a:gd name="T110" fmla="*/ 17 w 81"/>
                <a:gd name="T111" fmla="*/ 108 h 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1"/>
                <a:gd name="T169" fmla="*/ 0 h 118"/>
                <a:gd name="T170" fmla="*/ 81 w 81"/>
                <a:gd name="T171" fmla="*/ 118 h 1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1" h="118">
                  <a:moveTo>
                    <a:pt x="17" y="118"/>
                  </a:moveTo>
                  <a:lnTo>
                    <a:pt x="54" y="118"/>
                  </a:lnTo>
                  <a:lnTo>
                    <a:pt x="54" y="110"/>
                  </a:lnTo>
                  <a:lnTo>
                    <a:pt x="56" y="108"/>
                  </a:lnTo>
                  <a:lnTo>
                    <a:pt x="61" y="108"/>
                  </a:lnTo>
                  <a:lnTo>
                    <a:pt x="64" y="110"/>
                  </a:lnTo>
                  <a:lnTo>
                    <a:pt x="64" y="118"/>
                  </a:lnTo>
                  <a:lnTo>
                    <a:pt x="81" y="118"/>
                  </a:lnTo>
                  <a:lnTo>
                    <a:pt x="81" y="110"/>
                  </a:lnTo>
                  <a:lnTo>
                    <a:pt x="73" y="110"/>
                  </a:lnTo>
                  <a:lnTo>
                    <a:pt x="73" y="108"/>
                  </a:lnTo>
                  <a:lnTo>
                    <a:pt x="73" y="0"/>
                  </a:lnTo>
                  <a:lnTo>
                    <a:pt x="54" y="0"/>
                  </a:lnTo>
                  <a:lnTo>
                    <a:pt x="54" y="7"/>
                  </a:lnTo>
                  <a:lnTo>
                    <a:pt x="61" y="7"/>
                  </a:lnTo>
                  <a:lnTo>
                    <a:pt x="64" y="10"/>
                  </a:lnTo>
                  <a:lnTo>
                    <a:pt x="64" y="44"/>
                  </a:lnTo>
                  <a:lnTo>
                    <a:pt x="61" y="46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37"/>
                  </a:lnTo>
                  <a:lnTo>
                    <a:pt x="17" y="37"/>
                  </a:lnTo>
                  <a:lnTo>
                    <a:pt x="17" y="44"/>
                  </a:lnTo>
                  <a:lnTo>
                    <a:pt x="15" y="46"/>
                  </a:lnTo>
                  <a:lnTo>
                    <a:pt x="7" y="46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0" y="56"/>
                  </a:lnTo>
                  <a:lnTo>
                    <a:pt x="0" y="100"/>
                  </a:lnTo>
                  <a:lnTo>
                    <a:pt x="7" y="100"/>
                  </a:lnTo>
                  <a:lnTo>
                    <a:pt x="7" y="108"/>
                  </a:lnTo>
                  <a:lnTo>
                    <a:pt x="15" y="108"/>
                  </a:lnTo>
                  <a:lnTo>
                    <a:pt x="17" y="110"/>
                  </a:lnTo>
                  <a:lnTo>
                    <a:pt x="17" y="118"/>
                  </a:lnTo>
                  <a:close/>
                  <a:moveTo>
                    <a:pt x="17" y="108"/>
                  </a:moveTo>
                  <a:lnTo>
                    <a:pt x="17" y="100"/>
                  </a:lnTo>
                  <a:lnTo>
                    <a:pt x="10" y="100"/>
                  </a:lnTo>
                  <a:lnTo>
                    <a:pt x="7" y="100"/>
                  </a:lnTo>
                  <a:lnTo>
                    <a:pt x="7" y="56"/>
                  </a:lnTo>
                  <a:lnTo>
                    <a:pt x="10" y="54"/>
                  </a:lnTo>
                  <a:lnTo>
                    <a:pt x="17" y="54"/>
                  </a:lnTo>
                  <a:lnTo>
                    <a:pt x="17" y="46"/>
                  </a:lnTo>
                  <a:lnTo>
                    <a:pt x="19" y="44"/>
                  </a:lnTo>
                  <a:lnTo>
                    <a:pt x="51" y="44"/>
                  </a:lnTo>
                  <a:lnTo>
                    <a:pt x="54" y="46"/>
                  </a:lnTo>
                  <a:lnTo>
                    <a:pt x="54" y="54"/>
                  </a:lnTo>
                  <a:lnTo>
                    <a:pt x="61" y="54"/>
                  </a:lnTo>
                  <a:lnTo>
                    <a:pt x="64" y="56"/>
                  </a:lnTo>
                  <a:lnTo>
                    <a:pt x="64" y="100"/>
                  </a:lnTo>
                  <a:lnTo>
                    <a:pt x="61" y="100"/>
                  </a:lnTo>
                  <a:lnTo>
                    <a:pt x="54" y="100"/>
                  </a:lnTo>
                  <a:lnTo>
                    <a:pt x="54" y="108"/>
                  </a:lnTo>
                  <a:lnTo>
                    <a:pt x="51" y="110"/>
                  </a:lnTo>
                  <a:lnTo>
                    <a:pt x="19" y="110"/>
                  </a:lnTo>
                  <a:lnTo>
                    <a:pt x="17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417" y="2124"/>
              <a:ext cx="2032" cy="424"/>
            </a:xfrm>
            <a:custGeom>
              <a:avLst/>
              <a:gdLst>
                <a:gd name="T0" fmla="*/ 0 w 2032"/>
                <a:gd name="T1" fmla="*/ 255 h 424"/>
                <a:gd name="T2" fmla="*/ 12 w 2032"/>
                <a:gd name="T3" fmla="*/ 257 h 424"/>
                <a:gd name="T4" fmla="*/ 51 w 2032"/>
                <a:gd name="T5" fmla="*/ 257 h 424"/>
                <a:gd name="T6" fmla="*/ 137 w 2032"/>
                <a:gd name="T7" fmla="*/ 262 h 424"/>
                <a:gd name="T8" fmla="*/ 265 w 2032"/>
                <a:gd name="T9" fmla="*/ 272 h 424"/>
                <a:gd name="T10" fmla="*/ 397 w 2032"/>
                <a:gd name="T11" fmla="*/ 299 h 424"/>
                <a:gd name="T12" fmla="*/ 497 w 2032"/>
                <a:gd name="T13" fmla="*/ 343 h 424"/>
                <a:gd name="T14" fmla="*/ 561 w 2032"/>
                <a:gd name="T15" fmla="*/ 390 h 424"/>
                <a:gd name="T16" fmla="*/ 603 w 2032"/>
                <a:gd name="T17" fmla="*/ 422 h 424"/>
                <a:gd name="T18" fmla="*/ 632 w 2032"/>
                <a:gd name="T19" fmla="*/ 414 h 424"/>
                <a:gd name="T20" fmla="*/ 657 w 2032"/>
                <a:gd name="T21" fmla="*/ 360 h 424"/>
                <a:gd name="T22" fmla="*/ 684 w 2032"/>
                <a:gd name="T23" fmla="*/ 284 h 424"/>
                <a:gd name="T24" fmla="*/ 723 w 2032"/>
                <a:gd name="T25" fmla="*/ 208 h 424"/>
                <a:gd name="T26" fmla="*/ 779 w 2032"/>
                <a:gd name="T27" fmla="*/ 157 h 424"/>
                <a:gd name="T28" fmla="*/ 858 w 2032"/>
                <a:gd name="T29" fmla="*/ 149 h 424"/>
                <a:gd name="T30" fmla="*/ 948 w 2032"/>
                <a:gd name="T31" fmla="*/ 171 h 424"/>
                <a:gd name="T32" fmla="*/ 1034 w 2032"/>
                <a:gd name="T33" fmla="*/ 198 h 424"/>
                <a:gd name="T34" fmla="*/ 1103 w 2032"/>
                <a:gd name="T35" fmla="*/ 211 h 424"/>
                <a:gd name="T36" fmla="*/ 1144 w 2032"/>
                <a:gd name="T37" fmla="*/ 194 h 424"/>
                <a:gd name="T38" fmla="*/ 1166 w 2032"/>
                <a:gd name="T39" fmla="*/ 152 h 424"/>
                <a:gd name="T40" fmla="*/ 1181 w 2032"/>
                <a:gd name="T41" fmla="*/ 100 h 424"/>
                <a:gd name="T42" fmla="*/ 1196 w 2032"/>
                <a:gd name="T43" fmla="*/ 51 h 424"/>
                <a:gd name="T44" fmla="*/ 1238 w 2032"/>
                <a:gd name="T45" fmla="*/ 10 h 424"/>
                <a:gd name="T46" fmla="*/ 1289 w 2032"/>
                <a:gd name="T47" fmla="*/ 0 h 424"/>
                <a:gd name="T48" fmla="*/ 1333 w 2032"/>
                <a:gd name="T49" fmla="*/ 22 h 424"/>
                <a:gd name="T50" fmla="*/ 1363 w 2032"/>
                <a:gd name="T51" fmla="*/ 71 h 424"/>
                <a:gd name="T52" fmla="*/ 1389 w 2032"/>
                <a:gd name="T53" fmla="*/ 135 h 424"/>
                <a:gd name="T54" fmla="*/ 1436 w 2032"/>
                <a:gd name="T55" fmla="*/ 194 h 424"/>
                <a:gd name="T56" fmla="*/ 1517 w 2032"/>
                <a:gd name="T57" fmla="*/ 238 h 424"/>
                <a:gd name="T58" fmla="*/ 1617 w 2032"/>
                <a:gd name="T59" fmla="*/ 260 h 424"/>
                <a:gd name="T60" fmla="*/ 1715 w 2032"/>
                <a:gd name="T61" fmla="*/ 257 h 424"/>
                <a:gd name="T62" fmla="*/ 1811 w 2032"/>
                <a:gd name="T63" fmla="*/ 230 h 424"/>
                <a:gd name="T64" fmla="*/ 1882 w 2032"/>
                <a:gd name="T65" fmla="*/ 189 h 424"/>
                <a:gd name="T66" fmla="*/ 1943 w 2032"/>
                <a:gd name="T67" fmla="*/ 157 h 424"/>
                <a:gd name="T68" fmla="*/ 1995 w 2032"/>
                <a:gd name="T69" fmla="*/ 147 h 424"/>
                <a:gd name="T70" fmla="*/ 2022 w 2032"/>
                <a:gd name="T71" fmla="*/ 147 h 424"/>
                <a:gd name="T72" fmla="*/ 2029 w 2032"/>
                <a:gd name="T73" fmla="*/ 147 h 424"/>
                <a:gd name="T74" fmla="*/ 2032 w 2032"/>
                <a:gd name="T75" fmla="*/ 147 h 4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32"/>
                <a:gd name="T115" fmla="*/ 0 h 424"/>
                <a:gd name="T116" fmla="*/ 2032 w 2032"/>
                <a:gd name="T117" fmla="*/ 424 h 4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32" h="424">
                  <a:moveTo>
                    <a:pt x="0" y="255"/>
                  </a:moveTo>
                  <a:lnTo>
                    <a:pt x="0" y="255"/>
                  </a:lnTo>
                  <a:lnTo>
                    <a:pt x="5" y="255"/>
                  </a:lnTo>
                  <a:lnTo>
                    <a:pt x="12" y="257"/>
                  </a:lnTo>
                  <a:lnTo>
                    <a:pt x="27" y="257"/>
                  </a:lnTo>
                  <a:lnTo>
                    <a:pt x="51" y="257"/>
                  </a:lnTo>
                  <a:lnTo>
                    <a:pt x="88" y="260"/>
                  </a:lnTo>
                  <a:lnTo>
                    <a:pt x="137" y="262"/>
                  </a:lnTo>
                  <a:lnTo>
                    <a:pt x="198" y="267"/>
                  </a:lnTo>
                  <a:lnTo>
                    <a:pt x="265" y="272"/>
                  </a:lnTo>
                  <a:lnTo>
                    <a:pt x="333" y="284"/>
                  </a:lnTo>
                  <a:lnTo>
                    <a:pt x="397" y="299"/>
                  </a:lnTo>
                  <a:lnTo>
                    <a:pt x="456" y="319"/>
                  </a:lnTo>
                  <a:lnTo>
                    <a:pt x="497" y="343"/>
                  </a:lnTo>
                  <a:lnTo>
                    <a:pt x="532" y="368"/>
                  </a:lnTo>
                  <a:lnTo>
                    <a:pt x="561" y="390"/>
                  </a:lnTo>
                  <a:lnTo>
                    <a:pt x="583" y="409"/>
                  </a:lnTo>
                  <a:lnTo>
                    <a:pt x="603" y="422"/>
                  </a:lnTo>
                  <a:lnTo>
                    <a:pt x="620" y="424"/>
                  </a:lnTo>
                  <a:lnTo>
                    <a:pt x="632" y="414"/>
                  </a:lnTo>
                  <a:lnTo>
                    <a:pt x="644" y="392"/>
                  </a:lnTo>
                  <a:lnTo>
                    <a:pt x="657" y="360"/>
                  </a:lnTo>
                  <a:lnTo>
                    <a:pt x="669" y="323"/>
                  </a:lnTo>
                  <a:lnTo>
                    <a:pt x="684" y="284"/>
                  </a:lnTo>
                  <a:lnTo>
                    <a:pt x="701" y="245"/>
                  </a:lnTo>
                  <a:lnTo>
                    <a:pt x="723" y="208"/>
                  </a:lnTo>
                  <a:lnTo>
                    <a:pt x="747" y="176"/>
                  </a:lnTo>
                  <a:lnTo>
                    <a:pt x="779" y="157"/>
                  </a:lnTo>
                  <a:lnTo>
                    <a:pt x="816" y="147"/>
                  </a:lnTo>
                  <a:lnTo>
                    <a:pt x="858" y="149"/>
                  </a:lnTo>
                  <a:lnTo>
                    <a:pt x="902" y="157"/>
                  </a:lnTo>
                  <a:lnTo>
                    <a:pt x="948" y="171"/>
                  </a:lnTo>
                  <a:lnTo>
                    <a:pt x="992" y="186"/>
                  </a:lnTo>
                  <a:lnTo>
                    <a:pt x="1034" y="198"/>
                  </a:lnTo>
                  <a:lnTo>
                    <a:pt x="1071" y="208"/>
                  </a:lnTo>
                  <a:lnTo>
                    <a:pt x="1103" y="211"/>
                  </a:lnTo>
                  <a:lnTo>
                    <a:pt x="1127" y="206"/>
                  </a:lnTo>
                  <a:lnTo>
                    <a:pt x="1144" y="194"/>
                  </a:lnTo>
                  <a:lnTo>
                    <a:pt x="1157" y="174"/>
                  </a:lnTo>
                  <a:lnTo>
                    <a:pt x="1166" y="152"/>
                  </a:lnTo>
                  <a:lnTo>
                    <a:pt x="1174" y="125"/>
                  </a:lnTo>
                  <a:lnTo>
                    <a:pt x="1181" y="100"/>
                  </a:lnTo>
                  <a:lnTo>
                    <a:pt x="1186" y="73"/>
                  </a:lnTo>
                  <a:lnTo>
                    <a:pt x="1196" y="51"/>
                  </a:lnTo>
                  <a:lnTo>
                    <a:pt x="1215" y="27"/>
                  </a:lnTo>
                  <a:lnTo>
                    <a:pt x="1238" y="10"/>
                  </a:lnTo>
                  <a:lnTo>
                    <a:pt x="1262" y="2"/>
                  </a:lnTo>
                  <a:lnTo>
                    <a:pt x="1289" y="0"/>
                  </a:lnTo>
                  <a:lnTo>
                    <a:pt x="1314" y="7"/>
                  </a:lnTo>
                  <a:lnTo>
                    <a:pt x="1333" y="22"/>
                  </a:lnTo>
                  <a:lnTo>
                    <a:pt x="1350" y="44"/>
                  </a:lnTo>
                  <a:lnTo>
                    <a:pt x="1363" y="71"/>
                  </a:lnTo>
                  <a:lnTo>
                    <a:pt x="1375" y="103"/>
                  </a:lnTo>
                  <a:lnTo>
                    <a:pt x="1389" y="135"/>
                  </a:lnTo>
                  <a:lnTo>
                    <a:pt x="1409" y="167"/>
                  </a:lnTo>
                  <a:lnTo>
                    <a:pt x="1436" y="194"/>
                  </a:lnTo>
                  <a:lnTo>
                    <a:pt x="1473" y="218"/>
                  </a:lnTo>
                  <a:lnTo>
                    <a:pt x="1517" y="238"/>
                  </a:lnTo>
                  <a:lnTo>
                    <a:pt x="1566" y="252"/>
                  </a:lnTo>
                  <a:lnTo>
                    <a:pt x="1617" y="260"/>
                  </a:lnTo>
                  <a:lnTo>
                    <a:pt x="1669" y="262"/>
                  </a:lnTo>
                  <a:lnTo>
                    <a:pt x="1715" y="257"/>
                  </a:lnTo>
                  <a:lnTo>
                    <a:pt x="1767" y="247"/>
                  </a:lnTo>
                  <a:lnTo>
                    <a:pt x="1811" y="230"/>
                  </a:lnTo>
                  <a:lnTo>
                    <a:pt x="1848" y="208"/>
                  </a:lnTo>
                  <a:lnTo>
                    <a:pt x="1882" y="189"/>
                  </a:lnTo>
                  <a:lnTo>
                    <a:pt x="1911" y="171"/>
                  </a:lnTo>
                  <a:lnTo>
                    <a:pt x="1943" y="157"/>
                  </a:lnTo>
                  <a:lnTo>
                    <a:pt x="1973" y="149"/>
                  </a:lnTo>
                  <a:lnTo>
                    <a:pt x="1995" y="147"/>
                  </a:lnTo>
                  <a:lnTo>
                    <a:pt x="2012" y="147"/>
                  </a:lnTo>
                  <a:lnTo>
                    <a:pt x="2022" y="147"/>
                  </a:lnTo>
                  <a:lnTo>
                    <a:pt x="2027" y="147"/>
                  </a:lnTo>
                  <a:lnTo>
                    <a:pt x="2029" y="147"/>
                  </a:lnTo>
                  <a:lnTo>
                    <a:pt x="2032" y="147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424" y="2401"/>
              <a:ext cx="2025" cy="434"/>
            </a:xfrm>
            <a:custGeom>
              <a:avLst/>
              <a:gdLst>
                <a:gd name="T0" fmla="*/ 0 w 2025"/>
                <a:gd name="T1" fmla="*/ 103 h 434"/>
                <a:gd name="T2" fmla="*/ 5 w 2025"/>
                <a:gd name="T3" fmla="*/ 103 h 434"/>
                <a:gd name="T4" fmla="*/ 15 w 2025"/>
                <a:gd name="T5" fmla="*/ 103 h 434"/>
                <a:gd name="T6" fmla="*/ 37 w 2025"/>
                <a:gd name="T7" fmla="*/ 100 h 434"/>
                <a:gd name="T8" fmla="*/ 111 w 2025"/>
                <a:gd name="T9" fmla="*/ 96 h 434"/>
                <a:gd name="T10" fmla="*/ 201 w 2025"/>
                <a:gd name="T11" fmla="*/ 120 h 434"/>
                <a:gd name="T12" fmla="*/ 285 w 2025"/>
                <a:gd name="T13" fmla="*/ 194 h 434"/>
                <a:gd name="T14" fmla="*/ 361 w 2025"/>
                <a:gd name="T15" fmla="*/ 282 h 434"/>
                <a:gd name="T16" fmla="*/ 459 w 2025"/>
                <a:gd name="T17" fmla="*/ 370 h 434"/>
                <a:gd name="T18" fmla="*/ 542 w 2025"/>
                <a:gd name="T19" fmla="*/ 417 h 434"/>
                <a:gd name="T20" fmla="*/ 606 w 2025"/>
                <a:gd name="T21" fmla="*/ 434 h 434"/>
                <a:gd name="T22" fmla="*/ 660 w 2025"/>
                <a:gd name="T23" fmla="*/ 422 h 434"/>
                <a:gd name="T24" fmla="*/ 699 w 2025"/>
                <a:gd name="T25" fmla="*/ 375 h 434"/>
                <a:gd name="T26" fmla="*/ 728 w 2025"/>
                <a:gd name="T27" fmla="*/ 301 h 434"/>
                <a:gd name="T28" fmla="*/ 762 w 2025"/>
                <a:gd name="T29" fmla="*/ 221 h 434"/>
                <a:gd name="T30" fmla="*/ 816 w 2025"/>
                <a:gd name="T31" fmla="*/ 147 h 434"/>
                <a:gd name="T32" fmla="*/ 897 w 2025"/>
                <a:gd name="T33" fmla="*/ 98 h 434"/>
                <a:gd name="T34" fmla="*/ 993 w 2025"/>
                <a:gd name="T35" fmla="*/ 71 h 434"/>
                <a:gd name="T36" fmla="*/ 1091 w 2025"/>
                <a:gd name="T37" fmla="*/ 54 h 434"/>
                <a:gd name="T38" fmla="*/ 1199 w 2025"/>
                <a:gd name="T39" fmla="*/ 37 h 434"/>
                <a:gd name="T40" fmla="*/ 1289 w 2025"/>
                <a:gd name="T41" fmla="*/ 34 h 434"/>
                <a:gd name="T42" fmla="*/ 1351 w 2025"/>
                <a:gd name="T43" fmla="*/ 71 h 434"/>
                <a:gd name="T44" fmla="*/ 1395 w 2025"/>
                <a:gd name="T45" fmla="*/ 118 h 434"/>
                <a:gd name="T46" fmla="*/ 1434 w 2025"/>
                <a:gd name="T47" fmla="*/ 152 h 434"/>
                <a:gd name="T48" fmla="*/ 1466 w 2025"/>
                <a:gd name="T49" fmla="*/ 142 h 434"/>
                <a:gd name="T50" fmla="*/ 1493 w 2025"/>
                <a:gd name="T51" fmla="*/ 103 h 434"/>
                <a:gd name="T52" fmla="*/ 1522 w 2025"/>
                <a:gd name="T53" fmla="*/ 64 h 434"/>
                <a:gd name="T54" fmla="*/ 1561 w 2025"/>
                <a:gd name="T55" fmla="*/ 54 h 434"/>
                <a:gd name="T56" fmla="*/ 1613 w 2025"/>
                <a:gd name="T57" fmla="*/ 91 h 434"/>
                <a:gd name="T58" fmla="*/ 1672 w 2025"/>
                <a:gd name="T59" fmla="*/ 154 h 434"/>
                <a:gd name="T60" fmla="*/ 1728 w 2025"/>
                <a:gd name="T61" fmla="*/ 206 h 434"/>
                <a:gd name="T62" fmla="*/ 1777 w 2025"/>
                <a:gd name="T63" fmla="*/ 211 h 434"/>
                <a:gd name="T64" fmla="*/ 1814 w 2025"/>
                <a:gd name="T65" fmla="*/ 169 h 434"/>
                <a:gd name="T66" fmla="*/ 1848 w 2025"/>
                <a:gd name="T67" fmla="*/ 105 h 434"/>
                <a:gd name="T68" fmla="*/ 1880 w 2025"/>
                <a:gd name="T69" fmla="*/ 44 h 434"/>
                <a:gd name="T70" fmla="*/ 1931 w 2025"/>
                <a:gd name="T71" fmla="*/ 5 h 434"/>
                <a:gd name="T72" fmla="*/ 1980 w 2025"/>
                <a:gd name="T73" fmla="*/ 2 h 434"/>
                <a:gd name="T74" fmla="*/ 2007 w 2025"/>
                <a:gd name="T75" fmla="*/ 7 h 434"/>
                <a:gd name="T76" fmla="*/ 2020 w 2025"/>
                <a:gd name="T77" fmla="*/ 10 h 434"/>
                <a:gd name="T78" fmla="*/ 2025 w 2025"/>
                <a:gd name="T79" fmla="*/ 10 h 434"/>
                <a:gd name="T80" fmla="*/ 2025 w 2025"/>
                <a:gd name="T81" fmla="*/ 10 h 4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25"/>
                <a:gd name="T124" fmla="*/ 0 h 434"/>
                <a:gd name="T125" fmla="*/ 2025 w 2025"/>
                <a:gd name="T126" fmla="*/ 434 h 4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25" h="434">
                  <a:moveTo>
                    <a:pt x="0" y="103"/>
                  </a:moveTo>
                  <a:lnTo>
                    <a:pt x="0" y="103"/>
                  </a:lnTo>
                  <a:lnTo>
                    <a:pt x="3" y="103"/>
                  </a:lnTo>
                  <a:lnTo>
                    <a:pt x="5" y="103"/>
                  </a:lnTo>
                  <a:lnTo>
                    <a:pt x="8" y="103"/>
                  </a:lnTo>
                  <a:lnTo>
                    <a:pt x="15" y="103"/>
                  </a:lnTo>
                  <a:lnTo>
                    <a:pt x="22" y="100"/>
                  </a:lnTo>
                  <a:lnTo>
                    <a:pt x="37" y="100"/>
                  </a:lnTo>
                  <a:lnTo>
                    <a:pt x="69" y="98"/>
                  </a:lnTo>
                  <a:lnTo>
                    <a:pt x="111" y="96"/>
                  </a:lnTo>
                  <a:lnTo>
                    <a:pt x="155" y="103"/>
                  </a:lnTo>
                  <a:lnTo>
                    <a:pt x="201" y="120"/>
                  </a:lnTo>
                  <a:lnTo>
                    <a:pt x="245" y="152"/>
                  </a:lnTo>
                  <a:lnTo>
                    <a:pt x="285" y="194"/>
                  </a:lnTo>
                  <a:lnTo>
                    <a:pt x="324" y="238"/>
                  </a:lnTo>
                  <a:lnTo>
                    <a:pt x="361" y="282"/>
                  </a:lnTo>
                  <a:lnTo>
                    <a:pt x="407" y="331"/>
                  </a:lnTo>
                  <a:lnTo>
                    <a:pt x="459" y="370"/>
                  </a:lnTo>
                  <a:lnTo>
                    <a:pt x="512" y="402"/>
                  </a:lnTo>
                  <a:lnTo>
                    <a:pt x="542" y="417"/>
                  </a:lnTo>
                  <a:lnTo>
                    <a:pt x="574" y="426"/>
                  </a:lnTo>
                  <a:lnTo>
                    <a:pt x="606" y="434"/>
                  </a:lnTo>
                  <a:lnTo>
                    <a:pt x="633" y="431"/>
                  </a:lnTo>
                  <a:lnTo>
                    <a:pt x="660" y="422"/>
                  </a:lnTo>
                  <a:lnTo>
                    <a:pt x="684" y="402"/>
                  </a:lnTo>
                  <a:lnTo>
                    <a:pt x="699" y="375"/>
                  </a:lnTo>
                  <a:lnTo>
                    <a:pt x="713" y="341"/>
                  </a:lnTo>
                  <a:lnTo>
                    <a:pt x="728" y="301"/>
                  </a:lnTo>
                  <a:lnTo>
                    <a:pt x="745" y="260"/>
                  </a:lnTo>
                  <a:lnTo>
                    <a:pt x="762" y="221"/>
                  </a:lnTo>
                  <a:lnTo>
                    <a:pt x="787" y="181"/>
                  </a:lnTo>
                  <a:lnTo>
                    <a:pt x="816" y="147"/>
                  </a:lnTo>
                  <a:lnTo>
                    <a:pt x="853" y="120"/>
                  </a:lnTo>
                  <a:lnTo>
                    <a:pt x="897" y="98"/>
                  </a:lnTo>
                  <a:lnTo>
                    <a:pt x="944" y="83"/>
                  </a:lnTo>
                  <a:lnTo>
                    <a:pt x="993" y="71"/>
                  </a:lnTo>
                  <a:lnTo>
                    <a:pt x="1042" y="61"/>
                  </a:lnTo>
                  <a:lnTo>
                    <a:pt x="1091" y="54"/>
                  </a:lnTo>
                  <a:lnTo>
                    <a:pt x="1135" y="49"/>
                  </a:lnTo>
                  <a:lnTo>
                    <a:pt x="1199" y="37"/>
                  </a:lnTo>
                  <a:lnTo>
                    <a:pt x="1248" y="32"/>
                  </a:lnTo>
                  <a:lnTo>
                    <a:pt x="1289" y="34"/>
                  </a:lnTo>
                  <a:lnTo>
                    <a:pt x="1326" y="51"/>
                  </a:lnTo>
                  <a:lnTo>
                    <a:pt x="1351" y="71"/>
                  </a:lnTo>
                  <a:lnTo>
                    <a:pt x="1373" y="93"/>
                  </a:lnTo>
                  <a:lnTo>
                    <a:pt x="1395" y="118"/>
                  </a:lnTo>
                  <a:lnTo>
                    <a:pt x="1414" y="137"/>
                  </a:lnTo>
                  <a:lnTo>
                    <a:pt x="1434" y="152"/>
                  </a:lnTo>
                  <a:lnTo>
                    <a:pt x="1451" y="152"/>
                  </a:lnTo>
                  <a:lnTo>
                    <a:pt x="1466" y="142"/>
                  </a:lnTo>
                  <a:lnTo>
                    <a:pt x="1478" y="125"/>
                  </a:lnTo>
                  <a:lnTo>
                    <a:pt x="1493" y="103"/>
                  </a:lnTo>
                  <a:lnTo>
                    <a:pt x="1507" y="81"/>
                  </a:lnTo>
                  <a:lnTo>
                    <a:pt x="1522" y="64"/>
                  </a:lnTo>
                  <a:lnTo>
                    <a:pt x="1542" y="51"/>
                  </a:lnTo>
                  <a:lnTo>
                    <a:pt x="1561" y="54"/>
                  </a:lnTo>
                  <a:lnTo>
                    <a:pt x="1586" y="66"/>
                  </a:lnTo>
                  <a:lnTo>
                    <a:pt x="1613" y="91"/>
                  </a:lnTo>
                  <a:lnTo>
                    <a:pt x="1642" y="122"/>
                  </a:lnTo>
                  <a:lnTo>
                    <a:pt x="1672" y="154"/>
                  </a:lnTo>
                  <a:lnTo>
                    <a:pt x="1701" y="184"/>
                  </a:lnTo>
                  <a:lnTo>
                    <a:pt x="1728" y="206"/>
                  </a:lnTo>
                  <a:lnTo>
                    <a:pt x="1755" y="216"/>
                  </a:lnTo>
                  <a:lnTo>
                    <a:pt x="1777" y="211"/>
                  </a:lnTo>
                  <a:lnTo>
                    <a:pt x="1797" y="196"/>
                  </a:lnTo>
                  <a:lnTo>
                    <a:pt x="1814" y="169"/>
                  </a:lnTo>
                  <a:lnTo>
                    <a:pt x="1831" y="137"/>
                  </a:lnTo>
                  <a:lnTo>
                    <a:pt x="1848" y="105"/>
                  </a:lnTo>
                  <a:lnTo>
                    <a:pt x="1863" y="73"/>
                  </a:lnTo>
                  <a:lnTo>
                    <a:pt x="1880" y="44"/>
                  </a:lnTo>
                  <a:lnTo>
                    <a:pt x="1904" y="20"/>
                  </a:lnTo>
                  <a:lnTo>
                    <a:pt x="1931" y="5"/>
                  </a:lnTo>
                  <a:lnTo>
                    <a:pt x="1956" y="0"/>
                  </a:lnTo>
                  <a:lnTo>
                    <a:pt x="1980" y="2"/>
                  </a:lnTo>
                  <a:lnTo>
                    <a:pt x="1998" y="5"/>
                  </a:lnTo>
                  <a:lnTo>
                    <a:pt x="2007" y="7"/>
                  </a:lnTo>
                  <a:lnTo>
                    <a:pt x="2015" y="7"/>
                  </a:lnTo>
                  <a:lnTo>
                    <a:pt x="2020" y="10"/>
                  </a:lnTo>
                  <a:lnTo>
                    <a:pt x="2022" y="10"/>
                  </a:lnTo>
                  <a:lnTo>
                    <a:pt x="2025" y="1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196" y="2416"/>
              <a:ext cx="52" cy="73"/>
            </a:xfrm>
            <a:custGeom>
              <a:avLst/>
              <a:gdLst>
                <a:gd name="T0" fmla="*/ 47 w 52"/>
                <a:gd name="T1" fmla="*/ 24 h 73"/>
                <a:gd name="T2" fmla="*/ 42 w 52"/>
                <a:gd name="T3" fmla="*/ 14 h 73"/>
                <a:gd name="T4" fmla="*/ 30 w 52"/>
                <a:gd name="T5" fmla="*/ 5 h 73"/>
                <a:gd name="T6" fmla="*/ 20 w 52"/>
                <a:gd name="T7" fmla="*/ 2 h 73"/>
                <a:gd name="T8" fmla="*/ 13 w 52"/>
                <a:gd name="T9" fmla="*/ 9 h 73"/>
                <a:gd name="T10" fmla="*/ 13 w 52"/>
                <a:gd name="T11" fmla="*/ 14 h 73"/>
                <a:gd name="T12" fmla="*/ 15 w 52"/>
                <a:gd name="T13" fmla="*/ 19 h 73"/>
                <a:gd name="T14" fmla="*/ 23 w 52"/>
                <a:gd name="T15" fmla="*/ 24 h 73"/>
                <a:gd name="T16" fmla="*/ 42 w 52"/>
                <a:gd name="T17" fmla="*/ 34 h 73"/>
                <a:gd name="T18" fmla="*/ 49 w 52"/>
                <a:gd name="T19" fmla="*/ 46 h 73"/>
                <a:gd name="T20" fmla="*/ 49 w 52"/>
                <a:gd name="T21" fmla="*/ 61 h 73"/>
                <a:gd name="T22" fmla="*/ 40 w 52"/>
                <a:gd name="T23" fmla="*/ 71 h 73"/>
                <a:gd name="T24" fmla="*/ 27 w 52"/>
                <a:gd name="T25" fmla="*/ 73 h 73"/>
                <a:gd name="T26" fmla="*/ 20 w 52"/>
                <a:gd name="T27" fmla="*/ 73 h 73"/>
                <a:gd name="T28" fmla="*/ 13 w 52"/>
                <a:gd name="T29" fmla="*/ 71 h 73"/>
                <a:gd name="T30" fmla="*/ 8 w 52"/>
                <a:gd name="T31" fmla="*/ 71 h 73"/>
                <a:gd name="T32" fmla="*/ 5 w 52"/>
                <a:gd name="T33" fmla="*/ 71 h 73"/>
                <a:gd name="T34" fmla="*/ 3 w 52"/>
                <a:gd name="T35" fmla="*/ 73 h 73"/>
                <a:gd name="T36" fmla="*/ 0 w 52"/>
                <a:gd name="T37" fmla="*/ 46 h 73"/>
                <a:gd name="T38" fmla="*/ 5 w 52"/>
                <a:gd name="T39" fmla="*/ 54 h 73"/>
                <a:gd name="T40" fmla="*/ 13 w 52"/>
                <a:gd name="T41" fmla="*/ 66 h 73"/>
                <a:gd name="T42" fmla="*/ 27 w 52"/>
                <a:gd name="T43" fmla="*/ 71 h 73"/>
                <a:gd name="T44" fmla="*/ 37 w 52"/>
                <a:gd name="T45" fmla="*/ 68 h 73"/>
                <a:gd name="T46" fmla="*/ 40 w 52"/>
                <a:gd name="T47" fmla="*/ 61 h 73"/>
                <a:gd name="T48" fmla="*/ 37 w 52"/>
                <a:gd name="T49" fmla="*/ 56 h 73"/>
                <a:gd name="T50" fmla="*/ 35 w 52"/>
                <a:gd name="T51" fmla="*/ 51 h 73"/>
                <a:gd name="T52" fmla="*/ 25 w 52"/>
                <a:gd name="T53" fmla="*/ 44 h 73"/>
                <a:gd name="T54" fmla="*/ 10 w 52"/>
                <a:gd name="T55" fmla="*/ 36 h 73"/>
                <a:gd name="T56" fmla="*/ 3 w 52"/>
                <a:gd name="T57" fmla="*/ 29 h 73"/>
                <a:gd name="T58" fmla="*/ 0 w 52"/>
                <a:gd name="T59" fmla="*/ 19 h 73"/>
                <a:gd name="T60" fmla="*/ 8 w 52"/>
                <a:gd name="T61" fmla="*/ 5 h 73"/>
                <a:gd name="T62" fmla="*/ 23 w 52"/>
                <a:gd name="T63" fmla="*/ 0 h 73"/>
                <a:gd name="T64" fmla="*/ 30 w 52"/>
                <a:gd name="T65" fmla="*/ 0 h 73"/>
                <a:gd name="T66" fmla="*/ 35 w 52"/>
                <a:gd name="T67" fmla="*/ 2 h 73"/>
                <a:gd name="T68" fmla="*/ 40 w 52"/>
                <a:gd name="T69" fmla="*/ 5 h 73"/>
                <a:gd name="T70" fmla="*/ 42 w 52"/>
                <a:gd name="T71" fmla="*/ 2 h 73"/>
                <a:gd name="T72" fmla="*/ 45 w 52"/>
                <a:gd name="T73" fmla="*/ 0 h 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2"/>
                <a:gd name="T112" fmla="*/ 0 h 73"/>
                <a:gd name="T113" fmla="*/ 52 w 52"/>
                <a:gd name="T114" fmla="*/ 73 h 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2" h="73">
                  <a:moveTo>
                    <a:pt x="47" y="0"/>
                  </a:moveTo>
                  <a:lnTo>
                    <a:pt x="47" y="24"/>
                  </a:lnTo>
                  <a:lnTo>
                    <a:pt x="45" y="24"/>
                  </a:lnTo>
                  <a:lnTo>
                    <a:pt x="42" y="14"/>
                  </a:lnTo>
                  <a:lnTo>
                    <a:pt x="37" y="7"/>
                  </a:lnTo>
                  <a:lnTo>
                    <a:pt x="30" y="5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5" y="19"/>
                  </a:lnTo>
                  <a:lnTo>
                    <a:pt x="18" y="22"/>
                  </a:lnTo>
                  <a:lnTo>
                    <a:pt x="23" y="24"/>
                  </a:lnTo>
                  <a:lnTo>
                    <a:pt x="30" y="27"/>
                  </a:lnTo>
                  <a:lnTo>
                    <a:pt x="42" y="34"/>
                  </a:lnTo>
                  <a:lnTo>
                    <a:pt x="47" y="39"/>
                  </a:lnTo>
                  <a:lnTo>
                    <a:pt x="49" y="46"/>
                  </a:lnTo>
                  <a:lnTo>
                    <a:pt x="52" y="51"/>
                  </a:lnTo>
                  <a:lnTo>
                    <a:pt x="49" y="61"/>
                  </a:lnTo>
                  <a:lnTo>
                    <a:pt x="45" y="68"/>
                  </a:lnTo>
                  <a:lnTo>
                    <a:pt x="40" y="71"/>
                  </a:lnTo>
                  <a:lnTo>
                    <a:pt x="32" y="73"/>
                  </a:lnTo>
                  <a:lnTo>
                    <a:pt x="27" y="73"/>
                  </a:lnTo>
                  <a:lnTo>
                    <a:pt x="23" y="73"/>
                  </a:lnTo>
                  <a:lnTo>
                    <a:pt x="20" y="73"/>
                  </a:lnTo>
                  <a:lnTo>
                    <a:pt x="18" y="73"/>
                  </a:lnTo>
                  <a:lnTo>
                    <a:pt x="13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5" y="71"/>
                  </a:lnTo>
                  <a:lnTo>
                    <a:pt x="5" y="73"/>
                  </a:lnTo>
                  <a:lnTo>
                    <a:pt x="3" y="73"/>
                  </a:lnTo>
                  <a:lnTo>
                    <a:pt x="0" y="73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5" y="54"/>
                  </a:lnTo>
                  <a:lnTo>
                    <a:pt x="8" y="61"/>
                  </a:lnTo>
                  <a:lnTo>
                    <a:pt x="13" y="66"/>
                  </a:lnTo>
                  <a:lnTo>
                    <a:pt x="20" y="68"/>
                  </a:lnTo>
                  <a:lnTo>
                    <a:pt x="27" y="71"/>
                  </a:lnTo>
                  <a:lnTo>
                    <a:pt x="32" y="71"/>
                  </a:lnTo>
                  <a:lnTo>
                    <a:pt x="37" y="68"/>
                  </a:lnTo>
                  <a:lnTo>
                    <a:pt x="40" y="63"/>
                  </a:lnTo>
                  <a:lnTo>
                    <a:pt x="40" y="61"/>
                  </a:lnTo>
                  <a:lnTo>
                    <a:pt x="40" y="58"/>
                  </a:lnTo>
                  <a:lnTo>
                    <a:pt x="37" y="56"/>
                  </a:lnTo>
                  <a:lnTo>
                    <a:pt x="37" y="54"/>
                  </a:lnTo>
                  <a:lnTo>
                    <a:pt x="35" y="51"/>
                  </a:lnTo>
                  <a:lnTo>
                    <a:pt x="30" y="49"/>
                  </a:lnTo>
                  <a:lnTo>
                    <a:pt x="25" y="44"/>
                  </a:lnTo>
                  <a:lnTo>
                    <a:pt x="15" y="41"/>
                  </a:lnTo>
                  <a:lnTo>
                    <a:pt x="10" y="36"/>
                  </a:lnTo>
                  <a:lnTo>
                    <a:pt x="5" y="34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8" y="5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2" y="2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255" y="2416"/>
              <a:ext cx="79" cy="73"/>
            </a:xfrm>
            <a:custGeom>
              <a:avLst/>
              <a:gdLst>
                <a:gd name="T0" fmla="*/ 40 w 79"/>
                <a:gd name="T1" fmla="*/ 0 h 73"/>
                <a:gd name="T2" fmla="*/ 49 w 79"/>
                <a:gd name="T3" fmla="*/ 0 h 73"/>
                <a:gd name="T4" fmla="*/ 59 w 79"/>
                <a:gd name="T5" fmla="*/ 5 h 73"/>
                <a:gd name="T6" fmla="*/ 66 w 79"/>
                <a:gd name="T7" fmla="*/ 9 h 73"/>
                <a:gd name="T8" fmla="*/ 74 w 79"/>
                <a:gd name="T9" fmla="*/ 17 h 73"/>
                <a:gd name="T10" fmla="*/ 76 w 79"/>
                <a:gd name="T11" fmla="*/ 27 h 73"/>
                <a:gd name="T12" fmla="*/ 79 w 79"/>
                <a:gd name="T13" fmla="*/ 36 h 73"/>
                <a:gd name="T14" fmla="*/ 76 w 79"/>
                <a:gd name="T15" fmla="*/ 44 h 73"/>
                <a:gd name="T16" fmla="*/ 74 w 79"/>
                <a:gd name="T17" fmla="*/ 54 h 73"/>
                <a:gd name="T18" fmla="*/ 69 w 79"/>
                <a:gd name="T19" fmla="*/ 61 h 73"/>
                <a:gd name="T20" fmla="*/ 64 w 79"/>
                <a:gd name="T21" fmla="*/ 66 h 73"/>
                <a:gd name="T22" fmla="*/ 57 w 79"/>
                <a:gd name="T23" fmla="*/ 71 h 73"/>
                <a:gd name="T24" fmla="*/ 49 w 79"/>
                <a:gd name="T25" fmla="*/ 73 h 73"/>
                <a:gd name="T26" fmla="*/ 40 w 79"/>
                <a:gd name="T27" fmla="*/ 73 h 73"/>
                <a:gd name="T28" fmla="*/ 27 w 79"/>
                <a:gd name="T29" fmla="*/ 73 h 73"/>
                <a:gd name="T30" fmla="*/ 17 w 79"/>
                <a:gd name="T31" fmla="*/ 68 h 73"/>
                <a:gd name="T32" fmla="*/ 10 w 79"/>
                <a:gd name="T33" fmla="*/ 61 h 73"/>
                <a:gd name="T34" fmla="*/ 5 w 79"/>
                <a:gd name="T35" fmla="*/ 54 h 73"/>
                <a:gd name="T36" fmla="*/ 3 w 79"/>
                <a:gd name="T37" fmla="*/ 46 h 73"/>
                <a:gd name="T38" fmla="*/ 0 w 79"/>
                <a:gd name="T39" fmla="*/ 36 h 73"/>
                <a:gd name="T40" fmla="*/ 3 w 79"/>
                <a:gd name="T41" fmla="*/ 27 h 73"/>
                <a:gd name="T42" fmla="*/ 5 w 79"/>
                <a:gd name="T43" fmla="*/ 17 h 73"/>
                <a:gd name="T44" fmla="*/ 13 w 79"/>
                <a:gd name="T45" fmla="*/ 9 h 73"/>
                <a:gd name="T46" fmla="*/ 20 w 79"/>
                <a:gd name="T47" fmla="*/ 5 h 73"/>
                <a:gd name="T48" fmla="*/ 30 w 79"/>
                <a:gd name="T49" fmla="*/ 0 h 73"/>
                <a:gd name="T50" fmla="*/ 40 w 79"/>
                <a:gd name="T51" fmla="*/ 0 h 73"/>
                <a:gd name="T52" fmla="*/ 40 w 79"/>
                <a:gd name="T53" fmla="*/ 2 h 73"/>
                <a:gd name="T54" fmla="*/ 35 w 79"/>
                <a:gd name="T55" fmla="*/ 5 h 73"/>
                <a:gd name="T56" fmla="*/ 30 w 79"/>
                <a:gd name="T57" fmla="*/ 7 h 73"/>
                <a:gd name="T58" fmla="*/ 25 w 79"/>
                <a:gd name="T59" fmla="*/ 12 h 73"/>
                <a:gd name="T60" fmla="*/ 22 w 79"/>
                <a:gd name="T61" fmla="*/ 19 h 73"/>
                <a:gd name="T62" fmla="*/ 22 w 79"/>
                <a:gd name="T63" fmla="*/ 27 h 73"/>
                <a:gd name="T64" fmla="*/ 20 w 79"/>
                <a:gd name="T65" fmla="*/ 36 h 73"/>
                <a:gd name="T66" fmla="*/ 22 w 79"/>
                <a:gd name="T67" fmla="*/ 49 h 73"/>
                <a:gd name="T68" fmla="*/ 22 w 79"/>
                <a:gd name="T69" fmla="*/ 58 h 73"/>
                <a:gd name="T70" fmla="*/ 27 w 79"/>
                <a:gd name="T71" fmla="*/ 66 h 73"/>
                <a:gd name="T72" fmla="*/ 30 w 79"/>
                <a:gd name="T73" fmla="*/ 68 h 73"/>
                <a:gd name="T74" fmla="*/ 35 w 79"/>
                <a:gd name="T75" fmla="*/ 71 h 73"/>
                <a:gd name="T76" fmla="*/ 40 w 79"/>
                <a:gd name="T77" fmla="*/ 71 h 73"/>
                <a:gd name="T78" fmla="*/ 44 w 79"/>
                <a:gd name="T79" fmla="*/ 71 h 73"/>
                <a:gd name="T80" fmla="*/ 49 w 79"/>
                <a:gd name="T81" fmla="*/ 68 h 73"/>
                <a:gd name="T82" fmla="*/ 52 w 79"/>
                <a:gd name="T83" fmla="*/ 63 h 73"/>
                <a:gd name="T84" fmla="*/ 57 w 79"/>
                <a:gd name="T85" fmla="*/ 56 h 73"/>
                <a:gd name="T86" fmla="*/ 57 w 79"/>
                <a:gd name="T87" fmla="*/ 49 h 73"/>
                <a:gd name="T88" fmla="*/ 59 w 79"/>
                <a:gd name="T89" fmla="*/ 36 h 73"/>
                <a:gd name="T90" fmla="*/ 59 w 79"/>
                <a:gd name="T91" fmla="*/ 29 h 73"/>
                <a:gd name="T92" fmla="*/ 57 w 79"/>
                <a:gd name="T93" fmla="*/ 22 h 73"/>
                <a:gd name="T94" fmla="*/ 57 w 79"/>
                <a:gd name="T95" fmla="*/ 17 h 73"/>
                <a:gd name="T96" fmla="*/ 52 w 79"/>
                <a:gd name="T97" fmla="*/ 9 h 73"/>
                <a:gd name="T98" fmla="*/ 49 w 79"/>
                <a:gd name="T99" fmla="*/ 5 h 73"/>
                <a:gd name="T100" fmla="*/ 44 w 79"/>
                <a:gd name="T101" fmla="*/ 2 h 73"/>
                <a:gd name="T102" fmla="*/ 40 w 79"/>
                <a:gd name="T103" fmla="*/ 2 h 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"/>
                <a:gd name="T157" fmla="*/ 0 h 73"/>
                <a:gd name="T158" fmla="*/ 79 w 79"/>
                <a:gd name="T159" fmla="*/ 73 h 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" h="73">
                  <a:moveTo>
                    <a:pt x="40" y="0"/>
                  </a:moveTo>
                  <a:lnTo>
                    <a:pt x="49" y="0"/>
                  </a:lnTo>
                  <a:lnTo>
                    <a:pt x="59" y="5"/>
                  </a:lnTo>
                  <a:lnTo>
                    <a:pt x="66" y="9"/>
                  </a:lnTo>
                  <a:lnTo>
                    <a:pt x="74" y="17"/>
                  </a:lnTo>
                  <a:lnTo>
                    <a:pt x="76" y="27"/>
                  </a:lnTo>
                  <a:lnTo>
                    <a:pt x="79" y="36"/>
                  </a:lnTo>
                  <a:lnTo>
                    <a:pt x="76" y="44"/>
                  </a:lnTo>
                  <a:lnTo>
                    <a:pt x="74" y="54"/>
                  </a:lnTo>
                  <a:lnTo>
                    <a:pt x="69" y="61"/>
                  </a:lnTo>
                  <a:lnTo>
                    <a:pt x="64" y="66"/>
                  </a:lnTo>
                  <a:lnTo>
                    <a:pt x="57" y="71"/>
                  </a:lnTo>
                  <a:lnTo>
                    <a:pt x="49" y="73"/>
                  </a:lnTo>
                  <a:lnTo>
                    <a:pt x="40" y="73"/>
                  </a:lnTo>
                  <a:lnTo>
                    <a:pt x="27" y="73"/>
                  </a:lnTo>
                  <a:lnTo>
                    <a:pt x="17" y="68"/>
                  </a:lnTo>
                  <a:lnTo>
                    <a:pt x="10" y="61"/>
                  </a:lnTo>
                  <a:lnTo>
                    <a:pt x="5" y="54"/>
                  </a:lnTo>
                  <a:lnTo>
                    <a:pt x="3" y="46"/>
                  </a:lnTo>
                  <a:lnTo>
                    <a:pt x="0" y="36"/>
                  </a:lnTo>
                  <a:lnTo>
                    <a:pt x="3" y="27"/>
                  </a:lnTo>
                  <a:lnTo>
                    <a:pt x="5" y="17"/>
                  </a:lnTo>
                  <a:lnTo>
                    <a:pt x="13" y="9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close/>
                  <a:moveTo>
                    <a:pt x="40" y="2"/>
                  </a:moveTo>
                  <a:lnTo>
                    <a:pt x="35" y="5"/>
                  </a:lnTo>
                  <a:lnTo>
                    <a:pt x="30" y="7"/>
                  </a:lnTo>
                  <a:lnTo>
                    <a:pt x="25" y="12"/>
                  </a:lnTo>
                  <a:lnTo>
                    <a:pt x="22" y="19"/>
                  </a:lnTo>
                  <a:lnTo>
                    <a:pt x="22" y="27"/>
                  </a:lnTo>
                  <a:lnTo>
                    <a:pt x="20" y="36"/>
                  </a:lnTo>
                  <a:lnTo>
                    <a:pt x="22" y="49"/>
                  </a:lnTo>
                  <a:lnTo>
                    <a:pt x="22" y="58"/>
                  </a:lnTo>
                  <a:lnTo>
                    <a:pt x="27" y="66"/>
                  </a:lnTo>
                  <a:lnTo>
                    <a:pt x="30" y="68"/>
                  </a:lnTo>
                  <a:lnTo>
                    <a:pt x="35" y="71"/>
                  </a:lnTo>
                  <a:lnTo>
                    <a:pt x="40" y="71"/>
                  </a:lnTo>
                  <a:lnTo>
                    <a:pt x="44" y="71"/>
                  </a:lnTo>
                  <a:lnTo>
                    <a:pt x="49" y="68"/>
                  </a:lnTo>
                  <a:lnTo>
                    <a:pt x="52" y="63"/>
                  </a:lnTo>
                  <a:lnTo>
                    <a:pt x="57" y="56"/>
                  </a:lnTo>
                  <a:lnTo>
                    <a:pt x="57" y="49"/>
                  </a:lnTo>
                  <a:lnTo>
                    <a:pt x="59" y="36"/>
                  </a:lnTo>
                  <a:lnTo>
                    <a:pt x="59" y="29"/>
                  </a:lnTo>
                  <a:lnTo>
                    <a:pt x="57" y="22"/>
                  </a:lnTo>
                  <a:lnTo>
                    <a:pt x="57" y="17"/>
                  </a:lnTo>
                  <a:lnTo>
                    <a:pt x="52" y="9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339" y="2416"/>
              <a:ext cx="76" cy="73"/>
            </a:xfrm>
            <a:custGeom>
              <a:avLst/>
              <a:gdLst>
                <a:gd name="T0" fmla="*/ 0 w 76"/>
                <a:gd name="T1" fmla="*/ 0 h 73"/>
                <a:gd name="T2" fmla="*/ 39 w 76"/>
                <a:gd name="T3" fmla="*/ 0 h 73"/>
                <a:gd name="T4" fmla="*/ 39 w 76"/>
                <a:gd name="T5" fmla="*/ 2 h 73"/>
                <a:gd name="T6" fmla="*/ 36 w 76"/>
                <a:gd name="T7" fmla="*/ 2 h 73"/>
                <a:gd name="T8" fmla="*/ 34 w 76"/>
                <a:gd name="T9" fmla="*/ 2 h 73"/>
                <a:gd name="T10" fmla="*/ 31 w 76"/>
                <a:gd name="T11" fmla="*/ 5 h 73"/>
                <a:gd name="T12" fmla="*/ 29 w 76"/>
                <a:gd name="T13" fmla="*/ 5 h 73"/>
                <a:gd name="T14" fmla="*/ 29 w 76"/>
                <a:gd name="T15" fmla="*/ 5 h 73"/>
                <a:gd name="T16" fmla="*/ 29 w 76"/>
                <a:gd name="T17" fmla="*/ 7 h 73"/>
                <a:gd name="T18" fmla="*/ 27 w 76"/>
                <a:gd name="T19" fmla="*/ 12 h 73"/>
                <a:gd name="T20" fmla="*/ 27 w 76"/>
                <a:gd name="T21" fmla="*/ 49 h 73"/>
                <a:gd name="T22" fmla="*/ 29 w 76"/>
                <a:gd name="T23" fmla="*/ 58 h 73"/>
                <a:gd name="T24" fmla="*/ 29 w 76"/>
                <a:gd name="T25" fmla="*/ 63 h 73"/>
                <a:gd name="T26" fmla="*/ 31 w 76"/>
                <a:gd name="T27" fmla="*/ 66 h 73"/>
                <a:gd name="T28" fmla="*/ 34 w 76"/>
                <a:gd name="T29" fmla="*/ 68 h 73"/>
                <a:gd name="T30" fmla="*/ 36 w 76"/>
                <a:gd name="T31" fmla="*/ 68 h 73"/>
                <a:gd name="T32" fmla="*/ 41 w 76"/>
                <a:gd name="T33" fmla="*/ 71 h 73"/>
                <a:gd name="T34" fmla="*/ 46 w 76"/>
                <a:gd name="T35" fmla="*/ 68 h 73"/>
                <a:gd name="T36" fmla="*/ 51 w 76"/>
                <a:gd name="T37" fmla="*/ 68 h 73"/>
                <a:gd name="T38" fmla="*/ 56 w 76"/>
                <a:gd name="T39" fmla="*/ 63 h 73"/>
                <a:gd name="T40" fmla="*/ 58 w 76"/>
                <a:gd name="T41" fmla="*/ 58 h 73"/>
                <a:gd name="T42" fmla="*/ 58 w 76"/>
                <a:gd name="T43" fmla="*/ 54 h 73"/>
                <a:gd name="T44" fmla="*/ 61 w 76"/>
                <a:gd name="T45" fmla="*/ 44 h 73"/>
                <a:gd name="T46" fmla="*/ 61 w 76"/>
                <a:gd name="T47" fmla="*/ 12 h 73"/>
                <a:gd name="T48" fmla="*/ 58 w 76"/>
                <a:gd name="T49" fmla="*/ 9 h 73"/>
                <a:gd name="T50" fmla="*/ 58 w 76"/>
                <a:gd name="T51" fmla="*/ 7 h 73"/>
                <a:gd name="T52" fmla="*/ 58 w 76"/>
                <a:gd name="T53" fmla="*/ 5 h 73"/>
                <a:gd name="T54" fmla="*/ 56 w 76"/>
                <a:gd name="T55" fmla="*/ 5 h 73"/>
                <a:gd name="T56" fmla="*/ 54 w 76"/>
                <a:gd name="T57" fmla="*/ 2 h 73"/>
                <a:gd name="T58" fmla="*/ 49 w 76"/>
                <a:gd name="T59" fmla="*/ 2 h 73"/>
                <a:gd name="T60" fmla="*/ 49 w 76"/>
                <a:gd name="T61" fmla="*/ 0 h 73"/>
                <a:gd name="T62" fmla="*/ 76 w 76"/>
                <a:gd name="T63" fmla="*/ 0 h 73"/>
                <a:gd name="T64" fmla="*/ 76 w 76"/>
                <a:gd name="T65" fmla="*/ 2 h 73"/>
                <a:gd name="T66" fmla="*/ 73 w 76"/>
                <a:gd name="T67" fmla="*/ 2 h 73"/>
                <a:gd name="T68" fmla="*/ 71 w 76"/>
                <a:gd name="T69" fmla="*/ 2 h 73"/>
                <a:gd name="T70" fmla="*/ 68 w 76"/>
                <a:gd name="T71" fmla="*/ 5 h 73"/>
                <a:gd name="T72" fmla="*/ 66 w 76"/>
                <a:gd name="T73" fmla="*/ 5 h 73"/>
                <a:gd name="T74" fmla="*/ 66 w 76"/>
                <a:gd name="T75" fmla="*/ 7 h 73"/>
                <a:gd name="T76" fmla="*/ 63 w 76"/>
                <a:gd name="T77" fmla="*/ 9 h 73"/>
                <a:gd name="T78" fmla="*/ 63 w 76"/>
                <a:gd name="T79" fmla="*/ 12 h 73"/>
                <a:gd name="T80" fmla="*/ 63 w 76"/>
                <a:gd name="T81" fmla="*/ 41 h 73"/>
                <a:gd name="T82" fmla="*/ 63 w 76"/>
                <a:gd name="T83" fmla="*/ 51 h 73"/>
                <a:gd name="T84" fmla="*/ 63 w 76"/>
                <a:gd name="T85" fmla="*/ 58 h 73"/>
                <a:gd name="T86" fmla="*/ 61 w 76"/>
                <a:gd name="T87" fmla="*/ 63 h 73"/>
                <a:gd name="T88" fmla="*/ 54 w 76"/>
                <a:gd name="T89" fmla="*/ 71 h 73"/>
                <a:gd name="T90" fmla="*/ 46 w 76"/>
                <a:gd name="T91" fmla="*/ 73 h 73"/>
                <a:gd name="T92" fmla="*/ 36 w 76"/>
                <a:gd name="T93" fmla="*/ 73 h 73"/>
                <a:gd name="T94" fmla="*/ 29 w 76"/>
                <a:gd name="T95" fmla="*/ 73 h 73"/>
                <a:gd name="T96" fmla="*/ 24 w 76"/>
                <a:gd name="T97" fmla="*/ 71 h 73"/>
                <a:gd name="T98" fmla="*/ 17 w 76"/>
                <a:gd name="T99" fmla="*/ 68 h 73"/>
                <a:gd name="T100" fmla="*/ 14 w 76"/>
                <a:gd name="T101" fmla="*/ 63 h 73"/>
                <a:gd name="T102" fmla="*/ 12 w 76"/>
                <a:gd name="T103" fmla="*/ 56 h 73"/>
                <a:gd name="T104" fmla="*/ 12 w 76"/>
                <a:gd name="T105" fmla="*/ 49 h 73"/>
                <a:gd name="T106" fmla="*/ 12 w 76"/>
                <a:gd name="T107" fmla="*/ 12 h 73"/>
                <a:gd name="T108" fmla="*/ 9 w 76"/>
                <a:gd name="T109" fmla="*/ 7 h 73"/>
                <a:gd name="T110" fmla="*/ 9 w 76"/>
                <a:gd name="T111" fmla="*/ 5 h 73"/>
                <a:gd name="T112" fmla="*/ 9 w 76"/>
                <a:gd name="T113" fmla="*/ 5 h 73"/>
                <a:gd name="T114" fmla="*/ 7 w 76"/>
                <a:gd name="T115" fmla="*/ 5 h 73"/>
                <a:gd name="T116" fmla="*/ 5 w 76"/>
                <a:gd name="T117" fmla="*/ 2 h 73"/>
                <a:gd name="T118" fmla="*/ 0 w 76"/>
                <a:gd name="T119" fmla="*/ 2 h 73"/>
                <a:gd name="T120" fmla="*/ 0 w 76"/>
                <a:gd name="T121" fmla="*/ 0 h 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"/>
                <a:gd name="T184" fmla="*/ 0 h 73"/>
                <a:gd name="T185" fmla="*/ 76 w 76"/>
                <a:gd name="T186" fmla="*/ 73 h 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" h="73">
                  <a:moveTo>
                    <a:pt x="0" y="0"/>
                  </a:moveTo>
                  <a:lnTo>
                    <a:pt x="39" y="0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7" y="12"/>
                  </a:lnTo>
                  <a:lnTo>
                    <a:pt x="27" y="49"/>
                  </a:lnTo>
                  <a:lnTo>
                    <a:pt x="29" y="58"/>
                  </a:lnTo>
                  <a:lnTo>
                    <a:pt x="29" y="63"/>
                  </a:lnTo>
                  <a:lnTo>
                    <a:pt x="31" y="66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41" y="71"/>
                  </a:lnTo>
                  <a:lnTo>
                    <a:pt x="46" y="68"/>
                  </a:lnTo>
                  <a:lnTo>
                    <a:pt x="51" y="68"/>
                  </a:lnTo>
                  <a:lnTo>
                    <a:pt x="56" y="63"/>
                  </a:lnTo>
                  <a:lnTo>
                    <a:pt x="58" y="58"/>
                  </a:lnTo>
                  <a:lnTo>
                    <a:pt x="58" y="54"/>
                  </a:lnTo>
                  <a:lnTo>
                    <a:pt x="61" y="44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58" y="5"/>
                  </a:lnTo>
                  <a:lnTo>
                    <a:pt x="56" y="5"/>
                  </a:lnTo>
                  <a:lnTo>
                    <a:pt x="54" y="2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73" y="2"/>
                  </a:lnTo>
                  <a:lnTo>
                    <a:pt x="71" y="2"/>
                  </a:lnTo>
                  <a:lnTo>
                    <a:pt x="68" y="5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63" y="41"/>
                  </a:lnTo>
                  <a:lnTo>
                    <a:pt x="63" y="51"/>
                  </a:lnTo>
                  <a:lnTo>
                    <a:pt x="63" y="58"/>
                  </a:lnTo>
                  <a:lnTo>
                    <a:pt x="61" y="63"/>
                  </a:lnTo>
                  <a:lnTo>
                    <a:pt x="54" y="71"/>
                  </a:lnTo>
                  <a:lnTo>
                    <a:pt x="46" y="73"/>
                  </a:lnTo>
                  <a:lnTo>
                    <a:pt x="36" y="73"/>
                  </a:lnTo>
                  <a:lnTo>
                    <a:pt x="29" y="73"/>
                  </a:lnTo>
                  <a:lnTo>
                    <a:pt x="24" y="71"/>
                  </a:lnTo>
                  <a:lnTo>
                    <a:pt x="17" y="68"/>
                  </a:lnTo>
                  <a:lnTo>
                    <a:pt x="14" y="63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2" y="12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417" y="2416"/>
              <a:ext cx="78" cy="73"/>
            </a:xfrm>
            <a:custGeom>
              <a:avLst/>
              <a:gdLst>
                <a:gd name="T0" fmla="*/ 27 w 78"/>
                <a:gd name="T1" fmla="*/ 41 h 73"/>
                <a:gd name="T2" fmla="*/ 27 w 78"/>
                <a:gd name="T3" fmla="*/ 61 h 73"/>
                <a:gd name="T4" fmla="*/ 27 w 78"/>
                <a:gd name="T5" fmla="*/ 66 h 73"/>
                <a:gd name="T6" fmla="*/ 27 w 78"/>
                <a:gd name="T7" fmla="*/ 68 h 73"/>
                <a:gd name="T8" fmla="*/ 29 w 78"/>
                <a:gd name="T9" fmla="*/ 68 h 73"/>
                <a:gd name="T10" fmla="*/ 29 w 78"/>
                <a:gd name="T11" fmla="*/ 71 h 73"/>
                <a:gd name="T12" fmla="*/ 34 w 78"/>
                <a:gd name="T13" fmla="*/ 71 h 73"/>
                <a:gd name="T14" fmla="*/ 37 w 78"/>
                <a:gd name="T15" fmla="*/ 71 h 73"/>
                <a:gd name="T16" fmla="*/ 37 w 78"/>
                <a:gd name="T17" fmla="*/ 73 h 73"/>
                <a:gd name="T18" fmla="*/ 0 w 78"/>
                <a:gd name="T19" fmla="*/ 73 h 73"/>
                <a:gd name="T20" fmla="*/ 0 w 78"/>
                <a:gd name="T21" fmla="*/ 71 h 73"/>
                <a:gd name="T22" fmla="*/ 5 w 78"/>
                <a:gd name="T23" fmla="*/ 71 h 73"/>
                <a:gd name="T24" fmla="*/ 7 w 78"/>
                <a:gd name="T25" fmla="*/ 71 h 73"/>
                <a:gd name="T26" fmla="*/ 10 w 78"/>
                <a:gd name="T27" fmla="*/ 68 h 73"/>
                <a:gd name="T28" fmla="*/ 10 w 78"/>
                <a:gd name="T29" fmla="*/ 68 h 73"/>
                <a:gd name="T30" fmla="*/ 12 w 78"/>
                <a:gd name="T31" fmla="*/ 66 h 73"/>
                <a:gd name="T32" fmla="*/ 12 w 78"/>
                <a:gd name="T33" fmla="*/ 61 h 73"/>
                <a:gd name="T34" fmla="*/ 12 w 78"/>
                <a:gd name="T35" fmla="*/ 12 h 73"/>
                <a:gd name="T36" fmla="*/ 12 w 78"/>
                <a:gd name="T37" fmla="*/ 9 h 73"/>
                <a:gd name="T38" fmla="*/ 10 w 78"/>
                <a:gd name="T39" fmla="*/ 5 h 73"/>
                <a:gd name="T40" fmla="*/ 10 w 78"/>
                <a:gd name="T41" fmla="*/ 5 h 73"/>
                <a:gd name="T42" fmla="*/ 7 w 78"/>
                <a:gd name="T43" fmla="*/ 5 h 73"/>
                <a:gd name="T44" fmla="*/ 5 w 78"/>
                <a:gd name="T45" fmla="*/ 2 h 73"/>
                <a:gd name="T46" fmla="*/ 0 w 78"/>
                <a:gd name="T47" fmla="*/ 2 h 73"/>
                <a:gd name="T48" fmla="*/ 0 w 78"/>
                <a:gd name="T49" fmla="*/ 0 h 73"/>
                <a:gd name="T50" fmla="*/ 34 w 78"/>
                <a:gd name="T51" fmla="*/ 0 h 73"/>
                <a:gd name="T52" fmla="*/ 47 w 78"/>
                <a:gd name="T53" fmla="*/ 0 h 73"/>
                <a:gd name="T54" fmla="*/ 54 w 78"/>
                <a:gd name="T55" fmla="*/ 2 h 73"/>
                <a:gd name="T56" fmla="*/ 59 w 78"/>
                <a:gd name="T57" fmla="*/ 5 h 73"/>
                <a:gd name="T58" fmla="*/ 64 w 78"/>
                <a:gd name="T59" fmla="*/ 9 h 73"/>
                <a:gd name="T60" fmla="*/ 66 w 78"/>
                <a:gd name="T61" fmla="*/ 14 h 73"/>
                <a:gd name="T62" fmla="*/ 69 w 78"/>
                <a:gd name="T63" fmla="*/ 22 h 73"/>
                <a:gd name="T64" fmla="*/ 66 w 78"/>
                <a:gd name="T65" fmla="*/ 29 h 73"/>
                <a:gd name="T66" fmla="*/ 61 w 78"/>
                <a:gd name="T67" fmla="*/ 34 h 73"/>
                <a:gd name="T68" fmla="*/ 59 w 78"/>
                <a:gd name="T69" fmla="*/ 36 h 73"/>
                <a:gd name="T70" fmla="*/ 52 w 78"/>
                <a:gd name="T71" fmla="*/ 39 h 73"/>
                <a:gd name="T72" fmla="*/ 69 w 78"/>
                <a:gd name="T73" fmla="*/ 63 h 73"/>
                <a:gd name="T74" fmla="*/ 71 w 78"/>
                <a:gd name="T75" fmla="*/ 68 h 73"/>
                <a:gd name="T76" fmla="*/ 74 w 78"/>
                <a:gd name="T77" fmla="*/ 68 h 73"/>
                <a:gd name="T78" fmla="*/ 76 w 78"/>
                <a:gd name="T79" fmla="*/ 71 h 73"/>
                <a:gd name="T80" fmla="*/ 78 w 78"/>
                <a:gd name="T81" fmla="*/ 71 h 73"/>
                <a:gd name="T82" fmla="*/ 78 w 78"/>
                <a:gd name="T83" fmla="*/ 73 h 73"/>
                <a:gd name="T84" fmla="*/ 56 w 78"/>
                <a:gd name="T85" fmla="*/ 73 h 73"/>
                <a:gd name="T86" fmla="*/ 32 w 78"/>
                <a:gd name="T87" fmla="*/ 41 h 73"/>
                <a:gd name="T88" fmla="*/ 27 w 78"/>
                <a:gd name="T89" fmla="*/ 41 h 73"/>
                <a:gd name="T90" fmla="*/ 27 w 78"/>
                <a:gd name="T91" fmla="*/ 5 h 73"/>
                <a:gd name="T92" fmla="*/ 27 w 78"/>
                <a:gd name="T93" fmla="*/ 36 h 73"/>
                <a:gd name="T94" fmla="*/ 29 w 78"/>
                <a:gd name="T95" fmla="*/ 36 h 73"/>
                <a:gd name="T96" fmla="*/ 37 w 78"/>
                <a:gd name="T97" fmla="*/ 36 h 73"/>
                <a:gd name="T98" fmla="*/ 42 w 78"/>
                <a:gd name="T99" fmla="*/ 36 h 73"/>
                <a:gd name="T100" fmla="*/ 47 w 78"/>
                <a:gd name="T101" fmla="*/ 34 h 73"/>
                <a:gd name="T102" fmla="*/ 49 w 78"/>
                <a:gd name="T103" fmla="*/ 29 h 73"/>
                <a:gd name="T104" fmla="*/ 52 w 78"/>
                <a:gd name="T105" fmla="*/ 27 h 73"/>
                <a:gd name="T106" fmla="*/ 52 w 78"/>
                <a:gd name="T107" fmla="*/ 22 h 73"/>
                <a:gd name="T108" fmla="*/ 49 w 78"/>
                <a:gd name="T109" fmla="*/ 12 h 73"/>
                <a:gd name="T110" fmla="*/ 47 w 78"/>
                <a:gd name="T111" fmla="*/ 7 h 73"/>
                <a:gd name="T112" fmla="*/ 42 w 78"/>
                <a:gd name="T113" fmla="*/ 5 h 73"/>
                <a:gd name="T114" fmla="*/ 34 w 78"/>
                <a:gd name="T115" fmla="*/ 5 h 73"/>
                <a:gd name="T116" fmla="*/ 27 w 78"/>
                <a:gd name="T117" fmla="*/ 5 h 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8"/>
                <a:gd name="T178" fmla="*/ 0 h 73"/>
                <a:gd name="T179" fmla="*/ 78 w 78"/>
                <a:gd name="T180" fmla="*/ 73 h 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8" h="73">
                  <a:moveTo>
                    <a:pt x="27" y="41"/>
                  </a:moveTo>
                  <a:lnTo>
                    <a:pt x="27" y="61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68"/>
                  </a:lnTo>
                  <a:lnTo>
                    <a:pt x="29" y="71"/>
                  </a:lnTo>
                  <a:lnTo>
                    <a:pt x="34" y="71"/>
                  </a:lnTo>
                  <a:lnTo>
                    <a:pt x="37" y="71"/>
                  </a:lnTo>
                  <a:lnTo>
                    <a:pt x="37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5" y="71"/>
                  </a:lnTo>
                  <a:lnTo>
                    <a:pt x="7" y="71"/>
                  </a:lnTo>
                  <a:lnTo>
                    <a:pt x="10" y="68"/>
                  </a:lnTo>
                  <a:lnTo>
                    <a:pt x="12" y="66"/>
                  </a:lnTo>
                  <a:lnTo>
                    <a:pt x="12" y="61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4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59" y="5"/>
                  </a:lnTo>
                  <a:lnTo>
                    <a:pt x="64" y="9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66" y="29"/>
                  </a:lnTo>
                  <a:lnTo>
                    <a:pt x="61" y="34"/>
                  </a:lnTo>
                  <a:lnTo>
                    <a:pt x="59" y="36"/>
                  </a:lnTo>
                  <a:lnTo>
                    <a:pt x="52" y="39"/>
                  </a:lnTo>
                  <a:lnTo>
                    <a:pt x="69" y="63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76" y="71"/>
                  </a:lnTo>
                  <a:lnTo>
                    <a:pt x="78" y="71"/>
                  </a:lnTo>
                  <a:lnTo>
                    <a:pt x="78" y="73"/>
                  </a:lnTo>
                  <a:lnTo>
                    <a:pt x="56" y="73"/>
                  </a:lnTo>
                  <a:lnTo>
                    <a:pt x="32" y="41"/>
                  </a:lnTo>
                  <a:lnTo>
                    <a:pt x="27" y="41"/>
                  </a:lnTo>
                  <a:close/>
                  <a:moveTo>
                    <a:pt x="27" y="5"/>
                  </a:moveTo>
                  <a:lnTo>
                    <a:pt x="27" y="36"/>
                  </a:lnTo>
                  <a:lnTo>
                    <a:pt x="29" y="36"/>
                  </a:lnTo>
                  <a:lnTo>
                    <a:pt x="37" y="36"/>
                  </a:lnTo>
                  <a:lnTo>
                    <a:pt x="42" y="36"/>
                  </a:lnTo>
                  <a:lnTo>
                    <a:pt x="47" y="34"/>
                  </a:lnTo>
                  <a:lnTo>
                    <a:pt x="49" y="29"/>
                  </a:lnTo>
                  <a:lnTo>
                    <a:pt x="52" y="27"/>
                  </a:lnTo>
                  <a:lnTo>
                    <a:pt x="52" y="22"/>
                  </a:lnTo>
                  <a:lnTo>
                    <a:pt x="49" y="12"/>
                  </a:lnTo>
                  <a:lnTo>
                    <a:pt x="47" y="7"/>
                  </a:lnTo>
                  <a:lnTo>
                    <a:pt x="42" y="5"/>
                  </a:lnTo>
                  <a:lnTo>
                    <a:pt x="34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98" y="2416"/>
              <a:ext cx="69" cy="73"/>
            </a:xfrm>
            <a:custGeom>
              <a:avLst/>
              <a:gdLst>
                <a:gd name="T0" fmla="*/ 69 w 69"/>
                <a:gd name="T1" fmla="*/ 0 h 73"/>
                <a:gd name="T2" fmla="*/ 69 w 69"/>
                <a:gd name="T3" fmla="*/ 24 h 73"/>
                <a:gd name="T4" fmla="*/ 66 w 69"/>
                <a:gd name="T5" fmla="*/ 24 h 73"/>
                <a:gd name="T6" fmla="*/ 64 w 69"/>
                <a:gd name="T7" fmla="*/ 14 h 73"/>
                <a:gd name="T8" fmla="*/ 59 w 69"/>
                <a:gd name="T9" fmla="*/ 9 h 73"/>
                <a:gd name="T10" fmla="*/ 51 w 69"/>
                <a:gd name="T11" fmla="*/ 5 h 73"/>
                <a:gd name="T12" fmla="*/ 44 w 69"/>
                <a:gd name="T13" fmla="*/ 5 h 73"/>
                <a:gd name="T14" fmla="*/ 37 w 69"/>
                <a:gd name="T15" fmla="*/ 5 h 73"/>
                <a:gd name="T16" fmla="*/ 32 w 69"/>
                <a:gd name="T17" fmla="*/ 7 h 73"/>
                <a:gd name="T18" fmla="*/ 27 w 69"/>
                <a:gd name="T19" fmla="*/ 12 h 73"/>
                <a:gd name="T20" fmla="*/ 24 w 69"/>
                <a:gd name="T21" fmla="*/ 17 h 73"/>
                <a:gd name="T22" fmla="*/ 22 w 69"/>
                <a:gd name="T23" fmla="*/ 27 h 73"/>
                <a:gd name="T24" fmla="*/ 20 w 69"/>
                <a:gd name="T25" fmla="*/ 36 h 73"/>
                <a:gd name="T26" fmla="*/ 22 w 69"/>
                <a:gd name="T27" fmla="*/ 46 h 73"/>
                <a:gd name="T28" fmla="*/ 22 w 69"/>
                <a:gd name="T29" fmla="*/ 54 h 73"/>
                <a:gd name="T30" fmla="*/ 27 w 69"/>
                <a:gd name="T31" fmla="*/ 61 h 73"/>
                <a:gd name="T32" fmla="*/ 29 w 69"/>
                <a:gd name="T33" fmla="*/ 66 h 73"/>
                <a:gd name="T34" fmla="*/ 37 w 69"/>
                <a:gd name="T35" fmla="*/ 68 h 73"/>
                <a:gd name="T36" fmla="*/ 44 w 69"/>
                <a:gd name="T37" fmla="*/ 71 h 73"/>
                <a:gd name="T38" fmla="*/ 51 w 69"/>
                <a:gd name="T39" fmla="*/ 68 h 73"/>
                <a:gd name="T40" fmla="*/ 56 w 69"/>
                <a:gd name="T41" fmla="*/ 66 h 73"/>
                <a:gd name="T42" fmla="*/ 61 w 69"/>
                <a:gd name="T43" fmla="*/ 63 h 73"/>
                <a:gd name="T44" fmla="*/ 69 w 69"/>
                <a:gd name="T45" fmla="*/ 56 h 73"/>
                <a:gd name="T46" fmla="*/ 69 w 69"/>
                <a:gd name="T47" fmla="*/ 63 h 73"/>
                <a:gd name="T48" fmla="*/ 61 w 69"/>
                <a:gd name="T49" fmla="*/ 68 h 73"/>
                <a:gd name="T50" fmla="*/ 56 w 69"/>
                <a:gd name="T51" fmla="*/ 71 h 73"/>
                <a:gd name="T52" fmla="*/ 49 w 69"/>
                <a:gd name="T53" fmla="*/ 73 h 73"/>
                <a:gd name="T54" fmla="*/ 39 w 69"/>
                <a:gd name="T55" fmla="*/ 73 h 73"/>
                <a:gd name="T56" fmla="*/ 29 w 69"/>
                <a:gd name="T57" fmla="*/ 73 h 73"/>
                <a:gd name="T58" fmla="*/ 20 w 69"/>
                <a:gd name="T59" fmla="*/ 71 h 73"/>
                <a:gd name="T60" fmla="*/ 12 w 69"/>
                <a:gd name="T61" fmla="*/ 63 h 73"/>
                <a:gd name="T62" fmla="*/ 5 w 69"/>
                <a:gd name="T63" fmla="*/ 56 h 73"/>
                <a:gd name="T64" fmla="*/ 2 w 69"/>
                <a:gd name="T65" fmla="*/ 49 h 73"/>
                <a:gd name="T66" fmla="*/ 0 w 69"/>
                <a:gd name="T67" fmla="*/ 39 h 73"/>
                <a:gd name="T68" fmla="*/ 2 w 69"/>
                <a:gd name="T69" fmla="*/ 29 h 73"/>
                <a:gd name="T70" fmla="*/ 7 w 69"/>
                <a:gd name="T71" fmla="*/ 19 h 73"/>
                <a:gd name="T72" fmla="*/ 12 w 69"/>
                <a:gd name="T73" fmla="*/ 9 h 73"/>
                <a:gd name="T74" fmla="*/ 22 w 69"/>
                <a:gd name="T75" fmla="*/ 5 h 73"/>
                <a:gd name="T76" fmla="*/ 29 w 69"/>
                <a:gd name="T77" fmla="*/ 0 h 73"/>
                <a:gd name="T78" fmla="*/ 39 w 69"/>
                <a:gd name="T79" fmla="*/ 0 h 73"/>
                <a:gd name="T80" fmla="*/ 49 w 69"/>
                <a:gd name="T81" fmla="*/ 0 h 73"/>
                <a:gd name="T82" fmla="*/ 56 w 69"/>
                <a:gd name="T83" fmla="*/ 2 h 73"/>
                <a:gd name="T84" fmla="*/ 61 w 69"/>
                <a:gd name="T85" fmla="*/ 2 h 73"/>
                <a:gd name="T86" fmla="*/ 64 w 69"/>
                <a:gd name="T87" fmla="*/ 5 h 73"/>
                <a:gd name="T88" fmla="*/ 64 w 69"/>
                <a:gd name="T89" fmla="*/ 5 h 73"/>
                <a:gd name="T90" fmla="*/ 66 w 69"/>
                <a:gd name="T91" fmla="*/ 2 h 73"/>
                <a:gd name="T92" fmla="*/ 66 w 69"/>
                <a:gd name="T93" fmla="*/ 2 h 73"/>
                <a:gd name="T94" fmla="*/ 66 w 69"/>
                <a:gd name="T95" fmla="*/ 0 h 73"/>
                <a:gd name="T96" fmla="*/ 69 w 69"/>
                <a:gd name="T97" fmla="*/ 0 h 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"/>
                <a:gd name="T148" fmla="*/ 0 h 73"/>
                <a:gd name="T149" fmla="*/ 69 w 69"/>
                <a:gd name="T150" fmla="*/ 73 h 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" h="73">
                  <a:moveTo>
                    <a:pt x="69" y="0"/>
                  </a:moveTo>
                  <a:lnTo>
                    <a:pt x="69" y="24"/>
                  </a:lnTo>
                  <a:lnTo>
                    <a:pt x="66" y="24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1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2" y="7"/>
                  </a:lnTo>
                  <a:lnTo>
                    <a:pt x="27" y="12"/>
                  </a:lnTo>
                  <a:lnTo>
                    <a:pt x="24" y="17"/>
                  </a:lnTo>
                  <a:lnTo>
                    <a:pt x="22" y="27"/>
                  </a:lnTo>
                  <a:lnTo>
                    <a:pt x="20" y="36"/>
                  </a:lnTo>
                  <a:lnTo>
                    <a:pt x="22" y="46"/>
                  </a:lnTo>
                  <a:lnTo>
                    <a:pt x="22" y="54"/>
                  </a:lnTo>
                  <a:lnTo>
                    <a:pt x="27" y="61"/>
                  </a:lnTo>
                  <a:lnTo>
                    <a:pt x="29" y="66"/>
                  </a:lnTo>
                  <a:lnTo>
                    <a:pt x="37" y="68"/>
                  </a:lnTo>
                  <a:lnTo>
                    <a:pt x="44" y="71"/>
                  </a:lnTo>
                  <a:lnTo>
                    <a:pt x="51" y="68"/>
                  </a:lnTo>
                  <a:lnTo>
                    <a:pt x="56" y="66"/>
                  </a:lnTo>
                  <a:lnTo>
                    <a:pt x="61" y="63"/>
                  </a:lnTo>
                  <a:lnTo>
                    <a:pt x="69" y="56"/>
                  </a:lnTo>
                  <a:lnTo>
                    <a:pt x="69" y="63"/>
                  </a:lnTo>
                  <a:lnTo>
                    <a:pt x="61" y="68"/>
                  </a:lnTo>
                  <a:lnTo>
                    <a:pt x="56" y="71"/>
                  </a:lnTo>
                  <a:lnTo>
                    <a:pt x="49" y="73"/>
                  </a:lnTo>
                  <a:lnTo>
                    <a:pt x="39" y="73"/>
                  </a:lnTo>
                  <a:lnTo>
                    <a:pt x="29" y="73"/>
                  </a:lnTo>
                  <a:lnTo>
                    <a:pt x="20" y="71"/>
                  </a:lnTo>
                  <a:lnTo>
                    <a:pt x="12" y="63"/>
                  </a:lnTo>
                  <a:lnTo>
                    <a:pt x="5" y="56"/>
                  </a:lnTo>
                  <a:lnTo>
                    <a:pt x="2" y="49"/>
                  </a:lnTo>
                  <a:lnTo>
                    <a:pt x="0" y="39"/>
                  </a:lnTo>
                  <a:lnTo>
                    <a:pt x="2" y="29"/>
                  </a:lnTo>
                  <a:lnTo>
                    <a:pt x="7" y="19"/>
                  </a:lnTo>
                  <a:lnTo>
                    <a:pt x="12" y="9"/>
                  </a:lnTo>
                  <a:lnTo>
                    <a:pt x="22" y="5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6" y="2"/>
                  </a:lnTo>
                  <a:lnTo>
                    <a:pt x="61" y="2"/>
                  </a:lnTo>
                  <a:lnTo>
                    <a:pt x="64" y="5"/>
                  </a:lnTo>
                  <a:lnTo>
                    <a:pt x="66" y="2"/>
                  </a:lnTo>
                  <a:lnTo>
                    <a:pt x="66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576" y="2416"/>
              <a:ext cx="67" cy="73"/>
            </a:xfrm>
            <a:custGeom>
              <a:avLst/>
              <a:gdLst>
                <a:gd name="T0" fmla="*/ 27 w 67"/>
                <a:gd name="T1" fmla="*/ 5 h 73"/>
                <a:gd name="T2" fmla="*/ 27 w 67"/>
                <a:gd name="T3" fmla="*/ 34 h 73"/>
                <a:gd name="T4" fmla="*/ 27 w 67"/>
                <a:gd name="T5" fmla="*/ 34 h 73"/>
                <a:gd name="T6" fmla="*/ 35 w 67"/>
                <a:gd name="T7" fmla="*/ 34 h 73"/>
                <a:gd name="T8" fmla="*/ 37 w 67"/>
                <a:gd name="T9" fmla="*/ 29 h 73"/>
                <a:gd name="T10" fmla="*/ 40 w 67"/>
                <a:gd name="T11" fmla="*/ 24 h 73"/>
                <a:gd name="T12" fmla="*/ 42 w 67"/>
                <a:gd name="T13" fmla="*/ 17 h 73"/>
                <a:gd name="T14" fmla="*/ 44 w 67"/>
                <a:gd name="T15" fmla="*/ 17 h 73"/>
                <a:gd name="T16" fmla="*/ 44 w 67"/>
                <a:gd name="T17" fmla="*/ 56 h 73"/>
                <a:gd name="T18" fmla="*/ 42 w 67"/>
                <a:gd name="T19" fmla="*/ 56 h 73"/>
                <a:gd name="T20" fmla="*/ 40 w 67"/>
                <a:gd name="T21" fmla="*/ 49 h 73"/>
                <a:gd name="T22" fmla="*/ 40 w 67"/>
                <a:gd name="T23" fmla="*/ 44 h 73"/>
                <a:gd name="T24" fmla="*/ 37 w 67"/>
                <a:gd name="T25" fmla="*/ 41 h 73"/>
                <a:gd name="T26" fmla="*/ 35 w 67"/>
                <a:gd name="T27" fmla="*/ 39 h 73"/>
                <a:gd name="T28" fmla="*/ 30 w 67"/>
                <a:gd name="T29" fmla="*/ 39 h 73"/>
                <a:gd name="T30" fmla="*/ 27 w 67"/>
                <a:gd name="T31" fmla="*/ 39 h 73"/>
                <a:gd name="T32" fmla="*/ 27 w 67"/>
                <a:gd name="T33" fmla="*/ 58 h 73"/>
                <a:gd name="T34" fmla="*/ 27 w 67"/>
                <a:gd name="T35" fmla="*/ 63 h 73"/>
                <a:gd name="T36" fmla="*/ 27 w 67"/>
                <a:gd name="T37" fmla="*/ 66 h 73"/>
                <a:gd name="T38" fmla="*/ 27 w 67"/>
                <a:gd name="T39" fmla="*/ 68 h 73"/>
                <a:gd name="T40" fmla="*/ 30 w 67"/>
                <a:gd name="T41" fmla="*/ 68 h 73"/>
                <a:gd name="T42" fmla="*/ 30 w 67"/>
                <a:gd name="T43" fmla="*/ 71 h 73"/>
                <a:gd name="T44" fmla="*/ 35 w 67"/>
                <a:gd name="T45" fmla="*/ 71 h 73"/>
                <a:gd name="T46" fmla="*/ 37 w 67"/>
                <a:gd name="T47" fmla="*/ 71 h 73"/>
                <a:gd name="T48" fmla="*/ 47 w 67"/>
                <a:gd name="T49" fmla="*/ 68 h 73"/>
                <a:gd name="T50" fmla="*/ 54 w 67"/>
                <a:gd name="T51" fmla="*/ 66 h 73"/>
                <a:gd name="T52" fmla="*/ 59 w 67"/>
                <a:gd name="T53" fmla="*/ 58 h 73"/>
                <a:gd name="T54" fmla="*/ 64 w 67"/>
                <a:gd name="T55" fmla="*/ 51 h 73"/>
                <a:gd name="T56" fmla="*/ 67 w 67"/>
                <a:gd name="T57" fmla="*/ 51 h 73"/>
                <a:gd name="T58" fmla="*/ 62 w 67"/>
                <a:gd name="T59" fmla="*/ 73 h 73"/>
                <a:gd name="T60" fmla="*/ 0 w 67"/>
                <a:gd name="T61" fmla="*/ 73 h 73"/>
                <a:gd name="T62" fmla="*/ 0 w 67"/>
                <a:gd name="T63" fmla="*/ 71 h 73"/>
                <a:gd name="T64" fmla="*/ 3 w 67"/>
                <a:gd name="T65" fmla="*/ 71 h 73"/>
                <a:gd name="T66" fmla="*/ 5 w 67"/>
                <a:gd name="T67" fmla="*/ 71 h 73"/>
                <a:gd name="T68" fmla="*/ 8 w 67"/>
                <a:gd name="T69" fmla="*/ 71 h 73"/>
                <a:gd name="T70" fmla="*/ 8 w 67"/>
                <a:gd name="T71" fmla="*/ 68 h 73"/>
                <a:gd name="T72" fmla="*/ 8 w 67"/>
                <a:gd name="T73" fmla="*/ 68 h 73"/>
                <a:gd name="T74" fmla="*/ 10 w 67"/>
                <a:gd name="T75" fmla="*/ 66 h 73"/>
                <a:gd name="T76" fmla="*/ 10 w 67"/>
                <a:gd name="T77" fmla="*/ 61 h 73"/>
                <a:gd name="T78" fmla="*/ 10 w 67"/>
                <a:gd name="T79" fmla="*/ 12 h 73"/>
                <a:gd name="T80" fmla="*/ 10 w 67"/>
                <a:gd name="T81" fmla="*/ 9 h 73"/>
                <a:gd name="T82" fmla="*/ 10 w 67"/>
                <a:gd name="T83" fmla="*/ 7 h 73"/>
                <a:gd name="T84" fmla="*/ 8 w 67"/>
                <a:gd name="T85" fmla="*/ 5 h 73"/>
                <a:gd name="T86" fmla="*/ 8 w 67"/>
                <a:gd name="T87" fmla="*/ 5 h 73"/>
                <a:gd name="T88" fmla="*/ 5 w 67"/>
                <a:gd name="T89" fmla="*/ 2 h 73"/>
                <a:gd name="T90" fmla="*/ 3 w 67"/>
                <a:gd name="T91" fmla="*/ 2 h 73"/>
                <a:gd name="T92" fmla="*/ 0 w 67"/>
                <a:gd name="T93" fmla="*/ 2 h 73"/>
                <a:gd name="T94" fmla="*/ 0 w 67"/>
                <a:gd name="T95" fmla="*/ 0 h 73"/>
                <a:gd name="T96" fmla="*/ 59 w 67"/>
                <a:gd name="T97" fmla="*/ 0 h 73"/>
                <a:gd name="T98" fmla="*/ 59 w 67"/>
                <a:gd name="T99" fmla="*/ 22 h 73"/>
                <a:gd name="T100" fmla="*/ 57 w 67"/>
                <a:gd name="T101" fmla="*/ 22 h 73"/>
                <a:gd name="T102" fmla="*/ 57 w 67"/>
                <a:gd name="T103" fmla="*/ 14 h 73"/>
                <a:gd name="T104" fmla="*/ 54 w 67"/>
                <a:gd name="T105" fmla="*/ 12 h 73"/>
                <a:gd name="T106" fmla="*/ 49 w 67"/>
                <a:gd name="T107" fmla="*/ 7 h 73"/>
                <a:gd name="T108" fmla="*/ 44 w 67"/>
                <a:gd name="T109" fmla="*/ 7 h 73"/>
                <a:gd name="T110" fmla="*/ 42 w 67"/>
                <a:gd name="T111" fmla="*/ 5 h 73"/>
                <a:gd name="T112" fmla="*/ 35 w 67"/>
                <a:gd name="T113" fmla="*/ 5 h 73"/>
                <a:gd name="T114" fmla="*/ 27 w 67"/>
                <a:gd name="T115" fmla="*/ 5 h 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7"/>
                <a:gd name="T175" fmla="*/ 0 h 73"/>
                <a:gd name="T176" fmla="*/ 67 w 67"/>
                <a:gd name="T177" fmla="*/ 73 h 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7" h="73">
                  <a:moveTo>
                    <a:pt x="27" y="5"/>
                  </a:moveTo>
                  <a:lnTo>
                    <a:pt x="27" y="34"/>
                  </a:lnTo>
                  <a:lnTo>
                    <a:pt x="35" y="34"/>
                  </a:lnTo>
                  <a:lnTo>
                    <a:pt x="37" y="29"/>
                  </a:lnTo>
                  <a:lnTo>
                    <a:pt x="40" y="24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56"/>
                  </a:lnTo>
                  <a:lnTo>
                    <a:pt x="42" y="56"/>
                  </a:lnTo>
                  <a:lnTo>
                    <a:pt x="40" y="49"/>
                  </a:lnTo>
                  <a:lnTo>
                    <a:pt x="40" y="44"/>
                  </a:lnTo>
                  <a:lnTo>
                    <a:pt x="37" y="41"/>
                  </a:lnTo>
                  <a:lnTo>
                    <a:pt x="35" y="39"/>
                  </a:lnTo>
                  <a:lnTo>
                    <a:pt x="30" y="39"/>
                  </a:lnTo>
                  <a:lnTo>
                    <a:pt x="27" y="39"/>
                  </a:lnTo>
                  <a:lnTo>
                    <a:pt x="27" y="58"/>
                  </a:lnTo>
                  <a:lnTo>
                    <a:pt x="27" y="63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30" y="68"/>
                  </a:lnTo>
                  <a:lnTo>
                    <a:pt x="30" y="71"/>
                  </a:lnTo>
                  <a:lnTo>
                    <a:pt x="35" y="71"/>
                  </a:lnTo>
                  <a:lnTo>
                    <a:pt x="37" y="71"/>
                  </a:lnTo>
                  <a:lnTo>
                    <a:pt x="47" y="68"/>
                  </a:lnTo>
                  <a:lnTo>
                    <a:pt x="54" y="66"/>
                  </a:lnTo>
                  <a:lnTo>
                    <a:pt x="59" y="58"/>
                  </a:lnTo>
                  <a:lnTo>
                    <a:pt x="64" y="51"/>
                  </a:lnTo>
                  <a:lnTo>
                    <a:pt x="67" y="51"/>
                  </a:lnTo>
                  <a:lnTo>
                    <a:pt x="62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5" y="71"/>
                  </a:lnTo>
                  <a:lnTo>
                    <a:pt x="8" y="71"/>
                  </a:lnTo>
                  <a:lnTo>
                    <a:pt x="8" y="68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8" y="5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2"/>
                  </a:lnTo>
                  <a:lnTo>
                    <a:pt x="57" y="22"/>
                  </a:lnTo>
                  <a:lnTo>
                    <a:pt x="57" y="14"/>
                  </a:lnTo>
                  <a:lnTo>
                    <a:pt x="54" y="12"/>
                  </a:lnTo>
                  <a:lnTo>
                    <a:pt x="49" y="7"/>
                  </a:lnTo>
                  <a:lnTo>
                    <a:pt x="44" y="7"/>
                  </a:lnTo>
                  <a:lnTo>
                    <a:pt x="42" y="5"/>
                  </a:lnTo>
                  <a:lnTo>
                    <a:pt x="35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28" y="2114"/>
              <a:ext cx="760" cy="343"/>
            </a:xfrm>
            <a:custGeom>
              <a:avLst/>
              <a:gdLst>
                <a:gd name="T0" fmla="*/ 0 w 760"/>
                <a:gd name="T1" fmla="*/ 218 h 343"/>
                <a:gd name="T2" fmla="*/ 414 w 760"/>
                <a:gd name="T3" fmla="*/ 218 h 343"/>
                <a:gd name="T4" fmla="*/ 414 w 760"/>
                <a:gd name="T5" fmla="*/ 0 h 343"/>
                <a:gd name="T6" fmla="*/ 760 w 760"/>
                <a:gd name="T7" fmla="*/ 343 h 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0"/>
                <a:gd name="T13" fmla="*/ 0 h 343"/>
                <a:gd name="T14" fmla="*/ 760 w 760"/>
                <a:gd name="T15" fmla="*/ 343 h 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0" h="343">
                  <a:moveTo>
                    <a:pt x="0" y="218"/>
                  </a:moveTo>
                  <a:lnTo>
                    <a:pt x="414" y="218"/>
                  </a:lnTo>
                  <a:lnTo>
                    <a:pt x="414" y="0"/>
                  </a:lnTo>
                  <a:lnTo>
                    <a:pt x="760" y="343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121" y="2443"/>
              <a:ext cx="757" cy="343"/>
            </a:xfrm>
            <a:custGeom>
              <a:avLst/>
              <a:gdLst>
                <a:gd name="T0" fmla="*/ 0 w 757"/>
                <a:gd name="T1" fmla="*/ 125 h 343"/>
                <a:gd name="T2" fmla="*/ 414 w 757"/>
                <a:gd name="T3" fmla="*/ 125 h 343"/>
                <a:gd name="T4" fmla="*/ 414 w 757"/>
                <a:gd name="T5" fmla="*/ 343 h 343"/>
                <a:gd name="T6" fmla="*/ 757 w 757"/>
                <a:gd name="T7" fmla="*/ 0 h 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7"/>
                <a:gd name="T13" fmla="*/ 0 h 343"/>
                <a:gd name="T14" fmla="*/ 757 w 757"/>
                <a:gd name="T15" fmla="*/ 343 h 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7" h="343">
                  <a:moveTo>
                    <a:pt x="0" y="125"/>
                  </a:moveTo>
                  <a:lnTo>
                    <a:pt x="414" y="125"/>
                  </a:lnTo>
                  <a:lnTo>
                    <a:pt x="414" y="343"/>
                  </a:lnTo>
                  <a:lnTo>
                    <a:pt x="757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127" y="2028"/>
              <a:ext cx="758" cy="343"/>
            </a:xfrm>
            <a:custGeom>
              <a:avLst/>
              <a:gdLst>
                <a:gd name="T0" fmla="*/ 0 w 758"/>
                <a:gd name="T1" fmla="*/ 218 h 343"/>
                <a:gd name="T2" fmla="*/ 415 w 758"/>
                <a:gd name="T3" fmla="*/ 218 h 343"/>
                <a:gd name="T4" fmla="*/ 415 w 758"/>
                <a:gd name="T5" fmla="*/ 0 h 343"/>
                <a:gd name="T6" fmla="*/ 758 w 758"/>
                <a:gd name="T7" fmla="*/ 343 h 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8"/>
                <a:gd name="T13" fmla="*/ 0 h 343"/>
                <a:gd name="T14" fmla="*/ 758 w 758"/>
                <a:gd name="T15" fmla="*/ 343 h 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8" h="343">
                  <a:moveTo>
                    <a:pt x="0" y="218"/>
                  </a:moveTo>
                  <a:lnTo>
                    <a:pt x="415" y="218"/>
                  </a:lnTo>
                  <a:lnTo>
                    <a:pt x="415" y="0"/>
                  </a:lnTo>
                  <a:lnTo>
                    <a:pt x="758" y="343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120" y="2357"/>
              <a:ext cx="757" cy="343"/>
            </a:xfrm>
            <a:custGeom>
              <a:avLst/>
              <a:gdLst>
                <a:gd name="T0" fmla="*/ 0 w 757"/>
                <a:gd name="T1" fmla="*/ 125 h 343"/>
                <a:gd name="T2" fmla="*/ 414 w 757"/>
                <a:gd name="T3" fmla="*/ 125 h 343"/>
                <a:gd name="T4" fmla="*/ 414 w 757"/>
                <a:gd name="T5" fmla="*/ 343 h 343"/>
                <a:gd name="T6" fmla="*/ 757 w 757"/>
                <a:gd name="T7" fmla="*/ 0 h 3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7"/>
                <a:gd name="T13" fmla="*/ 0 h 343"/>
                <a:gd name="T14" fmla="*/ 757 w 757"/>
                <a:gd name="T15" fmla="*/ 343 h 3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7" h="343">
                  <a:moveTo>
                    <a:pt x="0" y="125"/>
                  </a:moveTo>
                  <a:lnTo>
                    <a:pt x="414" y="125"/>
                  </a:lnTo>
                  <a:lnTo>
                    <a:pt x="414" y="343"/>
                  </a:lnTo>
                  <a:lnTo>
                    <a:pt x="757" y="0"/>
                  </a:ln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4194" y="2330"/>
              <a:ext cx="71" cy="73"/>
            </a:xfrm>
            <a:custGeom>
              <a:avLst/>
              <a:gdLst>
                <a:gd name="T0" fmla="*/ 0 w 71"/>
                <a:gd name="T1" fmla="*/ 73 h 73"/>
                <a:gd name="T2" fmla="*/ 0 w 71"/>
                <a:gd name="T3" fmla="*/ 71 h 73"/>
                <a:gd name="T4" fmla="*/ 2 w 71"/>
                <a:gd name="T5" fmla="*/ 71 h 73"/>
                <a:gd name="T6" fmla="*/ 4 w 71"/>
                <a:gd name="T7" fmla="*/ 71 h 73"/>
                <a:gd name="T8" fmla="*/ 7 w 71"/>
                <a:gd name="T9" fmla="*/ 71 h 73"/>
                <a:gd name="T10" fmla="*/ 7 w 71"/>
                <a:gd name="T11" fmla="*/ 68 h 73"/>
                <a:gd name="T12" fmla="*/ 9 w 71"/>
                <a:gd name="T13" fmla="*/ 68 h 73"/>
                <a:gd name="T14" fmla="*/ 9 w 71"/>
                <a:gd name="T15" fmla="*/ 66 h 73"/>
                <a:gd name="T16" fmla="*/ 9 w 71"/>
                <a:gd name="T17" fmla="*/ 61 h 73"/>
                <a:gd name="T18" fmla="*/ 9 w 71"/>
                <a:gd name="T19" fmla="*/ 12 h 73"/>
                <a:gd name="T20" fmla="*/ 9 w 71"/>
                <a:gd name="T21" fmla="*/ 10 h 73"/>
                <a:gd name="T22" fmla="*/ 7 w 71"/>
                <a:gd name="T23" fmla="*/ 7 h 73"/>
                <a:gd name="T24" fmla="*/ 7 w 71"/>
                <a:gd name="T25" fmla="*/ 5 h 73"/>
                <a:gd name="T26" fmla="*/ 7 w 71"/>
                <a:gd name="T27" fmla="*/ 5 h 73"/>
                <a:gd name="T28" fmla="*/ 4 w 71"/>
                <a:gd name="T29" fmla="*/ 2 h 73"/>
                <a:gd name="T30" fmla="*/ 2 w 71"/>
                <a:gd name="T31" fmla="*/ 2 h 73"/>
                <a:gd name="T32" fmla="*/ 0 w 71"/>
                <a:gd name="T33" fmla="*/ 2 h 73"/>
                <a:gd name="T34" fmla="*/ 0 w 71"/>
                <a:gd name="T35" fmla="*/ 0 h 73"/>
                <a:gd name="T36" fmla="*/ 31 w 71"/>
                <a:gd name="T37" fmla="*/ 0 h 73"/>
                <a:gd name="T38" fmla="*/ 41 w 71"/>
                <a:gd name="T39" fmla="*/ 2 h 73"/>
                <a:gd name="T40" fmla="*/ 51 w 71"/>
                <a:gd name="T41" fmla="*/ 5 h 73"/>
                <a:gd name="T42" fmla="*/ 58 w 71"/>
                <a:gd name="T43" fmla="*/ 10 h 73"/>
                <a:gd name="T44" fmla="*/ 66 w 71"/>
                <a:gd name="T45" fmla="*/ 17 h 73"/>
                <a:gd name="T46" fmla="*/ 68 w 71"/>
                <a:gd name="T47" fmla="*/ 27 h 73"/>
                <a:gd name="T48" fmla="*/ 71 w 71"/>
                <a:gd name="T49" fmla="*/ 37 h 73"/>
                <a:gd name="T50" fmla="*/ 71 w 71"/>
                <a:gd name="T51" fmla="*/ 44 h 73"/>
                <a:gd name="T52" fmla="*/ 68 w 71"/>
                <a:gd name="T53" fmla="*/ 51 h 73"/>
                <a:gd name="T54" fmla="*/ 66 w 71"/>
                <a:gd name="T55" fmla="*/ 56 h 73"/>
                <a:gd name="T56" fmla="*/ 61 w 71"/>
                <a:gd name="T57" fmla="*/ 61 h 73"/>
                <a:gd name="T58" fmla="*/ 58 w 71"/>
                <a:gd name="T59" fmla="*/ 66 h 73"/>
                <a:gd name="T60" fmla="*/ 53 w 71"/>
                <a:gd name="T61" fmla="*/ 68 h 73"/>
                <a:gd name="T62" fmla="*/ 46 w 71"/>
                <a:gd name="T63" fmla="*/ 71 h 73"/>
                <a:gd name="T64" fmla="*/ 41 w 71"/>
                <a:gd name="T65" fmla="*/ 73 h 73"/>
                <a:gd name="T66" fmla="*/ 36 w 71"/>
                <a:gd name="T67" fmla="*/ 73 h 73"/>
                <a:gd name="T68" fmla="*/ 31 w 71"/>
                <a:gd name="T69" fmla="*/ 73 h 73"/>
                <a:gd name="T70" fmla="*/ 0 w 71"/>
                <a:gd name="T71" fmla="*/ 73 h 73"/>
                <a:gd name="T72" fmla="*/ 27 w 71"/>
                <a:gd name="T73" fmla="*/ 5 h 73"/>
                <a:gd name="T74" fmla="*/ 27 w 71"/>
                <a:gd name="T75" fmla="*/ 61 h 73"/>
                <a:gd name="T76" fmla="*/ 27 w 71"/>
                <a:gd name="T77" fmla="*/ 66 h 73"/>
                <a:gd name="T78" fmla="*/ 27 w 71"/>
                <a:gd name="T79" fmla="*/ 68 h 73"/>
                <a:gd name="T80" fmla="*/ 27 w 71"/>
                <a:gd name="T81" fmla="*/ 68 h 73"/>
                <a:gd name="T82" fmla="*/ 27 w 71"/>
                <a:gd name="T83" fmla="*/ 68 h 73"/>
                <a:gd name="T84" fmla="*/ 29 w 71"/>
                <a:gd name="T85" fmla="*/ 68 h 73"/>
                <a:gd name="T86" fmla="*/ 31 w 71"/>
                <a:gd name="T87" fmla="*/ 71 h 73"/>
                <a:gd name="T88" fmla="*/ 36 w 71"/>
                <a:gd name="T89" fmla="*/ 68 h 73"/>
                <a:gd name="T90" fmla="*/ 41 w 71"/>
                <a:gd name="T91" fmla="*/ 66 h 73"/>
                <a:gd name="T92" fmla="*/ 44 w 71"/>
                <a:gd name="T93" fmla="*/ 64 h 73"/>
                <a:gd name="T94" fmla="*/ 49 w 71"/>
                <a:gd name="T95" fmla="*/ 56 h 73"/>
                <a:gd name="T96" fmla="*/ 51 w 71"/>
                <a:gd name="T97" fmla="*/ 49 h 73"/>
                <a:gd name="T98" fmla="*/ 51 w 71"/>
                <a:gd name="T99" fmla="*/ 37 h 73"/>
                <a:gd name="T100" fmla="*/ 51 w 71"/>
                <a:gd name="T101" fmla="*/ 29 h 73"/>
                <a:gd name="T102" fmla="*/ 49 w 71"/>
                <a:gd name="T103" fmla="*/ 22 h 73"/>
                <a:gd name="T104" fmla="*/ 46 w 71"/>
                <a:gd name="T105" fmla="*/ 15 h 73"/>
                <a:gd name="T106" fmla="*/ 44 w 71"/>
                <a:gd name="T107" fmla="*/ 10 h 73"/>
                <a:gd name="T108" fmla="*/ 39 w 71"/>
                <a:gd name="T109" fmla="*/ 5 h 73"/>
                <a:gd name="T110" fmla="*/ 34 w 71"/>
                <a:gd name="T111" fmla="*/ 5 h 73"/>
                <a:gd name="T112" fmla="*/ 27 w 71"/>
                <a:gd name="T113" fmla="*/ 5 h 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"/>
                <a:gd name="T172" fmla="*/ 0 h 73"/>
                <a:gd name="T173" fmla="*/ 71 w 71"/>
                <a:gd name="T174" fmla="*/ 73 h 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" h="73">
                  <a:moveTo>
                    <a:pt x="0" y="73"/>
                  </a:moveTo>
                  <a:lnTo>
                    <a:pt x="0" y="71"/>
                  </a:lnTo>
                  <a:lnTo>
                    <a:pt x="2" y="71"/>
                  </a:lnTo>
                  <a:lnTo>
                    <a:pt x="4" y="71"/>
                  </a:lnTo>
                  <a:lnTo>
                    <a:pt x="7" y="71"/>
                  </a:lnTo>
                  <a:lnTo>
                    <a:pt x="7" y="68"/>
                  </a:lnTo>
                  <a:lnTo>
                    <a:pt x="9" y="68"/>
                  </a:lnTo>
                  <a:lnTo>
                    <a:pt x="9" y="66"/>
                  </a:lnTo>
                  <a:lnTo>
                    <a:pt x="9" y="61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1" y="0"/>
                  </a:lnTo>
                  <a:lnTo>
                    <a:pt x="41" y="2"/>
                  </a:lnTo>
                  <a:lnTo>
                    <a:pt x="51" y="5"/>
                  </a:lnTo>
                  <a:lnTo>
                    <a:pt x="58" y="10"/>
                  </a:lnTo>
                  <a:lnTo>
                    <a:pt x="66" y="17"/>
                  </a:lnTo>
                  <a:lnTo>
                    <a:pt x="68" y="27"/>
                  </a:lnTo>
                  <a:lnTo>
                    <a:pt x="71" y="37"/>
                  </a:lnTo>
                  <a:lnTo>
                    <a:pt x="71" y="44"/>
                  </a:lnTo>
                  <a:lnTo>
                    <a:pt x="68" y="51"/>
                  </a:lnTo>
                  <a:lnTo>
                    <a:pt x="66" y="56"/>
                  </a:lnTo>
                  <a:lnTo>
                    <a:pt x="61" y="61"/>
                  </a:lnTo>
                  <a:lnTo>
                    <a:pt x="58" y="66"/>
                  </a:lnTo>
                  <a:lnTo>
                    <a:pt x="53" y="68"/>
                  </a:lnTo>
                  <a:lnTo>
                    <a:pt x="46" y="71"/>
                  </a:lnTo>
                  <a:lnTo>
                    <a:pt x="41" y="73"/>
                  </a:lnTo>
                  <a:lnTo>
                    <a:pt x="36" y="73"/>
                  </a:lnTo>
                  <a:lnTo>
                    <a:pt x="31" y="73"/>
                  </a:lnTo>
                  <a:lnTo>
                    <a:pt x="0" y="73"/>
                  </a:lnTo>
                  <a:close/>
                  <a:moveTo>
                    <a:pt x="27" y="5"/>
                  </a:moveTo>
                  <a:lnTo>
                    <a:pt x="27" y="61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68"/>
                  </a:lnTo>
                  <a:lnTo>
                    <a:pt x="31" y="71"/>
                  </a:lnTo>
                  <a:lnTo>
                    <a:pt x="36" y="68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49" y="56"/>
                  </a:lnTo>
                  <a:lnTo>
                    <a:pt x="51" y="49"/>
                  </a:lnTo>
                  <a:lnTo>
                    <a:pt x="51" y="37"/>
                  </a:lnTo>
                  <a:lnTo>
                    <a:pt x="51" y="29"/>
                  </a:lnTo>
                  <a:lnTo>
                    <a:pt x="49" y="22"/>
                  </a:lnTo>
                  <a:lnTo>
                    <a:pt x="46" y="15"/>
                  </a:lnTo>
                  <a:lnTo>
                    <a:pt x="44" y="10"/>
                  </a:lnTo>
                  <a:lnTo>
                    <a:pt x="39" y="5"/>
                  </a:lnTo>
                  <a:lnTo>
                    <a:pt x="34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4272" y="2330"/>
              <a:ext cx="66" cy="73"/>
            </a:xfrm>
            <a:custGeom>
              <a:avLst/>
              <a:gdLst>
                <a:gd name="T0" fmla="*/ 27 w 66"/>
                <a:gd name="T1" fmla="*/ 5 h 73"/>
                <a:gd name="T2" fmla="*/ 27 w 66"/>
                <a:gd name="T3" fmla="*/ 34 h 73"/>
                <a:gd name="T4" fmla="*/ 27 w 66"/>
                <a:gd name="T5" fmla="*/ 34 h 73"/>
                <a:gd name="T6" fmla="*/ 34 w 66"/>
                <a:gd name="T7" fmla="*/ 34 h 73"/>
                <a:gd name="T8" fmla="*/ 37 w 66"/>
                <a:gd name="T9" fmla="*/ 29 h 73"/>
                <a:gd name="T10" fmla="*/ 39 w 66"/>
                <a:gd name="T11" fmla="*/ 24 h 73"/>
                <a:gd name="T12" fmla="*/ 42 w 66"/>
                <a:gd name="T13" fmla="*/ 17 h 73"/>
                <a:gd name="T14" fmla="*/ 44 w 66"/>
                <a:gd name="T15" fmla="*/ 17 h 73"/>
                <a:gd name="T16" fmla="*/ 44 w 66"/>
                <a:gd name="T17" fmla="*/ 56 h 73"/>
                <a:gd name="T18" fmla="*/ 42 w 66"/>
                <a:gd name="T19" fmla="*/ 56 h 73"/>
                <a:gd name="T20" fmla="*/ 39 w 66"/>
                <a:gd name="T21" fmla="*/ 49 h 73"/>
                <a:gd name="T22" fmla="*/ 39 w 66"/>
                <a:gd name="T23" fmla="*/ 44 h 73"/>
                <a:gd name="T24" fmla="*/ 37 w 66"/>
                <a:gd name="T25" fmla="*/ 41 h 73"/>
                <a:gd name="T26" fmla="*/ 34 w 66"/>
                <a:gd name="T27" fmla="*/ 39 h 73"/>
                <a:gd name="T28" fmla="*/ 32 w 66"/>
                <a:gd name="T29" fmla="*/ 39 h 73"/>
                <a:gd name="T30" fmla="*/ 27 w 66"/>
                <a:gd name="T31" fmla="*/ 39 h 73"/>
                <a:gd name="T32" fmla="*/ 27 w 66"/>
                <a:gd name="T33" fmla="*/ 59 h 73"/>
                <a:gd name="T34" fmla="*/ 27 w 66"/>
                <a:gd name="T35" fmla="*/ 64 h 73"/>
                <a:gd name="T36" fmla="*/ 27 w 66"/>
                <a:gd name="T37" fmla="*/ 66 h 73"/>
                <a:gd name="T38" fmla="*/ 27 w 66"/>
                <a:gd name="T39" fmla="*/ 68 h 73"/>
                <a:gd name="T40" fmla="*/ 29 w 66"/>
                <a:gd name="T41" fmla="*/ 68 h 73"/>
                <a:gd name="T42" fmla="*/ 29 w 66"/>
                <a:gd name="T43" fmla="*/ 68 h 73"/>
                <a:gd name="T44" fmla="*/ 34 w 66"/>
                <a:gd name="T45" fmla="*/ 71 h 73"/>
                <a:gd name="T46" fmla="*/ 37 w 66"/>
                <a:gd name="T47" fmla="*/ 71 h 73"/>
                <a:gd name="T48" fmla="*/ 47 w 66"/>
                <a:gd name="T49" fmla="*/ 68 h 73"/>
                <a:gd name="T50" fmla="*/ 54 w 66"/>
                <a:gd name="T51" fmla="*/ 66 h 73"/>
                <a:gd name="T52" fmla="*/ 59 w 66"/>
                <a:gd name="T53" fmla="*/ 59 h 73"/>
                <a:gd name="T54" fmla="*/ 64 w 66"/>
                <a:gd name="T55" fmla="*/ 51 h 73"/>
                <a:gd name="T56" fmla="*/ 66 w 66"/>
                <a:gd name="T57" fmla="*/ 51 h 73"/>
                <a:gd name="T58" fmla="*/ 61 w 66"/>
                <a:gd name="T59" fmla="*/ 73 h 73"/>
                <a:gd name="T60" fmla="*/ 0 w 66"/>
                <a:gd name="T61" fmla="*/ 73 h 73"/>
                <a:gd name="T62" fmla="*/ 0 w 66"/>
                <a:gd name="T63" fmla="*/ 71 h 73"/>
                <a:gd name="T64" fmla="*/ 2 w 66"/>
                <a:gd name="T65" fmla="*/ 71 h 73"/>
                <a:gd name="T66" fmla="*/ 5 w 66"/>
                <a:gd name="T67" fmla="*/ 71 h 73"/>
                <a:gd name="T68" fmla="*/ 7 w 66"/>
                <a:gd name="T69" fmla="*/ 71 h 73"/>
                <a:gd name="T70" fmla="*/ 7 w 66"/>
                <a:gd name="T71" fmla="*/ 68 h 73"/>
                <a:gd name="T72" fmla="*/ 10 w 66"/>
                <a:gd name="T73" fmla="*/ 68 h 73"/>
                <a:gd name="T74" fmla="*/ 10 w 66"/>
                <a:gd name="T75" fmla="*/ 66 h 73"/>
                <a:gd name="T76" fmla="*/ 10 w 66"/>
                <a:gd name="T77" fmla="*/ 61 h 73"/>
                <a:gd name="T78" fmla="*/ 10 w 66"/>
                <a:gd name="T79" fmla="*/ 12 h 73"/>
                <a:gd name="T80" fmla="*/ 10 w 66"/>
                <a:gd name="T81" fmla="*/ 10 h 73"/>
                <a:gd name="T82" fmla="*/ 10 w 66"/>
                <a:gd name="T83" fmla="*/ 7 h 73"/>
                <a:gd name="T84" fmla="*/ 7 w 66"/>
                <a:gd name="T85" fmla="*/ 5 h 73"/>
                <a:gd name="T86" fmla="*/ 7 w 66"/>
                <a:gd name="T87" fmla="*/ 5 h 73"/>
                <a:gd name="T88" fmla="*/ 5 w 66"/>
                <a:gd name="T89" fmla="*/ 2 h 73"/>
                <a:gd name="T90" fmla="*/ 2 w 66"/>
                <a:gd name="T91" fmla="*/ 2 h 73"/>
                <a:gd name="T92" fmla="*/ 0 w 66"/>
                <a:gd name="T93" fmla="*/ 2 h 73"/>
                <a:gd name="T94" fmla="*/ 0 w 66"/>
                <a:gd name="T95" fmla="*/ 0 h 73"/>
                <a:gd name="T96" fmla="*/ 59 w 66"/>
                <a:gd name="T97" fmla="*/ 0 h 73"/>
                <a:gd name="T98" fmla="*/ 59 w 66"/>
                <a:gd name="T99" fmla="*/ 22 h 73"/>
                <a:gd name="T100" fmla="*/ 56 w 66"/>
                <a:gd name="T101" fmla="*/ 22 h 73"/>
                <a:gd name="T102" fmla="*/ 56 w 66"/>
                <a:gd name="T103" fmla="*/ 15 h 73"/>
                <a:gd name="T104" fmla="*/ 54 w 66"/>
                <a:gd name="T105" fmla="*/ 10 h 73"/>
                <a:gd name="T106" fmla="*/ 49 w 66"/>
                <a:gd name="T107" fmla="*/ 7 h 73"/>
                <a:gd name="T108" fmla="*/ 44 w 66"/>
                <a:gd name="T109" fmla="*/ 5 h 73"/>
                <a:gd name="T110" fmla="*/ 42 w 66"/>
                <a:gd name="T111" fmla="*/ 5 h 73"/>
                <a:gd name="T112" fmla="*/ 34 w 66"/>
                <a:gd name="T113" fmla="*/ 5 h 73"/>
                <a:gd name="T114" fmla="*/ 27 w 66"/>
                <a:gd name="T115" fmla="*/ 5 h 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73"/>
                <a:gd name="T176" fmla="*/ 66 w 66"/>
                <a:gd name="T177" fmla="*/ 73 h 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73">
                  <a:moveTo>
                    <a:pt x="27" y="5"/>
                  </a:moveTo>
                  <a:lnTo>
                    <a:pt x="27" y="34"/>
                  </a:lnTo>
                  <a:lnTo>
                    <a:pt x="34" y="34"/>
                  </a:lnTo>
                  <a:lnTo>
                    <a:pt x="37" y="29"/>
                  </a:lnTo>
                  <a:lnTo>
                    <a:pt x="39" y="24"/>
                  </a:lnTo>
                  <a:lnTo>
                    <a:pt x="42" y="17"/>
                  </a:lnTo>
                  <a:lnTo>
                    <a:pt x="44" y="17"/>
                  </a:lnTo>
                  <a:lnTo>
                    <a:pt x="44" y="56"/>
                  </a:lnTo>
                  <a:lnTo>
                    <a:pt x="42" y="56"/>
                  </a:lnTo>
                  <a:lnTo>
                    <a:pt x="39" y="49"/>
                  </a:lnTo>
                  <a:lnTo>
                    <a:pt x="39" y="44"/>
                  </a:lnTo>
                  <a:lnTo>
                    <a:pt x="37" y="41"/>
                  </a:lnTo>
                  <a:lnTo>
                    <a:pt x="34" y="39"/>
                  </a:lnTo>
                  <a:lnTo>
                    <a:pt x="32" y="39"/>
                  </a:lnTo>
                  <a:lnTo>
                    <a:pt x="27" y="39"/>
                  </a:lnTo>
                  <a:lnTo>
                    <a:pt x="27" y="59"/>
                  </a:lnTo>
                  <a:lnTo>
                    <a:pt x="27" y="64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29" y="68"/>
                  </a:lnTo>
                  <a:lnTo>
                    <a:pt x="34" y="71"/>
                  </a:lnTo>
                  <a:lnTo>
                    <a:pt x="37" y="71"/>
                  </a:lnTo>
                  <a:lnTo>
                    <a:pt x="47" y="68"/>
                  </a:lnTo>
                  <a:lnTo>
                    <a:pt x="54" y="66"/>
                  </a:lnTo>
                  <a:lnTo>
                    <a:pt x="59" y="59"/>
                  </a:lnTo>
                  <a:lnTo>
                    <a:pt x="64" y="51"/>
                  </a:lnTo>
                  <a:lnTo>
                    <a:pt x="66" y="51"/>
                  </a:lnTo>
                  <a:lnTo>
                    <a:pt x="61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5" y="71"/>
                  </a:lnTo>
                  <a:lnTo>
                    <a:pt x="7" y="71"/>
                  </a:lnTo>
                  <a:lnTo>
                    <a:pt x="7" y="68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2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4" y="10"/>
                  </a:lnTo>
                  <a:lnTo>
                    <a:pt x="49" y="7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34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4346" y="2330"/>
              <a:ext cx="68" cy="73"/>
            </a:xfrm>
            <a:custGeom>
              <a:avLst/>
              <a:gdLst>
                <a:gd name="T0" fmla="*/ 68 w 68"/>
                <a:gd name="T1" fmla="*/ 0 h 73"/>
                <a:gd name="T2" fmla="*/ 68 w 68"/>
                <a:gd name="T3" fmla="*/ 24 h 73"/>
                <a:gd name="T4" fmla="*/ 66 w 68"/>
                <a:gd name="T5" fmla="*/ 24 h 73"/>
                <a:gd name="T6" fmla="*/ 63 w 68"/>
                <a:gd name="T7" fmla="*/ 15 h 73"/>
                <a:gd name="T8" fmla="*/ 58 w 68"/>
                <a:gd name="T9" fmla="*/ 10 h 73"/>
                <a:gd name="T10" fmla="*/ 51 w 68"/>
                <a:gd name="T11" fmla="*/ 5 h 73"/>
                <a:gd name="T12" fmla="*/ 44 w 68"/>
                <a:gd name="T13" fmla="*/ 5 h 73"/>
                <a:gd name="T14" fmla="*/ 36 w 68"/>
                <a:gd name="T15" fmla="*/ 5 h 73"/>
                <a:gd name="T16" fmla="*/ 31 w 68"/>
                <a:gd name="T17" fmla="*/ 7 h 73"/>
                <a:gd name="T18" fmla="*/ 26 w 68"/>
                <a:gd name="T19" fmla="*/ 12 h 73"/>
                <a:gd name="T20" fmla="*/ 24 w 68"/>
                <a:gd name="T21" fmla="*/ 17 h 73"/>
                <a:gd name="T22" fmla="*/ 22 w 68"/>
                <a:gd name="T23" fmla="*/ 27 h 73"/>
                <a:gd name="T24" fmla="*/ 19 w 68"/>
                <a:gd name="T25" fmla="*/ 37 h 73"/>
                <a:gd name="T26" fmla="*/ 19 w 68"/>
                <a:gd name="T27" fmla="*/ 46 h 73"/>
                <a:gd name="T28" fmla="*/ 22 w 68"/>
                <a:gd name="T29" fmla="*/ 54 h 73"/>
                <a:gd name="T30" fmla="*/ 24 w 68"/>
                <a:gd name="T31" fmla="*/ 61 h 73"/>
                <a:gd name="T32" fmla="*/ 29 w 68"/>
                <a:gd name="T33" fmla="*/ 66 h 73"/>
                <a:gd name="T34" fmla="*/ 36 w 68"/>
                <a:gd name="T35" fmla="*/ 68 h 73"/>
                <a:gd name="T36" fmla="*/ 44 w 68"/>
                <a:gd name="T37" fmla="*/ 71 h 73"/>
                <a:gd name="T38" fmla="*/ 49 w 68"/>
                <a:gd name="T39" fmla="*/ 68 h 73"/>
                <a:gd name="T40" fmla="*/ 56 w 68"/>
                <a:gd name="T41" fmla="*/ 66 h 73"/>
                <a:gd name="T42" fmla="*/ 61 w 68"/>
                <a:gd name="T43" fmla="*/ 64 h 73"/>
                <a:gd name="T44" fmla="*/ 68 w 68"/>
                <a:gd name="T45" fmla="*/ 56 h 73"/>
                <a:gd name="T46" fmla="*/ 68 w 68"/>
                <a:gd name="T47" fmla="*/ 64 h 73"/>
                <a:gd name="T48" fmla="*/ 61 w 68"/>
                <a:gd name="T49" fmla="*/ 68 h 73"/>
                <a:gd name="T50" fmla="*/ 56 w 68"/>
                <a:gd name="T51" fmla="*/ 71 h 73"/>
                <a:gd name="T52" fmla="*/ 49 w 68"/>
                <a:gd name="T53" fmla="*/ 73 h 73"/>
                <a:gd name="T54" fmla="*/ 39 w 68"/>
                <a:gd name="T55" fmla="*/ 73 h 73"/>
                <a:gd name="T56" fmla="*/ 29 w 68"/>
                <a:gd name="T57" fmla="*/ 73 h 73"/>
                <a:gd name="T58" fmla="*/ 19 w 68"/>
                <a:gd name="T59" fmla="*/ 71 h 73"/>
                <a:gd name="T60" fmla="*/ 12 w 68"/>
                <a:gd name="T61" fmla="*/ 64 h 73"/>
                <a:gd name="T62" fmla="*/ 4 w 68"/>
                <a:gd name="T63" fmla="*/ 56 h 73"/>
                <a:gd name="T64" fmla="*/ 2 w 68"/>
                <a:gd name="T65" fmla="*/ 46 h 73"/>
                <a:gd name="T66" fmla="*/ 0 w 68"/>
                <a:gd name="T67" fmla="*/ 39 h 73"/>
                <a:gd name="T68" fmla="*/ 2 w 68"/>
                <a:gd name="T69" fmla="*/ 29 h 73"/>
                <a:gd name="T70" fmla="*/ 4 w 68"/>
                <a:gd name="T71" fmla="*/ 19 h 73"/>
                <a:gd name="T72" fmla="*/ 12 w 68"/>
                <a:gd name="T73" fmla="*/ 10 h 73"/>
                <a:gd name="T74" fmla="*/ 19 w 68"/>
                <a:gd name="T75" fmla="*/ 5 h 73"/>
                <a:gd name="T76" fmla="*/ 29 w 68"/>
                <a:gd name="T77" fmla="*/ 0 h 73"/>
                <a:gd name="T78" fmla="*/ 39 w 68"/>
                <a:gd name="T79" fmla="*/ 0 h 73"/>
                <a:gd name="T80" fmla="*/ 46 w 68"/>
                <a:gd name="T81" fmla="*/ 0 h 73"/>
                <a:gd name="T82" fmla="*/ 56 w 68"/>
                <a:gd name="T83" fmla="*/ 2 h 73"/>
                <a:gd name="T84" fmla="*/ 58 w 68"/>
                <a:gd name="T85" fmla="*/ 2 h 73"/>
                <a:gd name="T86" fmla="*/ 61 w 68"/>
                <a:gd name="T87" fmla="*/ 5 h 73"/>
                <a:gd name="T88" fmla="*/ 63 w 68"/>
                <a:gd name="T89" fmla="*/ 2 h 73"/>
                <a:gd name="T90" fmla="*/ 66 w 68"/>
                <a:gd name="T91" fmla="*/ 2 h 73"/>
                <a:gd name="T92" fmla="*/ 66 w 68"/>
                <a:gd name="T93" fmla="*/ 2 h 73"/>
                <a:gd name="T94" fmla="*/ 66 w 68"/>
                <a:gd name="T95" fmla="*/ 0 h 73"/>
                <a:gd name="T96" fmla="*/ 68 w 68"/>
                <a:gd name="T97" fmla="*/ 0 h 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"/>
                <a:gd name="T148" fmla="*/ 0 h 73"/>
                <a:gd name="T149" fmla="*/ 68 w 68"/>
                <a:gd name="T150" fmla="*/ 73 h 7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" h="73">
                  <a:moveTo>
                    <a:pt x="68" y="0"/>
                  </a:moveTo>
                  <a:lnTo>
                    <a:pt x="68" y="24"/>
                  </a:lnTo>
                  <a:lnTo>
                    <a:pt x="66" y="24"/>
                  </a:lnTo>
                  <a:lnTo>
                    <a:pt x="63" y="15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4" y="5"/>
                  </a:lnTo>
                  <a:lnTo>
                    <a:pt x="36" y="5"/>
                  </a:lnTo>
                  <a:lnTo>
                    <a:pt x="31" y="7"/>
                  </a:lnTo>
                  <a:lnTo>
                    <a:pt x="26" y="12"/>
                  </a:lnTo>
                  <a:lnTo>
                    <a:pt x="24" y="17"/>
                  </a:lnTo>
                  <a:lnTo>
                    <a:pt x="22" y="27"/>
                  </a:lnTo>
                  <a:lnTo>
                    <a:pt x="19" y="37"/>
                  </a:lnTo>
                  <a:lnTo>
                    <a:pt x="19" y="46"/>
                  </a:lnTo>
                  <a:lnTo>
                    <a:pt x="22" y="54"/>
                  </a:lnTo>
                  <a:lnTo>
                    <a:pt x="24" y="61"/>
                  </a:lnTo>
                  <a:lnTo>
                    <a:pt x="29" y="66"/>
                  </a:lnTo>
                  <a:lnTo>
                    <a:pt x="36" y="68"/>
                  </a:lnTo>
                  <a:lnTo>
                    <a:pt x="44" y="71"/>
                  </a:lnTo>
                  <a:lnTo>
                    <a:pt x="49" y="68"/>
                  </a:lnTo>
                  <a:lnTo>
                    <a:pt x="56" y="66"/>
                  </a:lnTo>
                  <a:lnTo>
                    <a:pt x="61" y="64"/>
                  </a:lnTo>
                  <a:lnTo>
                    <a:pt x="68" y="56"/>
                  </a:lnTo>
                  <a:lnTo>
                    <a:pt x="68" y="64"/>
                  </a:lnTo>
                  <a:lnTo>
                    <a:pt x="61" y="68"/>
                  </a:lnTo>
                  <a:lnTo>
                    <a:pt x="56" y="71"/>
                  </a:lnTo>
                  <a:lnTo>
                    <a:pt x="49" y="73"/>
                  </a:lnTo>
                  <a:lnTo>
                    <a:pt x="39" y="73"/>
                  </a:lnTo>
                  <a:lnTo>
                    <a:pt x="29" y="73"/>
                  </a:lnTo>
                  <a:lnTo>
                    <a:pt x="19" y="71"/>
                  </a:lnTo>
                  <a:lnTo>
                    <a:pt x="12" y="64"/>
                  </a:lnTo>
                  <a:lnTo>
                    <a:pt x="4" y="56"/>
                  </a:lnTo>
                  <a:lnTo>
                    <a:pt x="2" y="46"/>
                  </a:lnTo>
                  <a:lnTo>
                    <a:pt x="0" y="39"/>
                  </a:lnTo>
                  <a:lnTo>
                    <a:pt x="2" y="29"/>
                  </a:lnTo>
                  <a:lnTo>
                    <a:pt x="4" y="19"/>
                  </a:lnTo>
                  <a:lnTo>
                    <a:pt x="12" y="10"/>
                  </a:lnTo>
                  <a:lnTo>
                    <a:pt x="19" y="5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1" y="5"/>
                  </a:lnTo>
                  <a:lnTo>
                    <a:pt x="63" y="2"/>
                  </a:lnTo>
                  <a:lnTo>
                    <a:pt x="66" y="2"/>
                  </a:lnTo>
                  <a:lnTo>
                    <a:pt x="66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4424" y="2330"/>
              <a:ext cx="76" cy="73"/>
            </a:xfrm>
            <a:custGeom>
              <a:avLst/>
              <a:gdLst>
                <a:gd name="T0" fmla="*/ 39 w 76"/>
                <a:gd name="T1" fmla="*/ 0 h 73"/>
                <a:gd name="T2" fmla="*/ 49 w 76"/>
                <a:gd name="T3" fmla="*/ 0 h 73"/>
                <a:gd name="T4" fmla="*/ 59 w 76"/>
                <a:gd name="T5" fmla="*/ 2 h 73"/>
                <a:gd name="T6" fmla="*/ 66 w 76"/>
                <a:gd name="T7" fmla="*/ 10 h 73"/>
                <a:gd name="T8" fmla="*/ 73 w 76"/>
                <a:gd name="T9" fmla="*/ 17 h 73"/>
                <a:gd name="T10" fmla="*/ 76 w 76"/>
                <a:gd name="T11" fmla="*/ 27 h 73"/>
                <a:gd name="T12" fmla="*/ 76 w 76"/>
                <a:gd name="T13" fmla="*/ 37 h 73"/>
                <a:gd name="T14" fmla="*/ 76 w 76"/>
                <a:gd name="T15" fmla="*/ 44 h 73"/>
                <a:gd name="T16" fmla="*/ 73 w 76"/>
                <a:gd name="T17" fmla="*/ 54 h 73"/>
                <a:gd name="T18" fmla="*/ 69 w 76"/>
                <a:gd name="T19" fmla="*/ 61 h 73"/>
                <a:gd name="T20" fmla="*/ 64 w 76"/>
                <a:gd name="T21" fmla="*/ 66 h 73"/>
                <a:gd name="T22" fmla="*/ 56 w 76"/>
                <a:gd name="T23" fmla="*/ 71 h 73"/>
                <a:gd name="T24" fmla="*/ 49 w 76"/>
                <a:gd name="T25" fmla="*/ 73 h 73"/>
                <a:gd name="T26" fmla="*/ 39 w 76"/>
                <a:gd name="T27" fmla="*/ 73 h 73"/>
                <a:gd name="T28" fmla="*/ 27 w 76"/>
                <a:gd name="T29" fmla="*/ 73 h 73"/>
                <a:gd name="T30" fmla="*/ 17 w 76"/>
                <a:gd name="T31" fmla="*/ 68 h 73"/>
                <a:gd name="T32" fmla="*/ 10 w 76"/>
                <a:gd name="T33" fmla="*/ 61 h 73"/>
                <a:gd name="T34" fmla="*/ 5 w 76"/>
                <a:gd name="T35" fmla="*/ 54 h 73"/>
                <a:gd name="T36" fmla="*/ 2 w 76"/>
                <a:gd name="T37" fmla="*/ 46 h 73"/>
                <a:gd name="T38" fmla="*/ 0 w 76"/>
                <a:gd name="T39" fmla="*/ 37 h 73"/>
                <a:gd name="T40" fmla="*/ 2 w 76"/>
                <a:gd name="T41" fmla="*/ 27 h 73"/>
                <a:gd name="T42" fmla="*/ 5 w 76"/>
                <a:gd name="T43" fmla="*/ 17 h 73"/>
                <a:gd name="T44" fmla="*/ 12 w 76"/>
                <a:gd name="T45" fmla="*/ 10 h 73"/>
                <a:gd name="T46" fmla="*/ 20 w 76"/>
                <a:gd name="T47" fmla="*/ 2 h 73"/>
                <a:gd name="T48" fmla="*/ 29 w 76"/>
                <a:gd name="T49" fmla="*/ 0 h 73"/>
                <a:gd name="T50" fmla="*/ 39 w 76"/>
                <a:gd name="T51" fmla="*/ 0 h 73"/>
                <a:gd name="T52" fmla="*/ 39 w 76"/>
                <a:gd name="T53" fmla="*/ 2 h 73"/>
                <a:gd name="T54" fmla="*/ 34 w 76"/>
                <a:gd name="T55" fmla="*/ 5 h 73"/>
                <a:gd name="T56" fmla="*/ 29 w 76"/>
                <a:gd name="T57" fmla="*/ 7 h 73"/>
                <a:gd name="T58" fmla="*/ 24 w 76"/>
                <a:gd name="T59" fmla="*/ 12 h 73"/>
                <a:gd name="T60" fmla="*/ 22 w 76"/>
                <a:gd name="T61" fmla="*/ 19 h 73"/>
                <a:gd name="T62" fmla="*/ 20 w 76"/>
                <a:gd name="T63" fmla="*/ 27 h 73"/>
                <a:gd name="T64" fmla="*/ 20 w 76"/>
                <a:gd name="T65" fmla="*/ 37 h 73"/>
                <a:gd name="T66" fmla="*/ 22 w 76"/>
                <a:gd name="T67" fmla="*/ 49 h 73"/>
                <a:gd name="T68" fmla="*/ 22 w 76"/>
                <a:gd name="T69" fmla="*/ 59 h 73"/>
                <a:gd name="T70" fmla="*/ 27 w 76"/>
                <a:gd name="T71" fmla="*/ 64 h 73"/>
                <a:gd name="T72" fmla="*/ 29 w 76"/>
                <a:gd name="T73" fmla="*/ 68 h 73"/>
                <a:gd name="T74" fmla="*/ 34 w 76"/>
                <a:gd name="T75" fmla="*/ 71 h 73"/>
                <a:gd name="T76" fmla="*/ 39 w 76"/>
                <a:gd name="T77" fmla="*/ 71 h 73"/>
                <a:gd name="T78" fmla="*/ 44 w 76"/>
                <a:gd name="T79" fmla="*/ 71 h 73"/>
                <a:gd name="T80" fmla="*/ 49 w 76"/>
                <a:gd name="T81" fmla="*/ 68 h 73"/>
                <a:gd name="T82" fmla="*/ 51 w 76"/>
                <a:gd name="T83" fmla="*/ 64 h 73"/>
                <a:gd name="T84" fmla="*/ 56 w 76"/>
                <a:gd name="T85" fmla="*/ 56 h 73"/>
                <a:gd name="T86" fmla="*/ 56 w 76"/>
                <a:gd name="T87" fmla="*/ 49 h 73"/>
                <a:gd name="T88" fmla="*/ 59 w 76"/>
                <a:gd name="T89" fmla="*/ 37 h 73"/>
                <a:gd name="T90" fmla="*/ 56 w 76"/>
                <a:gd name="T91" fmla="*/ 29 h 73"/>
                <a:gd name="T92" fmla="*/ 56 w 76"/>
                <a:gd name="T93" fmla="*/ 22 h 73"/>
                <a:gd name="T94" fmla="*/ 56 w 76"/>
                <a:gd name="T95" fmla="*/ 15 h 73"/>
                <a:gd name="T96" fmla="*/ 51 w 76"/>
                <a:gd name="T97" fmla="*/ 10 h 73"/>
                <a:gd name="T98" fmla="*/ 49 w 76"/>
                <a:gd name="T99" fmla="*/ 5 h 73"/>
                <a:gd name="T100" fmla="*/ 44 w 76"/>
                <a:gd name="T101" fmla="*/ 2 h 73"/>
                <a:gd name="T102" fmla="*/ 39 w 76"/>
                <a:gd name="T103" fmla="*/ 2 h 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"/>
                <a:gd name="T157" fmla="*/ 0 h 73"/>
                <a:gd name="T158" fmla="*/ 76 w 76"/>
                <a:gd name="T159" fmla="*/ 73 h 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" h="73">
                  <a:moveTo>
                    <a:pt x="39" y="0"/>
                  </a:moveTo>
                  <a:lnTo>
                    <a:pt x="49" y="0"/>
                  </a:lnTo>
                  <a:lnTo>
                    <a:pt x="59" y="2"/>
                  </a:lnTo>
                  <a:lnTo>
                    <a:pt x="66" y="10"/>
                  </a:lnTo>
                  <a:lnTo>
                    <a:pt x="73" y="17"/>
                  </a:lnTo>
                  <a:lnTo>
                    <a:pt x="76" y="27"/>
                  </a:lnTo>
                  <a:lnTo>
                    <a:pt x="76" y="37"/>
                  </a:lnTo>
                  <a:lnTo>
                    <a:pt x="76" y="44"/>
                  </a:lnTo>
                  <a:lnTo>
                    <a:pt x="73" y="54"/>
                  </a:lnTo>
                  <a:lnTo>
                    <a:pt x="69" y="61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9" y="73"/>
                  </a:lnTo>
                  <a:lnTo>
                    <a:pt x="39" y="73"/>
                  </a:lnTo>
                  <a:lnTo>
                    <a:pt x="27" y="73"/>
                  </a:lnTo>
                  <a:lnTo>
                    <a:pt x="17" y="68"/>
                  </a:lnTo>
                  <a:lnTo>
                    <a:pt x="10" y="61"/>
                  </a:lnTo>
                  <a:lnTo>
                    <a:pt x="5" y="54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2" y="27"/>
                  </a:lnTo>
                  <a:lnTo>
                    <a:pt x="5" y="17"/>
                  </a:lnTo>
                  <a:lnTo>
                    <a:pt x="12" y="10"/>
                  </a:lnTo>
                  <a:lnTo>
                    <a:pt x="20" y="2"/>
                  </a:lnTo>
                  <a:lnTo>
                    <a:pt x="29" y="0"/>
                  </a:lnTo>
                  <a:lnTo>
                    <a:pt x="39" y="0"/>
                  </a:lnTo>
                  <a:close/>
                  <a:moveTo>
                    <a:pt x="39" y="2"/>
                  </a:moveTo>
                  <a:lnTo>
                    <a:pt x="34" y="5"/>
                  </a:lnTo>
                  <a:lnTo>
                    <a:pt x="29" y="7"/>
                  </a:lnTo>
                  <a:lnTo>
                    <a:pt x="24" y="12"/>
                  </a:lnTo>
                  <a:lnTo>
                    <a:pt x="22" y="19"/>
                  </a:lnTo>
                  <a:lnTo>
                    <a:pt x="20" y="27"/>
                  </a:lnTo>
                  <a:lnTo>
                    <a:pt x="20" y="37"/>
                  </a:lnTo>
                  <a:lnTo>
                    <a:pt x="22" y="49"/>
                  </a:lnTo>
                  <a:lnTo>
                    <a:pt x="22" y="59"/>
                  </a:lnTo>
                  <a:lnTo>
                    <a:pt x="27" y="64"/>
                  </a:lnTo>
                  <a:lnTo>
                    <a:pt x="29" y="68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4" y="71"/>
                  </a:lnTo>
                  <a:lnTo>
                    <a:pt x="49" y="68"/>
                  </a:lnTo>
                  <a:lnTo>
                    <a:pt x="51" y="64"/>
                  </a:lnTo>
                  <a:lnTo>
                    <a:pt x="56" y="56"/>
                  </a:lnTo>
                  <a:lnTo>
                    <a:pt x="56" y="49"/>
                  </a:lnTo>
                  <a:lnTo>
                    <a:pt x="59" y="37"/>
                  </a:lnTo>
                  <a:lnTo>
                    <a:pt x="56" y="29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1" y="10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4507" y="2330"/>
              <a:ext cx="74" cy="73"/>
            </a:xfrm>
            <a:custGeom>
              <a:avLst/>
              <a:gdLst>
                <a:gd name="T0" fmla="*/ 0 w 74"/>
                <a:gd name="T1" fmla="*/ 73 h 73"/>
                <a:gd name="T2" fmla="*/ 0 w 74"/>
                <a:gd name="T3" fmla="*/ 71 h 73"/>
                <a:gd name="T4" fmla="*/ 3 w 74"/>
                <a:gd name="T5" fmla="*/ 71 h 73"/>
                <a:gd name="T6" fmla="*/ 5 w 74"/>
                <a:gd name="T7" fmla="*/ 71 h 73"/>
                <a:gd name="T8" fmla="*/ 8 w 74"/>
                <a:gd name="T9" fmla="*/ 71 h 73"/>
                <a:gd name="T10" fmla="*/ 10 w 74"/>
                <a:gd name="T11" fmla="*/ 68 h 73"/>
                <a:gd name="T12" fmla="*/ 10 w 74"/>
                <a:gd name="T13" fmla="*/ 68 h 73"/>
                <a:gd name="T14" fmla="*/ 10 w 74"/>
                <a:gd name="T15" fmla="*/ 66 h 73"/>
                <a:gd name="T16" fmla="*/ 10 w 74"/>
                <a:gd name="T17" fmla="*/ 61 h 73"/>
                <a:gd name="T18" fmla="*/ 10 w 74"/>
                <a:gd name="T19" fmla="*/ 12 h 73"/>
                <a:gd name="T20" fmla="*/ 10 w 74"/>
                <a:gd name="T21" fmla="*/ 10 h 73"/>
                <a:gd name="T22" fmla="*/ 10 w 74"/>
                <a:gd name="T23" fmla="*/ 7 h 73"/>
                <a:gd name="T24" fmla="*/ 10 w 74"/>
                <a:gd name="T25" fmla="*/ 5 h 73"/>
                <a:gd name="T26" fmla="*/ 8 w 74"/>
                <a:gd name="T27" fmla="*/ 5 h 73"/>
                <a:gd name="T28" fmla="*/ 5 w 74"/>
                <a:gd name="T29" fmla="*/ 2 h 73"/>
                <a:gd name="T30" fmla="*/ 3 w 74"/>
                <a:gd name="T31" fmla="*/ 2 h 73"/>
                <a:gd name="T32" fmla="*/ 0 w 74"/>
                <a:gd name="T33" fmla="*/ 2 h 73"/>
                <a:gd name="T34" fmla="*/ 0 w 74"/>
                <a:gd name="T35" fmla="*/ 0 h 73"/>
                <a:gd name="T36" fmla="*/ 32 w 74"/>
                <a:gd name="T37" fmla="*/ 0 h 73"/>
                <a:gd name="T38" fmla="*/ 44 w 74"/>
                <a:gd name="T39" fmla="*/ 2 h 73"/>
                <a:gd name="T40" fmla="*/ 54 w 74"/>
                <a:gd name="T41" fmla="*/ 5 h 73"/>
                <a:gd name="T42" fmla="*/ 62 w 74"/>
                <a:gd name="T43" fmla="*/ 10 h 73"/>
                <a:gd name="T44" fmla="*/ 69 w 74"/>
                <a:gd name="T45" fmla="*/ 17 h 73"/>
                <a:gd name="T46" fmla="*/ 71 w 74"/>
                <a:gd name="T47" fmla="*/ 27 h 73"/>
                <a:gd name="T48" fmla="*/ 74 w 74"/>
                <a:gd name="T49" fmla="*/ 37 h 73"/>
                <a:gd name="T50" fmla="*/ 71 w 74"/>
                <a:gd name="T51" fmla="*/ 44 h 73"/>
                <a:gd name="T52" fmla="*/ 71 w 74"/>
                <a:gd name="T53" fmla="*/ 51 h 73"/>
                <a:gd name="T54" fmla="*/ 66 w 74"/>
                <a:gd name="T55" fmla="*/ 56 h 73"/>
                <a:gd name="T56" fmla="*/ 64 w 74"/>
                <a:gd name="T57" fmla="*/ 61 h 73"/>
                <a:gd name="T58" fmla="*/ 59 w 74"/>
                <a:gd name="T59" fmla="*/ 66 h 73"/>
                <a:gd name="T60" fmla="*/ 54 w 74"/>
                <a:gd name="T61" fmla="*/ 68 h 73"/>
                <a:gd name="T62" fmla="*/ 49 w 74"/>
                <a:gd name="T63" fmla="*/ 71 h 73"/>
                <a:gd name="T64" fmla="*/ 42 w 74"/>
                <a:gd name="T65" fmla="*/ 73 h 73"/>
                <a:gd name="T66" fmla="*/ 39 w 74"/>
                <a:gd name="T67" fmla="*/ 73 h 73"/>
                <a:gd name="T68" fmla="*/ 32 w 74"/>
                <a:gd name="T69" fmla="*/ 73 h 73"/>
                <a:gd name="T70" fmla="*/ 0 w 74"/>
                <a:gd name="T71" fmla="*/ 73 h 73"/>
                <a:gd name="T72" fmla="*/ 27 w 74"/>
                <a:gd name="T73" fmla="*/ 5 h 73"/>
                <a:gd name="T74" fmla="*/ 27 w 74"/>
                <a:gd name="T75" fmla="*/ 61 h 73"/>
                <a:gd name="T76" fmla="*/ 27 w 74"/>
                <a:gd name="T77" fmla="*/ 66 h 73"/>
                <a:gd name="T78" fmla="*/ 30 w 74"/>
                <a:gd name="T79" fmla="*/ 68 h 73"/>
                <a:gd name="T80" fmla="*/ 30 w 74"/>
                <a:gd name="T81" fmla="*/ 68 h 73"/>
                <a:gd name="T82" fmla="*/ 30 w 74"/>
                <a:gd name="T83" fmla="*/ 68 h 73"/>
                <a:gd name="T84" fmla="*/ 32 w 74"/>
                <a:gd name="T85" fmla="*/ 68 h 73"/>
                <a:gd name="T86" fmla="*/ 35 w 74"/>
                <a:gd name="T87" fmla="*/ 71 h 73"/>
                <a:gd name="T88" fmla="*/ 39 w 74"/>
                <a:gd name="T89" fmla="*/ 68 h 73"/>
                <a:gd name="T90" fmla="*/ 44 w 74"/>
                <a:gd name="T91" fmla="*/ 66 h 73"/>
                <a:gd name="T92" fmla="*/ 47 w 74"/>
                <a:gd name="T93" fmla="*/ 64 h 73"/>
                <a:gd name="T94" fmla="*/ 52 w 74"/>
                <a:gd name="T95" fmla="*/ 56 h 73"/>
                <a:gd name="T96" fmla="*/ 52 w 74"/>
                <a:gd name="T97" fmla="*/ 49 h 73"/>
                <a:gd name="T98" fmla="*/ 54 w 74"/>
                <a:gd name="T99" fmla="*/ 37 h 73"/>
                <a:gd name="T100" fmla="*/ 52 w 74"/>
                <a:gd name="T101" fmla="*/ 29 h 73"/>
                <a:gd name="T102" fmla="*/ 52 w 74"/>
                <a:gd name="T103" fmla="*/ 22 h 73"/>
                <a:gd name="T104" fmla="*/ 49 w 74"/>
                <a:gd name="T105" fmla="*/ 15 h 73"/>
                <a:gd name="T106" fmla="*/ 44 w 74"/>
                <a:gd name="T107" fmla="*/ 10 h 73"/>
                <a:gd name="T108" fmla="*/ 39 w 74"/>
                <a:gd name="T109" fmla="*/ 5 h 73"/>
                <a:gd name="T110" fmla="*/ 35 w 74"/>
                <a:gd name="T111" fmla="*/ 5 h 73"/>
                <a:gd name="T112" fmla="*/ 27 w 74"/>
                <a:gd name="T113" fmla="*/ 5 h 7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"/>
                <a:gd name="T172" fmla="*/ 0 h 73"/>
                <a:gd name="T173" fmla="*/ 74 w 74"/>
                <a:gd name="T174" fmla="*/ 73 h 7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" h="73">
                  <a:moveTo>
                    <a:pt x="0" y="73"/>
                  </a:moveTo>
                  <a:lnTo>
                    <a:pt x="0" y="71"/>
                  </a:lnTo>
                  <a:lnTo>
                    <a:pt x="3" y="71"/>
                  </a:lnTo>
                  <a:lnTo>
                    <a:pt x="5" y="71"/>
                  </a:lnTo>
                  <a:lnTo>
                    <a:pt x="8" y="71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5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4" y="2"/>
                  </a:lnTo>
                  <a:lnTo>
                    <a:pt x="54" y="5"/>
                  </a:lnTo>
                  <a:lnTo>
                    <a:pt x="62" y="10"/>
                  </a:lnTo>
                  <a:lnTo>
                    <a:pt x="69" y="17"/>
                  </a:lnTo>
                  <a:lnTo>
                    <a:pt x="71" y="27"/>
                  </a:lnTo>
                  <a:lnTo>
                    <a:pt x="74" y="37"/>
                  </a:lnTo>
                  <a:lnTo>
                    <a:pt x="71" y="44"/>
                  </a:lnTo>
                  <a:lnTo>
                    <a:pt x="71" y="51"/>
                  </a:lnTo>
                  <a:lnTo>
                    <a:pt x="66" y="56"/>
                  </a:lnTo>
                  <a:lnTo>
                    <a:pt x="64" y="61"/>
                  </a:lnTo>
                  <a:lnTo>
                    <a:pt x="59" y="66"/>
                  </a:lnTo>
                  <a:lnTo>
                    <a:pt x="54" y="68"/>
                  </a:lnTo>
                  <a:lnTo>
                    <a:pt x="49" y="71"/>
                  </a:lnTo>
                  <a:lnTo>
                    <a:pt x="42" y="73"/>
                  </a:lnTo>
                  <a:lnTo>
                    <a:pt x="39" y="73"/>
                  </a:lnTo>
                  <a:lnTo>
                    <a:pt x="32" y="73"/>
                  </a:lnTo>
                  <a:lnTo>
                    <a:pt x="0" y="73"/>
                  </a:lnTo>
                  <a:close/>
                  <a:moveTo>
                    <a:pt x="27" y="5"/>
                  </a:moveTo>
                  <a:lnTo>
                    <a:pt x="27" y="61"/>
                  </a:lnTo>
                  <a:lnTo>
                    <a:pt x="27" y="66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5" y="71"/>
                  </a:lnTo>
                  <a:lnTo>
                    <a:pt x="39" y="68"/>
                  </a:lnTo>
                  <a:lnTo>
                    <a:pt x="44" y="66"/>
                  </a:lnTo>
                  <a:lnTo>
                    <a:pt x="47" y="64"/>
                  </a:lnTo>
                  <a:lnTo>
                    <a:pt x="52" y="56"/>
                  </a:lnTo>
                  <a:lnTo>
                    <a:pt x="52" y="49"/>
                  </a:lnTo>
                  <a:lnTo>
                    <a:pt x="54" y="37"/>
                  </a:lnTo>
                  <a:lnTo>
                    <a:pt x="52" y="29"/>
                  </a:lnTo>
                  <a:lnTo>
                    <a:pt x="52" y="22"/>
                  </a:lnTo>
                  <a:lnTo>
                    <a:pt x="49" y="15"/>
                  </a:lnTo>
                  <a:lnTo>
                    <a:pt x="44" y="10"/>
                  </a:lnTo>
                  <a:lnTo>
                    <a:pt x="39" y="5"/>
                  </a:lnTo>
                  <a:lnTo>
                    <a:pt x="35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4586" y="2330"/>
              <a:ext cx="66" cy="73"/>
            </a:xfrm>
            <a:custGeom>
              <a:avLst/>
              <a:gdLst>
                <a:gd name="T0" fmla="*/ 27 w 66"/>
                <a:gd name="T1" fmla="*/ 5 h 73"/>
                <a:gd name="T2" fmla="*/ 27 w 66"/>
                <a:gd name="T3" fmla="*/ 34 h 73"/>
                <a:gd name="T4" fmla="*/ 29 w 66"/>
                <a:gd name="T5" fmla="*/ 34 h 73"/>
                <a:gd name="T6" fmla="*/ 34 w 66"/>
                <a:gd name="T7" fmla="*/ 34 h 73"/>
                <a:gd name="T8" fmla="*/ 39 w 66"/>
                <a:gd name="T9" fmla="*/ 29 h 73"/>
                <a:gd name="T10" fmla="*/ 41 w 66"/>
                <a:gd name="T11" fmla="*/ 24 h 73"/>
                <a:gd name="T12" fmla="*/ 44 w 66"/>
                <a:gd name="T13" fmla="*/ 17 h 73"/>
                <a:gd name="T14" fmla="*/ 44 w 66"/>
                <a:gd name="T15" fmla="*/ 17 h 73"/>
                <a:gd name="T16" fmla="*/ 44 w 66"/>
                <a:gd name="T17" fmla="*/ 56 h 73"/>
                <a:gd name="T18" fmla="*/ 44 w 66"/>
                <a:gd name="T19" fmla="*/ 56 h 73"/>
                <a:gd name="T20" fmla="*/ 41 w 66"/>
                <a:gd name="T21" fmla="*/ 49 h 73"/>
                <a:gd name="T22" fmla="*/ 39 w 66"/>
                <a:gd name="T23" fmla="*/ 44 h 73"/>
                <a:gd name="T24" fmla="*/ 39 w 66"/>
                <a:gd name="T25" fmla="*/ 41 h 73"/>
                <a:gd name="T26" fmla="*/ 36 w 66"/>
                <a:gd name="T27" fmla="*/ 39 h 73"/>
                <a:gd name="T28" fmla="*/ 32 w 66"/>
                <a:gd name="T29" fmla="*/ 39 h 73"/>
                <a:gd name="T30" fmla="*/ 27 w 66"/>
                <a:gd name="T31" fmla="*/ 39 h 73"/>
                <a:gd name="T32" fmla="*/ 27 w 66"/>
                <a:gd name="T33" fmla="*/ 59 h 73"/>
                <a:gd name="T34" fmla="*/ 29 w 66"/>
                <a:gd name="T35" fmla="*/ 64 h 73"/>
                <a:gd name="T36" fmla="*/ 29 w 66"/>
                <a:gd name="T37" fmla="*/ 66 h 73"/>
                <a:gd name="T38" fmla="*/ 29 w 66"/>
                <a:gd name="T39" fmla="*/ 68 h 73"/>
                <a:gd name="T40" fmla="*/ 29 w 66"/>
                <a:gd name="T41" fmla="*/ 68 h 73"/>
                <a:gd name="T42" fmla="*/ 32 w 66"/>
                <a:gd name="T43" fmla="*/ 68 h 73"/>
                <a:gd name="T44" fmla="*/ 34 w 66"/>
                <a:gd name="T45" fmla="*/ 71 h 73"/>
                <a:gd name="T46" fmla="*/ 39 w 66"/>
                <a:gd name="T47" fmla="*/ 71 h 73"/>
                <a:gd name="T48" fmla="*/ 49 w 66"/>
                <a:gd name="T49" fmla="*/ 68 h 73"/>
                <a:gd name="T50" fmla="*/ 56 w 66"/>
                <a:gd name="T51" fmla="*/ 66 h 73"/>
                <a:gd name="T52" fmla="*/ 61 w 66"/>
                <a:gd name="T53" fmla="*/ 59 h 73"/>
                <a:gd name="T54" fmla="*/ 63 w 66"/>
                <a:gd name="T55" fmla="*/ 51 h 73"/>
                <a:gd name="T56" fmla="*/ 66 w 66"/>
                <a:gd name="T57" fmla="*/ 51 h 73"/>
                <a:gd name="T58" fmla="*/ 63 w 66"/>
                <a:gd name="T59" fmla="*/ 73 h 73"/>
                <a:gd name="T60" fmla="*/ 0 w 66"/>
                <a:gd name="T61" fmla="*/ 73 h 73"/>
                <a:gd name="T62" fmla="*/ 0 w 66"/>
                <a:gd name="T63" fmla="*/ 71 h 73"/>
                <a:gd name="T64" fmla="*/ 2 w 66"/>
                <a:gd name="T65" fmla="*/ 71 h 73"/>
                <a:gd name="T66" fmla="*/ 5 w 66"/>
                <a:gd name="T67" fmla="*/ 71 h 73"/>
                <a:gd name="T68" fmla="*/ 7 w 66"/>
                <a:gd name="T69" fmla="*/ 71 h 73"/>
                <a:gd name="T70" fmla="*/ 9 w 66"/>
                <a:gd name="T71" fmla="*/ 68 h 73"/>
                <a:gd name="T72" fmla="*/ 9 w 66"/>
                <a:gd name="T73" fmla="*/ 68 h 73"/>
                <a:gd name="T74" fmla="*/ 9 w 66"/>
                <a:gd name="T75" fmla="*/ 66 h 73"/>
                <a:gd name="T76" fmla="*/ 12 w 66"/>
                <a:gd name="T77" fmla="*/ 61 h 73"/>
                <a:gd name="T78" fmla="*/ 12 w 66"/>
                <a:gd name="T79" fmla="*/ 12 h 73"/>
                <a:gd name="T80" fmla="*/ 9 w 66"/>
                <a:gd name="T81" fmla="*/ 10 h 73"/>
                <a:gd name="T82" fmla="*/ 9 w 66"/>
                <a:gd name="T83" fmla="*/ 7 h 73"/>
                <a:gd name="T84" fmla="*/ 9 w 66"/>
                <a:gd name="T85" fmla="*/ 5 h 73"/>
                <a:gd name="T86" fmla="*/ 9 w 66"/>
                <a:gd name="T87" fmla="*/ 5 h 73"/>
                <a:gd name="T88" fmla="*/ 7 w 66"/>
                <a:gd name="T89" fmla="*/ 2 h 73"/>
                <a:gd name="T90" fmla="*/ 2 w 66"/>
                <a:gd name="T91" fmla="*/ 2 h 73"/>
                <a:gd name="T92" fmla="*/ 0 w 66"/>
                <a:gd name="T93" fmla="*/ 2 h 73"/>
                <a:gd name="T94" fmla="*/ 0 w 66"/>
                <a:gd name="T95" fmla="*/ 0 h 73"/>
                <a:gd name="T96" fmla="*/ 61 w 66"/>
                <a:gd name="T97" fmla="*/ 0 h 73"/>
                <a:gd name="T98" fmla="*/ 61 w 66"/>
                <a:gd name="T99" fmla="*/ 22 h 73"/>
                <a:gd name="T100" fmla="*/ 59 w 66"/>
                <a:gd name="T101" fmla="*/ 22 h 73"/>
                <a:gd name="T102" fmla="*/ 56 w 66"/>
                <a:gd name="T103" fmla="*/ 15 h 73"/>
                <a:gd name="T104" fmla="*/ 54 w 66"/>
                <a:gd name="T105" fmla="*/ 10 h 73"/>
                <a:gd name="T106" fmla="*/ 51 w 66"/>
                <a:gd name="T107" fmla="*/ 7 h 73"/>
                <a:gd name="T108" fmla="*/ 46 w 66"/>
                <a:gd name="T109" fmla="*/ 5 h 73"/>
                <a:gd name="T110" fmla="*/ 41 w 66"/>
                <a:gd name="T111" fmla="*/ 5 h 73"/>
                <a:gd name="T112" fmla="*/ 36 w 66"/>
                <a:gd name="T113" fmla="*/ 5 h 73"/>
                <a:gd name="T114" fmla="*/ 27 w 66"/>
                <a:gd name="T115" fmla="*/ 5 h 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73"/>
                <a:gd name="T176" fmla="*/ 66 w 66"/>
                <a:gd name="T177" fmla="*/ 73 h 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73">
                  <a:moveTo>
                    <a:pt x="27" y="5"/>
                  </a:moveTo>
                  <a:lnTo>
                    <a:pt x="27" y="34"/>
                  </a:lnTo>
                  <a:lnTo>
                    <a:pt x="29" y="34"/>
                  </a:lnTo>
                  <a:lnTo>
                    <a:pt x="34" y="34"/>
                  </a:lnTo>
                  <a:lnTo>
                    <a:pt x="39" y="29"/>
                  </a:lnTo>
                  <a:lnTo>
                    <a:pt x="41" y="24"/>
                  </a:lnTo>
                  <a:lnTo>
                    <a:pt x="44" y="17"/>
                  </a:lnTo>
                  <a:lnTo>
                    <a:pt x="44" y="56"/>
                  </a:lnTo>
                  <a:lnTo>
                    <a:pt x="41" y="49"/>
                  </a:lnTo>
                  <a:lnTo>
                    <a:pt x="39" y="44"/>
                  </a:lnTo>
                  <a:lnTo>
                    <a:pt x="39" y="41"/>
                  </a:lnTo>
                  <a:lnTo>
                    <a:pt x="36" y="39"/>
                  </a:lnTo>
                  <a:lnTo>
                    <a:pt x="32" y="39"/>
                  </a:lnTo>
                  <a:lnTo>
                    <a:pt x="27" y="39"/>
                  </a:lnTo>
                  <a:lnTo>
                    <a:pt x="27" y="59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29" y="68"/>
                  </a:lnTo>
                  <a:lnTo>
                    <a:pt x="32" y="68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9" y="68"/>
                  </a:lnTo>
                  <a:lnTo>
                    <a:pt x="56" y="66"/>
                  </a:lnTo>
                  <a:lnTo>
                    <a:pt x="61" y="59"/>
                  </a:lnTo>
                  <a:lnTo>
                    <a:pt x="63" y="51"/>
                  </a:lnTo>
                  <a:lnTo>
                    <a:pt x="66" y="51"/>
                  </a:lnTo>
                  <a:lnTo>
                    <a:pt x="63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5" y="71"/>
                  </a:lnTo>
                  <a:lnTo>
                    <a:pt x="7" y="71"/>
                  </a:lnTo>
                  <a:lnTo>
                    <a:pt x="9" y="68"/>
                  </a:lnTo>
                  <a:lnTo>
                    <a:pt x="9" y="66"/>
                  </a:lnTo>
                  <a:lnTo>
                    <a:pt x="12" y="61"/>
                  </a:lnTo>
                  <a:lnTo>
                    <a:pt x="12" y="12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1" y="0"/>
                  </a:lnTo>
                  <a:lnTo>
                    <a:pt x="61" y="22"/>
                  </a:lnTo>
                  <a:lnTo>
                    <a:pt x="59" y="22"/>
                  </a:lnTo>
                  <a:lnTo>
                    <a:pt x="56" y="15"/>
                  </a:lnTo>
                  <a:lnTo>
                    <a:pt x="54" y="10"/>
                  </a:lnTo>
                  <a:lnTo>
                    <a:pt x="51" y="7"/>
                  </a:lnTo>
                  <a:lnTo>
                    <a:pt x="46" y="5"/>
                  </a:lnTo>
                  <a:lnTo>
                    <a:pt x="41" y="5"/>
                  </a:lnTo>
                  <a:lnTo>
                    <a:pt x="36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 noEditPoints="1"/>
            </p:cNvSpPr>
            <p:nvPr/>
          </p:nvSpPr>
          <p:spPr bwMode="auto">
            <a:xfrm>
              <a:off x="4659" y="2330"/>
              <a:ext cx="79" cy="73"/>
            </a:xfrm>
            <a:custGeom>
              <a:avLst/>
              <a:gdLst>
                <a:gd name="T0" fmla="*/ 27 w 79"/>
                <a:gd name="T1" fmla="*/ 39 h 73"/>
                <a:gd name="T2" fmla="*/ 27 w 79"/>
                <a:gd name="T3" fmla="*/ 61 h 73"/>
                <a:gd name="T4" fmla="*/ 27 w 79"/>
                <a:gd name="T5" fmla="*/ 66 h 73"/>
                <a:gd name="T6" fmla="*/ 27 w 79"/>
                <a:gd name="T7" fmla="*/ 68 h 73"/>
                <a:gd name="T8" fmla="*/ 27 w 79"/>
                <a:gd name="T9" fmla="*/ 68 h 73"/>
                <a:gd name="T10" fmla="*/ 30 w 79"/>
                <a:gd name="T11" fmla="*/ 71 h 73"/>
                <a:gd name="T12" fmla="*/ 32 w 79"/>
                <a:gd name="T13" fmla="*/ 71 h 73"/>
                <a:gd name="T14" fmla="*/ 37 w 79"/>
                <a:gd name="T15" fmla="*/ 71 h 73"/>
                <a:gd name="T16" fmla="*/ 37 w 79"/>
                <a:gd name="T17" fmla="*/ 73 h 73"/>
                <a:gd name="T18" fmla="*/ 0 w 79"/>
                <a:gd name="T19" fmla="*/ 73 h 73"/>
                <a:gd name="T20" fmla="*/ 0 w 79"/>
                <a:gd name="T21" fmla="*/ 71 h 73"/>
                <a:gd name="T22" fmla="*/ 5 w 79"/>
                <a:gd name="T23" fmla="*/ 71 h 73"/>
                <a:gd name="T24" fmla="*/ 8 w 79"/>
                <a:gd name="T25" fmla="*/ 71 h 73"/>
                <a:gd name="T26" fmla="*/ 10 w 79"/>
                <a:gd name="T27" fmla="*/ 68 h 73"/>
                <a:gd name="T28" fmla="*/ 10 w 79"/>
                <a:gd name="T29" fmla="*/ 68 h 73"/>
                <a:gd name="T30" fmla="*/ 10 w 79"/>
                <a:gd name="T31" fmla="*/ 66 h 73"/>
                <a:gd name="T32" fmla="*/ 10 w 79"/>
                <a:gd name="T33" fmla="*/ 61 h 73"/>
                <a:gd name="T34" fmla="*/ 10 w 79"/>
                <a:gd name="T35" fmla="*/ 12 h 73"/>
                <a:gd name="T36" fmla="*/ 10 w 79"/>
                <a:gd name="T37" fmla="*/ 7 h 73"/>
                <a:gd name="T38" fmla="*/ 10 w 79"/>
                <a:gd name="T39" fmla="*/ 5 h 73"/>
                <a:gd name="T40" fmla="*/ 10 w 79"/>
                <a:gd name="T41" fmla="*/ 5 h 73"/>
                <a:gd name="T42" fmla="*/ 8 w 79"/>
                <a:gd name="T43" fmla="*/ 2 h 73"/>
                <a:gd name="T44" fmla="*/ 5 w 79"/>
                <a:gd name="T45" fmla="*/ 2 h 73"/>
                <a:gd name="T46" fmla="*/ 0 w 79"/>
                <a:gd name="T47" fmla="*/ 2 h 73"/>
                <a:gd name="T48" fmla="*/ 0 w 79"/>
                <a:gd name="T49" fmla="*/ 0 h 73"/>
                <a:gd name="T50" fmla="*/ 35 w 79"/>
                <a:gd name="T51" fmla="*/ 0 h 73"/>
                <a:gd name="T52" fmla="*/ 47 w 79"/>
                <a:gd name="T53" fmla="*/ 0 h 73"/>
                <a:gd name="T54" fmla="*/ 54 w 79"/>
                <a:gd name="T55" fmla="*/ 2 h 73"/>
                <a:gd name="T56" fmla="*/ 59 w 79"/>
                <a:gd name="T57" fmla="*/ 5 h 73"/>
                <a:gd name="T58" fmla="*/ 64 w 79"/>
                <a:gd name="T59" fmla="*/ 10 h 73"/>
                <a:gd name="T60" fmla="*/ 66 w 79"/>
                <a:gd name="T61" fmla="*/ 15 h 73"/>
                <a:gd name="T62" fmla="*/ 66 w 79"/>
                <a:gd name="T63" fmla="*/ 22 h 73"/>
                <a:gd name="T64" fmla="*/ 66 w 79"/>
                <a:gd name="T65" fmla="*/ 29 h 73"/>
                <a:gd name="T66" fmla="*/ 61 w 79"/>
                <a:gd name="T67" fmla="*/ 34 h 73"/>
                <a:gd name="T68" fmla="*/ 57 w 79"/>
                <a:gd name="T69" fmla="*/ 37 h 73"/>
                <a:gd name="T70" fmla="*/ 52 w 79"/>
                <a:gd name="T71" fmla="*/ 39 h 73"/>
                <a:gd name="T72" fmla="*/ 69 w 79"/>
                <a:gd name="T73" fmla="*/ 64 h 73"/>
                <a:gd name="T74" fmla="*/ 71 w 79"/>
                <a:gd name="T75" fmla="*/ 68 h 73"/>
                <a:gd name="T76" fmla="*/ 74 w 79"/>
                <a:gd name="T77" fmla="*/ 68 h 73"/>
                <a:gd name="T78" fmla="*/ 76 w 79"/>
                <a:gd name="T79" fmla="*/ 71 h 73"/>
                <a:gd name="T80" fmla="*/ 79 w 79"/>
                <a:gd name="T81" fmla="*/ 71 h 73"/>
                <a:gd name="T82" fmla="*/ 79 w 79"/>
                <a:gd name="T83" fmla="*/ 73 h 73"/>
                <a:gd name="T84" fmla="*/ 57 w 79"/>
                <a:gd name="T85" fmla="*/ 73 h 73"/>
                <a:gd name="T86" fmla="*/ 32 w 79"/>
                <a:gd name="T87" fmla="*/ 39 h 73"/>
                <a:gd name="T88" fmla="*/ 27 w 79"/>
                <a:gd name="T89" fmla="*/ 39 h 73"/>
                <a:gd name="T90" fmla="*/ 27 w 79"/>
                <a:gd name="T91" fmla="*/ 5 h 73"/>
                <a:gd name="T92" fmla="*/ 27 w 79"/>
                <a:gd name="T93" fmla="*/ 37 h 73"/>
                <a:gd name="T94" fmla="*/ 30 w 79"/>
                <a:gd name="T95" fmla="*/ 37 h 73"/>
                <a:gd name="T96" fmla="*/ 37 w 79"/>
                <a:gd name="T97" fmla="*/ 37 h 73"/>
                <a:gd name="T98" fmla="*/ 42 w 79"/>
                <a:gd name="T99" fmla="*/ 37 h 73"/>
                <a:gd name="T100" fmla="*/ 44 w 79"/>
                <a:gd name="T101" fmla="*/ 34 h 73"/>
                <a:gd name="T102" fmla="*/ 49 w 79"/>
                <a:gd name="T103" fmla="*/ 29 h 73"/>
                <a:gd name="T104" fmla="*/ 49 w 79"/>
                <a:gd name="T105" fmla="*/ 27 h 73"/>
                <a:gd name="T106" fmla="*/ 52 w 79"/>
                <a:gd name="T107" fmla="*/ 19 h 73"/>
                <a:gd name="T108" fmla="*/ 49 w 79"/>
                <a:gd name="T109" fmla="*/ 12 h 73"/>
                <a:gd name="T110" fmla="*/ 47 w 79"/>
                <a:gd name="T111" fmla="*/ 7 h 73"/>
                <a:gd name="T112" fmla="*/ 42 w 79"/>
                <a:gd name="T113" fmla="*/ 5 h 73"/>
                <a:gd name="T114" fmla="*/ 32 w 79"/>
                <a:gd name="T115" fmla="*/ 5 h 73"/>
                <a:gd name="T116" fmla="*/ 27 w 79"/>
                <a:gd name="T117" fmla="*/ 5 h 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9"/>
                <a:gd name="T178" fmla="*/ 0 h 73"/>
                <a:gd name="T179" fmla="*/ 79 w 79"/>
                <a:gd name="T180" fmla="*/ 73 h 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9" h="73">
                  <a:moveTo>
                    <a:pt x="27" y="39"/>
                  </a:moveTo>
                  <a:lnTo>
                    <a:pt x="27" y="61"/>
                  </a:lnTo>
                  <a:lnTo>
                    <a:pt x="27" y="66"/>
                  </a:lnTo>
                  <a:lnTo>
                    <a:pt x="27" y="68"/>
                  </a:lnTo>
                  <a:lnTo>
                    <a:pt x="30" y="71"/>
                  </a:lnTo>
                  <a:lnTo>
                    <a:pt x="32" y="71"/>
                  </a:lnTo>
                  <a:lnTo>
                    <a:pt x="37" y="71"/>
                  </a:lnTo>
                  <a:lnTo>
                    <a:pt x="37" y="73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5" y="71"/>
                  </a:lnTo>
                  <a:lnTo>
                    <a:pt x="8" y="71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10" y="61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54" y="2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6" y="15"/>
                  </a:lnTo>
                  <a:lnTo>
                    <a:pt x="66" y="22"/>
                  </a:lnTo>
                  <a:lnTo>
                    <a:pt x="66" y="29"/>
                  </a:lnTo>
                  <a:lnTo>
                    <a:pt x="61" y="34"/>
                  </a:lnTo>
                  <a:lnTo>
                    <a:pt x="57" y="37"/>
                  </a:lnTo>
                  <a:lnTo>
                    <a:pt x="52" y="39"/>
                  </a:lnTo>
                  <a:lnTo>
                    <a:pt x="69" y="64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76" y="71"/>
                  </a:lnTo>
                  <a:lnTo>
                    <a:pt x="79" y="71"/>
                  </a:lnTo>
                  <a:lnTo>
                    <a:pt x="79" y="73"/>
                  </a:lnTo>
                  <a:lnTo>
                    <a:pt x="57" y="73"/>
                  </a:lnTo>
                  <a:lnTo>
                    <a:pt x="32" y="39"/>
                  </a:lnTo>
                  <a:lnTo>
                    <a:pt x="27" y="39"/>
                  </a:lnTo>
                  <a:close/>
                  <a:moveTo>
                    <a:pt x="27" y="5"/>
                  </a:moveTo>
                  <a:lnTo>
                    <a:pt x="27" y="37"/>
                  </a:lnTo>
                  <a:lnTo>
                    <a:pt x="30" y="37"/>
                  </a:lnTo>
                  <a:lnTo>
                    <a:pt x="37" y="37"/>
                  </a:lnTo>
                  <a:lnTo>
                    <a:pt x="42" y="37"/>
                  </a:lnTo>
                  <a:lnTo>
                    <a:pt x="44" y="34"/>
                  </a:lnTo>
                  <a:lnTo>
                    <a:pt x="49" y="29"/>
                  </a:lnTo>
                  <a:lnTo>
                    <a:pt x="49" y="27"/>
                  </a:lnTo>
                  <a:lnTo>
                    <a:pt x="52" y="19"/>
                  </a:lnTo>
                  <a:lnTo>
                    <a:pt x="49" y="12"/>
                  </a:lnTo>
                  <a:lnTo>
                    <a:pt x="47" y="7"/>
                  </a:lnTo>
                  <a:lnTo>
                    <a:pt x="42" y="5"/>
                  </a:lnTo>
                  <a:lnTo>
                    <a:pt x="32" y="5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2"/>
            <p:cNvSpPr>
              <a:spLocks noChangeShapeType="1"/>
            </p:cNvSpPr>
            <p:nvPr/>
          </p:nvSpPr>
          <p:spPr bwMode="auto">
            <a:xfrm>
              <a:off x="1378" y="2435"/>
              <a:ext cx="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1380" y="2435"/>
              <a:ext cx="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>
              <a:off x="1383" y="2435"/>
              <a:ext cx="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1392" y="2435"/>
              <a:ext cx="18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1410" y="2438"/>
              <a:ext cx="61" cy="2"/>
            </a:xfrm>
            <a:custGeom>
              <a:avLst/>
              <a:gdLst>
                <a:gd name="T0" fmla="*/ 0 w 61"/>
                <a:gd name="T1" fmla="*/ 0 h 2"/>
                <a:gd name="T2" fmla="*/ 29 w 61"/>
                <a:gd name="T3" fmla="*/ 0 h 2"/>
                <a:gd name="T4" fmla="*/ 61 w 61"/>
                <a:gd name="T5" fmla="*/ 2 h 2"/>
                <a:gd name="T6" fmla="*/ 0 60000 65536"/>
                <a:gd name="T7" fmla="*/ 0 60000 65536"/>
                <a:gd name="T8" fmla="*/ 0 60000 65536"/>
                <a:gd name="T9" fmla="*/ 0 w 61"/>
                <a:gd name="T10" fmla="*/ 0 h 2"/>
                <a:gd name="T11" fmla="*/ 61 w 6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2">
                  <a:moveTo>
                    <a:pt x="0" y="0"/>
                  </a:moveTo>
                  <a:lnTo>
                    <a:pt x="29" y="0"/>
                  </a:lnTo>
                  <a:lnTo>
                    <a:pt x="61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1503" y="2443"/>
              <a:ext cx="34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1537" y="2447"/>
              <a:ext cx="59" cy="8"/>
            </a:xfrm>
            <a:custGeom>
              <a:avLst/>
              <a:gdLst>
                <a:gd name="T0" fmla="*/ 0 w 59"/>
                <a:gd name="T1" fmla="*/ 0 h 8"/>
                <a:gd name="T2" fmla="*/ 59 w 59"/>
                <a:gd name="T3" fmla="*/ 8 h 8"/>
                <a:gd name="T4" fmla="*/ 59 w 59"/>
                <a:gd name="T5" fmla="*/ 8 h 8"/>
                <a:gd name="T6" fmla="*/ 0 60000 65536"/>
                <a:gd name="T7" fmla="*/ 0 60000 65536"/>
                <a:gd name="T8" fmla="*/ 0 60000 65536"/>
                <a:gd name="T9" fmla="*/ 0 w 59"/>
                <a:gd name="T10" fmla="*/ 0 h 8"/>
                <a:gd name="T11" fmla="*/ 59 w 5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" h="8">
                  <a:moveTo>
                    <a:pt x="0" y="0"/>
                  </a:moveTo>
                  <a:lnTo>
                    <a:pt x="59" y="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1628" y="2462"/>
              <a:ext cx="29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1657" y="2470"/>
              <a:ext cx="59" cy="19"/>
            </a:xfrm>
            <a:custGeom>
              <a:avLst/>
              <a:gdLst>
                <a:gd name="T0" fmla="*/ 0 w 59"/>
                <a:gd name="T1" fmla="*/ 0 h 19"/>
                <a:gd name="T2" fmla="*/ 56 w 59"/>
                <a:gd name="T3" fmla="*/ 17 h 19"/>
                <a:gd name="T4" fmla="*/ 59 w 59"/>
                <a:gd name="T5" fmla="*/ 19 h 19"/>
                <a:gd name="T6" fmla="*/ 0 60000 65536"/>
                <a:gd name="T7" fmla="*/ 0 60000 65536"/>
                <a:gd name="T8" fmla="*/ 0 60000 65536"/>
                <a:gd name="T9" fmla="*/ 0 w 59"/>
                <a:gd name="T10" fmla="*/ 0 h 19"/>
                <a:gd name="T11" fmla="*/ 59 w 59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" h="19">
                  <a:moveTo>
                    <a:pt x="0" y="0"/>
                  </a:moveTo>
                  <a:lnTo>
                    <a:pt x="56" y="17"/>
                  </a:lnTo>
                  <a:lnTo>
                    <a:pt x="59" y="1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1745" y="2504"/>
              <a:ext cx="20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1765" y="2514"/>
              <a:ext cx="56" cy="39"/>
            </a:xfrm>
            <a:custGeom>
              <a:avLst/>
              <a:gdLst>
                <a:gd name="T0" fmla="*/ 0 w 56"/>
                <a:gd name="T1" fmla="*/ 0 h 39"/>
                <a:gd name="T2" fmla="*/ 44 w 56"/>
                <a:gd name="T3" fmla="*/ 29 h 39"/>
                <a:gd name="T4" fmla="*/ 56 w 56"/>
                <a:gd name="T5" fmla="*/ 39 h 39"/>
                <a:gd name="T6" fmla="*/ 0 60000 65536"/>
                <a:gd name="T7" fmla="*/ 0 60000 65536"/>
                <a:gd name="T8" fmla="*/ 0 60000 65536"/>
                <a:gd name="T9" fmla="*/ 0 w 56"/>
                <a:gd name="T10" fmla="*/ 0 h 39"/>
                <a:gd name="T11" fmla="*/ 56 w 56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39">
                  <a:moveTo>
                    <a:pt x="0" y="0"/>
                  </a:moveTo>
                  <a:lnTo>
                    <a:pt x="44" y="29"/>
                  </a:lnTo>
                  <a:lnTo>
                    <a:pt x="56" y="3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1846" y="2573"/>
              <a:ext cx="2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>
              <a:off x="1848" y="2575"/>
              <a:ext cx="35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883" y="2604"/>
              <a:ext cx="34" cy="30"/>
            </a:xfrm>
            <a:custGeom>
              <a:avLst/>
              <a:gdLst>
                <a:gd name="T0" fmla="*/ 0 w 34"/>
                <a:gd name="T1" fmla="*/ 0 h 30"/>
                <a:gd name="T2" fmla="*/ 29 w 34"/>
                <a:gd name="T3" fmla="*/ 27 h 30"/>
                <a:gd name="T4" fmla="*/ 34 w 34"/>
                <a:gd name="T5" fmla="*/ 30 h 30"/>
                <a:gd name="T6" fmla="*/ 0 60000 65536"/>
                <a:gd name="T7" fmla="*/ 0 60000 65536"/>
                <a:gd name="T8" fmla="*/ 0 60000 65536"/>
                <a:gd name="T9" fmla="*/ 0 w 34"/>
                <a:gd name="T10" fmla="*/ 0 h 30"/>
                <a:gd name="T11" fmla="*/ 34 w 34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30">
                  <a:moveTo>
                    <a:pt x="0" y="0"/>
                  </a:moveTo>
                  <a:lnTo>
                    <a:pt x="29" y="27"/>
                  </a:lnTo>
                  <a:lnTo>
                    <a:pt x="34" y="3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1944" y="2651"/>
              <a:ext cx="19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1963" y="2661"/>
              <a:ext cx="25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1988" y="2641"/>
              <a:ext cx="42" cy="22"/>
            </a:xfrm>
            <a:custGeom>
              <a:avLst/>
              <a:gdLst>
                <a:gd name="T0" fmla="*/ 0 w 42"/>
                <a:gd name="T1" fmla="*/ 22 h 22"/>
                <a:gd name="T2" fmla="*/ 24 w 42"/>
                <a:gd name="T3" fmla="*/ 12 h 22"/>
                <a:gd name="T4" fmla="*/ 42 w 42"/>
                <a:gd name="T5" fmla="*/ 0 h 22"/>
                <a:gd name="T6" fmla="*/ 0 60000 65536"/>
                <a:gd name="T7" fmla="*/ 0 60000 65536"/>
                <a:gd name="T8" fmla="*/ 0 60000 65536"/>
                <a:gd name="T9" fmla="*/ 0 w 42"/>
                <a:gd name="T10" fmla="*/ 0 h 22"/>
                <a:gd name="T11" fmla="*/ 42 w 42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22">
                  <a:moveTo>
                    <a:pt x="0" y="22"/>
                  </a:moveTo>
                  <a:lnTo>
                    <a:pt x="24" y="12"/>
                  </a:lnTo>
                  <a:lnTo>
                    <a:pt x="4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 flipV="1">
              <a:off x="2052" y="2602"/>
              <a:ext cx="17" cy="1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2069" y="2550"/>
              <a:ext cx="46" cy="52"/>
            </a:xfrm>
            <a:custGeom>
              <a:avLst/>
              <a:gdLst>
                <a:gd name="T0" fmla="*/ 0 w 46"/>
                <a:gd name="T1" fmla="*/ 52 h 52"/>
                <a:gd name="T2" fmla="*/ 34 w 46"/>
                <a:gd name="T3" fmla="*/ 13 h 52"/>
                <a:gd name="T4" fmla="*/ 46 w 46"/>
                <a:gd name="T5" fmla="*/ 0 h 52"/>
                <a:gd name="T6" fmla="*/ 0 60000 65536"/>
                <a:gd name="T7" fmla="*/ 0 60000 65536"/>
                <a:gd name="T8" fmla="*/ 0 60000 65536"/>
                <a:gd name="T9" fmla="*/ 0 w 46"/>
                <a:gd name="T10" fmla="*/ 0 h 52"/>
                <a:gd name="T11" fmla="*/ 46 w 46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52">
                  <a:moveTo>
                    <a:pt x="0" y="52"/>
                  </a:moveTo>
                  <a:lnTo>
                    <a:pt x="34" y="13"/>
                  </a:lnTo>
                  <a:lnTo>
                    <a:pt x="4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 flipV="1">
              <a:off x="2135" y="2521"/>
              <a:ext cx="5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140" y="2462"/>
              <a:ext cx="64" cy="59"/>
            </a:xfrm>
            <a:custGeom>
              <a:avLst/>
              <a:gdLst>
                <a:gd name="T0" fmla="*/ 0 w 64"/>
                <a:gd name="T1" fmla="*/ 59 h 59"/>
                <a:gd name="T2" fmla="*/ 39 w 64"/>
                <a:gd name="T3" fmla="*/ 17 h 59"/>
                <a:gd name="T4" fmla="*/ 64 w 64"/>
                <a:gd name="T5" fmla="*/ 0 h 59"/>
                <a:gd name="T6" fmla="*/ 0 60000 65536"/>
                <a:gd name="T7" fmla="*/ 0 60000 65536"/>
                <a:gd name="T8" fmla="*/ 0 60000 65536"/>
                <a:gd name="T9" fmla="*/ 0 w 64"/>
                <a:gd name="T10" fmla="*/ 0 h 59"/>
                <a:gd name="T11" fmla="*/ 64 w 64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" h="59">
                  <a:moveTo>
                    <a:pt x="0" y="59"/>
                  </a:moveTo>
                  <a:lnTo>
                    <a:pt x="39" y="17"/>
                  </a:lnTo>
                  <a:lnTo>
                    <a:pt x="6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228" y="2403"/>
              <a:ext cx="86" cy="40"/>
            </a:xfrm>
            <a:custGeom>
              <a:avLst/>
              <a:gdLst>
                <a:gd name="T0" fmla="*/ 0 w 86"/>
                <a:gd name="T1" fmla="*/ 40 h 40"/>
                <a:gd name="T2" fmla="*/ 44 w 86"/>
                <a:gd name="T3" fmla="*/ 15 h 40"/>
                <a:gd name="T4" fmla="*/ 86 w 86"/>
                <a:gd name="T5" fmla="*/ 0 h 40"/>
                <a:gd name="T6" fmla="*/ 0 60000 65536"/>
                <a:gd name="T7" fmla="*/ 0 60000 65536"/>
                <a:gd name="T8" fmla="*/ 0 60000 65536"/>
                <a:gd name="T9" fmla="*/ 0 w 86"/>
                <a:gd name="T10" fmla="*/ 0 h 40"/>
                <a:gd name="T11" fmla="*/ 86 w 8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40">
                  <a:moveTo>
                    <a:pt x="0" y="40"/>
                  </a:moveTo>
                  <a:lnTo>
                    <a:pt x="44" y="15"/>
                  </a:lnTo>
                  <a:lnTo>
                    <a:pt x="8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 flipV="1">
              <a:off x="2343" y="2389"/>
              <a:ext cx="32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2375" y="2379"/>
              <a:ext cx="61" cy="10"/>
            </a:xfrm>
            <a:custGeom>
              <a:avLst/>
              <a:gdLst>
                <a:gd name="T0" fmla="*/ 0 w 61"/>
                <a:gd name="T1" fmla="*/ 10 h 10"/>
                <a:gd name="T2" fmla="*/ 49 w 61"/>
                <a:gd name="T3" fmla="*/ 0 h 10"/>
                <a:gd name="T4" fmla="*/ 61 w 61"/>
                <a:gd name="T5" fmla="*/ 0 h 10"/>
                <a:gd name="T6" fmla="*/ 0 60000 65536"/>
                <a:gd name="T7" fmla="*/ 0 60000 65536"/>
                <a:gd name="T8" fmla="*/ 0 60000 65536"/>
                <a:gd name="T9" fmla="*/ 0 w 61"/>
                <a:gd name="T10" fmla="*/ 0 h 10"/>
                <a:gd name="T11" fmla="*/ 61 w 6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10">
                  <a:moveTo>
                    <a:pt x="0" y="10"/>
                  </a:moveTo>
                  <a:lnTo>
                    <a:pt x="49" y="0"/>
                  </a:lnTo>
                  <a:lnTo>
                    <a:pt x="6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2466" y="2374"/>
              <a:ext cx="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2471" y="2362"/>
              <a:ext cx="88" cy="12"/>
            </a:xfrm>
            <a:custGeom>
              <a:avLst/>
              <a:gdLst>
                <a:gd name="T0" fmla="*/ 0 w 88"/>
                <a:gd name="T1" fmla="*/ 12 h 12"/>
                <a:gd name="T2" fmla="*/ 49 w 88"/>
                <a:gd name="T3" fmla="*/ 7 h 12"/>
                <a:gd name="T4" fmla="*/ 88 w 88"/>
                <a:gd name="T5" fmla="*/ 0 h 12"/>
                <a:gd name="T6" fmla="*/ 0 60000 65536"/>
                <a:gd name="T7" fmla="*/ 0 60000 65536"/>
                <a:gd name="T8" fmla="*/ 0 60000 65536"/>
                <a:gd name="T9" fmla="*/ 0 w 88"/>
                <a:gd name="T10" fmla="*/ 0 h 12"/>
                <a:gd name="T11" fmla="*/ 88 w 8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8" h="12">
                  <a:moveTo>
                    <a:pt x="0" y="12"/>
                  </a:moveTo>
                  <a:lnTo>
                    <a:pt x="49" y="7"/>
                  </a:lnTo>
                  <a:lnTo>
                    <a:pt x="8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V="1">
              <a:off x="2588" y="2352"/>
              <a:ext cx="5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 flipV="1">
              <a:off x="2593" y="2335"/>
              <a:ext cx="30" cy="1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2623" y="2293"/>
              <a:ext cx="36" cy="42"/>
            </a:xfrm>
            <a:custGeom>
              <a:avLst/>
              <a:gdLst>
                <a:gd name="T0" fmla="*/ 0 w 36"/>
                <a:gd name="T1" fmla="*/ 42 h 42"/>
                <a:gd name="T2" fmla="*/ 22 w 36"/>
                <a:gd name="T3" fmla="*/ 20 h 42"/>
                <a:gd name="T4" fmla="*/ 36 w 36"/>
                <a:gd name="T5" fmla="*/ 0 h 42"/>
                <a:gd name="T6" fmla="*/ 0 60000 65536"/>
                <a:gd name="T7" fmla="*/ 0 60000 65536"/>
                <a:gd name="T8" fmla="*/ 0 60000 65536"/>
                <a:gd name="T9" fmla="*/ 0 w 36"/>
                <a:gd name="T10" fmla="*/ 0 h 42"/>
                <a:gd name="T11" fmla="*/ 36 w 36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42">
                  <a:moveTo>
                    <a:pt x="0" y="42"/>
                  </a:moveTo>
                  <a:lnTo>
                    <a:pt x="22" y="20"/>
                  </a:lnTo>
                  <a:lnTo>
                    <a:pt x="3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V="1">
              <a:off x="2679" y="2261"/>
              <a:ext cx="15" cy="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2694" y="2261"/>
              <a:ext cx="14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>
              <a:off x="2708" y="2266"/>
              <a:ext cx="18" cy="1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2726" y="2283"/>
              <a:ext cx="19" cy="30"/>
            </a:xfrm>
            <a:custGeom>
              <a:avLst/>
              <a:gdLst>
                <a:gd name="T0" fmla="*/ 0 w 19"/>
                <a:gd name="T1" fmla="*/ 0 h 30"/>
                <a:gd name="T2" fmla="*/ 17 w 19"/>
                <a:gd name="T3" fmla="*/ 25 h 30"/>
                <a:gd name="T4" fmla="*/ 19 w 19"/>
                <a:gd name="T5" fmla="*/ 30 h 30"/>
                <a:gd name="T6" fmla="*/ 0 60000 65536"/>
                <a:gd name="T7" fmla="*/ 0 60000 65536"/>
                <a:gd name="T8" fmla="*/ 0 60000 65536"/>
                <a:gd name="T9" fmla="*/ 0 w 19"/>
                <a:gd name="T10" fmla="*/ 0 h 30"/>
                <a:gd name="T11" fmla="*/ 19 w 19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30">
                  <a:moveTo>
                    <a:pt x="0" y="0"/>
                  </a:moveTo>
                  <a:lnTo>
                    <a:pt x="17" y="25"/>
                  </a:lnTo>
                  <a:lnTo>
                    <a:pt x="19" y="3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>
              <a:off x="2762" y="2340"/>
              <a:ext cx="18" cy="2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>
              <a:off x="2780" y="2362"/>
              <a:ext cx="17" cy="2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2797" y="2384"/>
              <a:ext cx="29" cy="22"/>
            </a:xfrm>
            <a:custGeom>
              <a:avLst/>
              <a:gdLst>
                <a:gd name="T0" fmla="*/ 0 w 29"/>
                <a:gd name="T1" fmla="*/ 0 h 22"/>
                <a:gd name="T2" fmla="*/ 19 w 29"/>
                <a:gd name="T3" fmla="*/ 19 h 22"/>
                <a:gd name="T4" fmla="*/ 29 w 29"/>
                <a:gd name="T5" fmla="*/ 22 h 22"/>
                <a:gd name="T6" fmla="*/ 0 60000 65536"/>
                <a:gd name="T7" fmla="*/ 0 60000 65536"/>
                <a:gd name="T8" fmla="*/ 0 60000 65536"/>
                <a:gd name="T9" fmla="*/ 0 w 29"/>
                <a:gd name="T10" fmla="*/ 0 h 22"/>
                <a:gd name="T11" fmla="*/ 29 w 29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22">
                  <a:moveTo>
                    <a:pt x="0" y="0"/>
                  </a:moveTo>
                  <a:lnTo>
                    <a:pt x="19" y="19"/>
                  </a:lnTo>
                  <a:lnTo>
                    <a:pt x="29" y="2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>
              <a:off x="2855" y="2416"/>
              <a:ext cx="1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>
              <a:off x="2865" y="2418"/>
              <a:ext cx="3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2895" y="2418"/>
              <a:ext cx="54" cy="1"/>
            </a:xfrm>
            <a:custGeom>
              <a:avLst/>
              <a:gdLst>
                <a:gd name="T0" fmla="*/ 0 w 54"/>
                <a:gd name="T1" fmla="*/ 0 h 1"/>
                <a:gd name="T2" fmla="*/ 34 w 54"/>
                <a:gd name="T3" fmla="*/ 0 h 1"/>
                <a:gd name="T4" fmla="*/ 54 w 54"/>
                <a:gd name="T5" fmla="*/ 0 h 1"/>
                <a:gd name="T6" fmla="*/ 0 60000 65536"/>
                <a:gd name="T7" fmla="*/ 0 60000 65536"/>
                <a:gd name="T8" fmla="*/ 0 60000 65536"/>
                <a:gd name="T9" fmla="*/ 0 w 54"/>
                <a:gd name="T10" fmla="*/ 0 h 1"/>
                <a:gd name="T11" fmla="*/ 54 w 5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">
                  <a:moveTo>
                    <a:pt x="0" y="0"/>
                  </a:moveTo>
                  <a:lnTo>
                    <a:pt x="34" y="0"/>
                  </a:lnTo>
                  <a:lnTo>
                    <a:pt x="5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>
              <a:off x="2980" y="2423"/>
              <a:ext cx="35" cy="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3015" y="2428"/>
              <a:ext cx="56" cy="17"/>
            </a:xfrm>
            <a:custGeom>
              <a:avLst/>
              <a:gdLst>
                <a:gd name="T0" fmla="*/ 0 w 56"/>
                <a:gd name="T1" fmla="*/ 0 h 17"/>
                <a:gd name="T2" fmla="*/ 49 w 56"/>
                <a:gd name="T3" fmla="*/ 15 h 17"/>
                <a:gd name="T4" fmla="*/ 56 w 56"/>
                <a:gd name="T5" fmla="*/ 17 h 17"/>
                <a:gd name="T6" fmla="*/ 0 60000 65536"/>
                <a:gd name="T7" fmla="*/ 0 60000 65536"/>
                <a:gd name="T8" fmla="*/ 0 60000 65536"/>
                <a:gd name="T9" fmla="*/ 0 w 56"/>
                <a:gd name="T10" fmla="*/ 0 h 17"/>
                <a:gd name="T11" fmla="*/ 56 w 5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17">
                  <a:moveTo>
                    <a:pt x="0" y="0"/>
                  </a:moveTo>
                  <a:lnTo>
                    <a:pt x="49" y="15"/>
                  </a:lnTo>
                  <a:lnTo>
                    <a:pt x="56" y="1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3"/>
            <p:cNvSpPr>
              <a:spLocks noChangeShapeType="1"/>
            </p:cNvSpPr>
            <p:nvPr/>
          </p:nvSpPr>
          <p:spPr bwMode="auto">
            <a:xfrm>
              <a:off x="3098" y="2457"/>
              <a:ext cx="7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4"/>
            <p:cNvSpPr>
              <a:spLocks noChangeShapeType="1"/>
            </p:cNvSpPr>
            <p:nvPr/>
          </p:nvSpPr>
          <p:spPr bwMode="auto">
            <a:xfrm>
              <a:off x="3105" y="2460"/>
              <a:ext cx="23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5"/>
            <p:cNvSpPr>
              <a:spLocks noChangeShapeType="1"/>
            </p:cNvSpPr>
            <p:nvPr/>
          </p:nvSpPr>
          <p:spPr bwMode="auto">
            <a:xfrm>
              <a:off x="3128" y="2470"/>
              <a:ext cx="19" cy="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6"/>
            <p:cNvSpPr>
              <a:spLocks noChangeShapeType="1"/>
            </p:cNvSpPr>
            <p:nvPr/>
          </p:nvSpPr>
          <p:spPr bwMode="auto">
            <a:xfrm flipV="1">
              <a:off x="3147" y="2472"/>
              <a:ext cx="2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3167" y="2462"/>
              <a:ext cx="22" cy="10"/>
            </a:xfrm>
            <a:custGeom>
              <a:avLst/>
              <a:gdLst>
                <a:gd name="T0" fmla="*/ 0 w 22"/>
                <a:gd name="T1" fmla="*/ 10 h 10"/>
                <a:gd name="T2" fmla="*/ 22 w 22"/>
                <a:gd name="T3" fmla="*/ 0 h 10"/>
                <a:gd name="T4" fmla="*/ 22 w 22"/>
                <a:gd name="T5" fmla="*/ 0 h 10"/>
                <a:gd name="T6" fmla="*/ 0 60000 65536"/>
                <a:gd name="T7" fmla="*/ 0 60000 65536"/>
                <a:gd name="T8" fmla="*/ 0 60000 65536"/>
                <a:gd name="T9" fmla="*/ 0 w 22"/>
                <a:gd name="T10" fmla="*/ 0 h 10"/>
                <a:gd name="T11" fmla="*/ 22 w 2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0">
                  <a:moveTo>
                    <a:pt x="0" y="10"/>
                  </a:moveTo>
                  <a:lnTo>
                    <a:pt x="22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 flipV="1">
              <a:off x="3216" y="2445"/>
              <a:ext cx="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 flipV="1">
              <a:off x="3216" y="2423"/>
              <a:ext cx="37" cy="2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3253" y="2396"/>
              <a:ext cx="41" cy="27"/>
            </a:xfrm>
            <a:custGeom>
              <a:avLst/>
              <a:gdLst>
                <a:gd name="T0" fmla="*/ 0 w 41"/>
                <a:gd name="T1" fmla="*/ 27 h 27"/>
                <a:gd name="T2" fmla="*/ 36 w 41"/>
                <a:gd name="T3" fmla="*/ 0 h 27"/>
                <a:gd name="T4" fmla="*/ 41 w 41"/>
                <a:gd name="T5" fmla="*/ 0 h 27"/>
                <a:gd name="T6" fmla="*/ 0 60000 65536"/>
                <a:gd name="T7" fmla="*/ 0 60000 65536"/>
                <a:gd name="T8" fmla="*/ 0 60000 65536"/>
                <a:gd name="T9" fmla="*/ 0 w 41"/>
                <a:gd name="T10" fmla="*/ 0 h 27"/>
                <a:gd name="T11" fmla="*/ 41 w 41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7">
                  <a:moveTo>
                    <a:pt x="0" y="27"/>
                  </a:moveTo>
                  <a:lnTo>
                    <a:pt x="36" y="0"/>
                  </a:lnTo>
                  <a:lnTo>
                    <a:pt x="4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 flipV="1">
              <a:off x="3321" y="2374"/>
              <a:ext cx="10" cy="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3331" y="2347"/>
              <a:ext cx="78" cy="27"/>
            </a:xfrm>
            <a:custGeom>
              <a:avLst/>
              <a:gdLst>
                <a:gd name="T0" fmla="*/ 0 w 78"/>
                <a:gd name="T1" fmla="*/ 27 h 27"/>
                <a:gd name="T2" fmla="*/ 42 w 78"/>
                <a:gd name="T3" fmla="*/ 12 h 27"/>
                <a:gd name="T4" fmla="*/ 78 w 78"/>
                <a:gd name="T5" fmla="*/ 0 h 27"/>
                <a:gd name="T6" fmla="*/ 0 60000 65536"/>
                <a:gd name="T7" fmla="*/ 0 60000 65536"/>
                <a:gd name="T8" fmla="*/ 0 60000 65536"/>
                <a:gd name="T9" fmla="*/ 0 w 78"/>
                <a:gd name="T10" fmla="*/ 0 h 27"/>
                <a:gd name="T11" fmla="*/ 78 w 7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27">
                  <a:moveTo>
                    <a:pt x="0" y="27"/>
                  </a:moveTo>
                  <a:lnTo>
                    <a:pt x="42" y="12"/>
                  </a:lnTo>
                  <a:lnTo>
                    <a:pt x="7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3"/>
            <p:cNvSpPr>
              <a:spLocks noChangeShapeType="1"/>
            </p:cNvSpPr>
            <p:nvPr/>
          </p:nvSpPr>
          <p:spPr bwMode="auto">
            <a:xfrm flipV="1">
              <a:off x="3439" y="2340"/>
              <a:ext cx="5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 flipV="1">
              <a:off x="3444" y="2337"/>
              <a:ext cx="24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5"/>
            <p:cNvSpPr>
              <a:spLocks noChangeShapeType="1"/>
            </p:cNvSpPr>
            <p:nvPr/>
          </p:nvSpPr>
          <p:spPr bwMode="auto">
            <a:xfrm flipV="1">
              <a:off x="3468" y="2335"/>
              <a:ext cx="1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6"/>
            <p:cNvSpPr>
              <a:spLocks noChangeShapeType="1"/>
            </p:cNvSpPr>
            <p:nvPr/>
          </p:nvSpPr>
          <p:spPr bwMode="auto">
            <a:xfrm>
              <a:off x="3478" y="2335"/>
              <a:ext cx="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07"/>
            <p:cNvSpPr>
              <a:spLocks noChangeShapeType="1"/>
            </p:cNvSpPr>
            <p:nvPr/>
          </p:nvSpPr>
          <p:spPr bwMode="auto">
            <a:xfrm>
              <a:off x="3485" y="2335"/>
              <a:ext cx="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08"/>
            <p:cNvSpPr>
              <a:spLocks noChangeShapeType="1"/>
            </p:cNvSpPr>
            <p:nvPr/>
          </p:nvSpPr>
          <p:spPr bwMode="auto">
            <a:xfrm flipV="1">
              <a:off x="3490" y="2332"/>
              <a:ext cx="3" cy="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9"/>
            <p:cNvSpPr>
              <a:spLocks noChangeShapeType="1"/>
            </p:cNvSpPr>
            <p:nvPr/>
          </p:nvSpPr>
          <p:spPr bwMode="auto">
            <a:xfrm>
              <a:off x="3493" y="2332"/>
              <a:ext cx="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10"/>
            <p:cNvSpPr>
              <a:spLocks noChangeShapeType="1"/>
            </p:cNvSpPr>
            <p:nvPr/>
          </p:nvSpPr>
          <p:spPr bwMode="auto">
            <a:xfrm>
              <a:off x="3495" y="233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1"/>
            <p:cNvSpPr>
              <a:spLocks noChangeShapeType="1"/>
            </p:cNvSpPr>
            <p:nvPr/>
          </p:nvSpPr>
          <p:spPr bwMode="auto">
            <a:xfrm>
              <a:off x="3495" y="2332"/>
              <a:ext cx="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3414" y="2325"/>
              <a:ext cx="81" cy="12"/>
            </a:xfrm>
            <a:custGeom>
              <a:avLst/>
              <a:gdLst>
                <a:gd name="T0" fmla="*/ 0 w 81"/>
                <a:gd name="T1" fmla="*/ 0 h 12"/>
                <a:gd name="T2" fmla="*/ 81 w 81"/>
                <a:gd name="T3" fmla="*/ 7 h 12"/>
                <a:gd name="T4" fmla="*/ 69 w 81"/>
                <a:gd name="T5" fmla="*/ 12 h 12"/>
                <a:gd name="T6" fmla="*/ 0 60000 65536"/>
                <a:gd name="T7" fmla="*/ 0 60000 65536"/>
                <a:gd name="T8" fmla="*/ 0 60000 65536"/>
                <a:gd name="T9" fmla="*/ 0 w 81"/>
                <a:gd name="T10" fmla="*/ 0 h 12"/>
                <a:gd name="T11" fmla="*/ 81 w 8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" h="12">
                  <a:moveTo>
                    <a:pt x="0" y="0"/>
                  </a:moveTo>
                  <a:lnTo>
                    <a:pt x="81" y="7"/>
                  </a:lnTo>
                  <a:lnTo>
                    <a:pt x="69" y="1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3"/>
            <p:cNvSpPr>
              <a:spLocks noChangeShapeType="1"/>
            </p:cNvSpPr>
            <p:nvPr/>
          </p:nvSpPr>
          <p:spPr bwMode="auto">
            <a:xfrm flipH="1">
              <a:off x="3422" y="2349"/>
              <a:ext cx="31" cy="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4"/>
            <p:cNvSpPr>
              <a:spLocks noEditPoints="1"/>
            </p:cNvSpPr>
            <p:nvPr/>
          </p:nvSpPr>
          <p:spPr bwMode="auto">
            <a:xfrm>
              <a:off x="4975" y="2212"/>
              <a:ext cx="91" cy="140"/>
            </a:xfrm>
            <a:custGeom>
              <a:avLst/>
              <a:gdLst>
                <a:gd name="T0" fmla="*/ 91 w 91"/>
                <a:gd name="T1" fmla="*/ 3 h 140"/>
                <a:gd name="T2" fmla="*/ 71 w 91"/>
                <a:gd name="T3" fmla="*/ 12 h 140"/>
                <a:gd name="T4" fmla="*/ 79 w 91"/>
                <a:gd name="T5" fmla="*/ 22 h 140"/>
                <a:gd name="T6" fmla="*/ 81 w 91"/>
                <a:gd name="T7" fmla="*/ 34 h 140"/>
                <a:gd name="T8" fmla="*/ 76 w 91"/>
                <a:gd name="T9" fmla="*/ 52 h 140"/>
                <a:gd name="T10" fmla="*/ 62 w 91"/>
                <a:gd name="T11" fmla="*/ 61 h 140"/>
                <a:gd name="T12" fmla="*/ 44 w 91"/>
                <a:gd name="T13" fmla="*/ 66 h 140"/>
                <a:gd name="T14" fmla="*/ 40 w 91"/>
                <a:gd name="T15" fmla="*/ 66 h 140"/>
                <a:gd name="T16" fmla="*/ 30 w 91"/>
                <a:gd name="T17" fmla="*/ 66 h 140"/>
                <a:gd name="T18" fmla="*/ 22 w 91"/>
                <a:gd name="T19" fmla="*/ 71 h 140"/>
                <a:gd name="T20" fmla="*/ 22 w 91"/>
                <a:gd name="T21" fmla="*/ 79 h 140"/>
                <a:gd name="T22" fmla="*/ 27 w 91"/>
                <a:gd name="T23" fmla="*/ 83 h 140"/>
                <a:gd name="T24" fmla="*/ 52 w 91"/>
                <a:gd name="T25" fmla="*/ 83 h 140"/>
                <a:gd name="T26" fmla="*/ 74 w 91"/>
                <a:gd name="T27" fmla="*/ 86 h 140"/>
                <a:gd name="T28" fmla="*/ 86 w 91"/>
                <a:gd name="T29" fmla="*/ 93 h 140"/>
                <a:gd name="T30" fmla="*/ 91 w 91"/>
                <a:gd name="T31" fmla="*/ 108 h 140"/>
                <a:gd name="T32" fmla="*/ 86 w 91"/>
                <a:gd name="T33" fmla="*/ 125 h 140"/>
                <a:gd name="T34" fmla="*/ 71 w 91"/>
                <a:gd name="T35" fmla="*/ 135 h 140"/>
                <a:gd name="T36" fmla="*/ 42 w 91"/>
                <a:gd name="T37" fmla="*/ 140 h 140"/>
                <a:gd name="T38" fmla="*/ 20 w 91"/>
                <a:gd name="T39" fmla="*/ 137 h 140"/>
                <a:gd name="T40" fmla="*/ 5 w 91"/>
                <a:gd name="T41" fmla="*/ 130 h 140"/>
                <a:gd name="T42" fmla="*/ 0 w 91"/>
                <a:gd name="T43" fmla="*/ 120 h 140"/>
                <a:gd name="T44" fmla="*/ 5 w 91"/>
                <a:gd name="T45" fmla="*/ 110 h 140"/>
                <a:gd name="T46" fmla="*/ 18 w 91"/>
                <a:gd name="T47" fmla="*/ 106 h 140"/>
                <a:gd name="T48" fmla="*/ 5 w 91"/>
                <a:gd name="T49" fmla="*/ 96 h 140"/>
                <a:gd name="T50" fmla="*/ 5 w 91"/>
                <a:gd name="T51" fmla="*/ 81 h 140"/>
                <a:gd name="T52" fmla="*/ 15 w 91"/>
                <a:gd name="T53" fmla="*/ 69 h 140"/>
                <a:gd name="T54" fmla="*/ 18 w 91"/>
                <a:gd name="T55" fmla="*/ 61 h 140"/>
                <a:gd name="T56" fmla="*/ 8 w 91"/>
                <a:gd name="T57" fmla="*/ 52 h 140"/>
                <a:gd name="T58" fmla="*/ 0 w 91"/>
                <a:gd name="T59" fmla="*/ 32 h 140"/>
                <a:gd name="T60" fmla="*/ 5 w 91"/>
                <a:gd name="T61" fmla="*/ 17 h 140"/>
                <a:gd name="T62" fmla="*/ 20 w 91"/>
                <a:gd name="T63" fmla="*/ 5 h 140"/>
                <a:gd name="T64" fmla="*/ 40 w 91"/>
                <a:gd name="T65" fmla="*/ 0 h 140"/>
                <a:gd name="T66" fmla="*/ 59 w 91"/>
                <a:gd name="T67" fmla="*/ 3 h 140"/>
                <a:gd name="T68" fmla="*/ 37 w 91"/>
                <a:gd name="T69" fmla="*/ 7 h 140"/>
                <a:gd name="T70" fmla="*/ 30 w 91"/>
                <a:gd name="T71" fmla="*/ 17 h 140"/>
                <a:gd name="T72" fmla="*/ 30 w 91"/>
                <a:gd name="T73" fmla="*/ 34 h 140"/>
                <a:gd name="T74" fmla="*/ 30 w 91"/>
                <a:gd name="T75" fmla="*/ 49 h 140"/>
                <a:gd name="T76" fmla="*/ 37 w 91"/>
                <a:gd name="T77" fmla="*/ 59 h 140"/>
                <a:gd name="T78" fmla="*/ 47 w 91"/>
                <a:gd name="T79" fmla="*/ 59 h 140"/>
                <a:gd name="T80" fmla="*/ 52 w 91"/>
                <a:gd name="T81" fmla="*/ 49 h 140"/>
                <a:gd name="T82" fmla="*/ 54 w 91"/>
                <a:gd name="T83" fmla="*/ 34 h 140"/>
                <a:gd name="T84" fmla="*/ 52 w 91"/>
                <a:gd name="T85" fmla="*/ 17 h 140"/>
                <a:gd name="T86" fmla="*/ 47 w 91"/>
                <a:gd name="T87" fmla="*/ 7 h 140"/>
                <a:gd name="T88" fmla="*/ 37 w 91"/>
                <a:gd name="T89" fmla="*/ 108 h 140"/>
                <a:gd name="T90" fmla="*/ 22 w 91"/>
                <a:gd name="T91" fmla="*/ 110 h 140"/>
                <a:gd name="T92" fmla="*/ 18 w 91"/>
                <a:gd name="T93" fmla="*/ 118 h 140"/>
                <a:gd name="T94" fmla="*/ 22 w 91"/>
                <a:gd name="T95" fmla="*/ 128 h 140"/>
                <a:gd name="T96" fmla="*/ 35 w 91"/>
                <a:gd name="T97" fmla="*/ 133 h 140"/>
                <a:gd name="T98" fmla="*/ 57 w 91"/>
                <a:gd name="T99" fmla="*/ 133 h 140"/>
                <a:gd name="T100" fmla="*/ 71 w 91"/>
                <a:gd name="T101" fmla="*/ 125 h 140"/>
                <a:gd name="T102" fmla="*/ 74 w 91"/>
                <a:gd name="T103" fmla="*/ 118 h 140"/>
                <a:gd name="T104" fmla="*/ 71 w 91"/>
                <a:gd name="T105" fmla="*/ 113 h 140"/>
                <a:gd name="T106" fmla="*/ 64 w 91"/>
                <a:gd name="T107" fmla="*/ 108 h 140"/>
                <a:gd name="T108" fmla="*/ 49 w 91"/>
                <a:gd name="T109" fmla="*/ 108 h 1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1"/>
                <a:gd name="T166" fmla="*/ 0 h 140"/>
                <a:gd name="T167" fmla="*/ 91 w 91"/>
                <a:gd name="T168" fmla="*/ 140 h 1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1" h="140">
                  <a:moveTo>
                    <a:pt x="59" y="3"/>
                  </a:moveTo>
                  <a:lnTo>
                    <a:pt x="91" y="3"/>
                  </a:lnTo>
                  <a:lnTo>
                    <a:pt x="91" y="12"/>
                  </a:lnTo>
                  <a:lnTo>
                    <a:pt x="71" y="12"/>
                  </a:lnTo>
                  <a:lnTo>
                    <a:pt x="76" y="17"/>
                  </a:lnTo>
                  <a:lnTo>
                    <a:pt x="79" y="22"/>
                  </a:lnTo>
                  <a:lnTo>
                    <a:pt x="81" y="27"/>
                  </a:lnTo>
                  <a:lnTo>
                    <a:pt x="81" y="34"/>
                  </a:lnTo>
                  <a:lnTo>
                    <a:pt x="81" y="42"/>
                  </a:lnTo>
                  <a:lnTo>
                    <a:pt x="76" y="52"/>
                  </a:lnTo>
                  <a:lnTo>
                    <a:pt x="69" y="57"/>
                  </a:lnTo>
                  <a:lnTo>
                    <a:pt x="62" y="61"/>
                  </a:lnTo>
                  <a:lnTo>
                    <a:pt x="52" y="66"/>
                  </a:lnTo>
                  <a:lnTo>
                    <a:pt x="44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5" y="69"/>
                  </a:lnTo>
                  <a:lnTo>
                    <a:pt x="22" y="71"/>
                  </a:lnTo>
                  <a:lnTo>
                    <a:pt x="22" y="76"/>
                  </a:lnTo>
                  <a:lnTo>
                    <a:pt x="22" y="79"/>
                  </a:lnTo>
                  <a:lnTo>
                    <a:pt x="25" y="81"/>
                  </a:lnTo>
                  <a:lnTo>
                    <a:pt x="27" y="83"/>
                  </a:lnTo>
                  <a:lnTo>
                    <a:pt x="35" y="83"/>
                  </a:lnTo>
                  <a:lnTo>
                    <a:pt x="52" y="83"/>
                  </a:lnTo>
                  <a:lnTo>
                    <a:pt x="64" y="83"/>
                  </a:lnTo>
                  <a:lnTo>
                    <a:pt x="74" y="86"/>
                  </a:lnTo>
                  <a:lnTo>
                    <a:pt x="79" y="88"/>
                  </a:lnTo>
                  <a:lnTo>
                    <a:pt x="86" y="93"/>
                  </a:lnTo>
                  <a:lnTo>
                    <a:pt x="89" y="101"/>
                  </a:lnTo>
                  <a:lnTo>
                    <a:pt x="91" y="108"/>
                  </a:lnTo>
                  <a:lnTo>
                    <a:pt x="89" y="118"/>
                  </a:lnTo>
                  <a:lnTo>
                    <a:pt x="86" y="125"/>
                  </a:lnTo>
                  <a:lnTo>
                    <a:pt x="79" y="130"/>
                  </a:lnTo>
                  <a:lnTo>
                    <a:pt x="71" y="135"/>
                  </a:lnTo>
                  <a:lnTo>
                    <a:pt x="59" y="137"/>
                  </a:lnTo>
                  <a:lnTo>
                    <a:pt x="42" y="140"/>
                  </a:lnTo>
                  <a:lnTo>
                    <a:pt x="30" y="140"/>
                  </a:lnTo>
                  <a:lnTo>
                    <a:pt x="20" y="137"/>
                  </a:lnTo>
                  <a:lnTo>
                    <a:pt x="10" y="135"/>
                  </a:lnTo>
                  <a:lnTo>
                    <a:pt x="5" y="130"/>
                  </a:lnTo>
                  <a:lnTo>
                    <a:pt x="3" y="125"/>
                  </a:lnTo>
                  <a:lnTo>
                    <a:pt x="0" y="120"/>
                  </a:lnTo>
                  <a:lnTo>
                    <a:pt x="3" y="115"/>
                  </a:lnTo>
                  <a:lnTo>
                    <a:pt x="5" y="110"/>
                  </a:lnTo>
                  <a:lnTo>
                    <a:pt x="10" y="108"/>
                  </a:lnTo>
                  <a:lnTo>
                    <a:pt x="18" y="106"/>
                  </a:lnTo>
                  <a:lnTo>
                    <a:pt x="10" y="101"/>
                  </a:lnTo>
                  <a:lnTo>
                    <a:pt x="5" y="96"/>
                  </a:lnTo>
                  <a:lnTo>
                    <a:pt x="3" y="88"/>
                  </a:lnTo>
                  <a:lnTo>
                    <a:pt x="5" y="81"/>
                  </a:lnTo>
                  <a:lnTo>
                    <a:pt x="8" y="74"/>
                  </a:lnTo>
                  <a:lnTo>
                    <a:pt x="15" y="69"/>
                  </a:lnTo>
                  <a:lnTo>
                    <a:pt x="25" y="64"/>
                  </a:lnTo>
                  <a:lnTo>
                    <a:pt x="18" y="61"/>
                  </a:lnTo>
                  <a:lnTo>
                    <a:pt x="13" y="57"/>
                  </a:lnTo>
                  <a:lnTo>
                    <a:pt x="8" y="52"/>
                  </a:lnTo>
                  <a:lnTo>
                    <a:pt x="3" y="42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5" y="17"/>
                  </a:lnTo>
                  <a:lnTo>
                    <a:pt x="13" y="10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3"/>
                  </a:lnTo>
                  <a:close/>
                  <a:moveTo>
                    <a:pt x="42" y="7"/>
                  </a:moveTo>
                  <a:lnTo>
                    <a:pt x="37" y="7"/>
                  </a:lnTo>
                  <a:lnTo>
                    <a:pt x="32" y="12"/>
                  </a:lnTo>
                  <a:lnTo>
                    <a:pt x="30" y="17"/>
                  </a:lnTo>
                  <a:lnTo>
                    <a:pt x="30" y="25"/>
                  </a:lnTo>
                  <a:lnTo>
                    <a:pt x="30" y="34"/>
                  </a:lnTo>
                  <a:lnTo>
                    <a:pt x="30" y="44"/>
                  </a:lnTo>
                  <a:lnTo>
                    <a:pt x="30" y="49"/>
                  </a:lnTo>
                  <a:lnTo>
                    <a:pt x="32" y="54"/>
                  </a:lnTo>
                  <a:lnTo>
                    <a:pt x="37" y="59"/>
                  </a:lnTo>
                  <a:lnTo>
                    <a:pt x="42" y="59"/>
                  </a:lnTo>
                  <a:lnTo>
                    <a:pt x="47" y="59"/>
                  </a:lnTo>
                  <a:lnTo>
                    <a:pt x="49" y="54"/>
                  </a:lnTo>
                  <a:lnTo>
                    <a:pt x="52" y="49"/>
                  </a:lnTo>
                  <a:lnTo>
                    <a:pt x="54" y="44"/>
                  </a:lnTo>
                  <a:lnTo>
                    <a:pt x="54" y="34"/>
                  </a:lnTo>
                  <a:lnTo>
                    <a:pt x="54" y="25"/>
                  </a:lnTo>
                  <a:lnTo>
                    <a:pt x="52" y="17"/>
                  </a:lnTo>
                  <a:lnTo>
                    <a:pt x="49" y="10"/>
                  </a:lnTo>
                  <a:lnTo>
                    <a:pt x="47" y="7"/>
                  </a:lnTo>
                  <a:lnTo>
                    <a:pt x="42" y="7"/>
                  </a:lnTo>
                  <a:close/>
                  <a:moveTo>
                    <a:pt x="37" y="108"/>
                  </a:moveTo>
                  <a:lnTo>
                    <a:pt x="27" y="108"/>
                  </a:lnTo>
                  <a:lnTo>
                    <a:pt x="22" y="110"/>
                  </a:lnTo>
                  <a:lnTo>
                    <a:pt x="20" y="113"/>
                  </a:lnTo>
                  <a:lnTo>
                    <a:pt x="18" y="118"/>
                  </a:lnTo>
                  <a:lnTo>
                    <a:pt x="20" y="123"/>
                  </a:lnTo>
                  <a:lnTo>
                    <a:pt x="22" y="128"/>
                  </a:lnTo>
                  <a:lnTo>
                    <a:pt x="27" y="130"/>
                  </a:lnTo>
                  <a:lnTo>
                    <a:pt x="35" y="133"/>
                  </a:lnTo>
                  <a:lnTo>
                    <a:pt x="44" y="133"/>
                  </a:lnTo>
                  <a:lnTo>
                    <a:pt x="57" y="133"/>
                  </a:lnTo>
                  <a:lnTo>
                    <a:pt x="67" y="130"/>
                  </a:lnTo>
                  <a:lnTo>
                    <a:pt x="71" y="125"/>
                  </a:lnTo>
                  <a:lnTo>
                    <a:pt x="74" y="123"/>
                  </a:lnTo>
                  <a:lnTo>
                    <a:pt x="74" y="118"/>
                  </a:lnTo>
                  <a:lnTo>
                    <a:pt x="74" y="115"/>
                  </a:lnTo>
                  <a:lnTo>
                    <a:pt x="71" y="113"/>
                  </a:lnTo>
                  <a:lnTo>
                    <a:pt x="69" y="110"/>
                  </a:lnTo>
                  <a:lnTo>
                    <a:pt x="64" y="108"/>
                  </a:lnTo>
                  <a:lnTo>
                    <a:pt x="59" y="108"/>
                  </a:lnTo>
                  <a:lnTo>
                    <a:pt x="49" y="108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5081" y="2215"/>
              <a:ext cx="95" cy="93"/>
            </a:xfrm>
            <a:custGeom>
              <a:avLst/>
              <a:gdLst>
                <a:gd name="T0" fmla="*/ 88 w 95"/>
                <a:gd name="T1" fmla="*/ 0 h 93"/>
                <a:gd name="T2" fmla="*/ 88 w 95"/>
                <a:gd name="T3" fmla="*/ 71 h 93"/>
                <a:gd name="T4" fmla="*/ 88 w 95"/>
                <a:gd name="T5" fmla="*/ 76 h 93"/>
                <a:gd name="T6" fmla="*/ 88 w 95"/>
                <a:gd name="T7" fmla="*/ 80 h 93"/>
                <a:gd name="T8" fmla="*/ 90 w 95"/>
                <a:gd name="T9" fmla="*/ 83 h 93"/>
                <a:gd name="T10" fmla="*/ 93 w 95"/>
                <a:gd name="T11" fmla="*/ 85 h 93"/>
                <a:gd name="T12" fmla="*/ 95 w 95"/>
                <a:gd name="T13" fmla="*/ 88 h 93"/>
                <a:gd name="T14" fmla="*/ 95 w 95"/>
                <a:gd name="T15" fmla="*/ 90 h 93"/>
                <a:gd name="T16" fmla="*/ 61 w 95"/>
                <a:gd name="T17" fmla="*/ 90 h 93"/>
                <a:gd name="T18" fmla="*/ 61 w 95"/>
                <a:gd name="T19" fmla="*/ 78 h 93"/>
                <a:gd name="T20" fmla="*/ 54 w 95"/>
                <a:gd name="T21" fmla="*/ 85 h 93"/>
                <a:gd name="T22" fmla="*/ 46 w 95"/>
                <a:gd name="T23" fmla="*/ 90 h 93"/>
                <a:gd name="T24" fmla="*/ 39 w 95"/>
                <a:gd name="T25" fmla="*/ 93 h 93"/>
                <a:gd name="T26" fmla="*/ 32 w 95"/>
                <a:gd name="T27" fmla="*/ 93 h 93"/>
                <a:gd name="T28" fmla="*/ 24 w 95"/>
                <a:gd name="T29" fmla="*/ 93 h 93"/>
                <a:gd name="T30" fmla="*/ 19 w 95"/>
                <a:gd name="T31" fmla="*/ 88 h 93"/>
                <a:gd name="T32" fmla="*/ 14 w 95"/>
                <a:gd name="T33" fmla="*/ 83 h 93"/>
                <a:gd name="T34" fmla="*/ 10 w 95"/>
                <a:gd name="T35" fmla="*/ 78 h 93"/>
                <a:gd name="T36" fmla="*/ 10 w 95"/>
                <a:gd name="T37" fmla="*/ 73 h 93"/>
                <a:gd name="T38" fmla="*/ 10 w 95"/>
                <a:gd name="T39" fmla="*/ 66 h 93"/>
                <a:gd name="T40" fmla="*/ 10 w 95"/>
                <a:gd name="T41" fmla="*/ 56 h 93"/>
                <a:gd name="T42" fmla="*/ 10 w 95"/>
                <a:gd name="T43" fmla="*/ 22 h 93"/>
                <a:gd name="T44" fmla="*/ 7 w 95"/>
                <a:gd name="T45" fmla="*/ 14 h 93"/>
                <a:gd name="T46" fmla="*/ 7 w 95"/>
                <a:gd name="T47" fmla="*/ 9 h 93"/>
                <a:gd name="T48" fmla="*/ 7 w 95"/>
                <a:gd name="T49" fmla="*/ 7 h 93"/>
                <a:gd name="T50" fmla="*/ 5 w 95"/>
                <a:gd name="T51" fmla="*/ 4 h 93"/>
                <a:gd name="T52" fmla="*/ 0 w 95"/>
                <a:gd name="T53" fmla="*/ 4 h 93"/>
                <a:gd name="T54" fmla="*/ 0 w 95"/>
                <a:gd name="T55" fmla="*/ 0 h 93"/>
                <a:gd name="T56" fmla="*/ 36 w 95"/>
                <a:gd name="T57" fmla="*/ 0 h 93"/>
                <a:gd name="T58" fmla="*/ 36 w 95"/>
                <a:gd name="T59" fmla="*/ 63 h 93"/>
                <a:gd name="T60" fmla="*/ 36 w 95"/>
                <a:gd name="T61" fmla="*/ 71 h 93"/>
                <a:gd name="T62" fmla="*/ 36 w 95"/>
                <a:gd name="T63" fmla="*/ 76 h 93"/>
                <a:gd name="T64" fmla="*/ 39 w 95"/>
                <a:gd name="T65" fmla="*/ 78 h 93"/>
                <a:gd name="T66" fmla="*/ 39 w 95"/>
                <a:gd name="T67" fmla="*/ 80 h 93"/>
                <a:gd name="T68" fmla="*/ 41 w 95"/>
                <a:gd name="T69" fmla="*/ 80 h 93"/>
                <a:gd name="T70" fmla="*/ 44 w 95"/>
                <a:gd name="T71" fmla="*/ 80 h 93"/>
                <a:gd name="T72" fmla="*/ 49 w 95"/>
                <a:gd name="T73" fmla="*/ 80 h 93"/>
                <a:gd name="T74" fmla="*/ 51 w 95"/>
                <a:gd name="T75" fmla="*/ 78 h 93"/>
                <a:gd name="T76" fmla="*/ 56 w 95"/>
                <a:gd name="T77" fmla="*/ 76 h 93"/>
                <a:gd name="T78" fmla="*/ 61 w 95"/>
                <a:gd name="T79" fmla="*/ 68 h 93"/>
                <a:gd name="T80" fmla="*/ 61 w 95"/>
                <a:gd name="T81" fmla="*/ 22 h 93"/>
                <a:gd name="T82" fmla="*/ 59 w 95"/>
                <a:gd name="T83" fmla="*/ 14 h 93"/>
                <a:gd name="T84" fmla="*/ 59 w 95"/>
                <a:gd name="T85" fmla="*/ 9 h 93"/>
                <a:gd name="T86" fmla="*/ 59 w 95"/>
                <a:gd name="T87" fmla="*/ 7 h 93"/>
                <a:gd name="T88" fmla="*/ 56 w 95"/>
                <a:gd name="T89" fmla="*/ 4 h 93"/>
                <a:gd name="T90" fmla="*/ 51 w 95"/>
                <a:gd name="T91" fmla="*/ 4 h 93"/>
                <a:gd name="T92" fmla="*/ 51 w 95"/>
                <a:gd name="T93" fmla="*/ 0 h 93"/>
                <a:gd name="T94" fmla="*/ 88 w 95"/>
                <a:gd name="T95" fmla="*/ 0 h 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5"/>
                <a:gd name="T145" fmla="*/ 0 h 93"/>
                <a:gd name="T146" fmla="*/ 95 w 95"/>
                <a:gd name="T147" fmla="*/ 93 h 9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5" h="93">
                  <a:moveTo>
                    <a:pt x="88" y="0"/>
                  </a:moveTo>
                  <a:lnTo>
                    <a:pt x="88" y="71"/>
                  </a:lnTo>
                  <a:lnTo>
                    <a:pt x="88" y="76"/>
                  </a:lnTo>
                  <a:lnTo>
                    <a:pt x="88" y="80"/>
                  </a:lnTo>
                  <a:lnTo>
                    <a:pt x="90" y="83"/>
                  </a:lnTo>
                  <a:lnTo>
                    <a:pt x="93" y="85"/>
                  </a:lnTo>
                  <a:lnTo>
                    <a:pt x="95" y="88"/>
                  </a:lnTo>
                  <a:lnTo>
                    <a:pt x="95" y="90"/>
                  </a:lnTo>
                  <a:lnTo>
                    <a:pt x="61" y="90"/>
                  </a:lnTo>
                  <a:lnTo>
                    <a:pt x="61" y="78"/>
                  </a:lnTo>
                  <a:lnTo>
                    <a:pt x="54" y="85"/>
                  </a:lnTo>
                  <a:lnTo>
                    <a:pt x="46" y="90"/>
                  </a:lnTo>
                  <a:lnTo>
                    <a:pt x="39" y="93"/>
                  </a:lnTo>
                  <a:lnTo>
                    <a:pt x="32" y="93"/>
                  </a:lnTo>
                  <a:lnTo>
                    <a:pt x="24" y="93"/>
                  </a:lnTo>
                  <a:lnTo>
                    <a:pt x="19" y="88"/>
                  </a:lnTo>
                  <a:lnTo>
                    <a:pt x="14" y="83"/>
                  </a:lnTo>
                  <a:lnTo>
                    <a:pt x="10" y="78"/>
                  </a:lnTo>
                  <a:lnTo>
                    <a:pt x="10" y="73"/>
                  </a:lnTo>
                  <a:lnTo>
                    <a:pt x="10" y="66"/>
                  </a:lnTo>
                  <a:lnTo>
                    <a:pt x="10" y="56"/>
                  </a:lnTo>
                  <a:lnTo>
                    <a:pt x="10" y="22"/>
                  </a:lnTo>
                  <a:lnTo>
                    <a:pt x="7" y="14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63"/>
                  </a:lnTo>
                  <a:lnTo>
                    <a:pt x="36" y="71"/>
                  </a:lnTo>
                  <a:lnTo>
                    <a:pt x="36" y="76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41" y="80"/>
                  </a:lnTo>
                  <a:lnTo>
                    <a:pt x="44" y="80"/>
                  </a:lnTo>
                  <a:lnTo>
                    <a:pt x="49" y="80"/>
                  </a:lnTo>
                  <a:lnTo>
                    <a:pt x="51" y="78"/>
                  </a:lnTo>
                  <a:lnTo>
                    <a:pt x="56" y="76"/>
                  </a:lnTo>
                  <a:lnTo>
                    <a:pt x="61" y="68"/>
                  </a:lnTo>
                  <a:lnTo>
                    <a:pt x="61" y="22"/>
                  </a:lnTo>
                  <a:lnTo>
                    <a:pt x="59" y="14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56" y="4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6"/>
            <p:cNvSpPr>
              <a:spLocks noEditPoints="1"/>
            </p:cNvSpPr>
            <p:nvPr/>
          </p:nvSpPr>
          <p:spPr bwMode="auto">
            <a:xfrm>
              <a:off x="5193" y="2212"/>
              <a:ext cx="81" cy="96"/>
            </a:xfrm>
            <a:custGeom>
              <a:avLst/>
              <a:gdLst>
                <a:gd name="T0" fmla="*/ 81 w 81"/>
                <a:gd name="T1" fmla="*/ 44 h 96"/>
                <a:gd name="T2" fmla="*/ 27 w 81"/>
                <a:gd name="T3" fmla="*/ 44 h 96"/>
                <a:gd name="T4" fmla="*/ 30 w 81"/>
                <a:gd name="T5" fmla="*/ 57 h 96"/>
                <a:gd name="T6" fmla="*/ 32 w 81"/>
                <a:gd name="T7" fmla="*/ 64 h 96"/>
                <a:gd name="T8" fmla="*/ 37 w 81"/>
                <a:gd name="T9" fmla="*/ 71 h 96"/>
                <a:gd name="T10" fmla="*/ 42 w 81"/>
                <a:gd name="T11" fmla="*/ 76 h 96"/>
                <a:gd name="T12" fmla="*/ 49 w 81"/>
                <a:gd name="T13" fmla="*/ 79 h 96"/>
                <a:gd name="T14" fmla="*/ 54 w 81"/>
                <a:gd name="T15" fmla="*/ 79 h 96"/>
                <a:gd name="T16" fmla="*/ 62 w 81"/>
                <a:gd name="T17" fmla="*/ 79 h 96"/>
                <a:gd name="T18" fmla="*/ 67 w 81"/>
                <a:gd name="T19" fmla="*/ 76 h 96"/>
                <a:gd name="T20" fmla="*/ 72 w 81"/>
                <a:gd name="T21" fmla="*/ 71 h 96"/>
                <a:gd name="T22" fmla="*/ 76 w 81"/>
                <a:gd name="T23" fmla="*/ 64 h 96"/>
                <a:gd name="T24" fmla="*/ 81 w 81"/>
                <a:gd name="T25" fmla="*/ 66 h 96"/>
                <a:gd name="T26" fmla="*/ 76 w 81"/>
                <a:gd name="T27" fmla="*/ 76 h 96"/>
                <a:gd name="T28" fmla="*/ 69 w 81"/>
                <a:gd name="T29" fmla="*/ 83 h 96"/>
                <a:gd name="T30" fmla="*/ 64 w 81"/>
                <a:gd name="T31" fmla="*/ 91 h 96"/>
                <a:gd name="T32" fmla="*/ 57 w 81"/>
                <a:gd name="T33" fmla="*/ 93 h 96"/>
                <a:gd name="T34" fmla="*/ 49 w 81"/>
                <a:gd name="T35" fmla="*/ 96 h 96"/>
                <a:gd name="T36" fmla="*/ 42 w 81"/>
                <a:gd name="T37" fmla="*/ 96 h 96"/>
                <a:gd name="T38" fmla="*/ 30 w 81"/>
                <a:gd name="T39" fmla="*/ 96 h 96"/>
                <a:gd name="T40" fmla="*/ 23 w 81"/>
                <a:gd name="T41" fmla="*/ 93 h 96"/>
                <a:gd name="T42" fmla="*/ 15 w 81"/>
                <a:gd name="T43" fmla="*/ 88 h 96"/>
                <a:gd name="T44" fmla="*/ 8 w 81"/>
                <a:gd name="T45" fmla="*/ 81 h 96"/>
                <a:gd name="T46" fmla="*/ 3 w 81"/>
                <a:gd name="T47" fmla="*/ 71 h 96"/>
                <a:gd name="T48" fmla="*/ 0 w 81"/>
                <a:gd name="T49" fmla="*/ 61 h 96"/>
                <a:gd name="T50" fmla="*/ 0 w 81"/>
                <a:gd name="T51" fmla="*/ 49 h 96"/>
                <a:gd name="T52" fmla="*/ 0 w 81"/>
                <a:gd name="T53" fmla="*/ 39 h 96"/>
                <a:gd name="T54" fmla="*/ 3 w 81"/>
                <a:gd name="T55" fmla="*/ 30 h 96"/>
                <a:gd name="T56" fmla="*/ 8 w 81"/>
                <a:gd name="T57" fmla="*/ 20 h 96"/>
                <a:gd name="T58" fmla="*/ 13 w 81"/>
                <a:gd name="T59" fmla="*/ 12 h 96"/>
                <a:gd name="T60" fmla="*/ 23 w 81"/>
                <a:gd name="T61" fmla="*/ 5 h 96"/>
                <a:gd name="T62" fmla="*/ 32 w 81"/>
                <a:gd name="T63" fmla="*/ 3 h 96"/>
                <a:gd name="T64" fmla="*/ 45 w 81"/>
                <a:gd name="T65" fmla="*/ 0 h 96"/>
                <a:gd name="T66" fmla="*/ 52 w 81"/>
                <a:gd name="T67" fmla="*/ 3 h 96"/>
                <a:gd name="T68" fmla="*/ 62 w 81"/>
                <a:gd name="T69" fmla="*/ 5 h 96"/>
                <a:gd name="T70" fmla="*/ 69 w 81"/>
                <a:gd name="T71" fmla="*/ 12 h 96"/>
                <a:gd name="T72" fmla="*/ 74 w 81"/>
                <a:gd name="T73" fmla="*/ 20 h 96"/>
                <a:gd name="T74" fmla="*/ 79 w 81"/>
                <a:gd name="T75" fmla="*/ 32 h 96"/>
                <a:gd name="T76" fmla="*/ 81 w 81"/>
                <a:gd name="T77" fmla="*/ 44 h 96"/>
                <a:gd name="T78" fmla="*/ 54 w 81"/>
                <a:gd name="T79" fmla="*/ 39 h 96"/>
                <a:gd name="T80" fmla="*/ 54 w 81"/>
                <a:gd name="T81" fmla="*/ 30 h 96"/>
                <a:gd name="T82" fmla="*/ 54 w 81"/>
                <a:gd name="T83" fmla="*/ 22 h 96"/>
                <a:gd name="T84" fmla="*/ 54 w 81"/>
                <a:gd name="T85" fmla="*/ 17 h 96"/>
                <a:gd name="T86" fmla="*/ 52 w 81"/>
                <a:gd name="T87" fmla="*/ 12 h 96"/>
                <a:gd name="T88" fmla="*/ 47 w 81"/>
                <a:gd name="T89" fmla="*/ 7 h 96"/>
                <a:gd name="T90" fmla="*/ 45 w 81"/>
                <a:gd name="T91" fmla="*/ 7 h 96"/>
                <a:gd name="T92" fmla="*/ 42 w 81"/>
                <a:gd name="T93" fmla="*/ 7 h 96"/>
                <a:gd name="T94" fmla="*/ 37 w 81"/>
                <a:gd name="T95" fmla="*/ 7 h 96"/>
                <a:gd name="T96" fmla="*/ 32 w 81"/>
                <a:gd name="T97" fmla="*/ 12 h 96"/>
                <a:gd name="T98" fmla="*/ 30 w 81"/>
                <a:gd name="T99" fmla="*/ 17 h 96"/>
                <a:gd name="T100" fmla="*/ 27 w 81"/>
                <a:gd name="T101" fmla="*/ 27 h 96"/>
                <a:gd name="T102" fmla="*/ 27 w 81"/>
                <a:gd name="T103" fmla="*/ 34 h 96"/>
                <a:gd name="T104" fmla="*/ 27 w 81"/>
                <a:gd name="T105" fmla="*/ 39 h 96"/>
                <a:gd name="T106" fmla="*/ 54 w 81"/>
                <a:gd name="T107" fmla="*/ 39 h 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1"/>
                <a:gd name="T163" fmla="*/ 0 h 96"/>
                <a:gd name="T164" fmla="*/ 81 w 81"/>
                <a:gd name="T165" fmla="*/ 96 h 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1" h="96">
                  <a:moveTo>
                    <a:pt x="81" y="44"/>
                  </a:moveTo>
                  <a:lnTo>
                    <a:pt x="27" y="44"/>
                  </a:lnTo>
                  <a:lnTo>
                    <a:pt x="30" y="57"/>
                  </a:lnTo>
                  <a:lnTo>
                    <a:pt x="32" y="64"/>
                  </a:lnTo>
                  <a:lnTo>
                    <a:pt x="37" y="71"/>
                  </a:lnTo>
                  <a:lnTo>
                    <a:pt x="42" y="76"/>
                  </a:lnTo>
                  <a:lnTo>
                    <a:pt x="49" y="79"/>
                  </a:lnTo>
                  <a:lnTo>
                    <a:pt x="54" y="79"/>
                  </a:lnTo>
                  <a:lnTo>
                    <a:pt x="62" y="79"/>
                  </a:lnTo>
                  <a:lnTo>
                    <a:pt x="67" y="76"/>
                  </a:lnTo>
                  <a:lnTo>
                    <a:pt x="72" y="71"/>
                  </a:lnTo>
                  <a:lnTo>
                    <a:pt x="76" y="64"/>
                  </a:lnTo>
                  <a:lnTo>
                    <a:pt x="81" y="66"/>
                  </a:lnTo>
                  <a:lnTo>
                    <a:pt x="76" y="76"/>
                  </a:lnTo>
                  <a:lnTo>
                    <a:pt x="69" y="83"/>
                  </a:lnTo>
                  <a:lnTo>
                    <a:pt x="64" y="91"/>
                  </a:lnTo>
                  <a:lnTo>
                    <a:pt x="57" y="93"/>
                  </a:lnTo>
                  <a:lnTo>
                    <a:pt x="49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3" y="93"/>
                  </a:lnTo>
                  <a:lnTo>
                    <a:pt x="15" y="88"/>
                  </a:lnTo>
                  <a:lnTo>
                    <a:pt x="8" y="81"/>
                  </a:lnTo>
                  <a:lnTo>
                    <a:pt x="3" y="71"/>
                  </a:lnTo>
                  <a:lnTo>
                    <a:pt x="0" y="61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30"/>
                  </a:lnTo>
                  <a:lnTo>
                    <a:pt x="8" y="20"/>
                  </a:lnTo>
                  <a:lnTo>
                    <a:pt x="13" y="12"/>
                  </a:lnTo>
                  <a:lnTo>
                    <a:pt x="23" y="5"/>
                  </a:lnTo>
                  <a:lnTo>
                    <a:pt x="32" y="3"/>
                  </a:lnTo>
                  <a:lnTo>
                    <a:pt x="45" y="0"/>
                  </a:lnTo>
                  <a:lnTo>
                    <a:pt x="52" y="3"/>
                  </a:lnTo>
                  <a:lnTo>
                    <a:pt x="62" y="5"/>
                  </a:lnTo>
                  <a:lnTo>
                    <a:pt x="69" y="12"/>
                  </a:lnTo>
                  <a:lnTo>
                    <a:pt x="74" y="20"/>
                  </a:lnTo>
                  <a:lnTo>
                    <a:pt x="79" y="32"/>
                  </a:lnTo>
                  <a:lnTo>
                    <a:pt x="81" y="44"/>
                  </a:lnTo>
                  <a:close/>
                  <a:moveTo>
                    <a:pt x="54" y="39"/>
                  </a:moveTo>
                  <a:lnTo>
                    <a:pt x="54" y="30"/>
                  </a:lnTo>
                  <a:lnTo>
                    <a:pt x="54" y="22"/>
                  </a:lnTo>
                  <a:lnTo>
                    <a:pt x="54" y="17"/>
                  </a:lnTo>
                  <a:lnTo>
                    <a:pt x="52" y="12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12"/>
                  </a:lnTo>
                  <a:lnTo>
                    <a:pt x="30" y="17"/>
                  </a:lnTo>
                  <a:lnTo>
                    <a:pt x="27" y="27"/>
                  </a:lnTo>
                  <a:lnTo>
                    <a:pt x="27" y="34"/>
                  </a:lnTo>
                  <a:lnTo>
                    <a:pt x="27" y="39"/>
                  </a:lnTo>
                  <a:lnTo>
                    <a:pt x="54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5284" y="2212"/>
              <a:ext cx="66" cy="96"/>
            </a:xfrm>
            <a:custGeom>
              <a:avLst/>
              <a:gdLst>
                <a:gd name="T0" fmla="*/ 61 w 66"/>
                <a:gd name="T1" fmla="*/ 32 h 96"/>
                <a:gd name="T2" fmla="*/ 52 w 66"/>
                <a:gd name="T3" fmla="*/ 25 h 96"/>
                <a:gd name="T4" fmla="*/ 44 w 66"/>
                <a:gd name="T5" fmla="*/ 12 h 96"/>
                <a:gd name="T6" fmla="*/ 30 w 66"/>
                <a:gd name="T7" fmla="*/ 7 h 96"/>
                <a:gd name="T8" fmla="*/ 22 w 66"/>
                <a:gd name="T9" fmla="*/ 10 h 96"/>
                <a:gd name="T10" fmla="*/ 20 w 66"/>
                <a:gd name="T11" fmla="*/ 15 h 96"/>
                <a:gd name="T12" fmla="*/ 22 w 66"/>
                <a:gd name="T13" fmla="*/ 20 h 96"/>
                <a:gd name="T14" fmla="*/ 32 w 66"/>
                <a:gd name="T15" fmla="*/ 30 h 96"/>
                <a:gd name="T16" fmla="*/ 52 w 66"/>
                <a:gd name="T17" fmla="*/ 42 h 96"/>
                <a:gd name="T18" fmla="*/ 61 w 66"/>
                <a:gd name="T19" fmla="*/ 52 h 96"/>
                <a:gd name="T20" fmla="*/ 66 w 66"/>
                <a:gd name="T21" fmla="*/ 66 h 96"/>
                <a:gd name="T22" fmla="*/ 64 w 66"/>
                <a:gd name="T23" fmla="*/ 81 h 96"/>
                <a:gd name="T24" fmla="*/ 52 w 66"/>
                <a:gd name="T25" fmla="*/ 93 h 96"/>
                <a:gd name="T26" fmla="*/ 34 w 66"/>
                <a:gd name="T27" fmla="*/ 96 h 96"/>
                <a:gd name="T28" fmla="*/ 15 w 66"/>
                <a:gd name="T29" fmla="*/ 93 h 96"/>
                <a:gd name="T30" fmla="*/ 10 w 66"/>
                <a:gd name="T31" fmla="*/ 93 h 96"/>
                <a:gd name="T32" fmla="*/ 5 w 66"/>
                <a:gd name="T33" fmla="*/ 96 h 96"/>
                <a:gd name="T34" fmla="*/ 0 w 66"/>
                <a:gd name="T35" fmla="*/ 64 h 96"/>
                <a:gd name="T36" fmla="*/ 7 w 66"/>
                <a:gd name="T37" fmla="*/ 71 h 96"/>
                <a:gd name="T38" fmla="*/ 20 w 66"/>
                <a:gd name="T39" fmla="*/ 83 h 96"/>
                <a:gd name="T40" fmla="*/ 34 w 66"/>
                <a:gd name="T41" fmla="*/ 91 h 96"/>
                <a:gd name="T42" fmla="*/ 44 w 66"/>
                <a:gd name="T43" fmla="*/ 88 h 96"/>
                <a:gd name="T44" fmla="*/ 47 w 66"/>
                <a:gd name="T45" fmla="*/ 81 h 96"/>
                <a:gd name="T46" fmla="*/ 44 w 66"/>
                <a:gd name="T47" fmla="*/ 71 h 96"/>
                <a:gd name="T48" fmla="*/ 37 w 66"/>
                <a:gd name="T49" fmla="*/ 66 h 96"/>
                <a:gd name="T50" fmla="*/ 20 w 66"/>
                <a:gd name="T51" fmla="*/ 54 h 96"/>
                <a:gd name="T52" fmla="*/ 7 w 66"/>
                <a:gd name="T53" fmla="*/ 47 h 96"/>
                <a:gd name="T54" fmla="*/ 0 w 66"/>
                <a:gd name="T55" fmla="*/ 27 h 96"/>
                <a:gd name="T56" fmla="*/ 7 w 66"/>
                <a:gd name="T57" fmla="*/ 10 h 96"/>
                <a:gd name="T58" fmla="*/ 22 w 66"/>
                <a:gd name="T59" fmla="*/ 0 h 96"/>
                <a:gd name="T60" fmla="*/ 37 w 66"/>
                <a:gd name="T61" fmla="*/ 0 h 96"/>
                <a:gd name="T62" fmla="*/ 47 w 66"/>
                <a:gd name="T63" fmla="*/ 5 h 96"/>
                <a:gd name="T64" fmla="*/ 52 w 66"/>
                <a:gd name="T65" fmla="*/ 5 h 96"/>
                <a:gd name="T66" fmla="*/ 54 w 66"/>
                <a:gd name="T67" fmla="*/ 3 h 96"/>
                <a:gd name="T68" fmla="*/ 61 w 6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"/>
                <a:gd name="T106" fmla="*/ 0 h 96"/>
                <a:gd name="T107" fmla="*/ 66 w 66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" h="96">
                  <a:moveTo>
                    <a:pt x="61" y="0"/>
                  </a:moveTo>
                  <a:lnTo>
                    <a:pt x="6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7" y="17"/>
                  </a:lnTo>
                  <a:lnTo>
                    <a:pt x="44" y="12"/>
                  </a:lnTo>
                  <a:lnTo>
                    <a:pt x="37" y="7"/>
                  </a:lnTo>
                  <a:lnTo>
                    <a:pt x="30" y="7"/>
                  </a:lnTo>
                  <a:lnTo>
                    <a:pt x="27" y="7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2" y="20"/>
                  </a:lnTo>
                  <a:lnTo>
                    <a:pt x="25" y="25"/>
                  </a:lnTo>
                  <a:lnTo>
                    <a:pt x="32" y="30"/>
                  </a:lnTo>
                  <a:lnTo>
                    <a:pt x="42" y="34"/>
                  </a:lnTo>
                  <a:lnTo>
                    <a:pt x="52" y="42"/>
                  </a:lnTo>
                  <a:lnTo>
                    <a:pt x="57" y="47"/>
                  </a:lnTo>
                  <a:lnTo>
                    <a:pt x="61" y="52"/>
                  </a:lnTo>
                  <a:lnTo>
                    <a:pt x="66" y="59"/>
                  </a:lnTo>
                  <a:lnTo>
                    <a:pt x="66" y="66"/>
                  </a:lnTo>
                  <a:lnTo>
                    <a:pt x="66" y="74"/>
                  </a:lnTo>
                  <a:lnTo>
                    <a:pt x="64" y="81"/>
                  </a:lnTo>
                  <a:lnTo>
                    <a:pt x="59" y="88"/>
                  </a:lnTo>
                  <a:lnTo>
                    <a:pt x="52" y="93"/>
                  </a:lnTo>
                  <a:lnTo>
                    <a:pt x="42" y="96"/>
                  </a:lnTo>
                  <a:lnTo>
                    <a:pt x="34" y="96"/>
                  </a:lnTo>
                  <a:lnTo>
                    <a:pt x="25" y="96"/>
                  </a:lnTo>
                  <a:lnTo>
                    <a:pt x="15" y="93"/>
                  </a:lnTo>
                  <a:lnTo>
                    <a:pt x="12" y="93"/>
                  </a:lnTo>
                  <a:lnTo>
                    <a:pt x="10" y="93"/>
                  </a:lnTo>
                  <a:lnTo>
                    <a:pt x="7" y="93"/>
                  </a:lnTo>
                  <a:lnTo>
                    <a:pt x="5" y="96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5" y="64"/>
                  </a:lnTo>
                  <a:lnTo>
                    <a:pt x="7" y="71"/>
                  </a:lnTo>
                  <a:lnTo>
                    <a:pt x="12" y="79"/>
                  </a:lnTo>
                  <a:lnTo>
                    <a:pt x="20" y="83"/>
                  </a:lnTo>
                  <a:lnTo>
                    <a:pt x="27" y="88"/>
                  </a:lnTo>
                  <a:lnTo>
                    <a:pt x="34" y="91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7" y="76"/>
                  </a:lnTo>
                  <a:lnTo>
                    <a:pt x="44" y="71"/>
                  </a:lnTo>
                  <a:lnTo>
                    <a:pt x="42" y="69"/>
                  </a:lnTo>
                  <a:lnTo>
                    <a:pt x="37" y="66"/>
                  </a:lnTo>
                  <a:lnTo>
                    <a:pt x="30" y="61"/>
                  </a:lnTo>
                  <a:lnTo>
                    <a:pt x="20" y="54"/>
                  </a:lnTo>
                  <a:lnTo>
                    <a:pt x="12" y="49"/>
                  </a:lnTo>
                  <a:lnTo>
                    <a:pt x="7" y="47"/>
                  </a:lnTo>
                  <a:lnTo>
                    <a:pt x="3" y="37"/>
                  </a:lnTo>
                  <a:lnTo>
                    <a:pt x="0" y="27"/>
                  </a:lnTo>
                  <a:lnTo>
                    <a:pt x="3" y="17"/>
                  </a:lnTo>
                  <a:lnTo>
                    <a:pt x="7" y="10"/>
                  </a:lnTo>
                  <a:lnTo>
                    <a:pt x="15" y="5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5365" y="2212"/>
              <a:ext cx="66" cy="96"/>
            </a:xfrm>
            <a:custGeom>
              <a:avLst/>
              <a:gdLst>
                <a:gd name="T0" fmla="*/ 59 w 66"/>
                <a:gd name="T1" fmla="*/ 32 h 96"/>
                <a:gd name="T2" fmla="*/ 51 w 66"/>
                <a:gd name="T3" fmla="*/ 25 h 96"/>
                <a:gd name="T4" fmla="*/ 42 w 66"/>
                <a:gd name="T5" fmla="*/ 12 h 96"/>
                <a:gd name="T6" fmla="*/ 29 w 66"/>
                <a:gd name="T7" fmla="*/ 7 h 96"/>
                <a:gd name="T8" fmla="*/ 22 w 66"/>
                <a:gd name="T9" fmla="*/ 10 h 96"/>
                <a:gd name="T10" fmla="*/ 17 w 66"/>
                <a:gd name="T11" fmla="*/ 15 h 96"/>
                <a:gd name="T12" fmla="*/ 20 w 66"/>
                <a:gd name="T13" fmla="*/ 20 h 96"/>
                <a:gd name="T14" fmla="*/ 29 w 66"/>
                <a:gd name="T15" fmla="*/ 30 h 96"/>
                <a:gd name="T16" fmla="*/ 49 w 66"/>
                <a:gd name="T17" fmla="*/ 42 h 96"/>
                <a:gd name="T18" fmla="*/ 61 w 66"/>
                <a:gd name="T19" fmla="*/ 52 h 96"/>
                <a:gd name="T20" fmla="*/ 66 w 66"/>
                <a:gd name="T21" fmla="*/ 66 h 96"/>
                <a:gd name="T22" fmla="*/ 61 w 66"/>
                <a:gd name="T23" fmla="*/ 81 h 96"/>
                <a:gd name="T24" fmla="*/ 49 w 66"/>
                <a:gd name="T25" fmla="*/ 93 h 96"/>
                <a:gd name="T26" fmla="*/ 32 w 66"/>
                <a:gd name="T27" fmla="*/ 96 h 96"/>
                <a:gd name="T28" fmla="*/ 12 w 66"/>
                <a:gd name="T29" fmla="*/ 93 h 96"/>
                <a:gd name="T30" fmla="*/ 10 w 66"/>
                <a:gd name="T31" fmla="*/ 93 h 96"/>
                <a:gd name="T32" fmla="*/ 2 w 66"/>
                <a:gd name="T33" fmla="*/ 96 h 96"/>
                <a:gd name="T34" fmla="*/ 0 w 66"/>
                <a:gd name="T35" fmla="*/ 64 h 96"/>
                <a:gd name="T36" fmla="*/ 7 w 66"/>
                <a:gd name="T37" fmla="*/ 71 h 96"/>
                <a:gd name="T38" fmla="*/ 17 w 66"/>
                <a:gd name="T39" fmla="*/ 83 h 96"/>
                <a:gd name="T40" fmla="*/ 34 w 66"/>
                <a:gd name="T41" fmla="*/ 91 h 96"/>
                <a:gd name="T42" fmla="*/ 42 w 66"/>
                <a:gd name="T43" fmla="*/ 88 h 96"/>
                <a:gd name="T44" fmla="*/ 47 w 66"/>
                <a:gd name="T45" fmla="*/ 81 h 96"/>
                <a:gd name="T46" fmla="*/ 42 w 66"/>
                <a:gd name="T47" fmla="*/ 71 h 96"/>
                <a:gd name="T48" fmla="*/ 34 w 66"/>
                <a:gd name="T49" fmla="*/ 66 h 96"/>
                <a:gd name="T50" fmla="*/ 17 w 66"/>
                <a:gd name="T51" fmla="*/ 54 h 96"/>
                <a:gd name="T52" fmla="*/ 5 w 66"/>
                <a:gd name="T53" fmla="*/ 47 h 96"/>
                <a:gd name="T54" fmla="*/ 0 w 66"/>
                <a:gd name="T55" fmla="*/ 27 h 96"/>
                <a:gd name="T56" fmla="*/ 7 w 66"/>
                <a:gd name="T57" fmla="*/ 10 h 96"/>
                <a:gd name="T58" fmla="*/ 20 w 66"/>
                <a:gd name="T59" fmla="*/ 0 h 96"/>
                <a:gd name="T60" fmla="*/ 37 w 66"/>
                <a:gd name="T61" fmla="*/ 0 h 96"/>
                <a:gd name="T62" fmla="*/ 47 w 66"/>
                <a:gd name="T63" fmla="*/ 5 h 96"/>
                <a:gd name="T64" fmla="*/ 49 w 66"/>
                <a:gd name="T65" fmla="*/ 5 h 96"/>
                <a:gd name="T66" fmla="*/ 51 w 66"/>
                <a:gd name="T67" fmla="*/ 3 h 96"/>
                <a:gd name="T68" fmla="*/ 59 w 66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"/>
                <a:gd name="T106" fmla="*/ 0 h 96"/>
                <a:gd name="T107" fmla="*/ 66 w 66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" h="96">
                  <a:moveTo>
                    <a:pt x="59" y="0"/>
                  </a:moveTo>
                  <a:lnTo>
                    <a:pt x="59" y="32"/>
                  </a:lnTo>
                  <a:lnTo>
                    <a:pt x="54" y="32"/>
                  </a:lnTo>
                  <a:lnTo>
                    <a:pt x="51" y="25"/>
                  </a:lnTo>
                  <a:lnTo>
                    <a:pt x="47" y="17"/>
                  </a:lnTo>
                  <a:lnTo>
                    <a:pt x="42" y="12"/>
                  </a:lnTo>
                  <a:lnTo>
                    <a:pt x="34" y="7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17" y="15"/>
                  </a:lnTo>
                  <a:lnTo>
                    <a:pt x="20" y="17"/>
                  </a:lnTo>
                  <a:lnTo>
                    <a:pt x="20" y="20"/>
                  </a:lnTo>
                  <a:lnTo>
                    <a:pt x="25" y="25"/>
                  </a:lnTo>
                  <a:lnTo>
                    <a:pt x="29" y="30"/>
                  </a:lnTo>
                  <a:lnTo>
                    <a:pt x="39" y="34"/>
                  </a:lnTo>
                  <a:lnTo>
                    <a:pt x="49" y="42"/>
                  </a:lnTo>
                  <a:lnTo>
                    <a:pt x="56" y="47"/>
                  </a:lnTo>
                  <a:lnTo>
                    <a:pt x="61" y="52"/>
                  </a:lnTo>
                  <a:lnTo>
                    <a:pt x="64" y="59"/>
                  </a:lnTo>
                  <a:lnTo>
                    <a:pt x="66" y="66"/>
                  </a:lnTo>
                  <a:lnTo>
                    <a:pt x="64" y="74"/>
                  </a:lnTo>
                  <a:lnTo>
                    <a:pt x="61" y="81"/>
                  </a:lnTo>
                  <a:lnTo>
                    <a:pt x="56" y="88"/>
                  </a:lnTo>
                  <a:lnTo>
                    <a:pt x="49" y="93"/>
                  </a:lnTo>
                  <a:lnTo>
                    <a:pt x="42" y="96"/>
                  </a:lnTo>
                  <a:lnTo>
                    <a:pt x="32" y="96"/>
                  </a:lnTo>
                  <a:lnTo>
                    <a:pt x="25" y="96"/>
                  </a:lnTo>
                  <a:lnTo>
                    <a:pt x="12" y="93"/>
                  </a:lnTo>
                  <a:lnTo>
                    <a:pt x="10" y="93"/>
                  </a:lnTo>
                  <a:lnTo>
                    <a:pt x="5" y="93"/>
                  </a:lnTo>
                  <a:lnTo>
                    <a:pt x="2" y="96"/>
                  </a:lnTo>
                  <a:lnTo>
                    <a:pt x="0" y="96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7" y="71"/>
                  </a:lnTo>
                  <a:lnTo>
                    <a:pt x="12" y="79"/>
                  </a:lnTo>
                  <a:lnTo>
                    <a:pt x="17" y="83"/>
                  </a:lnTo>
                  <a:lnTo>
                    <a:pt x="25" y="88"/>
                  </a:lnTo>
                  <a:lnTo>
                    <a:pt x="34" y="91"/>
                  </a:lnTo>
                  <a:lnTo>
                    <a:pt x="39" y="88"/>
                  </a:lnTo>
                  <a:lnTo>
                    <a:pt x="42" y="88"/>
                  </a:lnTo>
                  <a:lnTo>
                    <a:pt x="44" y="83"/>
                  </a:lnTo>
                  <a:lnTo>
                    <a:pt x="47" y="81"/>
                  </a:lnTo>
                  <a:lnTo>
                    <a:pt x="44" y="76"/>
                  </a:lnTo>
                  <a:lnTo>
                    <a:pt x="42" y="71"/>
                  </a:lnTo>
                  <a:lnTo>
                    <a:pt x="39" y="69"/>
                  </a:lnTo>
                  <a:lnTo>
                    <a:pt x="34" y="66"/>
                  </a:lnTo>
                  <a:lnTo>
                    <a:pt x="27" y="61"/>
                  </a:lnTo>
                  <a:lnTo>
                    <a:pt x="17" y="54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7" y="10"/>
                  </a:lnTo>
                  <a:lnTo>
                    <a:pt x="12" y="5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1" y="3"/>
                  </a:lnTo>
                  <a:lnTo>
                    <a:pt x="54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9"/>
            <p:cNvSpPr>
              <a:spLocks noEditPoints="1"/>
            </p:cNvSpPr>
            <p:nvPr/>
          </p:nvSpPr>
          <p:spPr bwMode="auto">
            <a:xfrm>
              <a:off x="5495" y="2212"/>
              <a:ext cx="91" cy="96"/>
            </a:xfrm>
            <a:custGeom>
              <a:avLst/>
              <a:gdLst>
                <a:gd name="T0" fmla="*/ 39 w 91"/>
                <a:gd name="T1" fmla="*/ 91 h 96"/>
                <a:gd name="T2" fmla="*/ 20 w 91"/>
                <a:gd name="T3" fmla="*/ 96 h 96"/>
                <a:gd name="T4" fmla="*/ 5 w 91"/>
                <a:gd name="T5" fmla="*/ 91 h 96"/>
                <a:gd name="T6" fmla="*/ 0 w 91"/>
                <a:gd name="T7" fmla="*/ 79 h 96"/>
                <a:gd name="T8" fmla="*/ 5 w 91"/>
                <a:gd name="T9" fmla="*/ 64 h 96"/>
                <a:gd name="T10" fmla="*/ 24 w 91"/>
                <a:gd name="T11" fmla="*/ 49 h 96"/>
                <a:gd name="T12" fmla="*/ 51 w 91"/>
                <a:gd name="T13" fmla="*/ 27 h 96"/>
                <a:gd name="T14" fmla="*/ 49 w 91"/>
                <a:gd name="T15" fmla="*/ 12 h 96"/>
                <a:gd name="T16" fmla="*/ 44 w 91"/>
                <a:gd name="T17" fmla="*/ 7 h 96"/>
                <a:gd name="T18" fmla="*/ 37 w 91"/>
                <a:gd name="T19" fmla="*/ 7 h 96"/>
                <a:gd name="T20" fmla="*/ 27 w 91"/>
                <a:gd name="T21" fmla="*/ 10 h 96"/>
                <a:gd name="T22" fmla="*/ 24 w 91"/>
                <a:gd name="T23" fmla="*/ 15 h 96"/>
                <a:gd name="T24" fmla="*/ 27 w 91"/>
                <a:gd name="T25" fmla="*/ 20 h 96"/>
                <a:gd name="T26" fmla="*/ 29 w 91"/>
                <a:gd name="T27" fmla="*/ 27 h 96"/>
                <a:gd name="T28" fmla="*/ 27 w 91"/>
                <a:gd name="T29" fmla="*/ 34 h 96"/>
                <a:gd name="T30" fmla="*/ 17 w 91"/>
                <a:gd name="T31" fmla="*/ 39 h 96"/>
                <a:gd name="T32" fmla="*/ 5 w 91"/>
                <a:gd name="T33" fmla="*/ 34 h 96"/>
                <a:gd name="T34" fmla="*/ 2 w 91"/>
                <a:gd name="T35" fmla="*/ 27 h 96"/>
                <a:gd name="T36" fmla="*/ 7 w 91"/>
                <a:gd name="T37" fmla="*/ 12 h 96"/>
                <a:gd name="T38" fmla="*/ 24 w 91"/>
                <a:gd name="T39" fmla="*/ 3 h 96"/>
                <a:gd name="T40" fmla="*/ 46 w 91"/>
                <a:gd name="T41" fmla="*/ 0 h 96"/>
                <a:gd name="T42" fmla="*/ 61 w 91"/>
                <a:gd name="T43" fmla="*/ 3 h 96"/>
                <a:gd name="T44" fmla="*/ 73 w 91"/>
                <a:gd name="T45" fmla="*/ 12 h 96"/>
                <a:gd name="T46" fmla="*/ 78 w 91"/>
                <a:gd name="T47" fmla="*/ 22 h 96"/>
                <a:gd name="T48" fmla="*/ 78 w 91"/>
                <a:gd name="T49" fmla="*/ 37 h 96"/>
                <a:gd name="T50" fmla="*/ 78 w 91"/>
                <a:gd name="T51" fmla="*/ 79 h 96"/>
                <a:gd name="T52" fmla="*/ 81 w 91"/>
                <a:gd name="T53" fmla="*/ 81 h 96"/>
                <a:gd name="T54" fmla="*/ 83 w 91"/>
                <a:gd name="T55" fmla="*/ 83 h 96"/>
                <a:gd name="T56" fmla="*/ 86 w 91"/>
                <a:gd name="T57" fmla="*/ 83 h 96"/>
                <a:gd name="T58" fmla="*/ 91 w 91"/>
                <a:gd name="T59" fmla="*/ 83 h 96"/>
                <a:gd name="T60" fmla="*/ 81 w 91"/>
                <a:gd name="T61" fmla="*/ 93 h 96"/>
                <a:gd name="T62" fmla="*/ 69 w 91"/>
                <a:gd name="T63" fmla="*/ 96 h 96"/>
                <a:gd name="T64" fmla="*/ 56 w 91"/>
                <a:gd name="T65" fmla="*/ 93 h 96"/>
                <a:gd name="T66" fmla="*/ 51 w 91"/>
                <a:gd name="T67" fmla="*/ 81 h 96"/>
                <a:gd name="T68" fmla="*/ 51 w 91"/>
                <a:gd name="T69" fmla="*/ 42 h 96"/>
                <a:gd name="T70" fmla="*/ 32 w 91"/>
                <a:gd name="T71" fmla="*/ 59 h 96"/>
                <a:gd name="T72" fmla="*/ 27 w 91"/>
                <a:gd name="T73" fmla="*/ 69 h 96"/>
                <a:gd name="T74" fmla="*/ 32 w 91"/>
                <a:gd name="T75" fmla="*/ 76 h 96"/>
                <a:gd name="T76" fmla="*/ 39 w 91"/>
                <a:gd name="T77" fmla="*/ 79 h 96"/>
                <a:gd name="T78" fmla="*/ 51 w 91"/>
                <a:gd name="T79" fmla="*/ 76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96"/>
                <a:gd name="T122" fmla="*/ 91 w 91"/>
                <a:gd name="T123" fmla="*/ 96 h 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96">
                  <a:moveTo>
                    <a:pt x="51" y="81"/>
                  </a:moveTo>
                  <a:lnTo>
                    <a:pt x="39" y="91"/>
                  </a:lnTo>
                  <a:lnTo>
                    <a:pt x="29" y="96"/>
                  </a:lnTo>
                  <a:lnTo>
                    <a:pt x="20" y="96"/>
                  </a:lnTo>
                  <a:lnTo>
                    <a:pt x="12" y="96"/>
                  </a:lnTo>
                  <a:lnTo>
                    <a:pt x="5" y="91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5" y="64"/>
                  </a:lnTo>
                  <a:lnTo>
                    <a:pt x="10" y="59"/>
                  </a:lnTo>
                  <a:lnTo>
                    <a:pt x="24" y="49"/>
                  </a:lnTo>
                  <a:lnTo>
                    <a:pt x="51" y="37"/>
                  </a:lnTo>
                  <a:lnTo>
                    <a:pt x="51" y="27"/>
                  </a:lnTo>
                  <a:lnTo>
                    <a:pt x="51" y="17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4" y="7"/>
                  </a:lnTo>
                  <a:lnTo>
                    <a:pt x="42" y="7"/>
                  </a:lnTo>
                  <a:lnTo>
                    <a:pt x="37" y="7"/>
                  </a:lnTo>
                  <a:lnTo>
                    <a:pt x="32" y="7"/>
                  </a:lnTo>
                  <a:lnTo>
                    <a:pt x="27" y="10"/>
                  </a:lnTo>
                  <a:lnTo>
                    <a:pt x="24" y="12"/>
                  </a:lnTo>
                  <a:lnTo>
                    <a:pt x="24" y="15"/>
                  </a:lnTo>
                  <a:lnTo>
                    <a:pt x="27" y="20"/>
                  </a:lnTo>
                  <a:lnTo>
                    <a:pt x="29" y="22"/>
                  </a:lnTo>
                  <a:lnTo>
                    <a:pt x="29" y="27"/>
                  </a:lnTo>
                  <a:lnTo>
                    <a:pt x="29" y="32"/>
                  </a:lnTo>
                  <a:lnTo>
                    <a:pt x="27" y="34"/>
                  </a:lnTo>
                  <a:lnTo>
                    <a:pt x="22" y="37"/>
                  </a:lnTo>
                  <a:lnTo>
                    <a:pt x="17" y="39"/>
                  </a:lnTo>
                  <a:lnTo>
                    <a:pt x="10" y="37"/>
                  </a:lnTo>
                  <a:lnTo>
                    <a:pt x="5" y="34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0"/>
                  </a:lnTo>
                  <a:lnTo>
                    <a:pt x="7" y="12"/>
                  </a:lnTo>
                  <a:lnTo>
                    <a:pt x="15" y="7"/>
                  </a:lnTo>
                  <a:lnTo>
                    <a:pt x="24" y="3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1" y="3"/>
                  </a:lnTo>
                  <a:lnTo>
                    <a:pt x="66" y="5"/>
                  </a:lnTo>
                  <a:lnTo>
                    <a:pt x="73" y="12"/>
                  </a:lnTo>
                  <a:lnTo>
                    <a:pt x="78" y="17"/>
                  </a:lnTo>
                  <a:lnTo>
                    <a:pt x="78" y="22"/>
                  </a:lnTo>
                  <a:lnTo>
                    <a:pt x="78" y="27"/>
                  </a:lnTo>
                  <a:lnTo>
                    <a:pt x="78" y="37"/>
                  </a:lnTo>
                  <a:lnTo>
                    <a:pt x="78" y="74"/>
                  </a:lnTo>
                  <a:lnTo>
                    <a:pt x="78" y="79"/>
                  </a:lnTo>
                  <a:lnTo>
                    <a:pt x="78" y="81"/>
                  </a:lnTo>
                  <a:lnTo>
                    <a:pt x="81" y="81"/>
                  </a:lnTo>
                  <a:lnTo>
                    <a:pt x="81" y="83"/>
                  </a:lnTo>
                  <a:lnTo>
                    <a:pt x="83" y="83"/>
                  </a:lnTo>
                  <a:lnTo>
                    <a:pt x="86" y="83"/>
                  </a:lnTo>
                  <a:lnTo>
                    <a:pt x="88" y="81"/>
                  </a:lnTo>
                  <a:lnTo>
                    <a:pt x="91" y="83"/>
                  </a:lnTo>
                  <a:lnTo>
                    <a:pt x="86" y="88"/>
                  </a:lnTo>
                  <a:lnTo>
                    <a:pt x="81" y="93"/>
                  </a:lnTo>
                  <a:lnTo>
                    <a:pt x="76" y="96"/>
                  </a:lnTo>
                  <a:lnTo>
                    <a:pt x="69" y="96"/>
                  </a:lnTo>
                  <a:lnTo>
                    <a:pt x="61" y="96"/>
                  </a:lnTo>
                  <a:lnTo>
                    <a:pt x="56" y="93"/>
                  </a:lnTo>
                  <a:lnTo>
                    <a:pt x="54" y="88"/>
                  </a:lnTo>
                  <a:lnTo>
                    <a:pt x="51" y="81"/>
                  </a:lnTo>
                  <a:close/>
                  <a:moveTo>
                    <a:pt x="51" y="76"/>
                  </a:moveTo>
                  <a:lnTo>
                    <a:pt x="51" y="42"/>
                  </a:lnTo>
                  <a:lnTo>
                    <a:pt x="39" y="49"/>
                  </a:lnTo>
                  <a:lnTo>
                    <a:pt x="32" y="59"/>
                  </a:lnTo>
                  <a:lnTo>
                    <a:pt x="29" y="64"/>
                  </a:lnTo>
                  <a:lnTo>
                    <a:pt x="27" y="69"/>
                  </a:lnTo>
                  <a:lnTo>
                    <a:pt x="29" y="74"/>
                  </a:lnTo>
                  <a:lnTo>
                    <a:pt x="32" y="76"/>
                  </a:lnTo>
                  <a:lnTo>
                    <a:pt x="34" y="79"/>
                  </a:lnTo>
                  <a:lnTo>
                    <a:pt x="39" y="79"/>
                  </a:lnTo>
                  <a:lnTo>
                    <a:pt x="44" y="79"/>
                  </a:lnTo>
                  <a:lnTo>
                    <a:pt x="51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5595" y="2180"/>
              <a:ext cx="62" cy="128"/>
            </a:xfrm>
            <a:custGeom>
              <a:avLst/>
              <a:gdLst>
                <a:gd name="T0" fmla="*/ 42 w 62"/>
                <a:gd name="T1" fmla="*/ 0 h 128"/>
                <a:gd name="T2" fmla="*/ 42 w 62"/>
                <a:gd name="T3" fmla="*/ 35 h 128"/>
                <a:gd name="T4" fmla="*/ 62 w 62"/>
                <a:gd name="T5" fmla="*/ 35 h 128"/>
                <a:gd name="T6" fmla="*/ 62 w 62"/>
                <a:gd name="T7" fmla="*/ 44 h 128"/>
                <a:gd name="T8" fmla="*/ 42 w 62"/>
                <a:gd name="T9" fmla="*/ 44 h 128"/>
                <a:gd name="T10" fmla="*/ 42 w 62"/>
                <a:gd name="T11" fmla="*/ 101 h 128"/>
                <a:gd name="T12" fmla="*/ 42 w 62"/>
                <a:gd name="T13" fmla="*/ 108 h 128"/>
                <a:gd name="T14" fmla="*/ 42 w 62"/>
                <a:gd name="T15" fmla="*/ 111 h 128"/>
                <a:gd name="T16" fmla="*/ 42 w 62"/>
                <a:gd name="T17" fmla="*/ 113 h 128"/>
                <a:gd name="T18" fmla="*/ 44 w 62"/>
                <a:gd name="T19" fmla="*/ 115 h 128"/>
                <a:gd name="T20" fmla="*/ 44 w 62"/>
                <a:gd name="T21" fmla="*/ 115 h 128"/>
                <a:gd name="T22" fmla="*/ 47 w 62"/>
                <a:gd name="T23" fmla="*/ 115 h 128"/>
                <a:gd name="T24" fmla="*/ 52 w 62"/>
                <a:gd name="T25" fmla="*/ 113 h 128"/>
                <a:gd name="T26" fmla="*/ 57 w 62"/>
                <a:gd name="T27" fmla="*/ 108 h 128"/>
                <a:gd name="T28" fmla="*/ 59 w 62"/>
                <a:gd name="T29" fmla="*/ 111 h 128"/>
                <a:gd name="T30" fmla="*/ 57 w 62"/>
                <a:gd name="T31" fmla="*/ 118 h 128"/>
                <a:gd name="T32" fmla="*/ 49 w 62"/>
                <a:gd name="T33" fmla="*/ 123 h 128"/>
                <a:gd name="T34" fmla="*/ 44 w 62"/>
                <a:gd name="T35" fmla="*/ 128 h 128"/>
                <a:gd name="T36" fmla="*/ 35 w 62"/>
                <a:gd name="T37" fmla="*/ 128 h 128"/>
                <a:gd name="T38" fmla="*/ 27 w 62"/>
                <a:gd name="T39" fmla="*/ 128 h 128"/>
                <a:gd name="T40" fmla="*/ 22 w 62"/>
                <a:gd name="T41" fmla="*/ 123 h 128"/>
                <a:gd name="T42" fmla="*/ 18 w 62"/>
                <a:gd name="T43" fmla="*/ 118 h 128"/>
                <a:gd name="T44" fmla="*/ 15 w 62"/>
                <a:gd name="T45" fmla="*/ 113 h 128"/>
                <a:gd name="T46" fmla="*/ 13 w 62"/>
                <a:gd name="T47" fmla="*/ 111 h 128"/>
                <a:gd name="T48" fmla="*/ 13 w 62"/>
                <a:gd name="T49" fmla="*/ 103 h 128"/>
                <a:gd name="T50" fmla="*/ 13 w 62"/>
                <a:gd name="T51" fmla="*/ 96 h 128"/>
                <a:gd name="T52" fmla="*/ 13 w 62"/>
                <a:gd name="T53" fmla="*/ 44 h 128"/>
                <a:gd name="T54" fmla="*/ 0 w 62"/>
                <a:gd name="T55" fmla="*/ 44 h 128"/>
                <a:gd name="T56" fmla="*/ 0 w 62"/>
                <a:gd name="T57" fmla="*/ 42 h 128"/>
                <a:gd name="T58" fmla="*/ 13 w 62"/>
                <a:gd name="T59" fmla="*/ 32 h 128"/>
                <a:gd name="T60" fmla="*/ 22 w 62"/>
                <a:gd name="T61" fmla="*/ 22 h 128"/>
                <a:gd name="T62" fmla="*/ 30 w 62"/>
                <a:gd name="T63" fmla="*/ 13 h 128"/>
                <a:gd name="T64" fmla="*/ 37 w 62"/>
                <a:gd name="T65" fmla="*/ 0 h 128"/>
                <a:gd name="T66" fmla="*/ 42 w 62"/>
                <a:gd name="T67" fmla="*/ 0 h 1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2"/>
                <a:gd name="T103" fmla="*/ 0 h 128"/>
                <a:gd name="T104" fmla="*/ 62 w 62"/>
                <a:gd name="T105" fmla="*/ 128 h 1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2" h="128">
                  <a:moveTo>
                    <a:pt x="42" y="0"/>
                  </a:moveTo>
                  <a:lnTo>
                    <a:pt x="42" y="35"/>
                  </a:lnTo>
                  <a:lnTo>
                    <a:pt x="62" y="35"/>
                  </a:lnTo>
                  <a:lnTo>
                    <a:pt x="62" y="44"/>
                  </a:lnTo>
                  <a:lnTo>
                    <a:pt x="42" y="44"/>
                  </a:lnTo>
                  <a:lnTo>
                    <a:pt x="42" y="101"/>
                  </a:lnTo>
                  <a:lnTo>
                    <a:pt x="42" y="108"/>
                  </a:lnTo>
                  <a:lnTo>
                    <a:pt x="42" y="111"/>
                  </a:lnTo>
                  <a:lnTo>
                    <a:pt x="42" y="113"/>
                  </a:lnTo>
                  <a:lnTo>
                    <a:pt x="44" y="115"/>
                  </a:lnTo>
                  <a:lnTo>
                    <a:pt x="47" y="115"/>
                  </a:lnTo>
                  <a:lnTo>
                    <a:pt x="52" y="113"/>
                  </a:lnTo>
                  <a:lnTo>
                    <a:pt x="57" y="108"/>
                  </a:lnTo>
                  <a:lnTo>
                    <a:pt x="59" y="111"/>
                  </a:lnTo>
                  <a:lnTo>
                    <a:pt x="57" y="118"/>
                  </a:lnTo>
                  <a:lnTo>
                    <a:pt x="49" y="123"/>
                  </a:lnTo>
                  <a:lnTo>
                    <a:pt x="44" y="128"/>
                  </a:lnTo>
                  <a:lnTo>
                    <a:pt x="35" y="128"/>
                  </a:lnTo>
                  <a:lnTo>
                    <a:pt x="27" y="128"/>
                  </a:lnTo>
                  <a:lnTo>
                    <a:pt x="22" y="123"/>
                  </a:lnTo>
                  <a:lnTo>
                    <a:pt x="18" y="118"/>
                  </a:lnTo>
                  <a:lnTo>
                    <a:pt x="15" y="113"/>
                  </a:lnTo>
                  <a:lnTo>
                    <a:pt x="13" y="111"/>
                  </a:lnTo>
                  <a:lnTo>
                    <a:pt x="13" y="103"/>
                  </a:lnTo>
                  <a:lnTo>
                    <a:pt x="13" y="96"/>
                  </a:lnTo>
                  <a:lnTo>
                    <a:pt x="13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13" y="32"/>
                  </a:lnTo>
                  <a:lnTo>
                    <a:pt x="22" y="22"/>
                  </a:lnTo>
                  <a:lnTo>
                    <a:pt x="30" y="13"/>
                  </a:lnTo>
                  <a:lnTo>
                    <a:pt x="37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21"/>
            <p:cNvSpPr>
              <a:spLocks noEditPoints="1"/>
            </p:cNvSpPr>
            <p:nvPr/>
          </p:nvSpPr>
          <p:spPr bwMode="auto">
            <a:xfrm>
              <a:off x="4975" y="2418"/>
              <a:ext cx="91" cy="96"/>
            </a:xfrm>
            <a:custGeom>
              <a:avLst/>
              <a:gdLst>
                <a:gd name="T0" fmla="*/ 44 w 91"/>
                <a:gd name="T1" fmla="*/ 0 h 96"/>
                <a:gd name="T2" fmla="*/ 57 w 91"/>
                <a:gd name="T3" fmla="*/ 3 h 96"/>
                <a:gd name="T4" fmla="*/ 69 w 91"/>
                <a:gd name="T5" fmla="*/ 5 h 96"/>
                <a:gd name="T6" fmla="*/ 76 w 91"/>
                <a:gd name="T7" fmla="*/ 10 h 96"/>
                <a:gd name="T8" fmla="*/ 81 w 91"/>
                <a:gd name="T9" fmla="*/ 17 h 96"/>
                <a:gd name="T10" fmla="*/ 86 w 91"/>
                <a:gd name="T11" fmla="*/ 25 h 96"/>
                <a:gd name="T12" fmla="*/ 89 w 91"/>
                <a:gd name="T13" fmla="*/ 34 h 96"/>
                <a:gd name="T14" fmla="*/ 91 w 91"/>
                <a:gd name="T15" fmla="*/ 49 h 96"/>
                <a:gd name="T16" fmla="*/ 89 w 91"/>
                <a:gd name="T17" fmla="*/ 61 h 96"/>
                <a:gd name="T18" fmla="*/ 86 w 91"/>
                <a:gd name="T19" fmla="*/ 71 h 96"/>
                <a:gd name="T20" fmla="*/ 81 w 91"/>
                <a:gd name="T21" fmla="*/ 81 h 96"/>
                <a:gd name="T22" fmla="*/ 74 w 91"/>
                <a:gd name="T23" fmla="*/ 88 h 96"/>
                <a:gd name="T24" fmla="*/ 67 w 91"/>
                <a:gd name="T25" fmla="*/ 93 h 96"/>
                <a:gd name="T26" fmla="*/ 57 w 91"/>
                <a:gd name="T27" fmla="*/ 96 h 96"/>
                <a:gd name="T28" fmla="*/ 47 w 91"/>
                <a:gd name="T29" fmla="*/ 96 h 96"/>
                <a:gd name="T30" fmla="*/ 35 w 91"/>
                <a:gd name="T31" fmla="*/ 96 h 96"/>
                <a:gd name="T32" fmla="*/ 27 w 91"/>
                <a:gd name="T33" fmla="*/ 93 h 96"/>
                <a:gd name="T34" fmla="*/ 20 w 91"/>
                <a:gd name="T35" fmla="*/ 88 h 96"/>
                <a:gd name="T36" fmla="*/ 13 w 91"/>
                <a:gd name="T37" fmla="*/ 81 h 96"/>
                <a:gd name="T38" fmla="*/ 5 w 91"/>
                <a:gd name="T39" fmla="*/ 71 h 96"/>
                <a:gd name="T40" fmla="*/ 3 w 91"/>
                <a:gd name="T41" fmla="*/ 61 h 96"/>
                <a:gd name="T42" fmla="*/ 0 w 91"/>
                <a:gd name="T43" fmla="*/ 49 h 96"/>
                <a:gd name="T44" fmla="*/ 3 w 91"/>
                <a:gd name="T45" fmla="*/ 37 h 96"/>
                <a:gd name="T46" fmla="*/ 5 w 91"/>
                <a:gd name="T47" fmla="*/ 25 h 96"/>
                <a:gd name="T48" fmla="*/ 13 w 91"/>
                <a:gd name="T49" fmla="*/ 15 h 96"/>
                <a:gd name="T50" fmla="*/ 20 w 91"/>
                <a:gd name="T51" fmla="*/ 7 h 96"/>
                <a:gd name="T52" fmla="*/ 27 w 91"/>
                <a:gd name="T53" fmla="*/ 3 h 96"/>
                <a:gd name="T54" fmla="*/ 35 w 91"/>
                <a:gd name="T55" fmla="*/ 0 h 96"/>
                <a:gd name="T56" fmla="*/ 44 w 91"/>
                <a:gd name="T57" fmla="*/ 0 h 96"/>
                <a:gd name="T58" fmla="*/ 47 w 91"/>
                <a:gd name="T59" fmla="*/ 7 h 96"/>
                <a:gd name="T60" fmla="*/ 40 w 91"/>
                <a:gd name="T61" fmla="*/ 7 h 96"/>
                <a:gd name="T62" fmla="*/ 35 w 91"/>
                <a:gd name="T63" fmla="*/ 10 h 96"/>
                <a:gd name="T64" fmla="*/ 32 w 91"/>
                <a:gd name="T65" fmla="*/ 15 h 96"/>
                <a:gd name="T66" fmla="*/ 32 w 91"/>
                <a:gd name="T67" fmla="*/ 20 h 96"/>
                <a:gd name="T68" fmla="*/ 30 w 91"/>
                <a:gd name="T69" fmla="*/ 25 h 96"/>
                <a:gd name="T70" fmla="*/ 30 w 91"/>
                <a:gd name="T71" fmla="*/ 34 h 96"/>
                <a:gd name="T72" fmla="*/ 30 w 91"/>
                <a:gd name="T73" fmla="*/ 44 h 96"/>
                <a:gd name="T74" fmla="*/ 30 w 91"/>
                <a:gd name="T75" fmla="*/ 56 h 96"/>
                <a:gd name="T76" fmla="*/ 30 w 91"/>
                <a:gd name="T77" fmla="*/ 66 h 96"/>
                <a:gd name="T78" fmla="*/ 30 w 91"/>
                <a:gd name="T79" fmla="*/ 76 h 96"/>
                <a:gd name="T80" fmla="*/ 32 w 91"/>
                <a:gd name="T81" fmla="*/ 81 h 96"/>
                <a:gd name="T82" fmla="*/ 35 w 91"/>
                <a:gd name="T83" fmla="*/ 86 h 96"/>
                <a:gd name="T84" fmla="*/ 40 w 91"/>
                <a:gd name="T85" fmla="*/ 88 h 96"/>
                <a:gd name="T86" fmla="*/ 44 w 91"/>
                <a:gd name="T87" fmla="*/ 91 h 96"/>
                <a:gd name="T88" fmla="*/ 49 w 91"/>
                <a:gd name="T89" fmla="*/ 88 h 96"/>
                <a:gd name="T90" fmla="*/ 54 w 91"/>
                <a:gd name="T91" fmla="*/ 88 h 96"/>
                <a:gd name="T92" fmla="*/ 59 w 91"/>
                <a:gd name="T93" fmla="*/ 83 h 96"/>
                <a:gd name="T94" fmla="*/ 62 w 91"/>
                <a:gd name="T95" fmla="*/ 79 h 96"/>
                <a:gd name="T96" fmla="*/ 62 w 91"/>
                <a:gd name="T97" fmla="*/ 71 h 96"/>
                <a:gd name="T98" fmla="*/ 62 w 91"/>
                <a:gd name="T99" fmla="*/ 56 h 96"/>
                <a:gd name="T100" fmla="*/ 64 w 91"/>
                <a:gd name="T101" fmla="*/ 42 h 96"/>
                <a:gd name="T102" fmla="*/ 62 w 91"/>
                <a:gd name="T103" fmla="*/ 29 h 96"/>
                <a:gd name="T104" fmla="*/ 62 w 91"/>
                <a:gd name="T105" fmla="*/ 22 h 96"/>
                <a:gd name="T106" fmla="*/ 62 w 91"/>
                <a:gd name="T107" fmla="*/ 17 h 96"/>
                <a:gd name="T108" fmla="*/ 57 w 91"/>
                <a:gd name="T109" fmla="*/ 12 h 96"/>
                <a:gd name="T110" fmla="*/ 54 w 91"/>
                <a:gd name="T111" fmla="*/ 7 h 96"/>
                <a:gd name="T112" fmla="*/ 49 w 91"/>
                <a:gd name="T113" fmla="*/ 7 h 96"/>
                <a:gd name="T114" fmla="*/ 47 w 91"/>
                <a:gd name="T115" fmla="*/ 7 h 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1"/>
                <a:gd name="T175" fmla="*/ 0 h 96"/>
                <a:gd name="T176" fmla="*/ 91 w 91"/>
                <a:gd name="T177" fmla="*/ 96 h 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1" h="96">
                  <a:moveTo>
                    <a:pt x="44" y="0"/>
                  </a:moveTo>
                  <a:lnTo>
                    <a:pt x="57" y="3"/>
                  </a:lnTo>
                  <a:lnTo>
                    <a:pt x="69" y="5"/>
                  </a:lnTo>
                  <a:lnTo>
                    <a:pt x="76" y="10"/>
                  </a:lnTo>
                  <a:lnTo>
                    <a:pt x="81" y="17"/>
                  </a:lnTo>
                  <a:lnTo>
                    <a:pt x="86" y="25"/>
                  </a:lnTo>
                  <a:lnTo>
                    <a:pt x="89" y="34"/>
                  </a:lnTo>
                  <a:lnTo>
                    <a:pt x="91" y="49"/>
                  </a:lnTo>
                  <a:lnTo>
                    <a:pt x="89" y="61"/>
                  </a:lnTo>
                  <a:lnTo>
                    <a:pt x="86" y="71"/>
                  </a:lnTo>
                  <a:lnTo>
                    <a:pt x="81" y="81"/>
                  </a:lnTo>
                  <a:lnTo>
                    <a:pt x="74" y="88"/>
                  </a:lnTo>
                  <a:lnTo>
                    <a:pt x="67" y="93"/>
                  </a:lnTo>
                  <a:lnTo>
                    <a:pt x="57" y="96"/>
                  </a:lnTo>
                  <a:lnTo>
                    <a:pt x="47" y="96"/>
                  </a:lnTo>
                  <a:lnTo>
                    <a:pt x="35" y="96"/>
                  </a:lnTo>
                  <a:lnTo>
                    <a:pt x="27" y="93"/>
                  </a:lnTo>
                  <a:lnTo>
                    <a:pt x="20" y="88"/>
                  </a:lnTo>
                  <a:lnTo>
                    <a:pt x="13" y="81"/>
                  </a:lnTo>
                  <a:lnTo>
                    <a:pt x="5" y="71"/>
                  </a:lnTo>
                  <a:lnTo>
                    <a:pt x="3" y="61"/>
                  </a:lnTo>
                  <a:lnTo>
                    <a:pt x="0" y="49"/>
                  </a:lnTo>
                  <a:lnTo>
                    <a:pt x="3" y="37"/>
                  </a:lnTo>
                  <a:lnTo>
                    <a:pt x="5" y="25"/>
                  </a:lnTo>
                  <a:lnTo>
                    <a:pt x="13" y="15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5" y="0"/>
                  </a:lnTo>
                  <a:lnTo>
                    <a:pt x="44" y="0"/>
                  </a:lnTo>
                  <a:close/>
                  <a:moveTo>
                    <a:pt x="47" y="7"/>
                  </a:moveTo>
                  <a:lnTo>
                    <a:pt x="40" y="7"/>
                  </a:lnTo>
                  <a:lnTo>
                    <a:pt x="35" y="10"/>
                  </a:lnTo>
                  <a:lnTo>
                    <a:pt x="32" y="15"/>
                  </a:lnTo>
                  <a:lnTo>
                    <a:pt x="32" y="20"/>
                  </a:lnTo>
                  <a:lnTo>
                    <a:pt x="30" y="25"/>
                  </a:lnTo>
                  <a:lnTo>
                    <a:pt x="30" y="34"/>
                  </a:lnTo>
                  <a:lnTo>
                    <a:pt x="30" y="44"/>
                  </a:lnTo>
                  <a:lnTo>
                    <a:pt x="30" y="56"/>
                  </a:lnTo>
                  <a:lnTo>
                    <a:pt x="30" y="66"/>
                  </a:lnTo>
                  <a:lnTo>
                    <a:pt x="30" y="76"/>
                  </a:lnTo>
                  <a:lnTo>
                    <a:pt x="32" y="81"/>
                  </a:lnTo>
                  <a:lnTo>
                    <a:pt x="35" y="86"/>
                  </a:lnTo>
                  <a:lnTo>
                    <a:pt x="40" y="88"/>
                  </a:lnTo>
                  <a:lnTo>
                    <a:pt x="44" y="91"/>
                  </a:lnTo>
                  <a:lnTo>
                    <a:pt x="49" y="88"/>
                  </a:lnTo>
                  <a:lnTo>
                    <a:pt x="54" y="88"/>
                  </a:lnTo>
                  <a:lnTo>
                    <a:pt x="59" y="83"/>
                  </a:lnTo>
                  <a:lnTo>
                    <a:pt x="62" y="79"/>
                  </a:lnTo>
                  <a:lnTo>
                    <a:pt x="62" y="71"/>
                  </a:lnTo>
                  <a:lnTo>
                    <a:pt x="62" y="56"/>
                  </a:lnTo>
                  <a:lnTo>
                    <a:pt x="64" y="42"/>
                  </a:lnTo>
                  <a:lnTo>
                    <a:pt x="62" y="29"/>
                  </a:lnTo>
                  <a:lnTo>
                    <a:pt x="62" y="22"/>
                  </a:lnTo>
                  <a:lnTo>
                    <a:pt x="62" y="17"/>
                  </a:lnTo>
                  <a:lnTo>
                    <a:pt x="57" y="12"/>
                  </a:lnTo>
                  <a:lnTo>
                    <a:pt x="54" y="7"/>
                  </a:lnTo>
                  <a:lnTo>
                    <a:pt x="49" y="7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5083" y="2418"/>
              <a:ext cx="79" cy="93"/>
            </a:xfrm>
            <a:custGeom>
              <a:avLst/>
              <a:gdLst>
                <a:gd name="T0" fmla="*/ 37 w 79"/>
                <a:gd name="T1" fmla="*/ 3 h 93"/>
                <a:gd name="T2" fmla="*/ 37 w 79"/>
                <a:gd name="T3" fmla="*/ 25 h 93"/>
                <a:gd name="T4" fmla="*/ 42 w 79"/>
                <a:gd name="T5" fmla="*/ 15 h 93"/>
                <a:gd name="T6" fmla="*/ 47 w 79"/>
                <a:gd name="T7" fmla="*/ 7 h 93"/>
                <a:gd name="T8" fmla="*/ 52 w 79"/>
                <a:gd name="T9" fmla="*/ 5 h 93"/>
                <a:gd name="T10" fmla="*/ 59 w 79"/>
                <a:gd name="T11" fmla="*/ 0 h 93"/>
                <a:gd name="T12" fmla="*/ 66 w 79"/>
                <a:gd name="T13" fmla="*/ 0 h 93"/>
                <a:gd name="T14" fmla="*/ 71 w 79"/>
                <a:gd name="T15" fmla="*/ 0 h 93"/>
                <a:gd name="T16" fmla="*/ 76 w 79"/>
                <a:gd name="T17" fmla="*/ 3 h 93"/>
                <a:gd name="T18" fmla="*/ 79 w 79"/>
                <a:gd name="T19" fmla="*/ 7 h 93"/>
                <a:gd name="T20" fmla="*/ 79 w 79"/>
                <a:gd name="T21" fmla="*/ 12 h 93"/>
                <a:gd name="T22" fmla="*/ 79 w 79"/>
                <a:gd name="T23" fmla="*/ 20 h 93"/>
                <a:gd name="T24" fmla="*/ 76 w 79"/>
                <a:gd name="T25" fmla="*/ 25 h 93"/>
                <a:gd name="T26" fmla="*/ 71 w 79"/>
                <a:gd name="T27" fmla="*/ 27 h 93"/>
                <a:gd name="T28" fmla="*/ 66 w 79"/>
                <a:gd name="T29" fmla="*/ 27 h 93"/>
                <a:gd name="T30" fmla="*/ 61 w 79"/>
                <a:gd name="T31" fmla="*/ 27 h 93"/>
                <a:gd name="T32" fmla="*/ 59 w 79"/>
                <a:gd name="T33" fmla="*/ 25 h 93"/>
                <a:gd name="T34" fmla="*/ 54 w 79"/>
                <a:gd name="T35" fmla="*/ 22 h 93"/>
                <a:gd name="T36" fmla="*/ 54 w 79"/>
                <a:gd name="T37" fmla="*/ 20 h 93"/>
                <a:gd name="T38" fmla="*/ 52 w 79"/>
                <a:gd name="T39" fmla="*/ 20 h 93"/>
                <a:gd name="T40" fmla="*/ 52 w 79"/>
                <a:gd name="T41" fmla="*/ 20 h 93"/>
                <a:gd name="T42" fmla="*/ 49 w 79"/>
                <a:gd name="T43" fmla="*/ 20 h 93"/>
                <a:gd name="T44" fmla="*/ 47 w 79"/>
                <a:gd name="T45" fmla="*/ 22 h 93"/>
                <a:gd name="T46" fmla="*/ 42 w 79"/>
                <a:gd name="T47" fmla="*/ 25 h 93"/>
                <a:gd name="T48" fmla="*/ 39 w 79"/>
                <a:gd name="T49" fmla="*/ 32 h 93"/>
                <a:gd name="T50" fmla="*/ 37 w 79"/>
                <a:gd name="T51" fmla="*/ 39 h 93"/>
                <a:gd name="T52" fmla="*/ 37 w 79"/>
                <a:gd name="T53" fmla="*/ 52 h 93"/>
                <a:gd name="T54" fmla="*/ 37 w 79"/>
                <a:gd name="T55" fmla="*/ 71 h 93"/>
                <a:gd name="T56" fmla="*/ 37 w 79"/>
                <a:gd name="T57" fmla="*/ 76 h 93"/>
                <a:gd name="T58" fmla="*/ 37 w 79"/>
                <a:gd name="T59" fmla="*/ 81 h 93"/>
                <a:gd name="T60" fmla="*/ 37 w 79"/>
                <a:gd name="T61" fmla="*/ 83 h 93"/>
                <a:gd name="T62" fmla="*/ 37 w 79"/>
                <a:gd name="T63" fmla="*/ 86 h 93"/>
                <a:gd name="T64" fmla="*/ 39 w 79"/>
                <a:gd name="T65" fmla="*/ 88 h 93"/>
                <a:gd name="T66" fmla="*/ 42 w 79"/>
                <a:gd name="T67" fmla="*/ 91 h 93"/>
                <a:gd name="T68" fmla="*/ 44 w 79"/>
                <a:gd name="T69" fmla="*/ 91 h 93"/>
                <a:gd name="T70" fmla="*/ 44 w 79"/>
                <a:gd name="T71" fmla="*/ 93 h 93"/>
                <a:gd name="T72" fmla="*/ 0 w 79"/>
                <a:gd name="T73" fmla="*/ 93 h 93"/>
                <a:gd name="T74" fmla="*/ 0 w 79"/>
                <a:gd name="T75" fmla="*/ 91 h 93"/>
                <a:gd name="T76" fmla="*/ 5 w 79"/>
                <a:gd name="T77" fmla="*/ 88 h 93"/>
                <a:gd name="T78" fmla="*/ 8 w 79"/>
                <a:gd name="T79" fmla="*/ 86 h 93"/>
                <a:gd name="T80" fmla="*/ 8 w 79"/>
                <a:gd name="T81" fmla="*/ 83 h 93"/>
                <a:gd name="T82" fmla="*/ 8 w 79"/>
                <a:gd name="T83" fmla="*/ 79 h 93"/>
                <a:gd name="T84" fmla="*/ 8 w 79"/>
                <a:gd name="T85" fmla="*/ 74 h 93"/>
                <a:gd name="T86" fmla="*/ 8 w 79"/>
                <a:gd name="T87" fmla="*/ 25 h 93"/>
                <a:gd name="T88" fmla="*/ 8 w 79"/>
                <a:gd name="T89" fmla="*/ 17 h 93"/>
                <a:gd name="T90" fmla="*/ 8 w 79"/>
                <a:gd name="T91" fmla="*/ 12 h 93"/>
                <a:gd name="T92" fmla="*/ 8 w 79"/>
                <a:gd name="T93" fmla="*/ 10 h 93"/>
                <a:gd name="T94" fmla="*/ 5 w 79"/>
                <a:gd name="T95" fmla="*/ 7 h 93"/>
                <a:gd name="T96" fmla="*/ 3 w 79"/>
                <a:gd name="T97" fmla="*/ 7 h 93"/>
                <a:gd name="T98" fmla="*/ 0 w 79"/>
                <a:gd name="T99" fmla="*/ 7 h 93"/>
                <a:gd name="T100" fmla="*/ 0 w 79"/>
                <a:gd name="T101" fmla="*/ 3 h 93"/>
                <a:gd name="T102" fmla="*/ 37 w 79"/>
                <a:gd name="T103" fmla="*/ 3 h 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9"/>
                <a:gd name="T157" fmla="*/ 0 h 93"/>
                <a:gd name="T158" fmla="*/ 79 w 79"/>
                <a:gd name="T159" fmla="*/ 93 h 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9" h="93">
                  <a:moveTo>
                    <a:pt x="37" y="3"/>
                  </a:moveTo>
                  <a:lnTo>
                    <a:pt x="37" y="25"/>
                  </a:lnTo>
                  <a:lnTo>
                    <a:pt x="42" y="15"/>
                  </a:lnTo>
                  <a:lnTo>
                    <a:pt x="47" y="7"/>
                  </a:lnTo>
                  <a:lnTo>
                    <a:pt x="52" y="5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3"/>
                  </a:lnTo>
                  <a:lnTo>
                    <a:pt x="79" y="7"/>
                  </a:lnTo>
                  <a:lnTo>
                    <a:pt x="79" y="12"/>
                  </a:lnTo>
                  <a:lnTo>
                    <a:pt x="79" y="20"/>
                  </a:lnTo>
                  <a:lnTo>
                    <a:pt x="76" y="25"/>
                  </a:lnTo>
                  <a:lnTo>
                    <a:pt x="71" y="27"/>
                  </a:lnTo>
                  <a:lnTo>
                    <a:pt x="66" y="27"/>
                  </a:lnTo>
                  <a:lnTo>
                    <a:pt x="61" y="27"/>
                  </a:lnTo>
                  <a:lnTo>
                    <a:pt x="59" y="25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2" y="20"/>
                  </a:lnTo>
                  <a:lnTo>
                    <a:pt x="49" y="20"/>
                  </a:lnTo>
                  <a:lnTo>
                    <a:pt x="47" y="22"/>
                  </a:lnTo>
                  <a:lnTo>
                    <a:pt x="42" y="25"/>
                  </a:lnTo>
                  <a:lnTo>
                    <a:pt x="39" y="32"/>
                  </a:lnTo>
                  <a:lnTo>
                    <a:pt x="37" y="39"/>
                  </a:lnTo>
                  <a:lnTo>
                    <a:pt x="37" y="52"/>
                  </a:lnTo>
                  <a:lnTo>
                    <a:pt x="37" y="71"/>
                  </a:lnTo>
                  <a:lnTo>
                    <a:pt x="37" y="76"/>
                  </a:lnTo>
                  <a:lnTo>
                    <a:pt x="37" y="81"/>
                  </a:lnTo>
                  <a:lnTo>
                    <a:pt x="37" y="83"/>
                  </a:lnTo>
                  <a:lnTo>
                    <a:pt x="37" y="86"/>
                  </a:lnTo>
                  <a:lnTo>
                    <a:pt x="39" y="88"/>
                  </a:lnTo>
                  <a:lnTo>
                    <a:pt x="42" y="91"/>
                  </a:lnTo>
                  <a:lnTo>
                    <a:pt x="44" y="91"/>
                  </a:lnTo>
                  <a:lnTo>
                    <a:pt x="44" y="93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5" y="88"/>
                  </a:lnTo>
                  <a:lnTo>
                    <a:pt x="8" y="86"/>
                  </a:lnTo>
                  <a:lnTo>
                    <a:pt x="8" y="83"/>
                  </a:lnTo>
                  <a:lnTo>
                    <a:pt x="8" y="79"/>
                  </a:lnTo>
                  <a:lnTo>
                    <a:pt x="8" y="74"/>
                  </a:lnTo>
                  <a:lnTo>
                    <a:pt x="8" y="25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23"/>
            <p:cNvSpPr>
              <a:spLocks noEditPoints="1"/>
            </p:cNvSpPr>
            <p:nvPr/>
          </p:nvSpPr>
          <p:spPr bwMode="auto">
            <a:xfrm>
              <a:off x="5174" y="2374"/>
              <a:ext cx="44" cy="137"/>
            </a:xfrm>
            <a:custGeom>
              <a:avLst/>
              <a:gdLst>
                <a:gd name="T0" fmla="*/ 22 w 44"/>
                <a:gd name="T1" fmla="*/ 0 h 137"/>
                <a:gd name="T2" fmla="*/ 27 w 44"/>
                <a:gd name="T3" fmla="*/ 0 h 137"/>
                <a:gd name="T4" fmla="*/ 32 w 44"/>
                <a:gd name="T5" fmla="*/ 2 h 137"/>
                <a:gd name="T6" fmla="*/ 34 w 44"/>
                <a:gd name="T7" fmla="*/ 7 h 137"/>
                <a:gd name="T8" fmla="*/ 37 w 44"/>
                <a:gd name="T9" fmla="*/ 12 h 137"/>
                <a:gd name="T10" fmla="*/ 34 w 44"/>
                <a:gd name="T11" fmla="*/ 17 h 137"/>
                <a:gd name="T12" fmla="*/ 32 w 44"/>
                <a:gd name="T13" fmla="*/ 22 h 137"/>
                <a:gd name="T14" fmla="*/ 27 w 44"/>
                <a:gd name="T15" fmla="*/ 27 h 137"/>
                <a:gd name="T16" fmla="*/ 22 w 44"/>
                <a:gd name="T17" fmla="*/ 27 h 137"/>
                <a:gd name="T18" fmla="*/ 17 w 44"/>
                <a:gd name="T19" fmla="*/ 27 h 137"/>
                <a:gd name="T20" fmla="*/ 12 w 44"/>
                <a:gd name="T21" fmla="*/ 22 h 137"/>
                <a:gd name="T22" fmla="*/ 10 w 44"/>
                <a:gd name="T23" fmla="*/ 17 h 137"/>
                <a:gd name="T24" fmla="*/ 7 w 44"/>
                <a:gd name="T25" fmla="*/ 12 h 137"/>
                <a:gd name="T26" fmla="*/ 10 w 44"/>
                <a:gd name="T27" fmla="*/ 7 h 137"/>
                <a:gd name="T28" fmla="*/ 12 w 44"/>
                <a:gd name="T29" fmla="*/ 2 h 137"/>
                <a:gd name="T30" fmla="*/ 17 w 44"/>
                <a:gd name="T31" fmla="*/ 0 h 137"/>
                <a:gd name="T32" fmla="*/ 22 w 44"/>
                <a:gd name="T33" fmla="*/ 0 h 137"/>
                <a:gd name="T34" fmla="*/ 37 w 44"/>
                <a:gd name="T35" fmla="*/ 47 h 137"/>
                <a:gd name="T36" fmla="*/ 37 w 44"/>
                <a:gd name="T37" fmla="*/ 118 h 137"/>
                <a:gd name="T38" fmla="*/ 37 w 44"/>
                <a:gd name="T39" fmla="*/ 125 h 137"/>
                <a:gd name="T40" fmla="*/ 37 w 44"/>
                <a:gd name="T41" fmla="*/ 130 h 137"/>
                <a:gd name="T42" fmla="*/ 39 w 44"/>
                <a:gd name="T43" fmla="*/ 132 h 137"/>
                <a:gd name="T44" fmla="*/ 44 w 44"/>
                <a:gd name="T45" fmla="*/ 135 h 137"/>
                <a:gd name="T46" fmla="*/ 44 w 44"/>
                <a:gd name="T47" fmla="*/ 137 h 137"/>
                <a:gd name="T48" fmla="*/ 0 w 44"/>
                <a:gd name="T49" fmla="*/ 137 h 137"/>
                <a:gd name="T50" fmla="*/ 0 w 44"/>
                <a:gd name="T51" fmla="*/ 135 h 137"/>
                <a:gd name="T52" fmla="*/ 2 w 44"/>
                <a:gd name="T53" fmla="*/ 132 h 137"/>
                <a:gd name="T54" fmla="*/ 7 w 44"/>
                <a:gd name="T55" fmla="*/ 130 h 137"/>
                <a:gd name="T56" fmla="*/ 7 w 44"/>
                <a:gd name="T57" fmla="*/ 127 h 137"/>
                <a:gd name="T58" fmla="*/ 7 w 44"/>
                <a:gd name="T59" fmla="*/ 123 h 137"/>
                <a:gd name="T60" fmla="*/ 7 w 44"/>
                <a:gd name="T61" fmla="*/ 118 h 137"/>
                <a:gd name="T62" fmla="*/ 7 w 44"/>
                <a:gd name="T63" fmla="*/ 69 h 137"/>
                <a:gd name="T64" fmla="*/ 7 w 44"/>
                <a:gd name="T65" fmla="*/ 59 h 137"/>
                <a:gd name="T66" fmla="*/ 5 w 44"/>
                <a:gd name="T67" fmla="*/ 54 h 137"/>
                <a:gd name="T68" fmla="*/ 2 w 44"/>
                <a:gd name="T69" fmla="*/ 51 h 137"/>
                <a:gd name="T70" fmla="*/ 0 w 44"/>
                <a:gd name="T71" fmla="*/ 51 h 137"/>
                <a:gd name="T72" fmla="*/ 0 w 44"/>
                <a:gd name="T73" fmla="*/ 47 h 137"/>
                <a:gd name="T74" fmla="*/ 37 w 44"/>
                <a:gd name="T75" fmla="*/ 47 h 1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"/>
                <a:gd name="T115" fmla="*/ 0 h 137"/>
                <a:gd name="T116" fmla="*/ 44 w 44"/>
                <a:gd name="T117" fmla="*/ 137 h 1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" h="137">
                  <a:moveTo>
                    <a:pt x="22" y="0"/>
                  </a:moveTo>
                  <a:lnTo>
                    <a:pt x="27" y="0"/>
                  </a:lnTo>
                  <a:lnTo>
                    <a:pt x="32" y="2"/>
                  </a:lnTo>
                  <a:lnTo>
                    <a:pt x="34" y="7"/>
                  </a:lnTo>
                  <a:lnTo>
                    <a:pt x="37" y="12"/>
                  </a:lnTo>
                  <a:lnTo>
                    <a:pt x="34" y="17"/>
                  </a:lnTo>
                  <a:lnTo>
                    <a:pt x="32" y="22"/>
                  </a:lnTo>
                  <a:lnTo>
                    <a:pt x="27" y="27"/>
                  </a:lnTo>
                  <a:lnTo>
                    <a:pt x="22" y="27"/>
                  </a:lnTo>
                  <a:lnTo>
                    <a:pt x="17" y="27"/>
                  </a:lnTo>
                  <a:lnTo>
                    <a:pt x="12" y="22"/>
                  </a:lnTo>
                  <a:lnTo>
                    <a:pt x="10" y="17"/>
                  </a:lnTo>
                  <a:lnTo>
                    <a:pt x="7" y="12"/>
                  </a:lnTo>
                  <a:lnTo>
                    <a:pt x="10" y="7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2" y="0"/>
                  </a:lnTo>
                  <a:close/>
                  <a:moveTo>
                    <a:pt x="37" y="47"/>
                  </a:moveTo>
                  <a:lnTo>
                    <a:pt x="37" y="118"/>
                  </a:lnTo>
                  <a:lnTo>
                    <a:pt x="37" y="125"/>
                  </a:lnTo>
                  <a:lnTo>
                    <a:pt x="37" y="130"/>
                  </a:lnTo>
                  <a:lnTo>
                    <a:pt x="39" y="132"/>
                  </a:lnTo>
                  <a:lnTo>
                    <a:pt x="44" y="135"/>
                  </a:lnTo>
                  <a:lnTo>
                    <a:pt x="44" y="137"/>
                  </a:lnTo>
                  <a:lnTo>
                    <a:pt x="0" y="137"/>
                  </a:lnTo>
                  <a:lnTo>
                    <a:pt x="0" y="135"/>
                  </a:lnTo>
                  <a:lnTo>
                    <a:pt x="2" y="132"/>
                  </a:lnTo>
                  <a:lnTo>
                    <a:pt x="7" y="130"/>
                  </a:lnTo>
                  <a:lnTo>
                    <a:pt x="7" y="127"/>
                  </a:lnTo>
                  <a:lnTo>
                    <a:pt x="7" y="123"/>
                  </a:lnTo>
                  <a:lnTo>
                    <a:pt x="7" y="118"/>
                  </a:lnTo>
                  <a:lnTo>
                    <a:pt x="7" y="69"/>
                  </a:lnTo>
                  <a:lnTo>
                    <a:pt x="7" y="59"/>
                  </a:lnTo>
                  <a:lnTo>
                    <a:pt x="5" y="54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37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24"/>
            <p:cNvSpPr>
              <a:spLocks noEditPoints="1"/>
            </p:cNvSpPr>
            <p:nvPr/>
          </p:nvSpPr>
          <p:spPr bwMode="auto">
            <a:xfrm>
              <a:off x="5228" y="2418"/>
              <a:ext cx="90" cy="140"/>
            </a:xfrm>
            <a:custGeom>
              <a:avLst/>
              <a:gdLst>
                <a:gd name="T0" fmla="*/ 90 w 90"/>
                <a:gd name="T1" fmla="*/ 3 h 140"/>
                <a:gd name="T2" fmla="*/ 73 w 90"/>
                <a:gd name="T3" fmla="*/ 12 h 140"/>
                <a:gd name="T4" fmla="*/ 81 w 90"/>
                <a:gd name="T5" fmla="*/ 22 h 140"/>
                <a:gd name="T6" fmla="*/ 83 w 90"/>
                <a:gd name="T7" fmla="*/ 34 h 140"/>
                <a:gd name="T8" fmla="*/ 76 w 90"/>
                <a:gd name="T9" fmla="*/ 52 h 140"/>
                <a:gd name="T10" fmla="*/ 61 w 90"/>
                <a:gd name="T11" fmla="*/ 61 h 140"/>
                <a:gd name="T12" fmla="*/ 44 w 90"/>
                <a:gd name="T13" fmla="*/ 66 h 140"/>
                <a:gd name="T14" fmla="*/ 39 w 90"/>
                <a:gd name="T15" fmla="*/ 66 h 140"/>
                <a:gd name="T16" fmla="*/ 29 w 90"/>
                <a:gd name="T17" fmla="*/ 66 h 140"/>
                <a:gd name="T18" fmla="*/ 22 w 90"/>
                <a:gd name="T19" fmla="*/ 71 h 140"/>
                <a:gd name="T20" fmla="*/ 22 w 90"/>
                <a:gd name="T21" fmla="*/ 79 h 140"/>
                <a:gd name="T22" fmla="*/ 29 w 90"/>
                <a:gd name="T23" fmla="*/ 83 h 140"/>
                <a:gd name="T24" fmla="*/ 51 w 90"/>
                <a:gd name="T25" fmla="*/ 83 h 140"/>
                <a:gd name="T26" fmla="*/ 73 w 90"/>
                <a:gd name="T27" fmla="*/ 86 h 140"/>
                <a:gd name="T28" fmla="*/ 86 w 90"/>
                <a:gd name="T29" fmla="*/ 93 h 140"/>
                <a:gd name="T30" fmla="*/ 90 w 90"/>
                <a:gd name="T31" fmla="*/ 108 h 140"/>
                <a:gd name="T32" fmla="*/ 86 w 90"/>
                <a:gd name="T33" fmla="*/ 125 h 140"/>
                <a:gd name="T34" fmla="*/ 73 w 90"/>
                <a:gd name="T35" fmla="*/ 135 h 140"/>
                <a:gd name="T36" fmla="*/ 44 w 90"/>
                <a:gd name="T37" fmla="*/ 140 h 140"/>
                <a:gd name="T38" fmla="*/ 19 w 90"/>
                <a:gd name="T39" fmla="*/ 137 h 140"/>
                <a:gd name="T40" fmla="*/ 5 w 90"/>
                <a:gd name="T41" fmla="*/ 130 h 140"/>
                <a:gd name="T42" fmla="*/ 0 w 90"/>
                <a:gd name="T43" fmla="*/ 120 h 140"/>
                <a:gd name="T44" fmla="*/ 5 w 90"/>
                <a:gd name="T45" fmla="*/ 110 h 140"/>
                <a:gd name="T46" fmla="*/ 17 w 90"/>
                <a:gd name="T47" fmla="*/ 105 h 140"/>
                <a:gd name="T48" fmla="*/ 5 w 90"/>
                <a:gd name="T49" fmla="*/ 96 h 140"/>
                <a:gd name="T50" fmla="*/ 5 w 90"/>
                <a:gd name="T51" fmla="*/ 81 h 140"/>
                <a:gd name="T52" fmla="*/ 14 w 90"/>
                <a:gd name="T53" fmla="*/ 69 h 140"/>
                <a:gd name="T54" fmla="*/ 17 w 90"/>
                <a:gd name="T55" fmla="*/ 61 h 140"/>
                <a:gd name="T56" fmla="*/ 7 w 90"/>
                <a:gd name="T57" fmla="*/ 52 h 140"/>
                <a:gd name="T58" fmla="*/ 0 w 90"/>
                <a:gd name="T59" fmla="*/ 32 h 140"/>
                <a:gd name="T60" fmla="*/ 5 w 90"/>
                <a:gd name="T61" fmla="*/ 17 h 140"/>
                <a:gd name="T62" fmla="*/ 19 w 90"/>
                <a:gd name="T63" fmla="*/ 5 h 140"/>
                <a:gd name="T64" fmla="*/ 39 w 90"/>
                <a:gd name="T65" fmla="*/ 0 h 140"/>
                <a:gd name="T66" fmla="*/ 59 w 90"/>
                <a:gd name="T67" fmla="*/ 3 h 140"/>
                <a:gd name="T68" fmla="*/ 37 w 90"/>
                <a:gd name="T69" fmla="*/ 7 h 140"/>
                <a:gd name="T70" fmla="*/ 29 w 90"/>
                <a:gd name="T71" fmla="*/ 17 h 140"/>
                <a:gd name="T72" fmla="*/ 29 w 90"/>
                <a:gd name="T73" fmla="*/ 34 h 140"/>
                <a:gd name="T74" fmla="*/ 29 w 90"/>
                <a:gd name="T75" fmla="*/ 49 h 140"/>
                <a:gd name="T76" fmla="*/ 37 w 90"/>
                <a:gd name="T77" fmla="*/ 59 h 140"/>
                <a:gd name="T78" fmla="*/ 46 w 90"/>
                <a:gd name="T79" fmla="*/ 59 h 140"/>
                <a:gd name="T80" fmla="*/ 54 w 90"/>
                <a:gd name="T81" fmla="*/ 49 h 140"/>
                <a:gd name="T82" fmla="*/ 54 w 90"/>
                <a:gd name="T83" fmla="*/ 34 h 140"/>
                <a:gd name="T84" fmla="*/ 51 w 90"/>
                <a:gd name="T85" fmla="*/ 17 h 140"/>
                <a:gd name="T86" fmla="*/ 46 w 90"/>
                <a:gd name="T87" fmla="*/ 7 h 140"/>
                <a:gd name="T88" fmla="*/ 37 w 90"/>
                <a:gd name="T89" fmla="*/ 108 h 140"/>
                <a:gd name="T90" fmla="*/ 24 w 90"/>
                <a:gd name="T91" fmla="*/ 108 h 140"/>
                <a:gd name="T92" fmla="*/ 17 w 90"/>
                <a:gd name="T93" fmla="*/ 118 h 140"/>
                <a:gd name="T94" fmla="*/ 24 w 90"/>
                <a:gd name="T95" fmla="*/ 128 h 140"/>
                <a:gd name="T96" fmla="*/ 37 w 90"/>
                <a:gd name="T97" fmla="*/ 132 h 140"/>
                <a:gd name="T98" fmla="*/ 56 w 90"/>
                <a:gd name="T99" fmla="*/ 132 h 140"/>
                <a:gd name="T100" fmla="*/ 71 w 90"/>
                <a:gd name="T101" fmla="*/ 125 h 140"/>
                <a:gd name="T102" fmla="*/ 73 w 90"/>
                <a:gd name="T103" fmla="*/ 118 h 140"/>
                <a:gd name="T104" fmla="*/ 73 w 90"/>
                <a:gd name="T105" fmla="*/ 113 h 140"/>
                <a:gd name="T106" fmla="*/ 63 w 90"/>
                <a:gd name="T107" fmla="*/ 108 h 140"/>
                <a:gd name="T108" fmla="*/ 49 w 90"/>
                <a:gd name="T109" fmla="*/ 108 h 14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"/>
                <a:gd name="T166" fmla="*/ 0 h 140"/>
                <a:gd name="T167" fmla="*/ 90 w 90"/>
                <a:gd name="T168" fmla="*/ 140 h 14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" h="140">
                  <a:moveTo>
                    <a:pt x="59" y="3"/>
                  </a:moveTo>
                  <a:lnTo>
                    <a:pt x="90" y="3"/>
                  </a:lnTo>
                  <a:lnTo>
                    <a:pt x="90" y="12"/>
                  </a:lnTo>
                  <a:lnTo>
                    <a:pt x="73" y="12"/>
                  </a:lnTo>
                  <a:lnTo>
                    <a:pt x="76" y="17"/>
                  </a:lnTo>
                  <a:lnTo>
                    <a:pt x="81" y="22"/>
                  </a:lnTo>
                  <a:lnTo>
                    <a:pt x="81" y="27"/>
                  </a:lnTo>
                  <a:lnTo>
                    <a:pt x="83" y="34"/>
                  </a:lnTo>
                  <a:lnTo>
                    <a:pt x="81" y="42"/>
                  </a:lnTo>
                  <a:lnTo>
                    <a:pt x="76" y="52"/>
                  </a:lnTo>
                  <a:lnTo>
                    <a:pt x="71" y="56"/>
                  </a:lnTo>
                  <a:lnTo>
                    <a:pt x="61" y="61"/>
                  </a:lnTo>
                  <a:lnTo>
                    <a:pt x="54" y="66"/>
                  </a:lnTo>
                  <a:lnTo>
                    <a:pt x="44" y="66"/>
                  </a:lnTo>
                  <a:lnTo>
                    <a:pt x="39" y="66"/>
                  </a:lnTo>
                  <a:lnTo>
                    <a:pt x="32" y="66"/>
                  </a:lnTo>
                  <a:lnTo>
                    <a:pt x="29" y="66"/>
                  </a:lnTo>
                  <a:lnTo>
                    <a:pt x="24" y="69"/>
                  </a:lnTo>
                  <a:lnTo>
                    <a:pt x="22" y="71"/>
                  </a:lnTo>
                  <a:lnTo>
                    <a:pt x="22" y="76"/>
                  </a:lnTo>
                  <a:lnTo>
                    <a:pt x="22" y="79"/>
                  </a:lnTo>
                  <a:lnTo>
                    <a:pt x="24" y="81"/>
                  </a:lnTo>
                  <a:lnTo>
                    <a:pt x="29" y="83"/>
                  </a:lnTo>
                  <a:lnTo>
                    <a:pt x="34" y="83"/>
                  </a:lnTo>
                  <a:lnTo>
                    <a:pt x="51" y="83"/>
                  </a:lnTo>
                  <a:lnTo>
                    <a:pt x="63" y="83"/>
                  </a:lnTo>
                  <a:lnTo>
                    <a:pt x="73" y="86"/>
                  </a:lnTo>
                  <a:lnTo>
                    <a:pt x="81" y="88"/>
                  </a:lnTo>
                  <a:lnTo>
                    <a:pt x="86" y="93"/>
                  </a:lnTo>
                  <a:lnTo>
                    <a:pt x="90" y="101"/>
                  </a:lnTo>
                  <a:lnTo>
                    <a:pt x="90" y="108"/>
                  </a:lnTo>
                  <a:lnTo>
                    <a:pt x="90" y="118"/>
                  </a:lnTo>
                  <a:lnTo>
                    <a:pt x="86" y="125"/>
                  </a:lnTo>
                  <a:lnTo>
                    <a:pt x="81" y="130"/>
                  </a:lnTo>
                  <a:lnTo>
                    <a:pt x="73" y="135"/>
                  </a:lnTo>
                  <a:lnTo>
                    <a:pt x="59" y="137"/>
                  </a:lnTo>
                  <a:lnTo>
                    <a:pt x="44" y="140"/>
                  </a:lnTo>
                  <a:lnTo>
                    <a:pt x="32" y="140"/>
                  </a:lnTo>
                  <a:lnTo>
                    <a:pt x="19" y="137"/>
                  </a:lnTo>
                  <a:lnTo>
                    <a:pt x="12" y="135"/>
                  </a:lnTo>
                  <a:lnTo>
                    <a:pt x="5" y="130"/>
                  </a:lnTo>
                  <a:lnTo>
                    <a:pt x="2" y="125"/>
                  </a:lnTo>
                  <a:lnTo>
                    <a:pt x="0" y="120"/>
                  </a:lnTo>
                  <a:lnTo>
                    <a:pt x="2" y="115"/>
                  </a:lnTo>
                  <a:lnTo>
                    <a:pt x="5" y="110"/>
                  </a:lnTo>
                  <a:lnTo>
                    <a:pt x="10" y="108"/>
                  </a:lnTo>
                  <a:lnTo>
                    <a:pt x="17" y="105"/>
                  </a:lnTo>
                  <a:lnTo>
                    <a:pt x="10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5" y="81"/>
                  </a:lnTo>
                  <a:lnTo>
                    <a:pt x="10" y="74"/>
                  </a:lnTo>
                  <a:lnTo>
                    <a:pt x="14" y="69"/>
                  </a:lnTo>
                  <a:lnTo>
                    <a:pt x="27" y="64"/>
                  </a:lnTo>
                  <a:lnTo>
                    <a:pt x="17" y="61"/>
                  </a:lnTo>
                  <a:lnTo>
                    <a:pt x="12" y="56"/>
                  </a:lnTo>
                  <a:lnTo>
                    <a:pt x="7" y="52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5" y="17"/>
                  </a:lnTo>
                  <a:lnTo>
                    <a:pt x="12" y="10"/>
                  </a:lnTo>
                  <a:lnTo>
                    <a:pt x="19" y="5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9" y="3"/>
                  </a:lnTo>
                  <a:close/>
                  <a:moveTo>
                    <a:pt x="41" y="7"/>
                  </a:moveTo>
                  <a:lnTo>
                    <a:pt x="37" y="7"/>
                  </a:lnTo>
                  <a:lnTo>
                    <a:pt x="32" y="12"/>
                  </a:lnTo>
                  <a:lnTo>
                    <a:pt x="29" y="17"/>
                  </a:lnTo>
                  <a:lnTo>
                    <a:pt x="29" y="25"/>
                  </a:lnTo>
                  <a:lnTo>
                    <a:pt x="29" y="34"/>
                  </a:lnTo>
                  <a:lnTo>
                    <a:pt x="29" y="44"/>
                  </a:lnTo>
                  <a:lnTo>
                    <a:pt x="29" y="49"/>
                  </a:lnTo>
                  <a:lnTo>
                    <a:pt x="32" y="54"/>
                  </a:lnTo>
                  <a:lnTo>
                    <a:pt x="37" y="59"/>
                  </a:lnTo>
                  <a:lnTo>
                    <a:pt x="41" y="59"/>
                  </a:lnTo>
                  <a:lnTo>
                    <a:pt x="46" y="59"/>
                  </a:lnTo>
                  <a:lnTo>
                    <a:pt x="51" y="54"/>
                  </a:lnTo>
                  <a:lnTo>
                    <a:pt x="54" y="49"/>
                  </a:lnTo>
                  <a:lnTo>
                    <a:pt x="54" y="44"/>
                  </a:lnTo>
                  <a:lnTo>
                    <a:pt x="54" y="34"/>
                  </a:lnTo>
                  <a:lnTo>
                    <a:pt x="54" y="25"/>
                  </a:lnTo>
                  <a:lnTo>
                    <a:pt x="51" y="17"/>
                  </a:lnTo>
                  <a:lnTo>
                    <a:pt x="51" y="10"/>
                  </a:lnTo>
                  <a:lnTo>
                    <a:pt x="46" y="7"/>
                  </a:lnTo>
                  <a:lnTo>
                    <a:pt x="41" y="7"/>
                  </a:lnTo>
                  <a:close/>
                  <a:moveTo>
                    <a:pt x="37" y="108"/>
                  </a:moveTo>
                  <a:lnTo>
                    <a:pt x="29" y="108"/>
                  </a:lnTo>
                  <a:lnTo>
                    <a:pt x="24" y="108"/>
                  </a:lnTo>
                  <a:lnTo>
                    <a:pt x="19" y="113"/>
                  </a:lnTo>
                  <a:lnTo>
                    <a:pt x="17" y="118"/>
                  </a:lnTo>
                  <a:lnTo>
                    <a:pt x="19" y="123"/>
                  </a:lnTo>
                  <a:lnTo>
                    <a:pt x="24" y="128"/>
                  </a:lnTo>
                  <a:lnTo>
                    <a:pt x="29" y="130"/>
                  </a:lnTo>
                  <a:lnTo>
                    <a:pt x="37" y="132"/>
                  </a:lnTo>
                  <a:lnTo>
                    <a:pt x="44" y="132"/>
                  </a:lnTo>
                  <a:lnTo>
                    <a:pt x="56" y="132"/>
                  </a:lnTo>
                  <a:lnTo>
                    <a:pt x="66" y="130"/>
                  </a:lnTo>
                  <a:lnTo>
                    <a:pt x="71" y="125"/>
                  </a:lnTo>
                  <a:lnTo>
                    <a:pt x="73" y="123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3" y="113"/>
                  </a:lnTo>
                  <a:lnTo>
                    <a:pt x="68" y="110"/>
                  </a:lnTo>
                  <a:lnTo>
                    <a:pt x="63" y="108"/>
                  </a:lnTo>
                  <a:lnTo>
                    <a:pt x="59" y="108"/>
                  </a:lnTo>
                  <a:lnTo>
                    <a:pt x="49" y="108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5"/>
            <p:cNvSpPr>
              <a:spLocks noEditPoints="1"/>
            </p:cNvSpPr>
            <p:nvPr/>
          </p:nvSpPr>
          <p:spPr bwMode="auto">
            <a:xfrm>
              <a:off x="5333" y="2374"/>
              <a:ext cx="47" cy="137"/>
            </a:xfrm>
            <a:custGeom>
              <a:avLst/>
              <a:gdLst>
                <a:gd name="T0" fmla="*/ 22 w 47"/>
                <a:gd name="T1" fmla="*/ 0 h 137"/>
                <a:gd name="T2" fmla="*/ 30 w 47"/>
                <a:gd name="T3" fmla="*/ 0 h 137"/>
                <a:gd name="T4" fmla="*/ 32 w 47"/>
                <a:gd name="T5" fmla="*/ 2 h 137"/>
                <a:gd name="T6" fmla="*/ 37 w 47"/>
                <a:gd name="T7" fmla="*/ 7 h 137"/>
                <a:gd name="T8" fmla="*/ 37 w 47"/>
                <a:gd name="T9" fmla="*/ 12 h 137"/>
                <a:gd name="T10" fmla="*/ 37 w 47"/>
                <a:gd name="T11" fmla="*/ 17 h 137"/>
                <a:gd name="T12" fmla="*/ 32 w 47"/>
                <a:gd name="T13" fmla="*/ 22 h 137"/>
                <a:gd name="T14" fmla="*/ 30 w 47"/>
                <a:gd name="T15" fmla="*/ 27 h 137"/>
                <a:gd name="T16" fmla="*/ 22 w 47"/>
                <a:gd name="T17" fmla="*/ 27 h 137"/>
                <a:gd name="T18" fmla="*/ 17 w 47"/>
                <a:gd name="T19" fmla="*/ 27 h 137"/>
                <a:gd name="T20" fmla="*/ 12 w 47"/>
                <a:gd name="T21" fmla="*/ 22 h 137"/>
                <a:gd name="T22" fmla="*/ 10 w 47"/>
                <a:gd name="T23" fmla="*/ 17 h 137"/>
                <a:gd name="T24" fmla="*/ 10 w 47"/>
                <a:gd name="T25" fmla="*/ 12 h 137"/>
                <a:gd name="T26" fmla="*/ 10 w 47"/>
                <a:gd name="T27" fmla="*/ 7 h 137"/>
                <a:gd name="T28" fmla="*/ 12 w 47"/>
                <a:gd name="T29" fmla="*/ 2 h 137"/>
                <a:gd name="T30" fmla="*/ 17 w 47"/>
                <a:gd name="T31" fmla="*/ 0 h 137"/>
                <a:gd name="T32" fmla="*/ 22 w 47"/>
                <a:gd name="T33" fmla="*/ 0 h 137"/>
                <a:gd name="T34" fmla="*/ 37 w 47"/>
                <a:gd name="T35" fmla="*/ 47 h 137"/>
                <a:gd name="T36" fmla="*/ 37 w 47"/>
                <a:gd name="T37" fmla="*/ 118 h 137"/>
                <a:gd name="T38" fmla="*/ 37 w 47"/>
                <a:gd name="T39" fmla="*/ 125 h 137"/>
                <a:gd name="T40" fmla="*/ 39 w 47"/>
                <a:gd name="T41" fmla="*/ 130 h 137"/>
                <a:gd name="T42" fmla="*/ 42 w 47"/>
                <a:gd name="T43" fmla="*/ 132 h 137"/>
                <a:gd name="T44" fmla="*/ 47 w 47"/>
                <a:gd name="T45" fmla="*/ 135 h 137"/>
                <a:gd name="T46" fmla="*/ 47 w 47"/>
                <a:gd name="T47" fmla="*/ 137 h 137"/>
                <a:gd name="T48" fmla="*/ 0 w 47"/>
                <a:gd name="T49" fmla="*/ 137 h 137"/>
                <a:gd name="T50" fmla="*/ 0 w 47"/>
                <a:gd name="T51" fmla="*/ 135 h 137"/>
                <a:gd name="T52" fmla="*/ 5 w 47"/>
                <a:gd name="T53" fmla="*/ 132 h 137"/>
                <a:gd name="T54" fmla="*/ 8 w 47"/>
                <a:gd name="T55" fmla="*/ 130 h 137"/>
                <a:gd name="T56" fmla="*/ 8 w 47"/>
                <a:gd name="T57" fmla="*/ 127 h 137"/>
                <a:gd name="T58" fmla="*/ 10 w 47"/>
                <a:gd name="T59" fmla="*/ 123 h 137"/>
                <a:gd name="T60" fmla="*/ 10 w 47"/>
                <a:gd name="T61" fmla="*/ 118 h 137"/>
                <a:gd name="T62" fmla="*/ 10 w 47"/>
                <a:gd name="T63" fmla="*/ 69 h 137"/>
                <a:gd name="T64" fmla="*/ 10 w 47"/>
                <a:gd name="T65" fmla="*/ 59 h 137"/>
                <a:gd name="T66" fmla="*/ 8 w 47"/>
                <a:gd name="T67" fmla="*/ 54 h 137"/>
                <a:gd name="T68" fmla="*/ 5 w 47"/>
                <a:gd name="T69" fmla="*/ 51 h 137"/>
                <a:gd name="T70" fmla="*/ 0 w 47"/>
                <a:gd name="T71" fmla="*/ 51 h 137"/>
                <a:gd name="T72" fmla="*/ 0 w 47"/>
                <a:gd name="T73" fmla="*/ 47 h 137"/>
                <a:gd name="T74" fmla="*/ 37 w 47"/>
                <a:gd name="T75" fmla="*/ 47 h 1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"/>
                <a:gd name="T115" fmla="*/ 0 h 137"/>
                <a:gd name="T116" fmla="*/ 47 w 47"/>
                <a:gd name="T117" fmla="*/ 137 h 1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" h="137">
                  <a:moveTo>
                    <a:pt x="22" y="0"/>
                  </a:moveTo>
                  <a:lnTo>
                    <a:pt x="30" y="0"/>
                  </a:lnTo>
                  <a:lnTo>
                    <a:pt x="32" y="2"/>
                  </a:lnTo>
                  <a:lnTo>
                    <a:pt x="37" y="7"/>
                  </a:lnTo>
                  <a:lnTo>
                    <a:pt x="37" y="12"/>
                  </a:lnTo>
                  <a:lnTo>
                    <a:pt x="37" y="17"/>
                  </a:lnTo>
                  <a:lnTo>
                    <a:pt x="32" y="22"/>
                  </a:lnTo>
                  <a:lnTo>
                    <a:pt x="30" y="27"/>
                  </a:lnTo>
                  <a:lnTo>
                    <a:pt x="22" y="27"/>
                  </a:lnTo>
                  <a:lnTo>
                    <a:pt x="17" y="27"/>
                  </a:lnTo>
                  <a:lnTo>
                    <a:pt x="12" y="22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2" y="0"/>
                  </a:lnTo>
                  <a:close/>
                  <a:moveTo>
                    <a:pt x="37" y="47"/>
                  </a:moveTo>
                  <a:lnTo>
                    <a:pt x="37" y="118"/>
                  </a:lnTo>
                  <a:lnTo>
                    <a:pt x="37" y="125"/>
                  </a:lnTo>
                  <a:lnTo>
                    <a:pt x="39" y="130"/>
                  </a:lnTo>
                  <a:lnTo>
                    <a:pt x="42" y="132"/>
                  </a:lnTo>
                  <a:lnTo>
                    <a:pt x="47" y="135"/>
                  </a:lnTo>
                  <a:lnTo>
                    <a:pt x="47" y="137"/>
                  </a:lnTo>
                  <a:lnTo>
                    <a:pt x="0" y="137"/>
                  </a:lnTo>
                  <a:lnTo>
                    <a:pt x="0" y="135"/>
                  </a:lnTo>
                  <a:lnTo>
                    <a:pt x="5" y="132"/>
                  </a:lnTo>
                  <a:lnTo>
                    <a:pt x="8" y="130"/>
                  </a:lnTo>
                  <a:lnTo>
                    <a:pt x="8" y="127"/>
                  </a:lnTo>
                  <a:lnTo>
                    <a:pt x="10" y="123"/>
                  </a:lnTo>
                  <a:lnTo>
                    <a:pt x="10" y="118"/>
                  </a:lnTo>
                  <a:lnTo>
                    <a:pt x="10" y="69"/>
                  </a:lnTo>
                  <a:lnTo>
                    <a:pt x="10" y="59"/>
                  </a:lnTo>
                  <a:lnTo>
                    <a:pt x="8" y="54"/>
                  </a:lnTo>
                  <a:lnTo>
                    <a:pt x="5" y="51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37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5392" y="2418"/>
              <a:ext cx="96" cy="93"/>
            </a:xfrm>
            <a:custGeom>
              <a:avLst/>
              <a:gdLst>
                <a:gd name="T0" fmla="*/ 37 w 96"/>
                <a:gd name="T1" fmla="*/ 3 h 93"/>
                <a:gd name="T2" fmla="*/ 37 w 96"/>
                <a:gd name="T3" fmla="*/ 15 h 93"/>
                <a:gd name="T4" fmla="*/ 44 w 96"/>
                <a:gd name="T5" fmla="*/ 7 h 93"/>
                <a:gd name="T6" fmla="*/ 49 w 96"/>
                <a:gd name="T7" fmla="*/ 3 h 93"/>
                <a:gd name="T8" fmla="*/ 56 w 96"/>
                <a:gd name="T9" fmla="*/ 0 h 93"/>
                <a:gd name="T10" fmla="*/ 64 w 96"/>
                <a:gd name="T11" fmla="*/ 0 h 93"/>
                <a:gd name="T12" fmla="*/ 71 w 96"/>
                <a:gd name="T13" fmla="*/ 0 h 93"/>
                <a:gd name="T14" fmla="*/ 78 w 96"/>
                <a:gd name="T15" fmla="*/ 5 h 93"/>
                <a:gd name="T16" fmla="*/ 83 w 96"/>
                <a:gd name="T17" fmla="*/ 10 h 93"/>
                <a:gd name="T18" fmla="*/ 86 w 96"/>
                <a:gd name="T19" fmla="*/ 17 h 93"/>
                <a:gd name="T20" fmla="*/ 86 w 96"/>
                <a:gd name="T21" fmla="*/ 22 h 93"/>
                <a:gd name="T22" fmla="*/ 88 w 96"/>
                <a:gd name="T23" fmla="*/ 29 h 93"/>
                <a:gd name="T24" fmla="*/ 88 w 96"/>
                <a:gd name="T25" fmla="*/ 37 h 93"/>
                <a:gd name="T26" fmla="*/ 88 w 96"/>
                <a:gd name="T27" fmla="*/ 74 h 93"/>
                <a:gd name="T28" fmla="*/ 88 w 96"/>
                <a:gd name="T29" fmla="*/ 79 h 93"/>
                <a:gd name="T30" fmla="*/ 88 w 96"/>
                <a:gd name="T31" fmla="*/ 83 h 93"/>
                <a:gd name="T32" fmla="*/ 88 w 96"/>
                <a:gd name="T33" fmla="*/ 86 h 93"/>
                <a:gd name="T34" fmla="*/ 91 w 96"/>
                <a:gd name="T35" fmla="*/ 88 h 93"/>
                <a:gd name="T36" fmla="*/ 96 w 96"/>
                <a:gd name="T37" fmla="*/ 91 h 93"/>
                <a:gd name="T38" fmla="*/ 96 w 96"/>
                <a:gd name="T39" fmla="*/ 93 h 93"/>
                <a:gd name="T40" fmla="*/ 51 w 96"/>
                <a:gd name="T41" fmla="*/ 93 h 93"/>
                <a:gd name="T42" fmla="*/ 51 w 96"/>
                <a:gd name="T43" fmla="*/ 91 h 93"/>
                <a:gd name="T44" fmla="*/ 56 w 96"/>
                <a:gd name="T45" fmla="*/ 88 h 93"/>
                <a:gd name="T46" fmla="*/ 59 w 96"/>
                <a:gd name="T47" fmla="*/ 86 h 93"/>
                <a:gd name="T48" fmla="*/ 59 w 96"/>
                <a:gd name="T49" fmla="*/ 81 h 93"/>
                <a:gd name="T50" fmla="*/ 59 w 96"/>
                <a:gd name="T51" fmla="*/ 74 h 93"/>
                <a:gd name="T52" fmla="*/ 59 w 96"/>
                <a:gd name="T53" fmla="*/ 32 h 93"/>
                <a:gd name="T54" fmla="*/ 59 w 96"/>
                <a:gd name="T55" fmla="*/ 25 h 93"/>
                <a:gd name="T56" fmla="*/ 59 w 96"/>
                <a:gd name="T57" fmla="*/ 20 h 93"/>
                <a:gd name="T58" fmla="*/ 59 w 96"/>
                <a:gd name="T59" fmla="*/ 17 h 93"/>
                <a:gd name="T60" fmla="*/ 56 w 96"/>
                <a:gd name="T61" fmla="*/ 15 h 93"/>
                <a:gd name="T62" fmla="*/ 54 w 96"/>
                <a:gd name="T63" fmla="*/ 12 h 93"/>
                <a:gd name="T64" fmla="*/ 51 w 96"/>
                <a:gd name="T65" fmla="*/ 12 h 93"/>
                <a:gd name="T66" fmla="*/ 47 w 96"/>
                <a:gd name="T67" fmla="*/ 15 h 93"/>
                <a:gd name="T68" fmla="*/ 42 w 96"/>
                <a:gd name="T69" fmla="*/ 20 h 93"/>
                <a:gd name="T70" fmla="*/ 37 w 96"/>
                <a:gd name="T71" fmla="*/ 27 h 93"/>
                <a:gd name="T72" fmla="*/ 37 w 96"/>
                <a:gd name="T73" fmla="*/ 74 h 93"/>
                <a:gd name="T74" fmla="*/ 37 w 96"/>
                <a:gd name="T75" fmla="*/ 81 h 93"/>
                <a:gd name="T76" fmla="*/ 37 w 96"/>
                <a:gd name="T77" fmla="*/ 86 h 93"/>
                <a:gd name="T78" fmla="*/ 42 w 96"/>
                <a:gd name="T79" fmla="*/ 88 h 93"/>
                <a:gd name="T80" fmla="*/ 44 w 96"/>
                <a:gd name="T81" fmla="*/ 91 h 93"/>
                <a:gd name="T82" fmla="*/ 44 w 96"/>
                <a:gd name="T83" fmla="*/ 93 h 93"/>
                <a:gd name="T84" fmla="*/ 0 w 96"/>
                <a:gd name="T85" fmla="*/ 93 h 93"/>
                <a:gd name="T86" fmla="*/ 0 w 96"/>
                <a:gd name="T87" fmla="*/ 91 h 93"/>
                <a:gd name="T88" fmla="*/ 5 w 96"/>
                <a:gd name="T89" fmla="*/ 88 h 93"/>
                <a:gd name="T90" fmla="*/ 7 w 96"/>
                <a:gd name="T91" fmla="*/ 86 h 93"/>
                <a:gd name="T92" fmla="*/ 7 w 96"/>
                <a:gd name="T93" fmla="*/ 83 h 93"/>
                <a:gd name="T94" fmla="*/ 7 w 96"/>
                <a:gd name="T95" fmla="*/ 79 h 93"/>
                <a:gd name="T96" fmla="*/ 7 w 96"/>
                <a:gd name="T97" fmla="*/ 74 h 93"/>
                <a:gd name="T98" fmla="*/ 7 w 96"/>
                <a:gd name="T99" fmla="*/ 25 h 93"/>
                <a:gd name="T100" fmla="*/ 7 w 96"/>
                <a:gd name="T101" fmla="*/ 17 h 93"/>
                <a:gd name="T102" fmla="*/ 7 w 96"/>
                <a:gd name="T103" fmla="*/ 12 h 93"/>
                <a:gd name="T104" fmla="*/ 7 w 96"/>
                <a:gd name="T105" fmla="*/ 10 h 93"/>
                <a:gd name="T106" fmla="*/ 5 w 96"/>
                <a:gd name="T107" fmla="*/ 7 h 93"/>
                <a:gd name="T108" fmla="*/ 0 w 96"/>
                <a:gd name="T109" fmla="*/ 7 h 93"/>
                <a:gd name="T110" fmla="*/ 0 w 96"/>
                <a:gd name="T111" fmla="*/ 3 h 93"/>
                <a:gd name="T112" fmla="*/ 37 w 96"/>
                <a:gd name="T113" fmla="*/ 3 h 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"/>
                <a:gd name="T172" fmla="*/ 0 h 93"/>
                <a:gd name="T173" fmla="*/ 96 w 96"/>
                <a:gd name="T174" fmla="*/ 93 h 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" h="93">
                  <a:moveTo>
                    <a:pt x="37" y="3"/>
                  </a:moveTo>
                  <a:lnTo>
                    <a:pt x="37" y="15"/>
                  </a:lnTo>
                  <a:lnTo>
                    <a:pt x="44" y="7"/>
                  </a:lnTo>
                  <a:lnTo>
                    <a:pt x="49" y="3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5"/>
                  </a:lnTo>
                  <a:lnTo>
                    <a:pt x="83" y="10"/>
                  </a:lnTo>
                  <a:lnTo>
                    <a:pt x="86" y="17"/>
                  </a:lnTo>
                  <a:lnTo>
                    <a:pt x="86" y="22"/>
                  </a:lnTo>
                  <a:lnTo>
                    <a:pt x="88" y="29"/>
                  </a:lnTo>
                  <a:lnTo>
                    <a:pt x="88" y="37"/>
                  </a:lnTo>
                  <a:lnTo>
                    <a:pt x="88" y="74"/>
                  </a:lnTo>
                  <a:lnTo>
                    <a:pt x="88" y="79"/>
                  </a:lnTo>
                  <a:lnTo>
                    <a:pt x="88" y="83"/>
                  </a:lnTo>
                  <a:lnTo>
                    <a:pt x="88" y="86"/>
                  </a:lnTo>
                  <a:lnTo>
                    <a:pt x="91" y="88"/>
                  </a:lnTo>
                  <a:lnTo>
                    <a:pt x="96" y="91"/>
                  </a:lnTo>
                  <a:lnTo>
                    <a:pt x="96" y="93"/>
                  </a:lnTo>
                  <a:lnTo>
                    <a:pt x="51" y="93"/>
                  </a:lnTo>
                  <a:lnTo>
                    <a:pt x="51" y="91"/>
                  </a:lnTo>
                  <a:lnTo>
                    <a:pt x="56" y="88"/>
                  </a:lnTo>
                  <a:lnTo>
                    <a:pt x="59" y="86"/>
                  </a:lnTo>
                  <a:lnTo>
                    <a:pt x="59" y="81"/>
                  </a:lnTo>
                  <a:lnTo>
                    <a:pt x="59" y="74"/>
                  </a:lnTo>
                  <a:lnTo>
                    <a:pt x="59" y="32"/>
                  </a:lnTo>
                  <a:lnTo>
                    <a:pt x="59" y="25"/>
                  </a:lnTo>
                  <a:lnTo>
                    <a:pt x="59" y="20"/>
                  </a:lnTo>
                  <a:lnTo>
                    <a:pt x="59" y="17"/>
                  </a:lnTo>
                  <a:lnTo>
                    <a:pt x="56" y="15"/>
                  </a:lnTo>
                  <a:lnTo>
                    <a:pt x="54" y="12"/>
                  </a:lnTo>
                  <a:lnTo>
                    <a:pt x="51" y="12"/>
                  </a:lnTo>
                  <a:lnTo>
                    <a:pt x="47" y="15"/>
                  </a:lnTo>
                  <a:lnTo>
                    <a:pt x="42" y="20"/>
                  </a:lnTo>
                  <a:lnTo>
                    <a:pt x="37" y="27"/>
                  </a:lnTo>
                  <a:lnTo>
                    <a:pt x="37" y="74"/>
                  </a:lnTo>
                  <a:lnTo>
                    <a:pt x="37" y="81"/>
                  </a:lnTo>
                  <a:lnTo>
                    <a:pt x="37" y="86"/>
                  </a:lnTo>
                  <a:lnTo>
                    <a:pt x="42" y="88"/>
                  </a:lnTo>
                  <a:lnTo>
                    <a:pt x="44" y="91"/>
                  </a:lnTo>
                  <a:lnTo>
                    <a:pt x="44" y="93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5" y="88"/>
                  </a:lnTo>
                  <a:lnTo>
                    <a:pt x="7" y="86"/>
                  </a:lnTo>
                  <a:lnTo>
                    <a:pt x="7" y="83"/>
                  </a:lnTo>
                  <a:lnTo>
                    <a:pt x="7" y="79"/>
                  </a:lnTo>
                  <a:lnTo>
                    <a:pt x="7" y="74"/>
                  </a:lnTo>
                  <a:lnTo>
                    <a:pt x="7" y="25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7"/>
            <p:cNvSpPr>
              <a:spLocks noEditPoints="1"/>
            </p:cNvSpPr>
            <p:nvPr/>
          </p:nvSpPr>
          <p:spPr bwMode="auto">
            <a:xfrm>
              <a:off x="5502" y="2418"/>
              <a:ext cx="93" cy="96"/>
            </a:xfrm>
            <a:custGeom>
              <a:avLst/>
              <a:gdLst>
                <a:gd name="T0" fmla="*/ 42 w 93"/>
                <a:gd name="T1" fmla="*/ 91 h 96"/>
                <a:gd name="T2" fmla="*/ 20 w 93"/>
                <a:gd name="T3" fmla="*/ 96 h 96"/>
                <a:gd name="T4" fmla="*/ 8 w 93"/>
                <a:gd name="T5" fmla="*/ 91 h 96"/>
                <a:gd name="T6" fmla="*/ 0 w 93"/>
                <a:gd name="T7" fmla="*/ 79 h 96"/>
                <a:gd name="T8" fmla="*/ 5 w 93"/>
                <a:gd name="T9" fmla="*/ 64 h 96"/>
                <a:gd name="T10" fmla="*/ 27 w 93"/>
                <a:gd name="T11" fmla="*/ 49 h 96"/>
                <a:gd name="T12" fmla="*/ 52 w 93"/>
                <a:gd name="T13" fmla="*/ 27 h 96"/>
                <a:gd name="T14" fmla="*/ 52 w 93"/>
                <a:gd name="T15" fmla="*/ 12 h 96"/>
                <a:gd name="T16" fmla="*/ 47 w 93"/>
                <a:gd name="T17" fmla="*/ 7 h 96"/>
                <a:gd name="T18" fmla="*/ 39 w 93"/>
                <a:gd name="T19" fmla="*/ 7 h 96"/>
                <a:gd name="T20" fmla="*/ 27 w 93"/>
                <a:gd name="T21" fmla="*/ 10 h 96"/>
                <a:gd name="T22" fmla="*/ 25 w 93"/>
                <a:gd name="T23" fmla="*/ 12 h 96"/>
                <a:gd name="T24" fmla="*/ 27 w 93"/>
                <a:gd name="T25" fmla="*/ 20 h 96"/>
                <a:gd name="T26" fmla="*/ 32 w 93"/>
                <a:gd name="T27" fmla="*/ 27 h 96"/>
                <a:gd name="T28" fmla="*/ 27 w 93"/>
                <a:gd name="T29" fmla="*/ 34 h 96"/>
                <a:gd name="T30" fmla="*/ 17 w 93"/>
                <a:gd name="T31" fmla="*/ 39 h 96"/>
                <a:gd name="T32" fmla="*/ 8 w 93"/>
                <a:gd name="T33" fmla="*/ 34 h 96"/>
                <a:gd name="T34" fmla="*/ 3 w 93"/>
                <a:gd name="T35" fmla="*/ 27 h 96"/>
                <a:gd name="T36" fmla="*/ 10 w 93"/>
                <a:gd name="T37" fmla="*/ 12 h 96"/>
                <a:gd name="T38" fmla="*/ 25 w 93"/>
                <a:gd name="T39" fmla="*/ 3 h 96"/>
                <a:gd name="T40" fmla="*/ 47 w 93"/>
                <a:gd name="T41" fmla="*/ 0 h 96"/>
                <a:gd name="T42" fmla="*/ 64 w 93"/>
                <a:gd name="T43" fmla="*/ 3 h 96"/>
                <a:gd name="T44" fmla="*/ 76 w 93"/>
                <a:gd name="T45" fmla="*/ 12 h 96"/>
                <a:gd name="T46" fmla="*/ 79 w 93"/>
                <a:gd name="T47" fmla="*/ 22 h 96"/>
                <a:gd name="T48" fmla="*/ 81 w 93"/>
                <a:gd name="T49" fmla="*/ 37 h 96"/>
                <a:gd name="T50" fmla="*/ 81 w 93"/>
                <a:gd name="T51" fmla="*/ 79 h 96"/>
                <a:gd name="T52" fmla="*/ 81 w 93"/>
                <a:gd name="T53" fmla="*/ 81 h 96"/>
                <a:gd name="T54" fmla="*/ 84 w 93"/>
                <a:gd name="T55" fmla="*/ 83 h 96"/>
                <a:gd name="T56" fmla="*/ 88 w 93"/>
                <a:gd name="T57" fmla="*/ 83 h 96"/>
                <a:gd name="T58" fmla="*/ 93 w 93"/>
                <a:gd name="T59" fmla="*/ 83 h 96"/>
                <a:gd name="T60" fmla="*/ 84 w 93"/>
                <a:gd name="T61" fmla="*/ 93 h 96"/>
                <a:gd name="T62" fmla="*/ 71 w 93"/>
                <a:gd name="T63" fmla="*/ 96 h 96"/>
                <a:gd name="T64" fmla="*/ 59 w 93"/>
                <a:gd name="T65" fmla="*/ 93 h 96"/>
                <a:gd name="T66" fmla="*/ 52 w 93"/>
                <a:gd name="T67" fmla="*/ 81 h 96"/>
                <a:gd name="T68" fmla="*/ 52 w 93"/>
                <a:gd name="T69" fmla="*/ 42 h 96"/>
                <a:gd name="T70" fmla="*/ 32 w 93"/>
                <a:gd name="T71" fmla="*/ 59 h 96"/>
                <a:gd name="T72" fmla="*/ 30 w 93"/>
                <a:gd name="T73" fmla="*/ 69 h 96"/>
                <a:gd name="T74" fmla="*/ 32 w 93"/>
                <a:gd name="T75" fmla="*/ 76 h 96"/>
                <a:gd name="T76" fmla="*/ 39 w 93"/>
                <a:gd name="T77" fmla="*/ 79 h 96"/>
                <a:gd name="T78" fmla="*/ 52 w 93"/>
                <a:gd name="T79" fmla="*/ 76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3"/>
                <a:gd name="T121" fmla="*/ 0 h 96"/>
                <a:gd name="T122" fmla="*/ 93 w 93"/>
                <a:gd name="T123" fmla="*/ 96 h 9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3" h="96">
                  <a:moveTo>
                    <a:pt x="52" y="81"/>
                  </a:moveTo>
                  <a:lnTo>
                    <a:pt x="42" y="91"/>
                  </a:lnTo>
                  <a:lnTo>
                    <a:pt x="30" y="96"/>
                  </a:lnTo>
                  <a:lnTo>
                    <a:pt x="20" y="96"/>
                  </a:lnTo>
                  <a:lnTo>
                    <a:pt x="13" y="96"/>
                  </a:lnTo>
                  <a:lnTo>
                    <a:pt x="8" y="91"/>
                  </a:lnTo>
                  <a:lnTo>
                    <a:pt x="3" y="86"/>
                  </a:lnTo>
                  <a:lnTo>
                    <a:pt x="0" y="79"/>
                  </a:lnTo>
                  <a:lnTo>
                    <a:pt x="3" y="71"/>
                  </a:lnTo>
                  <a:lnTo>
                    <a:pt x="5" y="64"/>
                  </a:lnTo>
                  <a:lnTo>
                    <a:pt x="10" y="59"/>
                  </a:lnTo>
                  <a:lnTo>
                    <a:pt x="27" y="49"/>
                  </a:lnTo>
                  <a:lnTo>
                    <a:pt x="52" y="37"/>
                  </a:lnTo>
                  <a:lnTo>
                    <a:pt x="52" y="27"/>
                  </a:lnTo>
                  <a:lnTo>
                    <a:pt x="52" y="17"/>
                  </a:lnTo>
                  <a:lnTo>
                    <a:pt x="52" y="12"/>
                  </a:lnTo>
                  <a:lnTo>
                    <a:pt x="49" y="10"/>
                  </a:lnTo>
                  <a:lnTo>
                    <a:pt x="47" y="7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2" y="7"/>
                  </a:lnTo>
                  <a:lnTo>
                    <a:pt x="27" y="10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27" y="20"/>
                  </a:lnTo>
                  <a:lnTo>
                    <a:pt x="30" y="22"/>
                  </a:lnTo>
                  <a:lnTo>
                    <a:pt x="32" y="27"/>
                  </a:lnTo>
                  <a:lnTo>
                    <a:pt x="30" y="32"/>
                  </a:lnTo>
                  <a:lnTo>
                    <a:pt x="27" y="34"/>
                  </a:lnTo>
                  <a:lnTo>
                    <a:pt x="25" y="37"/>
                  </a:lnTo>
                  <a:lnTo>
                    <a:pt x="17" y="39"/>
                  </a:lnTo>
                  <a:lnTo>
                    <a:pt x="13" y="37"/>
                  </a:lnTo>
                  <a:lnTo>
                    <a:pt x="8" y="34"/>
                  </a:lnTo>
                  <a:lnTo>
                    <a:pt x="5" y="32"/>
                  </a:lnTo>
                  <a:lnTo>
                    <a:pt x="3" y="27"/>
                  </a:lnTo>
                  <a:lnTo>
                    <a:pt x="5" y="20"/>
                  </a:lnTo>
                  <a:lnTo>
                    <a:pt x="10" y="12"/>
                  </a:lnTo>
                  <a:lnTo>
                    <a:pt x="15" y="7"/>
                  </a:lnTo>
                  <a:lnTo>
                    <a:pt x="25" y="3"/>
                  </a:lnTo>
                  <a:lnTo>
                    <a:pt x="37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4" y="3"/>
                  </a:lnTo>
                  <a:lnTo>
                    <a:pt x="69" y="5"/>
                  </a:lnTo>
                  <a:lnTo>
                    <a:pt x="76" y="12"/>
                  </a:lnTo>
                  <a:lnTo>
                    <a:pt x="79" y="17"/>
                  </a:lnTo>
                  <a:lnTo>
                    <a:pt x="79" y="22"/>
                  </a:lnTo>
                  <a:lnTo>
                    <a:pt x="81" y="27"/>
                  </a:lnTo>
                  <a:lnTo>
                    <a:pt x="81" y="37"/>
                  </a:lnTo>
                  <a:lnTo>
                    <a:pt x="81" y="74"/>
                  </a:lnTo>
                  <a:lnTo>
                    <a:pt x="81" y="79"/>
                  </a:lnTo>
                  <a:lnTo>
                    <a:pt x="81" y="81"/>
                  </a:lnTo>
                  <a:lnTo>
                    <a:pt x="84" y="83"/>
                  </a:lnTo>
                  <a:lnTo>
                    <a:pt x="88" y="83"/>
                  </a:lnTo>
                  <a:lnTo>
                    <a:pt x="91" y="79"/>
                  </a:lnTo>
                  <a:lnTo>
                    <a:pt x="93" y="83"/>
                  </a:lnTo>
                  <a:lnTo>
                    <a:pt x="88" y="88"/>
                  </a:lnTo>
                  <a:lnTo>
                    <a:pt x="84" y="93"/>
                  </a:lnTo>
                  <a:lnTo>
                    <a:pt x="76" y="96"/>
                  </a:lnTo>
                  <a:lnTo>
                    <a:pt x="71" y="96"/>
                  </a:lnTo>
                  <a:lnTo>
                    <a:pt x="64" y="96"/>
                  </a:lnTo>
                  <a:lnTo>
                    <a:pt x="59" y="93"/>
                  </a:lnTo>
                  <a:lnTo>
                    <a:pt x="54" y="88"/>
                  </a:lnTo>
                  <a:lnTo>
                    <a:pt x="52" y="81"/>
                  </a:lnTo>
                  <a:close/>
                  <a:moveTo>
                    <a:pt x="52" y="76"/>
                  </a:moveTo>
                  <a:lnTo>
                    <a:pt x="52" y="42"/>
                  </a:lnTo>
                  <a:lnTo>
                    <a:pt x="42" y="49"/>
                  </a:lnTo>
                  <a:lnTo>
                    <a:pt x="32" y="59"/>
                  </a:lnTo>
                  <a:lnTo>
                    <a:pt x="30" y="64"/>
                  </a:lnTo>
                  <a:lnTo>
                    <a:pt x="30" y="69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37" y="79"/>
                  </a:lnTo>
                  <a:lnTo>
                    <a:pt x="39" y="79"/>
                  </a:lnTo>
                  <a:lnTo>
                    <a:pt x="47" y="79"/>
                  </a:lnTo>
                  <a:lnTo>
                    <a:pt x="52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5608" y="2374"/>
              <a:ext cx="46" cy="137"/>
            </a:xfrm>
            <a:custGeom>
              <a:avLst/>
              <a:gdLst>
                <a:gd name="T0" fmla="*/ 36 w 46"/>
                <a:gd name="T1" fmla="*/ 0 h 137"/>
                <a:gd name="T2" fmla="*/ 36 w 46"/>
                <a:gd name="T3" fmla="*/ 118 h 137"/>
                <a:gd name="T4" fmla="*/ 36 w 46"/>
                <a:gd name="T5" fmla="*/ 125 h 137"/>
                <a:gd name="T6" fmla="*/ 39 w 46"/>
                <a:gd name="T7" fmla="*/ 130 h 137"/>
                <a:gd name="T8" fmla="*/ 41 w 46"/>
                <a:gd name="T9" fmla="*/ 132 h 137"/>
                <a:gd name="T10" fmla="*/ 46 w 46"/>
                <a:gd name="T11" fmla="*/ 135 h 137"/>
                <a:gd name="T12" fmla="*/ 46 w 46"/>
                <a:gd name="T13" fmla="*/ 137 h 137"/>
                <a:gd name="T14" fmla="*/ 0 w 46"/>
                <a:gd name="T15" fmla="*/ 137 h 137"/>
                <a:gd name="T16" fmla="*/ 0 w 46"/>
                <a:gd name="T17" fmla="*/ 135 h 137"/>
                <a:gd name="T18" fmla="*/ 5 w 46"/>
                <a:gd name="T19" fmla="*/ 132 h 137"/>
                <a:gd name="T20" fmla="*/ 7 w 46"/>
                <a:gd name="T21" fmla="*/ 130 h 137"/>
                <a:gd name="T22" fmla="*/ 7 w 46"/>
                <a:gd name="T23" fmla="*/ 127 h 137"/>
                <a:gd name="T24" fmla="*/ 9 w 46"/>
                <a:gd name="T25" fmla="*/ 123 h 137"/>
                <a:gd name="T26" fmla="*/ 9 w 46"/>
                <a:gd name="T27" fmla="*/ 118 h 137"/>
                <a:gd name="T28" fmla="*/ 9 w 46"/>
                <a:gd name="T29" fmla="*/ 22 h 137"/>
                <a:gd name="T30" fmla="*/ 9 w 46"/>
                <a:gd name="T31" fmla="*/ 15 h 137"/>
                <a:gd name="T32" fmla="*/ 7 w 46"/>
                <a:gd name="T33" fmla="*/ 10 h 137"/>
                <a:gd name="T34" fmla="*/ 5 w 46"/>
                <a:gd name="T35" fmla="*/ 7 h 137"/>
                <a:gd name="T36" fmla="*/ 0 w 46"/>
                <a:gd name="T37" fmla="*/ 5 h 137"/>
                <a:gd name="T38" fmla="*/ 0 w 46"/>
                <a:gd name="T39" fmla="*/ 0 h 137"/>
                <a:gd name="T40" fmla="*/ 36 w 46"/>
                <a:gd name="T41" fmla="*/ 0 h 1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"/>
                <a:gd name="T64" fmla="*/ 0 h 137"/>
                <a:gd name="T65" fmla="*/ 46 w 46"/>
                <a:gd name="T66" fmla="*/ 137 h 1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" h="137">
                  <a:moveTo>
                    <a:pt x="36" y="0"/>
                  </a:moveTo>
                  <a:lnTo>
                    <a:pt x="36" y="118"/>
                  </a:lnTo>
                  <a:lnTo>
                    <a:pt x="36" y="125"/>
                  </a:lnTo>
                  <a:lnTo>
                    <a:pt x="39" y="130"/>
                  </a:lnTo>
                  <a:lnTo>
                    <a:pt x="41" y="132"/>
                  </a:lnTo>
                  <a:lnTo>
                    <a:pt x="46" y="135"/>
                  </a:lnTo>
                  <a:lnTo>
                    <a:pt x="46" y="137"/>
                  </a:lnTo>
                  <a:lnTo>
                    <a:pt x="0" y="137"/>
                  </a:lnTo>
                  <a:lnTo>
                    <a:pt x="0" y="135"/>
                  </a:lnTo>
                  <a:lnTo>
                    <a:pt x="5" y="132"/>
                  </a:lnTo>
                  <a:lnTo>
                    <a:pt x="7" y="130"/>
                  </a:lnTo>
                  <a:lnTo>
                    <a:pt x="7" y="127"/>
                  </a:lnTo>
                  <a:lnTo>
                    <a:pt x="9" y="123"/>
                  </a:lnTo>
                  <a:lnTo>
                    <a:pt x="9" y="118"/>
                  </a:lnTo>
                  <a:lnTo>
                    <a:pt x="9" y="22"/>
                  </a:lnTo>
                  <a:lnTo>
                    <a:pt x="9" y="1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4968" y="2626"/>
              <a:ext cx="145" cy="94"/>
            </a:xfrm>
            <a:custGeom>
              <a:avLst/>
              <a:gdLst>
                <a:gd name="T0" fmla="*/ 98 w 145"/>
                <a:gd name="T1" fmla="*/ 94 h 94"/>
                <a:gd name="T2" fmla="*/ 74 w 145"/>
                <a:gd name="T3" fmla="*/ 27 h 94"/>
                <a:gd name="T4" fmla="*/ 47 w 145"/>
                <a:gd name="T5" fmla="*/ 94 h 94"/>
                <a:gd name="T6" fmla="*/ 42 w 145"/>
                <a:gd name="T7" fmla="*/ 94 h 94"/>
                <a:gd name="T8" fmla="*/ 17 w 145"/>
                <a:gd name="T9" fmla="*/ 27 h 94"/>
                <a:gd name="T10" fmla="*/ 12 w 145"/>
                <a:gd name="T11" fmla="*/ 20 h 94"/>
                <a:gd name="T12" fmla="*/ 10 w 145"/>
                <a:gd name="T13" fmla="*/ 13 h 94"/>
                <a:gd name="T14" fmla="*/ 7 w 145"/>
                <a:gd name="T15" fmla="*/ 8 h 94"/>
                <a:gd name="T16" fmla="*/ 5 w 145"/>
                <a:gd name="T17" fmla="*/ 5 h 94"/>
                <a:gd name="T18" fmla="*/ 0 w 145"/>
                <a:gd name="T19" fmla="*/ 5 h 94"/>
                <a:gd name="T20" fmla="*/ 0 w 145"/>
                <a:gd name="T21" fmla="*/ 0 h 94"/>
                <a:gd name="T22" fmla="*/ 47 w 145"/>
                <a:gd name="T23" fmla="*/ 0 h 94"/>
                <a:gd name="T24" fmla="*/ 47 w 145"/>
                <a:gd name="T25" fmla="*/ 5 h 94"/>
                <a:gd name="T26" fmla="*/ 44 w 145"/>
                <a:gd name="T27" fmla="*/ 5 h 94"/>
                <a:gd name="T28" fmla="*/ 42 w 145"/>
                <a:gd name="T29" fmla="*/ 5 h 94"/>
                <a:gd name="T30" fmla="*/ 39 w 145"/>
                <a:gd name="T31" fmla="*/ 8 h 94"/>
                <a:gd name="T32" fmla="*/ 39 w 145"/>
                <a:gd name="T33" fmla="*/ 8 h 94"/>
                <a:gd name="T34" fmla="*/ 39 w 145"/>
                <a:gd name="T35" fmla="*/ 13 h 94"/>
                <a:gd name="T36" fmla="*/ 42 w 145"/>
                <a:gd name="T37" fmla="*/ 18 h 94"/>
                <a:gd name="T38" fmla="*/ 56 w 145"/>
                <a:gd name="T39" fmla="*/ 54 h 94"/>
                <a:gd name="T40" fmla="*/ 69 w 145"/>
                <a:gd name="T41" fmla="*/ 18 h 94"/>
                <a:gd name="T42" fmla="*/ 69 w 145"/>
                <a:gd name="T43" fmla="*/ 15 h 94"/>
                <a:gd name="T44" fmla="*/ 66 w 145"/>
                <a:gd name="T45" fmla="*/ 10 h 94"/>
                <a:gd name="T46" fmla="*/ 64 w 145"/>
                <a:gd name="T47" fmla="*/ 8 h 94"/>
                <a:gd name="T48" fmla="*/ 59 w 145"/>
                <a:gd name="T49" fmla="*/ 5 h 94"/>
                <a:gd name="T50" fmla="*/ 56 w 145"/>
                <a:gd name="T51" fmla="*/ 5 h 94"/>
                <a:gd name="T52" fmla="*/ 56 w 145"/>
                <a:gd name="T53" fmla="*/ 0 h 94"/>
                <a:gd name="T54" fmla="*/ 105 w 145"/>
                <a:gd name="T55" fmla="*/ 0 h 94"/>
                <a:gd name="T56" fmla="*/ 105 w 145"/>
                <a:gd name="T57" fmla="*/ 5 h 94"/>
                <a:gd name="T58" fmla="*/ 100 w 145"/>
                <a:gd name="T59" fmla="*/ 5 h 94"/>
                <a:gd name="T60" fmla="*/ 98 w 145"/>
                <a:gd name="T61" fmla="*/ 5 h 94"/>
                <a:gd name="T62" fmla="*/ 96 w 145"/>
                <a:gd name="T63" fmla="*/ 8 h 94"/>
                <a:gd name="T64" fmla="*/ 96 w 145"/>
                <a:gd name="T65" fmla="*/ 10 h 94"/>
                <a:gd name="T66" fmla="*/ 96 w 145"/>
                <a:gd name="T67" fmla="*/ 13 h 94"/>
                <a:gd name="T68" fmla="*/ 98 w 145"/>
                <a:gd name="T69" fmla="*/ 18 h 94"/>
                <a:gd name="T70" fmla="*/ 113 w 145"/>
                <a:gd name="T71" fmla="*/ 54 h 94"/>
                <a:gd name="T72" fmla="*/ 125 w 145"/>
                <a:gd name="T73" fmla="*/ 20 h 94"/>
                <a:gd name="T74" fmla="*/ 127 w 145"/>
                <a:gd name="T75" fmla="*/ 15 h 94"/>
                <a:gd name="T76" fmla="*/ 127 w 145"/>
                <a:gd name="T77" fmla="*/ 13 h 94"/>
                <a:gd name="T78" fmla="*/ 127 w 145"/>
                <a:gd name="T79" fmla="*/ 8 h 94"/>
                <a:gd name="T80" fmla="*/ 125 w 145"/>
                <a:gd name="T81" fmla="*/ 5 h 94"/>
                <a:gd name="T82" fmla="*/ 123 w 145"/>
                <a:gd name="T83" fmla="*/ 5 h 94"/>
                <a:gd name="T84" fmla="*/ 118 w 145"/>
                <a:gd name="T85" fmla="*/ 5 h 94"/>
                <a:gd name="T86" fmla="*/ 118 w 145"/>
                <a:gd name="T87" fmla="*/ 0 h 94"/>
                <a:gd name="T88" fmla="*/ 145 w 145"/>
                <a:gd name="T89" fmla="*/ 0 h 94"/>
                <a:gd name="T90" fmla="*/ 145 w 145"/>
                <a:gd name="T91" fmla="*/ 5 h 94"/>
                <a:gd name="T92" fmla="*/ 142 w 145"/>
                <a:gd name="T93" fmla="*/ 5 h 94"/>
                <a:gd name="T94" fmla="*/ 137 w 145"/>
                <a:gd name="T95" fmla="*/ 8 h 94"/>
                <a:gd name="T96" fmla="*/ 137 w 145"/>
                <a:gd name="T97" fmla="*/ 10 h 94"/>
                <a:gd name="T98" fmla="*/ 135 w 145"/>
                <a:gd name="T99" fmla="*/ 15 h 94"/>
                <a:gd name="T100" fmla="*/ 132 w 145"/>
                <a:gd name="T101" fmla="*/ 23 h 94"/>
                <a:gd name="T102" fmla="*/ 103 w 145"/>
                <a:gd name="T103" fmla="*/ 94 h 94"/>
                <a:gd name="T104" fmla="*/ 98 w 145"/>
                <a:gd name="T105" fmla="*/ 94 h 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5"/>
                <a:gd name="T160" fmla="*/ 0 h 94"/>
                <a:gd name="T161" fmla="*/ 145 w 145"/>
                <a:gd name="T162" fmla="*/ 94 h 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5" h="94">
                  <a:moveTo>
                    <a:pt x="98" y="94"/>
                  </a:moveTo>
                  <a:lnTo>
                    <a:pt x="74" y="27"/>
                  </a:lnTo>
                  <a:lnTo>
                    <a:pt x="47" y="94"/>
                  </a:lnTo>
                  <a:lnTo>
                    <a:pt x="42" y="94"/>
                  </a:lnTo>
                  <a:lnTo>
                    <a:pt x="17" y="27"/>
                  </a:lnTo>
                  <a:lnTo>
                    <a:pt x="12" y="20"/>
                  </a:lnTo>
                  <a:lnTo>
                    <a:pt x="10" y="13"/>
                  </a:lnTo>
                  <a:lnTo>
                    <a:pt x="7" y="8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5"/>
                  </a:lnTo>
                  <a:lnTo>
                    <a:pt x="44" y="5"/>
                  </a:lnTo>
                  <a:lnTo>
                    <a:pt x="42" y="5"/>
                  </a:lnTo>
                  <a:lnTo>
                    <a:pt x="39" y="8"/>
                  </a:lnTo>
                  <a:lnTo>
                    <a:pt x="39" y="13"/>
                  </a:lnTo>
                  <a:lnTo>
                    <a:pt x="42" y="18"/>
                  </a:lnTo>
                  <a:lnTo>
                    <a:pt x="56" y="54"/>
                  </a:lnTo>
                  <a:lnTo>
                    <a:pt x="69" y="18"/>
                  </a:lnTo>
                  <a:lnTo>
                    <a:pt x="69" y="15"/>
                  </a:lnTo>
                  <a:lnTo>
                    <a:pt x="66" y="10"/>
                  </a:lnTo>
                  <a:lnTo>
                    <a:pt x="64" y="8"/>
                  </a:lnTo>
                  <a:lnTo>
                    <a:pt x="59" y="5"/>
                  </a:lnTo>
                  <a:lnTo>
                    <a:pt x="56" y="5"/>
                  </a:lnTo>
                  <a:lnTo>
                    <a:pt x="56" y="0"/>
                  </a:lnTo>
                  <a:lnTo>
                    <a:pt x="105" y="0"/>
                  </a:lnTo>
                  <a:lnTo>
                    <a:pt x="105" y="5"/>
                  </a:lnTo>
                  <a:lnTo>
                    <a:pt x="100" y="5"/>
                  </a:lnTo>
                  <a:lnTo>
                    <a:pt x="98" y="5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96" y="13"/>
                  </a:lnTo>
                  <a:lnTo>
                    <a:pt x="98" y="18"/>
                  </a:lnTo>
                  <a:lnTo>
                    <a:pt x="113" y="54"/>
                  </a:lnTo>
                  <a:lnTo>
                    <a:pt x="125" y="20"/>
                  </a:lnTo>
                  <a:lnTo>
                    <a:pt x="127" y="15"/>
                  </a:lnTo>
                  <a:lnTo>
                    <a:pt x="127" y="13"/>
                  </a:lnTo>
                  <a:lnTo>
                    <a:pt x="127" y="8"/>
                  </a:lnTo>
                  <a:lnTo>
                    <a:pt x="125" y="5"/>
                  </a:lnTo>
                  <a:lnTo>
                    <a:pt x="123" y="5"/>
                  </a:lnTo>
                  <a:lnTo>
                    <a:pt x="118" y="5"/>
                  </a:lnTo>
                  <a:lnTo>
                    <a:pt x="118" y="0"/>
                  </a:lnTo>
                  <a:lnTo>
                    <a:pt x="145" y="0"/>
                  </a:lnTo>
                  <a:lnTo>
                    <a:pt x="145" y="5"/>
                  </a:lnTo>
                  <a:lnTo>
                    <a:pt x="142" y="5"/>
                  </a:lnTo>
                  <a:lnTo>
                    <a:pt x="137" y="8"/>
                  </a:lnTo>
                  <a:lnTo>
                    <a:pt x="137" y="10"/>
                  </a:lnTo>
                  <a:lnTo>
                    <a:pt x="135" y="15"/>
                  </a:lnTo>
                  <a:lnTo>
                    <a:pt x="132" y="23"/>
                  </a:lnTo>
                  <a:lnTo>
                    <a:pt x="103" y="94"/>
                  </a:lnTo>
                  <a:lnTo>
                    <a:pt x="98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30"/>
            <p:cNvSpPr>
              <a:spLocks noEditPoints="1"/>
            </p:cNvSpPr>
            <p:nvPr/>
          </p:nvSpPr>
          <p:spPr bwMode="auto">
            <a:xfrm>
              <a:off x="5125" y="2624"/>
              <a:ext cx="91" cy="96"/>
            </a:xfrm>
            <a:custGeom>
              <a:avLst/>
              <a:gdLst>
                <a:gd name="T0" fmla="*/ 46 w 91"/>
                <a:gd name="T1" fmla="*/ 0 h 96"/>
                <a:gd name="T2" fmla="*/ 59 w 91"/>
                <a:gd name="T3" fmla="*/ 2 h 96"/>
                <a:gd name="T4" fmla="*/ 68 w 91"/>
                <a:gd name="T5" fmla="*/ 5 h 96"/>
                <a:gd name="T6" fmla="*/ 76 w 91"/>
                <a:gd name="T7" fmla="*/ 10 h 96"/>
                <a:gd name="T8" fmla="*/ 81 w 91"/>
                <a:gd name="T9" fmla="*/ 17 h 96"/>
                <a:gd name="T10" fmla="*/ 86 w 91"/>
                <a:gd name="T11" fmla="*/ 25 h 96"/>
                <a:gd name="T12" fmla="*/ 91 w 91"/>
                <a:gd name="T13" fmla="*/ 34 h 96"/>
                <a:gd name="T14" fmla="*/ 91 w 91"/>
                <a:gd name="T15" fmla="*/ 49 h 96"/>
                <a:gd name="T16" fmla="*/ 91 w 91"/>
                <a:gd name="T17" fmla="*/ 61 h 96"/>
                <a:gd name="T18" fmla="*/ 86 w 91"/>
                <a:gd name="T19" fmla="*/ 71 h 96"/>
                <a:gd name="T20" fmla="*/ 81 w 91"/>
                <a:gd name="T21" fmla="*/ 81 h 96"/>
                <a:gd name="T22" fmla="*/ 73 w 91"/>
                <a:gd name="T23" fmla="*/ 88 h 96"/>
                <a:gd name="T24" fmla="*/ 66 w 91"/>
                <a:gd name="T25" fmla="*/ 93 h 96"/>
                <a:gd name="T26" fmla="*/ 56 w 91"/>
                <a:gd name="T27" fmla="*/ 96 h 96"/>
                <a:gd name="T28" fmla="*/ 46 w 91"/>
                <a:gd name="T29" fmla="*/ 96 h 96"/>
                <a:gd name="T30" fmla="*/ 37 w 91"/>
                <a:gd name="T31" fmla="*/ 96 h 96"/>
                <a:gd name="T32" fmla="*/ 27 w 91"/>
                <a:gd name="T33" fmla="*/ 93 h 96"/>
                <a:gd name="T34" fmla="*/ 19 w 91"/>
                <a:gd name="T35" fmla="*/ 88 h 96"/>
                <a:gd name="T36" fmla="*/ 12 w 91"/>
                <a:gd name="T37" fmla="*/ 81 h 96"/>
                <a:gd name="T38" fmla="*/ 7 w 91"/>
                <a:gd name="T39" fmla="*/ 71 h 96"/>
                <a:gd name="T40" fmla="*/ 2 w 91"/>
                <a:gd name="T41" fmla="*/ 61 h 96"/>
                <a:gd name="T42" fmla="*/ 0 w 91"/>
                <a:gd name="T43" fmla="*/ 49 h 96"/>
                <a:gd name="T44" fmla="*/ 2 w 91"/>
                <a:gd name="T45" fmla="*/ 37 h 96"/>
                <a:gd name="T46" fmla="*/ 7 w 91"/>
                <a:gd name="T47" fmla="*/ 25 h 96"/>
                <a:gd name="T48" fmla="*/ 12 w 91"/>
                <a:gd name="T49" fmla="*/ 15 h 96"/>
                <a:gd name="T50" fmla="*/ 19 w 91"/>
                <a:gd name="T51" fmla="*/ 7 h 96"/>
                <a:gd name="T52" fmla="*/ 27 w 91"/>
                <a:gd name="T53" fmla="*/ 2 h 96"/>
                <a:gd name="T54" fmla="*/ 37 w 91"/>
                <a:gd name="T55" fmla="*/ 0 h 96"/>
                <a:gd name="T56" fmla="*/ 46 w 91"/>
                <a:gd name="T57" fmla="*/ 0 h 96"/>
                <a:gd name="T58" fmla="*/ 46 w 91"/>
                <a:gd name="T59" fmla="*/ 7 h 96"/>
                <a:gd name="T60" fmla="*/ 42 w 91"/>
                <a:gd name="T61" fmla="*/ 7 h 96"/>
                <a:gd name="T62" fmla="*/ 37 w 91"/>
                <a:gd name="T63" fmla="*/ 10 h 96"/>
                <a:gd name="T64" fmla="*/ 34 w 91"/>
                <a:gd name="T65" fmla="*/ 12 h 96"/>
                <a:gd name="T66" fmla="*/ 32 w 91"/>
                <a:gd name="T67" fmla="*/ 20 h 96"/>
                <a:gd name="T68" fmla="*/ 29 w 91"/>
                <a:gd name="T69" fmla="*/ 25 h 96"/>
                <a:gd name="T70" fmla="*/ 29 w 91"/>
                <a:gd name="T71" fmla="*/ 34 h 96"/>
                <a:gd name="T72" fmla="*/ 29 w 91"/>
                <a:gd name="T73" fmla="*/ 44 h 96"/>
                <a:gd name="T74" fmla="*/ 29 w 91"/>
                <a:gd name="T75" fmla="*/ 56 h 96"/>
                <a:gd name="T76" fmla="*/ 29 w 91"/>
                <a:gd name="T77" fmla="*/ 66 h 96"/>
                <a:gd name="T78" fmla="*/ 29 w 91"/>
                <a:gd name="T79" fmla="*/ 76 h 96"/>
                <a:gd name="T80" fmla="*/ 32 w 91"/>
                <a:gd name="T81" fmla="*/ 81 h 96"/>
                <a:gd name="T82" fmla="*/ 37 w 91"/>
                <a:gd name="T83" fmla="*/ 86 h 96"/>
                <a:gd name="T84" fmla="*/ 42 w 91"/>
                <a:gd name="T85" fmla="*/ 88 h 96"/>
                <a:gd name="T86" fmla="*/ 46 w 91"/>
                <a:gd name="T87" fmla="*/ 91 h 96"/>
                <a:gd name="T88" fmla="*/ 51 w 91"/>
                <a:gd name="T89" fmla="*/ 88 h 96"/>
                <a:gd name="T90" fmla="*/ 54 w 91"/>
                <a:gd name="T91" fmla="*/ 88 h 96"/>
                <a:gd name="T92" fmla="*/ 59 w 91"/>
                <a:gd name="T93" fmla="*/ 83 h 96"/>
                <a:gd name="T94" fmla="*/ 61 w 91"/>
                <a:gd name="T95" fmla="*/ 78 h 96"/>
                <a:gd name="T96" fmla="*/ 61 w 91"/>
                <a:gd name="T97" fmla="*/ 69 h 96"/>
                <a:gd name="T98" fmla="*/ 64 w 91"/>
                <a:gd name="T99" fmla="*/ 56 h 96"/>
                <a:gd name="T100" fmla="*/ 64 w 91"/>
                <a:gd name="T101" fmla="*/ 42 h 96"/>
                <a:gd name="T102" fmla="*/ 64 w 91"/>
                <a:gd name="T103" fmla="*/ 29 h 96"/>
                <a:gd name="T104" fmla="*/ 61 w 91"/>
                <a:gd name="T105" fmla="*/ 22 h 96"/>
                <a:gd name="T106" fmla="*/ 61 w 91"/>
                <a:gd name="T107" fmla="*/ 17 h 96"/>
                <a:gd name="T108" fmla="*/ 59 w 91"/>
                <a:gd name="T109" fmla="*/ 12 h 96"/>
                <a:gd name="T110" fmla="*/ 54 w 91"/>
                <a:gd name="T111" fmla="*/ 7 h 96"/>
                <a:gd name="T112" fmla="*/ 51 w 91"/>
                <a:gd name="T113" fmla="*/ 7 h 96"/>
                <a:gd name="T114" fmla="*/ 46 w 91"/>
                <a:gd name="T115" fmla="*/ 7 h 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1"/>
                <a:gd name="T175" fmla="*/ 0 h 96"/>
                <a:gd name="T176" fmla="*/ 91 w 91"/>
                <a:gd name="T177" fmla="*/ 96 h 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1" h="96">
                  <a:moveTo>
                    <a:pt x="46" y="0"/>
                  </a:moveTo>
                  <a:lnTo>
                    <a:pt x="59" y="2"/>
                  </a:lnTo>
                  <a:lnTo>
                    <a:pt x="68" y="5"/>
                  </a:lnTo>
                  <a:lnTo>
                    <a:pt x="76" y="10"/>
                  </a:lnTo>
                  <a:lnTo>
                    <a:pt x="81" y="17"/>
                  </a:lnTo>
                  <a:lnTo>
                    <a:pt x="86" y="25"/>
                  </a:lnTo>
                  <a:lnTo>
                    <a:pt x="91" y="34"/>
                  </a:lnTo>
                  <a:lnTo>
                    <a:pt x="91" y="49"/>
                  </a:lnTo>
                  <a:lnTo>
                    <a:pt x="91" y="61"/>
                  </a:lnTo>
                  <a:lnTo>
                    <a:pt x="86" y="71"/>
                  </a:lnTo>
                  <a:lnTo>
                    <a:pt x="81" y="81"/>
                  </a:lnTo>
                  <a:lnTo>
                    <a:pt x="73" y="88"/>
                  </a:lnTo>
                  <a:lnTo>
                    <a:pt x="66" y="93"/>
                  </a:lnTo>
                  <a:lnTo>
                    <a:pt x="56" y="96"/>
                  </a:lnTo>
                  <a:lnTo>
                    <a:pt x="46" y="96"/>
                  </a:lnTo>
                  <a:lnTo>
                    <a:pt x="37" y="96"/>
                  </a:lnTo>
                  <a:lnTo>
                    <a:pt x="27" y="93"/>
                  </a:lnTo>
                  <a:lnTo>
                    <a:pt x="19" y="88"/>
                  </a:lnTo>
                  <a:lnTo>
                    <a:pt x="12" y="81"/>
                  </a:lnTo>
                  <a:lnTo>
                    <a:pt x="7" y="71"/>
                  </a:lnTo>
                  <a:lnTo>
                    <a:pt x="2" y="61"/>
                  </a:lnTo>
                  <a:lnTo>
                    <a:pt x="0" y="49"/>
                  </a:lnTo>
                  <a:lnTo>
                    <a:pt x="2" y="37"/>
                  </a:lnTo>
                  <a:lnTo>
                    <a:pt x="7" y="25"/>
                  </a:lnTo>
                  <a:lnTo>
                    <a:pt x="12" y="15"/>
                  </a:lnTo>
                  <a:lnTo>
                    <a:pt x="19" y="7"/>
                  </a:lnTo>
                  <a:lnTo>
                    <a:pt x="27" y="2"/>
                  </a:lnTo>
                  <a:lnTo>
                    <a:pt x="37" y="0"/>
                  </a:lnTo>
                  <a:lnTo>
                    <a:pt x="46" y="0"/>
                  </a:lnTo>
                  <a:close/>
                  <a:moveTo>
                    <a:pt x="46" y="7"/>
                  </a:moveTo>
                  <a:lnTo>
                    <a:pt x="42" y="7"/>
                  </a:lnTo>
                  <a:lnTo>
                    <a:pt x="37" y="10"/>
                  </a:lnTo>
                  <a:lnTo>
                    <a:pt x="34" y="12"/>
                  </a:lnTo>
                  <a:lnTo>
                    <a:pt x="32" y="20"/>
                  </a:lnTo>
                  <a:lnTo>
                    <a:pt x="29" y="25"/>
                  </a:lnTo>
                  <a:lnTo>
                    <a:pt x="29" y="3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9" y="66"/>
                  </a:lnTo>
                  <a:lnTo>
                    <a:pt x="29" y="76"/>
                  </a:lnTo>
                  <a:lnTo>
                    <a:pt x="32" y="81"/>
                  </a:lnTo>
                  <a:lnTo>
                    <a:pt x="37" y="86"/>
                  </a:lnTo>
                  <a:lnTo>
                    <a:pt x="42" y="88"/>
                  </a:lnTo>
                  <a:lnTo>
                    <a:pt x="46" y="91"/>
                  </a:lnTo>
                  <a:lnTo>
                    <a:pt x="51" y="88"/>
                  </a:lnTo>
                  <a:lnTo>
                    <a:pt x="54" y="88"/>
                  </a:lnTo>
                  <a:lnTo>
                    <a:pt x="59" y="83"/>
                  </a:lnTo>
                  <a:lnTo>
                    <a:pt x="61" y="78"/>
                  </a:lnTo>
                  <a:lnTo>
                    <a:pt x="61" y="69"/>
                  </a:lnTo>
                  <a:lnTo>
                    <a:pt x="64" y="56"/>
                  </a:lnTo>
                  <a:lnTo>
                    <a:pt x="64" y="42"/>
                  </a:lnTo>
                  <a:lnTo>
                    <a:pt x="64" y="29"/>
                  </a:lnTo>
                  <a:lnTo>
                    <a:pt x="61" y="22"/>
                  </a:lnTo>
                  <a:lnTo>
                    <a:pt x="61" y="17"/>
                  </a:lnTo>
                  <a:lnTo>
                    <a:pt x="59" y="12"/>
                  </a:lnTo>
                  <a:lnTo>
                    <a:pt x="54" y="7"/>
                  </a:lnTo>
                  <a:lnTo>
                    <a:pt x="51" y="7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5233" y="2624"/>
              <a:ext cx="81" cy="93"/>
            </a:xfrm>
            <a:custGeom>
              <a:avLst/>
              <a:gdLst>
                <a:gd name="T0" fmla="*/ 36 w 81"/>
                <a:gd name="T1" fmla="*/ 2 h 93"/>
                <a:gd name="T2" fmla="*/ 36 w 81"/>
                <a:gd name="T3" fmla="*/ 25 h 93"/>
                <a:gd name="T4" fmla="*/ 41 w 81"/>
                <a:gd name="T5" fmla="*/ 15 h 93"/>
                <a:gd name="T6" fmla="*/ 49 w 81"/>
                <a:gd name="T7" fmla="*/ 7 h 93"/>
                <a:gd name="T8" fmla="*/ 54 w 81"/>
                <a:gd name="T9" fmla="*/ 5 h 93"/>
                <a:gd name="T10" fmla="*/ 61 w 81"/>
                <a:gd name="T11" fmla="*/ 0 h 93"/>
                <a:gd name="T12" fmla="*/ 66 w 81"/>
                <a:gd name="T13" fmla="*/ 0 h 93"/>
                <a:gd name="T14" fmla="*/ 71 w 81"/>
                <a:gd name="T15" fmla="*/ 0 h 93"/>
                <a:gd name="T16" fmla="*/ 76 w 81"/>
                <a:gd name="T17" fmla="*/ 2 h 93"/>
                <a:gd name="T18" fmla="*/ 78 w 81"/>
                <a:gd name="T19" fmla="*/ 7 h 93"/>
                <a:gd name="T20" fmla="*/ 81 w 81"/>
                <a:gd name="T21" fmla="*/ 12 h 93"/>
                <a:gd name="T22" fmla="*/ 78 w 81"/>
                <a:gd name="T23" fmla="*/ 20 h 93"/>
                <a:gd name="T24" fmla="*/ 76 w 81"/>
                <a:gd name="T25" fmla="*/ 25 h 93"/>
                <a:gd name="T26" fmla="*/ 71 w 81"/>
                <a:gd name="T27" fmla="*/ 27 h 93"/>
                <a:gd name="T28" fmla="*/ 66 w 81"/>
                <a:gd name="T29" fmla="*/ 27 h 93"/>
                <a:gd name="T30" fmla="*/ 61 w 81"/>
                <a:gd name="T31" fmla="*/ 27 h 93"/>
                <a:gd name="T32" fmla="*/ 58 w 81"/>
                <a:gd name="T33" fmla="*/ 25 h 93"/>
                <a:gd name="T34" fmla="*/ 56 w 81"/>
                <a:gd name="T35" fmla="*/ 22 h 93"/>
                <a:gd name="T36" fmla="*/ 54 w 81"/>
                <a:gd name="T37" fmla="*/ 20 h 93"/>
                <a:gd name="T38" fmla="*/ 54 w 81"/>
                <a:gd name="T39" fmla="*/ 20 h 93"/>
                <a:gd name="T40" fmla="*/ 51 w 81"/>
                <a:gd name="T41" fmla="*/ 20 h 93"/>
                <a:gd name="T42" fmla="*/ 49 w 81"/>
                <a:gd name="T43" fmla="*/ 20 h 93"/>
                <a:gd name="T44" fmla="*/ 46 w 81"/>
                <a:gd name="T45" fmla="*/ 22 h 93"/>
                <a:gd name="T46" fmla="*/ 41 w 81"/>
                <a:gd name="T47" fmla="*/ 25 h 93"/>
                <a:gd name="T48" fmla="*/ 39 w 81"/>
                <a:gd name="T49" fmla="*/ 29 h 93"/>
                <a:gd name="T50" fmla="*/ 36 w 81"/>
                <a:gd name="T51" fmla="*/ 39 h 93"/>
                <a:gd name="T52" fmla="*/ 36 w 81"/>
                <a:gd name="T53" fmla="*/ 51 h 93"/>
                <a:gd name="T54" fmla="*/ 36 w 81"/>
                <a:gd name="T55" fmla="*/ 71 h 93"/>
                <a:gd name="T56" fmla="*/ 36 w 81"/>
                <a:gd name="T57" fmla="*/ 76 h 93"/>
                <a:gd name="T58" fmla="*/ 36 w 81"/>
                <a:gd name="T59" fmla="*/ 81 h 93"/>
                <a:gd name="T60" fmla="*/ 36 w 81"/>
                <a:gd name="T61" fmla="*/ 83 h 93"/>
                <a:gd name="T62" fmla="*/ 39 w 81"/>
                <a:gd name="T63" fmla="*/ 86 h 93"/>
                <a:gd name="T64" fmla="*/ 39 w 81"/>
                <a:gd name="T65" fmla="*/ 88 h 93"/>
                <a:gd name="T66" fmla="*/ 41 w 81"/>
                <a:gd name="T67" fmla="*/ 88 h 93"/>
                <a:gd name="T68" fmla="*/ 46 w 81"/>
                <a:gd name="T69" fmla="*/ 91 h 93"/>
                <a:gd name="T70" fmla="*/ 46 w 81"/>
                <a:gd name="T71" fmla="*/ 93 h 93"/>
                <a:gd name="T72" fmla="*/ 0 w 81"/>
                <a:gd name="T73" fmla="*/ 93 h 93"/>
                <a:gd name="T74" fmla="*/ 0 w 81"/>
                <a:gd name="T75" fmla="*/ 91 h 93"/>
                <a:gd name="T76" fmla="*/ 5 w 81"/>
                <a:gd name="T77" fmla="*/ 88 h 93"/>
                <a:gd name="T78" fmla="*/ 7 w 81"/>
                <a:gd name="T79" fmla="*/ 86 h 93"/>
                <a:gd name="T80" fmla="*/ 7 w 81"/>
                <a:gd name="T81" fmla="*/ 83 h 93"/>
                <a:gd name="T82" fmla="*/ 9 w 81"/>
                <a:gd name="T83" fmla="*/ 78 h 93"/>
                <a:gd name="T84" fmla="*/ 9 w 81"/>
                <a:gd name="T85" fmla="*/ 74 h 93"/>
                <a:gd name="T86" fmla="*/ 9 w 81"/>
                <a:gd name="T87" fmla="*/ 25 h 93"/>
                <a:gd name="T88" fmla="*/ 9 w 81"/>
                <a:gd name="T89" fmla="*/ 17 h 93"/>
                <a:gd name="T90" fmla="*/ 7 w 81"/>
                <a:gd name="T91" fmla="*/ 12 h 93"/>
                <a:gd name="T92" fmla="*/ 7 w 81"/>
                <a:gd name="T93" fmla="*/ 10 h 93"/>
                <a:gd name="T94" fmla="*/ 5 w 81"/>
                <a:gd name="T95" fmla="*/ 7 h 93"/>
                <a:gd name="T96" fmla="*/ 5 w 81"/>
                <a:gd name="T97" fmla="*/ 7 h 93"/>
                <a:gd name="T98" fmla="*/ 0 w 81"/>
                <a:gd name="T99" fmla="*/ 7 h 93"/>
                <a:gd name="T100" fmla="*/ 0 w 81"/>
                <a:gd name="T101" fmla="*/ 2 h 93"/>
                <a:gd name="T102" fmla="*/ 36 w 81"/>
                <a:gd name="T103" fmla="*/ 2 h 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1"/>
                <a:gd name="T157" fmla="*/ 0 h 93"/>
                <a:gd name="T158" fmla="*/ 81 w 81"/>
                <a:gd name="T159" fmla="*/ 93 h 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1" h="93">
                  <a:moveTo>
                    <a:pt x="36" y="2"/>
                  </a:moveTo>
                  <a:lnTo>
                    <a:pt x="36" y="25"/>
                  </a:lnTo>
                  <a:lnTo>
                    <a:pt x="41" y="15"/>
                  </a:lnTo>
                  <a:lnTo>
                    <a:pt x="49" y="7"/>
                  </a:lnTo>
                  <a:lnTo>
                    <a:pt x="54" y="5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78" y="7"/>
                  </a:lnTo>
                  <a:lnTo>
                    <a:pt x="81" y="12"/>
                  </a:lnTo>
                  <a:lnTo>
                    <a:pt x="78" y="20"/>
                  </a:lnTo>
                  <a:lnTo>
                    <a:pt x="76" y="25"/>
                  </a:lnTo>
                  <a:lnTo>
                    <a:pt x="71" y="27"/>
                  </a:lnTo>
                  <a:lnTo>
                    <a:pt x="66" y="27"/>
                  </a:lnTo>
                  <a:lnTo>
                    <a:pt x="61" y="27"/>
                  </a:lnTo>
                  <a:lnTo>
                    <a:pt x="58" y="25"/>
                  </a:lnTo>
                  <a:lnTo>
                    <a:pt x="56" y="22"/>
                  </a:lnTo>
                  <a:lnTo>
                    <a:pt x="54" y="20"/>
                  </a:lnTo>
                  <a:lnTo>
                    <a:pt x="51" y="20"/>
                  </a:lnTo>
                  <a:lnTo>
                    <a:pt x="49" y="20"/>
                  </a:lnTo>
                  <a:lnTo>
                    <a:pt x="46" y="22"/>
                  </a:lnTo>
                  <a:lnTo>
                    <a:pt x="41" y="25"/>
                  </a:lnTo>
                  <a:lnTo>
                    <a:pt x="39" y="29"/>
                  </a:lnTo>
                  <a:lnTo>
                    <a:pt x="36" y="39"/>
                  </a:lnTo>
                  <a:lnTo>
                    <a:pt x="36" y="51"/>
                  </a:lnTo>
                  <a:lnTo>
                    <a:pt x="36" y="71"/>
                  </a:lnTo>
                  <a:lnTo>
                    <a:pt x="36" y="76"/>
                  </a:lnTo>
                  <a:lnTo>
                    <a:pt x="36" y="81"/>
                  </a:lnTo>
                  <a:lnTo>
                    <a:pt x="36" y="83"/>
                  </a:lnTo>
                  <a:lnTo>
                    <a:pt x="39" y="86"/>
                  </a:lnTo>
                  <a:lnTo>
                    <a:pt x="39" y="88"/>
                  </a:lnTo>
                  <a:lnTo>
                    <a:pt x="41" y="88"/>
                  </a:lnTo>
                  <a:lnTo>
                    <a:pt x="46" y="91"/>
                  </a:lnTo>
                  <a:lnTo>
                    <a:pt x="46" y="93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5" y="88"/>
                  </a:lnTo>
                  <a:lnTo>
                    <a:pt x="7" y="86"/>
                  </a:lnTo>
                  <a:lnTo>
                    <a:pt x="7" y="83"/>
                  </a:lnTo>
                  <a:lnTo>
                    <a:pt x="9" y="78"/>
                  </a:lnTo>
                  <a:lnTo>
                    <a:pt x="9" y="74"/>
                  </a:lnTo>
                  <a:lnTo>
                    <a:pt x="9" y="25"/>
                  </a:lnTo>
                  <a:lnTo>
                    <a:pt x="9" y="17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32"/>
            <p:cNvSpPr>
              <a:spLocks noEditPoints="1"/>
            </p:cNvSpPr>
            <p:nvPr/>
          </p:nvSpPr>
          <p:spPr bwMode="auto">
            <a:xfrm>
              <a:off x="5321" y="2580"/>
              <a:ext cx="98" cy="140"/>
            </a:xfrm>
            <a:custGeom>
              <a:avLst/>
              <a:gdLst>
                <a:gd name="T0" fmla="*/ 91 w 98"/>
                <a:gd name="T1" fmla="*/ 113 h 140"/>
                <a:gd name="T2" fmla="*/ 91 w 98"/>
                <a:gd name="T3" fmla="*/ 125 h 140"/>
                <a:gd name="T4" fmla="*/ 93 w 98"/>
                <a:gd name="T5" fmla="*/ 127 h 140"/>
                <a:gd name="T6" fmla="*/ 98 w 98"/>
                <a:gd name="T7" fmla="*/ 130 h 140"/>
                <a:gd name="T8" fmla="*/ 61 w 98"/>
                <a:gd name="T9" fmla="*/ 140 h 140"/>
                <a:gd name="T10" fmla="*/ 56 w 98"/>
                <a:gd name="T11" fmla="*/ 132 h 140"/>
                <a:gd name="T12" fmla="*/ 44 w 98"/>
                <a:gd name="T13" fmla="*/ 140 h 140"/>
                <a:gd name="T14" fmla="*/ 29 w 98"/>
                <a:gd name="T15" fmla="*/ 140 h 140"/>
                <a:gd name="T16" fmla="*/ 15 w 98"/>
                <a:gd name="T17" fmla="*/ 132 h 140"/>
                <a:gd name="T18" fmla="*/ 5 w 98"/>
                <a:gd name="T19" fmla="*/ 115 h 140"/>
                <a:gd name="T20" fmla="*/ 0 w 98"/>
                <a:gd name="T21" fmla="*/ 93 h 140"/>
                <a:gd name="T22" fmla="*/ 5 w 98"/>
                <a:gd name="T23" fmla="*/ 69 h 140"/>
                <a:gd name="T24" fmla="*/ 20 w 98"/>
                <a:gd name="T25" fmla="*/ 49 h 140"/>
                <a:gd name="T26" fmla="*/ 39 w 98"/>
                <a:gd name="T27" fmla="*/ 44 h 140"/>
                <a:gd name="T28" fmla="*/ 51 w 98"/>
                <a:gd name="T29" fmla="*/ 46 h 140"/>
                <a:gd name="T30" fmla="*/ 61 w 98"/>
                <a:gd name="T31" fmla="*/ 56 h 140"/>
                <a:gd name="T32" fmla="*/ 61 w 98"/>
                <a:gd name="T33" fmla="*/ 15 h 140"/>
                <a:gd name="T34" fmla="*/ 59 w 98"/>
                <a:gd name="T35" fmla="*/ 7 h 140"/>
                <a:gd name="T36" fmla="*/ 54 w 98"/>
                <a:gd name="T37" fmla="*/ 5 h 140"/>
                <a:gd name="T38" fmla="*/ 49 w 98"/>
                <a:gd name="T39" fmla="*/ 0 h 140"/>
                <a:gd name="T40" fmla="*/ 61 w 98"/>
                <a:gd name="T41" fmla="*/ 69 h 140"/>
                <a:gd name="T42" fmla="*/ 54 w 98"/>
                <a:gd name="T43" fmla="*/ 56 h 140"/>
                <a:gd name="T44" fmla="*/ 44 w 98"/>
                <a:gd name="T45" fmla="*/ 51 h 140"/>
                <a:gd name="T46" fmla="*/ 37 w 98"/>
                <a:gd name="T47" fmla="*/ 51 h 140"/>
                <a:gd name="T48" fmla="*/ 29 w 98"/>
                <a:gd name="T49" fmla="*/ 64 h 140"/>
                <a:gd name="T50" fmla="*/ 27 w 98"/>
                <a:gd name="T51" fmla="*/ 78 h 140"/>
                <a:gd name="T52" fmla="*/ 29 w 98"/>
                <a:gd name="T53" fmla="*/ 100 h 140"/>
                <a:gd name="T54" fmla="*/ 29 w 98"/>
                <a:gd name="T55" fmla="*/ 115 h 140"/>
                <a:gd name="T56" fmla="*/ 39 w 98"/>
                <a:gd name="T57" fmla="*/ 127 h 140"/>
                <a:gd name="T58" fmla="*/ 44 w 98"/>
                <a:gd name="T59" fmla="*/ 130 h 140"/>
                <a:gd name="T60" fmla="*/ 56 w 98"/>
                <a:gd name="T61" fmla="*/ 125 h 140"/>
                <a:gd name="T62" fmla="*/ 61 w 98"/>
                <a:gd name="T63" fmla="*/ 69 h 1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"/>
                <a:gd name="T97" fmla="*/ 0 h 140"/>
                <a:gd name="T98" fmla="*/ 98 w 98"/>
                <a:gd name="T99" fmla="*/ 140 h 1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" h="140">
                  <a:moveTo>
                    <a:pt x="91" y="0"/>
                  </a:moveTo>
                  <a:lnTo>
                    <a:pt x="91" y="113"/>
                  </a:lnTo>
                  <a:lnTo>
                    <a:pt x="91" y="120"/>
                  </a:lnTo>
                  <a:lnTo>
                    <a:pt x="91" y="125"/>
                  </a:lnTo>
                  <a:lnTo>
                    <a:pt x="91" y="127"/>
                  </a:lnTo>
                  <a:lnTo>
                    <a:pt x="93" y="127"/>
                  </a:lnTo>
                  <a:lnTo>
                    <a:pt x="95" y="130"/>
                  </a:lnTo>
                  <a:lnTo>
                    <a:pt x="98" y="130"/>
                  </a:lnTo>
                  <a:lnTo>
                    <a:pt x="98" y="135"/>
                  </a:lnTo>
                  <a:lnTo>
                    <a:pt x="61" y="140"/>
                  </a:lnTo>
                  <a:lnTo>
                    <a:pt x="61" y="125"/>
                  </a:lnTo>
                  <a:lnTo>
                    <a:pt x="56" y="132"/>
                  </a:lnTo>
                  <a:lnTo>
                    <a:pt x="49" y="137"/>
                  </a:lnTo>
                  <a:lnTo>
                    <a:pt x="44" y="140"/>
                  </a:lnTo>
                  <a:lnTo>
                    <a:pt x="37" y="140"/>
                  </a:lnTo>
                  <a:lnTo>
                    <a:pt x="29" y="140"/>
                  </a:lnTo>
                  <a:lnTo>
                    <a:pt x="20" y="137"/>
                  </a:lnTo>
                  <a:lnTo>
                    <a:pt x="15" y="132"/>
                  </a:lnTo>
                  <a:lnTo>
                    <a:pt x="7" y="125"/>
                  </a:lnTo>
                  <a:lnTo>
                    <a:pt x="5" y="115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2" y="81"/>
                  </a:lnTo>
                  <a:lnTo>
                    <a:pt x="5" y="69"/>
                  </a:lnTo>
                  <a:lnTo>
                    <a:pt x="12" y="56"/>
                  </a:lnTo>
                  <a:lnTo>
                    <a:pt x="20" y="49"/>
                  </a:lnTo>
                  <a:lnTo>
                    <a:pt x="29" y="46"/>
                  </a:lnTo>
                  <a:lnTo>
                    <a:pt x="39" y="44"/>
                  </a:lnTo>
                  <a:lnTo>
                    <a:pt x="46" y="44"/>
                  </a:lnTo>
                  <a:lnTo>
                    <a:pt x="51" y="46"/>
                  </a:lnTo>
                  <a:lnTo>
                    <a:pt x="56" y="51"/>
                  </a:lnTo>
                  <a:lnTo>
                    <a:pt x="61" y="56"/>
                  </a:lnTo>
                  <a:lnTo>
                    <a:pt x="61" y="22"/>
                  </a:lnTo>
                  <a:lnTo>
                    <a:pt x="61" y="15"/>
                  </a:lnTo>
                  <a:lnTo>
                    <a:pt x="61" y="10"/>
                  </a:lnTo>
                  <a:lnTo>
                    <a:pt x="59" y="7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91" y="0"/>
                  </a:lnTo>
                  <a:close/>
                  <a:moveTo>
                    <a:pt x="61" y="69"/>
                  </a:moveTo>
                  <a:lnTo>
                    <a:pt x="59" y="61"/>
                  </a:lnTo>
                  <a:lnTo>
                    <a:pt x="54" y="56"/>
                  </a:lnTo>
                  <a:lnTo>
                    <a:pt x="49" y="51"/>
                  </a:lnTo>
                  <a:lnTo>
                    <a:pt x="44" y="51"/>
                  </a:lnTo>
                  <a:lnTo>
                    <a:pt x="39" y="51"/>
                  </a:lnTo>
                  <a:lnTo>
                    <a:pt x="37" y="51"/>
                  </a:lnTo>
                  <a:lnTo>
                    <a:pt x="34" y="56"/>
                  </a:lnTo>
                  <a:lnTo>
                    <a:pt x="29" y="64"/>
                  </a:lnTo>
                  <a:lnTo>
                    <a:pt x="29" y="71"/>
                  </a:lnTo>
                  <a:lnTo>
                    <a:pt x="27" y="78"/>
                  </a:lnTo>
                  <a:lnTo>
                    <a:pt x="27" y="88"/>
                  </a:lnTo>
                  <a:lnTo>
                    <a:pt x="29" y="100"/>
                  </a:lnTo>
                  <a:lnTo>
                    <a:pt x="29" y="108"/>
                  </a:lnTo>
                  <a:lnTo>
                    <a:pt x="29" y="115"/>
                  </a:lnTo>
                  <a:lnTo>
                    <a:pt x="34" y="122"/>
                  </a:lnTo>
                  <a:lnTo>
                    <a:pt x="39" y="127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51" y="127"/>
                  </a:lnTo>
                  <a:lnTo>
                    <a:pt x="56" y="125"/>
                  </a:lnTo>
                  <a:lnTo>
                    <a:pt x="61" y="118"/>
                  </a:lnTo>
                  <a:lnTo>
                    <a:pt x="61" y="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38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</TotalTime>
  <Words>3041</Words>
  <Application>Microsoft Office PowerPoint</Application>
  <PresentationFormat>On-screen Show (4:3)</PresentationFormat>
  <Paragraphs>707</Paragraphs>
  <Slides>70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1" baseType="lpstr">
      <vt:lpstr>標楷體</vt:lpstr>
      <vt:lpstr>Arial</vt:lpstr>
      <vt:lpstr>Calibri</vt:lpstr>
      <vt:lpstr>Rockwell</vt:lpstr>
      <vt:lpstr>Symbol</vt:lpstr>
      <vt:lpstr>Times New Roman</vt:lpstr>
      <vt:lpstr>Wingdings</vt:lpstr>
      <vt:lpstr>Wingdings 2</vt:lpstr>
      <vt:lpstr>Foundry</vt:lpstr>
      <vt:lpstr>Hoja de cálculo</vt:lpstr>
      <vt:lpstr>Equation</vt:lpstr>
      <vt:lpstr>Natural Language Processing</vt:lpstr>
      <vt:lpstr>Language Processor </vt:lpstr>
      <vt:lpstr>Speech Recognition Disciplines</vt:lpstr>
      <vt:lpstr>Natural Language Applications</vt:lpstr>
      <vt:lpstr>Application Requirements</vt:lpstr>
      <vt:lpstr>Technical Issues</vt:lpstr>
      <vt:lpstr>Implementation Classifications</vt:lpstr>
      <vt:lpstr>Speech Recognition</vt:lpstr>
      <vt:lpstr>The Noisy Channel</vt:lpstr>
      <vt:lpstr>Robot-human dialog</vt:lpstr>
      <vt:lpstr>Semantic Issues Sentence: “I made her duck”</vt:lpstr>
      <vt:lpstr>How would a computer do?</vt:lpstr>
      <vt:lpstr>Language Components</vt:lpstr>
      <vt:lpstr>Natural Language Characteristics</vt:lpstr>
      <vt:lpstr>The Speech Signal</vt:lpstr>
      <vt:lpstr>Nyquist Theorem</vt:lpstr>
      <vt:lpstr>Speech Signal Redundancy</vt:lpstr>
      <vt:lpstr>Speech Recognition</vt:lpstr>
      <vt:lpstr>Speech Physiology</vt:lpstr>
      <vt:lpstr>Sound Transmission</vt:lpstr>
      <vt:lpstr>Time vs. Frequency Domain</vt:lpstr>
      <vt:lpstr>Complex Wave Patterns</vt:lpstr>
      <vt:lpstr>Frequency Domain</vt:lpstr>
      <vt:lpstr>Speech Recognition</vt:lpstr>
      <vt:lpstr>Vocal Tract (for Speech Production)</vt:lpstr>
      <vt:lpstr>Another look at the vocal tract</vt:lpstr>
      <vt:lpstr>Vocal Source</vt:lpstr>
      <vt:lpstr>Different Voices</vt:lpstr>
      <vt:lpstr>Place of the Articulation</vt:lpstr>
      <vt:lpstr>Manner of Articulation</vt:lpstr>
      <vt:lpstr>Vowels</vt:lpstr>
      <vt:lpstr>Consonants</vt:lpstr>
      <vt:lpstr>English Consonants</vt:lpstr>
      <vt:lpstr>Consonant Place and Manner</vt:lpstr>
      <vt:lpstr>Example word</vt:lpstr>
      <vt:lpstr>Speech Production Analysis</vt:lpstr>
      <vt:lpstr>ARPABET: English-based phonetic system</vt:lpstr>
      <vt:lpstr>The International  Phonetic Alphabet</vt:lpstr>
      <vt:lpstr>IPA Vowels</vt:lpstr>
      <vt:lpstr>IPA Diacritics</vt:lpstr>
      <vt:lpstr>IPA: Tones and Word Accents</vt:lpstr>
      <vt:lpstr>IPA: Supra-segmental Symbols</vt:lpstr>
      <vt:lpstr>PowerPoint Presentation</vt:lpstr>
      <vt:lpstr>PowerPoint Presentation</vt:lpstr>
      <vt:lpstr>Perception</vt:lpstr>
      <vt:lpstr>The Inner Ear</vt:lpstr>
      <vt:lpstr>Hearing Sensitivity Frequencies</vt:lpstr>
      <vt:lpstr>Basilar Membrane</vt:lpstr>
      <vt:lpstr>Place Theory</vt:lpstr>
      <vt:lpstr>Hair Cells</vt:lpstr>
      <vt:lpstr>Firing of Hair Cells</vt:lpstr>
      <vt:lpstr>Frequency Perception</vt:lpstr>
      <vt:lpstr>Sound Pressure Level (SPL)</vt:lpstr>
      <vt:lpstr>Absolute Hearing Threshold</vt:lpstr>
      <vt:lpstr>Sound Threshold Measurements</vt:lpstr>
      <vt:lpstr>Auditory Masking</vt:lpstr>
      <vt:lpstr>Time Domain Masking</vt:lpstr>
      <vt:lpstr>Masking Patterns</vt:lpstr>
      <vt:lpstr>Psychoacoustics</vt:lpstr>
      <vt:lpstr>Mel Scale Algorithm</vt:lpstr>
      <vt:lpstr>Frequency Perception Scale Comparison</vt:lpstr>
      <vt:lpstr>Formants</vt:lpstr>
      <vt:lpstr>Formant Example</vt:lpstr>
      <vt:lpstr>Formant Speaker Variance</vt:lpstr>
      <vt:lpstr>Vowel Characteristics</vt:lpstr>
      <vt:lpstr>Vowel Formants</vt:lpstr>
      <vt:lpstr>PowerPoint Presentation</vt:lpstr>
      <vt:lpstr>PowerPoint Presentation</vt:lpstr>
      <vt:lpstr>PowerPoint Presentation</vt:lpstr>
      <vt:lpstr>PowerPoint Presentation</vt:lpstr>
    </vt:vector>
  </TitlesOfParts>
  <Company>Southern Oregon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Itinstaller</dc:creator>
  <cp:lastModifiedBy>Dan Harvey</cp:lastModifiedBy>
  <cp:revision>105</cp:revision>
  <dcterms:created xsi:type="dcterms:W3CDTF">2012-09-17T17:57:56Z</dcterms:created>
  <dcterms:modified xsi:type="dcterms:W3CDTF">2015-04-07T15:09:28Z</dcterms:modified>
</cp:coreProperties>
</file>