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40"/>
  </p:notesMasterIdLst>
  <p:sldIdLst>
    <p:sldId id="310" r:id="rId2"/>
    <p:sldId id="298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290" r:id="rId15"/>
    <p:sldId id="291" r:id="rId16"/>
    <p:sldId id="272" r:id="rId17"/>
    <p:sldId id="258" r:id="rId18"/>
    <p:sldId id="259" r:id="rId19"/>
    <p:sldId id="260" r:id="rId20"/>
    <p:sldId id="261" r:id="rId21"/>
    <p:sldId id="262" r:id="rId22"/>
    <p:sldId id="263" r:id="rId23"/>
    <p:sldId id="264" r:id="rId24"/>
    <p:sldId id="311" r:id="rId25"/>
    <p:sldId id="267" r:id="rId26"/>
    <p:sldId id="268" r:id="rId27"/>
    <p:sldId id="269" r:id="rId28"/>
    <p:sldId id="270" r:id="rId29"/>
    <p:sldId id="271" r:id="rId30"/>
    <p:sldId id="313" r:id="rId31"/>
    <p:sldId id="273" r:id="rId32"/>
    <p:sldId id="274" r:id="rId33"/>
    <p:sldId id="275" r:id="rId34"/>
    <p:sldId id="276" r:id="rId35"/>
    <p:sldId id="277" r:id="rId36"/>
    <p:sldId id="278" r:id="rId37"/>
    <p:sldId id="279" r:id="rId38"/>
    <p:sldId id="280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7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D275D8-62AE-4242-B988-F919C4F25F05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C26C6-A239-4677-BE65-95AB2FF39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545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F8BBDE3-92ED-4D35-A44C-2DFAA906587F}" type="slidenum">
              <a:rPr lang="en-US" smtClean="0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74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229" tIns="45616" rIns="91229" bIns="45616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D71765A6-462D-4B5B-BED3-16A2CC42F8CF}" type="slidenum">
              <a:rPr lang="en-US" smtClean="0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83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74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33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229" tIns="45616" rIns="91229" bIns="456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9C5E1708-9A20-4C61-84EC-D36E5072E76B}" type="slidenum">
              <a:rPr lang="en-US" smtClean="0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84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74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229" tIns="45616" rIns="91229" bIns="456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D915A3F7-725D-4475-8FCC-9267D4E66540}" type="slidenum">
              <a:rPr lang="en-US" smtClean="0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85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74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53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229" tIns="45616" rIns="91229" bIns="456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2E02F91-B990-4108-87C8-70CBF6C9A42D}" type="slidenum">
              <a:rPr lang="en-US" smtClean="0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86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74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63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229" tIns="45616" rIns="91229" bIns="456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AB209AD-482B-4683-8C6D-29AE7A408897}" type="slidenum">
              <a:rPr lang="en-US" smtClean="0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D0A5537-3A38-43A0-93DF-DE9BA008D7B8}" type="slidenum">
              <a:rPr lang="en-US" smtClean="0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FD34E90-DDC7-48F3-9C4E-933EDD77C354}" type="slidenum">
              <a:rPr lang="en-US" smtClean="0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75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74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229" tIns="45616" rIns="91229" bIns="456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EB169C7-2805-419D-8C3C-56A312F2E058}" type="slidenum">
              <a:rPr lang="en-US" smtClean="0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74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229" tIns="45616" rIns="91229" bIns="456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4235345-2BBB-4C38-A253-A33FCE7B624E}" type="slidenum">
              <a:rPr lang="en-US" smtClean="0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77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74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229" tIns="45616" rIns="91229" bIns="456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62A5AB6-85FF-468B-8802-59AA4194D558}" type="slidenum">
              <a:rPr lang="en-US" smtClean="0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78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74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81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229" tIns="45616" rIns="91229" bIns="456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F4E17143-6970-41BA-9580-03FB4CAF6197}" type="slidenum">
              <a:rPr lang="en-US" smtClean="0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74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229" tIns="45616" rIns="91229" bIns="456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089D72B-653C-4127-9DB4-82FDE763EE0E}" type="slidenum">
              <a:rPr lang="en-US" smtClean="0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82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74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22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229" tIns="45616" rIns="91229" bIns="456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8B4C4-9A92-4916-A86B-EE57C8748115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1EB755-E948-4B05-80FA-691173240EB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8B4C4-9A92-4916-A86B-EE57C8748115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B755-E948-4B05-80FA-691173240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8B4C4-9A92-4916-A86B-EE57C8748115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B755-E948-4B05-80FA-691173240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1CE650AB-52DF-4BC0-B75D-D69111F6A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043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8B4C4-9A92-4916-A86B-EE57C8748115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B755-E948-4B05-80FA-691173240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8B4C4-9A92-4916-A86B-EE57C8748115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B755-E948-4B05-80FA-691173240E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8B4C4-9A92-4916-A86B-EE57C8748115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B755-E948-4B05-80FA-691173240EB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8B4C4-9A92-4916-A86B-EE57C8748115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B755-E948-4B05-80FA-691173240EB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8B4C4-9A92-4916-A86B-EE57C8748115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B755-E948-4B05-80FA-691173240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8B4C4-9A92-4916-A86B-EE57C8748115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B755-E948-4B05-80FA-691173240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8B4C4-9A92-4916-A86B-EE57C8748115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B755-E948-4B05-80FA-691173240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8B4C4-9A92-4916-A86B-EE57C8748115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B755-E948-4B05-80FA-691173240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AB8B4C4-9A92-4916-A86B-EE57C8748115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D1EB755-E948-4B05-80FA-691173240E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1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sz="6000" dirty="0" smtClean="0"/>
              <a:t>Language Modeling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667000"/>
            <a:ext cx="7848600" cy="28194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b="1" dirty="0" smtClean="0"/>
              <a:t>Speech Recognition is enhanced if the applications are able to verify the grammatical structure of the speech</a:t>
            </a:r>
          </a:p>
          <a:p>
            <a:endParaRPr lang="en-US" b="1" dirty="0"/>
          </a:p>
          <a:p>
            <a:pPr algn="l"/>
            <a:r>
              <a:rPr lang="en-US" b="1" dirty="0" smtClean="0"/>
              <a:t>This requires an understanding  of formal language theory</a:t>
            </a:r>
          </a:p>
          <a:p>
            <a:endParaRPr lang="en-US" b="1" dirty="0"/>
          </a:p>
          <a:p>
            <a:pPr algn="l"/>
            <a:r>
              <a:rPr lang="en-US" b="1" dirty="0" smtClean="0"/>
              <a:t>Formal language theory is equivalent to the CS subject of Theory of Computation, but was developed independently </a:t>
            </a:r>
            <a:r>
              <a:rPr lang="en-US" b="1" smtClean="0"/>
              <a:t>(Chomsky</a:t>
            </a:r>
            <a:r>
              <a:rPr lang="en-US" b="1" dirty="0" smtClean="0"/>
              <a:t>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3505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/>
              <a:t>Bottom Up Parsing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077200" cy="533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Driven by the words, working up</a:t>
            </a:r>
          </a:p>
        </p:txBody>
      </p:sp>
      <p:sp>
        <p:nvSpPr>
          <p:cNvPr id="107758" name="Rectangle 238"/>
          <p:cNvSpPr>
            <a:spLocks noChangeArrowheads="1"/>
          </p:cNvSpPr>
          <p:nvPr/>
        </p:nvSpPr>
        <p:spPr bwMode="auto">
          <a:xfrm>
            <a:off x="928688" y="2698750"/>
            <a:ext cx="3567112" cy="203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457200" indent="-457200" algn="ctr">
              <a:defRPr/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+mn-cs"/>
              </a:rPr>
              <a:t>The Grammar</a:t>
            </a:r>
            <a:br>
              <a:rPr lang="en-US" sz="2400" b="1">
                <a:solidFill>
                  <a:srgbClr val="000000"/>
                </a:solidFill>
                <a:latin typeface="Times New Roman" pitchFamily="18" charset="0"/>
                <a:cs typeface="+mn-cs"/>
              </a:rPr>
            </a:br>
            <a:endParaRPr lang="en-US" sz="800" b="1">
              <a:solidFill>
                <a:srgbClr val="000000"/>
              </a:solidFill>
              <a:latin typeface="Times New Roman" pitchFamily="18" charset="0"/>
              <a:cs typeface="+mn-cs"/>
            </a:endParaRPr>
          </a:p>
          <a:p>
            <a:pPr marL="457200" indent="-457200">
              <a:defRPr/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+mn-cs"/>
              </a:rPr>
              <a:t>0)   S 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+mn-cs"/>
                <a:sym typeface="Wingdings" pitchFamily="2" charset="2"/>
              </a:rPr>
              <a:t>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+mn-cs"/>
              </a:rPr>
              <a:t> E $ </a:t>
            </a:r>
          </a:p>
          <a:p>
            <a:pPr marL="457200" indent="-457200">
              <a:defRPr/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+mn-cs"/>
              </a:rPr>
              <a:t>1)E 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+mn-cs"/>
                <a:sym typeface="Wingdings" pitchFamily="2" charset="2"/>
              </a:rPr>
              <a:t>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+mn-cs"/>
              </a:rPr>
              <a:t> E + T  | E - T  | T </a:t>
            </a:r>
          </a:p>
          <a:p>
            <a:pPr marL="457200" indent="-457200">
              <a:defRPr/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+mn-cs"/>
              </a:rPr>
              <a:t>2)T 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+mn-cs"/>
                <a:sym typeface="Wingdings" pitchFamily="2" charset="2"/>
              </a:rPr>
              <a:t>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+mn-cs"/>
              </a:rPr>
              <a:t> T * F  | T / F  | F </a:t>
            </a:r>
          </a:p>
          <a:p>
            <a:pPr marL="457200" indent="-457200">
              <a:defRPr/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+mn-cs"/>
              </a:rPr>
              <a:t>3) F 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+mn-cs"/>
                <a:sym typeface="Wingdings" pitchFamily="2" charset="2"/>
              </a:rPr>
              <a:t>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+mn-cs"/>
              </a:rPr>
              <a:t> num  | id </a:t>
            </a:r>
          </a:p>
        </p:txBody>
      </p:sp>
      <p:sp>
        <p:nvSpPr>
          <p:cNvPr id="107759" name="Rectangle 239"/>
          <p:cNvSpPr>
            <a:spLocks noChangeArrowheads="1"/>
          </p:cNvSpPr>
          <p:nvPr/>
        </p:nvSpPr>
        <p:spPr bwMode="auto">
          <a:xfrm>
            <a:off x="4800600" y="1660525"/>
            <a:ext cx="3230563" cy="423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457200" indent="-457200">
              <a:defRPr/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+mn-cs"/>
              </a:rPr>
              <a:t>The Bottom Up Parse</a:t>
            </a:r>
            <a:br>
              <a:rPr lang="en-US" sz="2400" b="1">
                <a:solidFill>
                  <a:srgbClr val="000000"/>
                </a:solidFill>
                <a:latin typeface="Times New Roman" pitchFamily="18" charset="0"/>
                <a:cs typeface="+mn-cs"/>
              </a:rPr>
            </a:br>
            <a:r>
              <a:rPr lang="en-US" sz="80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</a:p>
          <a:p>
            <a:pPr marL="457200" indent="-457200">
              <a:defRPr/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+mn-cs"/>
              </a:rPr>
              <a:t>1)id - num * id</a:t>
            </a:r>
          </a:p>
          <a:p>
            <a:pPr marL="457200" indent="-457200">
              <a:defRPr/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+mn-cs"/>
              </a:rPr>
              <a:t>2)F - num * id</a:t>
            </a:r>
          </a:p>
          <a:p>
            <a:pPr marL="457200" indent="-457200">
              <a:defRPr/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+mn-cs"/>
              </a:rPr>
              <a:t>3)T - num * id</a:t>
            </a:r>
          </a:p>
          <a:p>
            <a:pPr marL="457200" indent="-457200">
              <a:defRPr/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+mn-cs"/>
              </a:rPr>
              <a:t>4)E - num * id</a:t>
            </a:r>
          </a:p>
          <a:p>
            <a:pPr marL="457200" indent="-457200">
              <a:defRPr/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+mn-cs"/>
              </a:rPr>
              <a:t>5)E - F * id </a:t>
            </a:r>
          </a:p>
          <a:p>
            <a:pPr marL="457200" indent="-457200">
              <a:defRPr/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+mn-cs"/>
              </a:rPr>
              <a:t>6)E - T * id</a:t>
            </a:r>
          </a:p>
          <a:p>
            <a:pPr marL="457200" indent="-457200">
              <a:defRPr/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+mn-cs"/>
              </a:rPr>
              <a:t>7)E - T * F</a:t>
            </a:r>
          </a:p>
          <a:p>
            <a:pPr marL="457200" indent="-457200">
              <a:defRPr/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+mn-cs"/>
              </a:rPr>
              <a:t>8)E - T</a:t>
            </a:r>
          </a:p>
          <a:p>
            <a:pPr marL="457200" indent="-457200">
              <a:defRPr/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+mn-cs"/>
              </a:rPr>
              <a:t>9)E</a:t>
            </a:r>
          </a:p>
          <a:p>
            <a:pPr marL="457200" indent="-457200">
              <a:defRPr/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+mn-cs"/>
              </a:rPr>
              <a:t>10)S 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+mn-cs"/>
                <a:sym typeface="Wingdings" pitchFamily="2" charset="2"/>
              </a:rPr>
              <a:t>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+mn-cs"/>
              </a:rPr>
              <a:t> correct sentence</a:t>
            </a:r>
          </a:p>
        </p:txBody>
      </p:sp>
      <p:sp>
        <p:nvSpPr>
          <p:cNvPr id="107760" name="Text Box 240"/>
          <p:cNvSpPr txBox="1">
            <a:spLocks noChangeArrowheads="1"/>
          </p:cNvSpPr>
          <p:nvPr/>
        </p:nvSpPr>
        <p:spPr bwMode="auto">
          <a:xfrm>
            <a:off x="746125" y="6172200"/>
            <a:ext cx="780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+mn-cs"/>
              </a:rPr>
              <a:t>Note: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+mn-cs"/>
              </a:rPr>
              <a:t> If there is no rule that applies, backtracking is necessary</a:t>
            </a:r>
          </a:p>
        </p:txBody>
      </p:sp>
    </p:spTree>
    <p:extLst>
      <p:ext uri="{BB962C8B-B14F-4D97-AF65-F5344CB8AC3E}">
        <p14:creationId xmlns:p14="http://schemas.microsoft.com/office/powerpoint/2010/main" val="291347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4582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Top-Down and Bottom-Up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Top-down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Advantage: Searches only trees that are legal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Disadvantage: Tries trees that don’t match the words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Bottom-up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Advantage: Only forms trees matching the words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Disadvantage: Tries trees that make no sense globally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Efficient combined algorithms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Link top-down expectations with bottom-up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Example: Top-down parsing with bottom-up filtering</a:t>
            </a:r>
          </a:p>
        </p:txBody>
      </p:sp>
    </p:spTree>
    <p:extLst>
      <p:ext uri="{BB962C8B-B14F-4D97-AF65-F5344CB8AC3E}">
        <p14:creationId xmlns:p14="http://schemas.microsoft.com/office/powerpoint/2010/main" val="316592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sz="4000" dirty="0" smtClean="0"/>
              <a:t>Stochastic Language Models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74838"/>
            <a:ext cx="8229600" cy="437356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dirty="0" smtClean="0"/>
              <a:t>Problems</a:t>
            </a:r>
          </a:p>
          <a:p>
            <a:pPr lvl="1" eaLnBrk="1" hangingPunct="1"/>
            <a:r>
              <a:rPr lang="en-US" sz="2400" dirty="0" smtClean="0"/>
              <a:t>A Language model cannot cover all grammatical rules</a:t>
            </a:r>
          </a:p>
          <a:p>
            <a:pPr lvl="1" eaLnBrk="1" hangingPunct="1"/>
            <a:r>
              <a:rPr lang="en-US" sz="2400" dirty="0" smtClean="0"/>
              <a:t>Spoken language is often </a:t>
            </a:r>
            <a:r>
              <a:rPr lang="en-US" sz="2400" dirty="0" smtClean="0"/>
              <a:t>ungrammatical</a:t>
            </a:r>
            <a:br>
              <a:rPr lang="en-US" sz="2400" dirty="0" smtClean="0"/>
            </a:br>
            <a:endParaRPr lang="en-US" sz="2400" dirty="0" smtClean="0"/>
          </a:p>
          <a:p>
            <a:pPr eaLnBrk="1" hangingPunct="1"/>
            <a:r>
              <a:rPr lang="en-US" sz="2800" dirty="0" smtClean="0"/>
              <a:t>Possible Solutions</a:t>
            </a:r>
            <a:endParaRPr lang="en-US" sz="2800" dirty="0" smtClean="0"/>
          </a:p>
          <a:p>
            <a:pPr lvl="1" eaLnBrk="1" hangingPunct="1"/>
            <a:r>
              <a:rPr lang="en-US" sz="2400" dirty="0" smtClean="0"/>
              <a:t>Constrain search space emphasizing likely word sequences</a:t>
            </a:r>
          </a:p>
          <a:p>
            <a:pPr lvl="1" eaLnBrk="1" hangingPunct="1"/>
            <a:r>
              <a:rPr lang="en-US" sz="2400" dirty="0" smtClean="0"/>
              <a:t>Enhance the grammar to recognize intended sentences even when the sequence doesn't </a:t>
            </a:r>
            <a:r>
              <a:rPr lang="en-US" sz="2400" dirty="0" smtClean="0"/>
              <a:t>quite satisfy </a:t>
            </a:r>
            <a:r>
              <a:rPr lang="en-US" sz="2400" dirty="0" smtClean="0"/>
              <a:t>the rules</a:t>
            </a: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1684338" y="1143000"/>
            <a:ext cx="5783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000000"/>
                </a:solidFill>
              </a:rPr>
              <a:t>A probabilistic view of language modeling</a:t>
            </a:r>
          </a:p>
        </p:txBody>
      </p:sp>
    </p:spTree>
    <p:extLst>
      <p:ext uri="{BB962C8B-B14F-4D97-AF65-F5344CB8AC3E}">
        <p14:creationId xmlns:p14="http://schemas.microsoft.com/office/powerpoint/2010/main" val="81040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82015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Probabilistic Context-Free Grammars (</a:t>
            </a:r>
            <a:r>
              <a:rPr lang="en-US" sz="4000" dirty="0" err="1" smtClean="0"/>
              <a:t>PCFG</a:t>
            </a:r>
            <a:r>
              <a:rPr lang="en-US" sz="4000" dirty="0" smtClean="0"/>
              <a:t>)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3962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/>
              <a:t>Definition:</a:t>
            </a:r>
            <a:r>
              <a:rPr lang="en-US" sz="2400" dirty="0" smtClean="0"/>
              <a:t> G = (</a:t>
            </a:r>
            <a:r>
              <a:rPr lang="en-US" sz="2400" dirty="0" err="1" smtClean="0"/>
              <a:t>V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, V</a:t>
            </a:r>
            <a:r>
              <a:rPr lang="en-US" sz="2400" baseline="-25000" dirty="0" smtClean="0"/>
              <a:t>T</a:t>
            </a:r>
            <a:r>
              <a:rPr lang="en-US" sz="2400" dirty="0" smtClean="0"/>
              <a:t>, S, P, p);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sz="800" dirty="0"/>
          </a:p>
          <a:p>
            <a:pPr marL="457200" lvl="1" indent="0"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defRPr/>
            </a:pPr>
            <a:r>
              <a:rPr lang="en-US" sz="2000" dirty="0" err="1" smtClean="0"/>
              <a:t>V</a:t>
            </a:r>
            <a:r>
              <a:rPr lang="en-US" sz="2000" baseline="-25000" dirty="0" err="1" smtClean="0"/>
              <a:t>N</a:t>
            </a:r>
            <a:r>
              <a:rPr lang="en-US" sz="2000" dirty="0" smtClean="0"/>
              <a:t> = non-terminal set of symbols</a:t>
            </a:r>
          </a:p>
          <a:p>
            <a:pPr marL="457200" lvl="1" indent="0"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defRPr/>
            </a:pPr>
            <a:r>
              <a:rPr lang="en-US" sz="2000" dirty="0" smtClean="0"/>
              <a:t>V</a:t>
            </a:r>
            <a:r>
              <a:rPr lang="en-US" sz="2000" baseline="-25000" dirty="0" smtClean="0"/>
              <a:t>T</a:t>
            </a:r>
            <a:r>
              <a:rPr lang="en-US" sz="2000" dirty="0" smtClean="0"/>
              <a:t> = terminal set of symbols</a:t>
            </a:r>
          </a:p>
          <a:p>
            <a:pPr marL="457200" lvl="1" indent="0"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defRPr/>
            </a:pPr>
            <a:r>
              <a:rPr lang="en-US" sz="2000" dirty="0" smtClean="0"/>
              <a:t>S = start symbol</a:t>
            </a:r>
          </a:p>
          <a:p>
            <a:pPr marL="457200" lvl="1" indent="0"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defRPr/>
            </a:pPr>
            <a:r>
              <a:rPr lang="en-US" sz="2000" dirty="0" smtClean="0"/>
              <a:t>p = set of rule probabilities</a:t>
            </a:r>
          </a:p>
          <a:p>
            <a:pPr marL="457200" lvl="1" indent="0"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defRPr/>
            </a:pPr>
            <a:r>
              <a:rPr lang="en-US" sz="2000" dirty="0" smtClean="0"/>
              <a:t>R = set of rules</a:t>
            </a:r>
          </a:p>
          <a:p>
            <a:pPr marL="457200" lvl="1" indent="0"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defRPr/>
            </a:pPr>
            <a:r>
              <a:rPr lang="en-US" sz="2000" dirty="0" smtClean="0"/>
              <a:t>P(S -&gt;W |G): S is the start symbol, W = </a:t>
            </a:r>
            <a:r>
              <a:rPr lang="en-US" sz="2000" dirty="0" smtClean="0">
                <a:cs typeface="Arial" pitchFamily="34" charset="0"/>
              </a:rPr>
              <a:t>expression in grammar G </a:t>
            </a:r>
            <a:br>
              <a:rPr lang="en-US" sz="2000" dirty="0" smtClean="0">
                <a:cs typeface="Arial" pitchFamily="34" charset="0"/>
              </a:rPr>
            </a:br>
            <a:endParaRPr lang="el-GR" sz="2000" baseline="-25000" dirty="0" smtClean="0">
              <a:cs typeface="Arial" pitchFamily="34" charset="0"/>
            </a:endParaRPr>
          </a:p>
          <a:p>
            <a:pPr marL="349250" indent="-349250" eaLnBrk="1" hangingPunct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2400" b="1" dirty="0" smtClean="0"/>
              <a:t>Training the Grammar</a:t>
            </a:r>
            <a:r>
              <a:rPr lang="en-US" sz="2400" dirty="0" smtClean="0"/>
              <a:t>: </a:t>
            </a:r>
            <a:r>
              <a:rPr lang="en-US" sz="2000" dirty="0" smtClean="0"/>
              <a:t>Count rule occurrences in a training corpus</a:t>
            </a:r>
            <a:br>
              <a:rPr lang="en-US" sz="2000" dirty="0" smtClean="0"/>
            </a:br>
            <a:r>
              <a:rPr lang="en-US" sz="600" dirty="0" smtClean="0"/>
              <a:t/>
            </a:r>
            <a:br>
              <a:rPr lang="en-US" sz="600" dirty="0" smtClean="0"/>
            </a:br>
            <a:r>
              <a:rPr lang="en-US" sz="2000" dirty="0" smtClean="0"/>
              <a:t>P(R | G) = Count(R) / </a:t>
            </a:r>
            <a:r>
              <a:rPr lang="en-US" sz="2000" dirty="0" smtClean="0">
                <a:cs typeface="Arial" pitchFamily="34" charset="0"/>
              </a:rPr>
              <a:t>∑</a:t>
            </a:r>
            <a:r>
              <a:rPr lang="en-US" sz="2000" dirty="0" smtClean="0"/>
              <a:t>C(R)</a:t>
            </a: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838200" y="1366837"/>
            <a:ext cx="7299325" cy="4619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2400" b="1" dirty="0" smtClean="0">
                <a:solidFill>
                  <a:srgbClr val="000000"/>
                </a:solidFill>
              </a:rPr>
              <a:t>Goal:</a:t>
            </a:r>
            <a:r>
              <a:rPr lang="en-US" sz="2400" dirty="0" smtClean="0">
                <a:solidFill>
                  <a:srgbClr val="000000"/>
                </a:solidFill>
              </a:rPr>
              <a:t> Assist in discriminating among competing choices</a:t>
            </a:r>
          </a:p>
        </p:txBody>
      </p:sp>
    </p:spTree>
    <p:extLst>
      <p:ext uri="{BB962C8B-B14F-4D97-AF65-F5344CB8AC3E}">
        <p14:creationId xmlns:p14="http://schemas.microsoft.com/office/powerpoint/2010/main" val="367983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pPr eaLnBrk="1" hangingPunct="1"/>
            <a:r>
              <a:rPr lang="en-US" dirty="0" smtClean="0"/>
              <a:t>Phoneme Marking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457200" y="2103437"/>
            <a:ext cx="8458200" cy="4525963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sz="2800" b="1" dirty="0" smtClean="0"/>
              <a:t>Goal</a:t>
            </a:r>
            <a:r>
              <a:rPr lang="en-US" sz="2800" dirty="0" smtClean="0"/>
              <a:t>:</a:t>
            </a:r>
            <a:r>
              <a:rPr lang="en-US" dirty="0" smtClean="0"/>
              <a:t> </a:t>
            </a:r>
            <a:r>
              <a:rPr lang="en-US" sz="2800" dirty="0" smtClean="0"/>
              <a:t>Mark the start and end of phoneme boundaries</a:t>
            </a:r>
          </a:p>
          <a:p>
            <a:pPr eaLnBrk="1" hangingPunct="1"/>
            <a:r>
              <a:rPr lang="en-US" sz="2800" dirty="0" smtClean="0"/>
              <a:t>Research</a:t>
            </a:r>
          </a:p>
          <a:p>
            <a:pPr lvl="1" eaLnBrk="1" hangingPunct="1"/>
            <a:r>
              <a:rPr lang="en-US" sz="2400" dirty="0" smtClean="0"/>
              <a:t>Unsupervised text (language) independent algorithms have been proposed</a:t>
            </a:r>
          </a:p>
          <a:p>
            <a:pPr lvl="1" eaLnBrk="1" hangingPunct="1"/>
            <a:r>
              <a:rPr lang="en-US" sz="2400" dirty="0" smtClean="0"/>
              <a:t>Accuracy: 75% to 80%, which is 5-10% lower than supervised algorithms that make assumptions about the language</a:t>
            </a:r>
          </a:p>
          <a:p>
            <a:pPr eaLnBrk="1" hangingPunct="1"/>
            <a:r>
              <a:rPr lang="en-US" sz="2800" dirty="0" smtClean="0"/>
              <a:t>If successful, a database of phonemes can be used in conjunction with dynamic time warping to simplify the speech recognition problem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12192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To apply the concepts of Formal language Theory, it is helpful to mark phoneme boundaries and parts of speech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745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350837"/>
            <a:ext cx="8229600" cy="7159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Phonological Grammars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228600" y="1874837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Sound Patterns</a:t>
            </a:r>
          </a:p>
          <a:p>
            <a:pPr lvl="1"/>
            <a:r>
              <a:rPr lang="en-US" sz="2400" dirty="0" smtClean="0"/>
              <a:t>English: 13 features for 8192 combinations</a:t>
            </a:r>
          </a:p>
          <a:p>
            <a:pPr lvl="1"/>
            <a:r>
              <a:rPr lang="en-US" sz="2400" dirty="0" smtClean="0"/>
              <a:t>Complete descriptive grammar</a:t>
            </a:r>
          </a:p>
          <a:p>
            <a:pPr lvl="1"/>
            <a:r>
              <a:rPr lang="en-US" sz="2400" dirty="0" smtClean="0"/>
              <a:t>Rule based, meaning a formal grammar can represent valid sound combinations in a language</a:t>
            </a:r>
          </a:p>
          <a:p>
            <a:pPr lvl="1"/>
            <a:r>
              <a:rPr lang="en-US" sz="2400" dirty="0" smtClean="0"/>
              <a:t>Unfortunately, these rules are language-specific</a:t>
            </a:r>
          </a:p>
          <a:p>
            <a:r>
              <a:rPr lang="en-US" b="1" dirty="0" smtClean="0"/>
              <a:t>Recent research</a:t>
            </a:r>
          </a:p>
          <a:p>
            <a:pPr lvl="1"/>
            <a:r>
              <a:rPr lang="en-US" sz="2400" dirty="0" smtClean="0"/>
              <a:t>Trend towards context-sensitive descriptions</a:t>
            </a:r>
          </a:p>
          <a:p>
            <a:pPr lvl="1"/>
            <a:r>
              <a:rPr lang="en-US" sz="2400" dirty="0" smtClean="0"/>
              <a:t>Little thought concerning computational feasibility</a:t>
            </a:r>
          </a:p>
          <a:p>
            <a:pPr lvl="1"/>
            <a:r>
              <a:rPr lang="en-US" sz="2400" dirty="0" smtClean="0"/>
              <a:t>Human listeners </a:t>
            </a:r>
            <a:r>
              <a:rPr lang="en-US" sz="2400" dirty="0" smtClean="0"/>
              <a:t>likely don’t perceive </a:t>
            </a:r>
            <a:r>
              <a:rPr lang="en-US" sz="2400" dirty="0" smtClean="0"/>
              <a:t>meaning with </a:t>
            </a:r>
            <a:r>
              <a:rPr lang="en-US" sz="2400" dirty="0" smtClean="0"/>
              <a:t>thousands of </a:t>
            </a:r>
            <a:r>
              <a:rPr lang="en-US" sz="2400" dirty="0" smtClean="0"/>
              <a:t>rules encoded in their brains</a:t>
            </a: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524000" y="1152525"/>
            <a:ext cx="6229350" cy="523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/>
              <a:t>Phonology: Study of sound combinations </a:t>
            </a:r>
          </a:p>
        </p:txBody>
      </p:sp>
    </p:spTree>
    <p:extLst>
      <p:ext uri="{BB962C8B-B14F-4D97-AF65-F5344CB8AC3E}">
        <p14:creationId xmlns:p14="http://schemas.microsoft.com/office/powerpoint/2010/main" val="233543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of Speech Tagging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Importance</a:t>
            </a:r>
            <a:br>
              <a:rPr lang="en-US" b="1" dirty="0" smtClean="0"/>
            </a:b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Resolving ambiguities by assigning lower probabilities to words that don’t fit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Applying to language grammatical rules to parse meanings of sentences and phrases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37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pPr eaLnBrk="1" hangingPunct="1"/>
            <a:r>
              <a:rPr lang="en-US" smtClean="0"/>
              <a:t>Part of Speech Tagging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5867400"/>
            <a:ext cx="7772400" cy="609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b="1" smtClean="0"/>
              <a:t>Approaches to POS Tagging</a:t>
            </a:r>
          </a:p>
        </p:txBody>
      </p:sp>
      <p:pic>
        <p:nvPicPr>
          <p:cNvPr id="110596" name="Picture 4" descr="tagging_overview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725613"/>
            <a:ext cx="6248400" cy="387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1492250" y="1066800"/>
            <a:ext cx="6280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+mn-cs"/>
              </a:rPr>
              <a:t>Determine a word’s lexical class based on context</a:t>
            </a:r>
          </a:p>
        </p:txBody>
      </p:sp>
    </p:spTree>
    <p:extLst>
      <p:ext uri="{BB962C8B-B14F-4D97-AF65-F5344CB8AC3E}">
        <p14:creationId xmlns:p14="http://schemas.microsoft.com/office/powerpoint/2010/main" val="260712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Approaches to POS Tagging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800" dirty="0" smtClean="0"/>
              <a:t>Initialize and maintain tagging criteria</a:t>
            </a:r>
          </a:p>
          <a:p>
            <a:pPr lvl="1" eaLnBrk="1" hangingPunct="1"/>
            <a:r>
              <a:rPr lang="en-US" sz="2400" b="1" dirty="0" smtClean="0"/>
              <a:t>Supervised</a:t>
            </a:r>
            <a:r>
              <a:rPr lang="en-US" sz="2400" dirty="0" smtClean="0"/>
              <a:t>: uses pre-tagged corpora</a:t>
            </a:r>
          </a:p>
          <a:p>
            <a:pPr lvl="1" eaLnBrk="1" hangingPunct="1"/>
            <a:r>
              <a:rPr lang="en-US" sz="2400" b="1" dirty="0" smtClean="0"/>
              <a:t>Unsupervised</a:t>
            </a:r>
            <a:r>
              <a:rPr lang="en-US" sz="2400" dirty="0" smtClean="0"/>
              <a:t>: Automatically induce classes by probability and learning algorithms</a:t>
            </a:r>
          </a:p>
          <a:p>
            <a:pPr lvl="1" eaLnBrk="1" hangingPunct="1"/>
            <a:r>
              <a:rPr lang="en-US" sz="2400" b="1" dirty="0" smtClean="0"/>
              <a:t>Partially supervised</a:t>
            </a:r>
            <a:r>
              <a:rPr lang="en-US" sz="2400" dirty="0" smtClean="0"/>
              <a:t>: combines the above approaches</a:t>
            </a:r>
          </a:p>
          <a:p>
            <a:pPr eaLnBrk="1" hangingPunct="1"/>
            <a:r>
              <a:rPr lang="en-US" sz="2800" dirty="0" smtClean="0"/>
              <a:t>Algorithms</a:t>
            </a:r>
          </a:p>
          <a:p>
            <a:pPr lvl="1" eaLnBrk="1" hangingPunct="1"/>
            <a:r>
              <a:rPr lang="en-US" sz="2400" b="1" dirty="0" smtClean="0"/>
              <a:t>Rule based</a:t>
            </a:r>
            <a:r>
              <a:rPr lang="en-US" sz="2400" dirty="0" smtClean="0"/>
              <a:t>: Use pre-defined grammatical rules</a:t>
            </a:r>
          </a:p>
          <a:p>
            <a:pPr lvl="1" eaLnBrk="1" hangingPunct="1"/>
            <a:r>
              <a:rPr lang="en-US" sz="2400" b="1" dirty="0" smtClean="0"/>
              <a:t>Stochastic</a:t>
            </a:r>
            <a:r>
              <a:rPr lang="en-US" sz="2400" dirty="0" smtClean="0"/>
              <a:t>: use HMM and other probabilistic algorithms</a:t>
            </a:r>
          </a:p>
          <a:p>
            <a:pPr lvl="1" eaLnBrk="1" hangingPunct="1"/>
            <a:r>
              <a:rPr lang="en-US" sz="2400" b="1" dirty="0" smtClean="0"/>
              <a:t>Neural</a:t>
            </a:r>
            <a:r>
              <a:rPr lang="en-US" sz="2400" dirty="0" smtClean="0"/>
              <a:t>: Use neural nets to learn the probabilities</a:t>
            </a:r>
          </a:p>
        </p:txBody>
      </p:sp>
    </p:spTree>
    <p:extLst>
      <p:ext uri="{BB962C8B-B14F-4D97-AF65-F5344CB8AC3E}">
        <p14:creationId xmlns:p14="http://schemas.microsoft.com/office/powerpoint/2010/main" val="59219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Example</a:t>
            </a:r>
          </a:p>
        </p:txBody>
      </p:sp>
      <p:sp>
        <p:nvSpPr>
          <p:cNvPr id="112643" name="Rectangle 19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2971800"/>
            <a:ext cx="3810000" cy="1447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smtClean="0">
                <a:latin typeface="Arial" pitchFamily="34" charset="0"/>
              </a:rPr>
              <a:t>The man ate the fish on the boat in the morning</a:t>
            </a:r>
          </a:p>
          <a:p>
            <a:pPr algn="ctr" eaLnBrk="1" hangingPunct="1">
              <a:buFontTx/>
              <a:buNone/>
            </a:pPr>
            <a:endParaRPr lang="en-US" sz="2800" smtClean="0">
              <a:latin typeface="Arial" pitchFamily="34" charset="0"/>
            </a:endParaRPr>
          </a:p>
          <a:p>
            <a:pPr algn="ctr" eaLnBrk="1" hangingPunct="1">
              <a:buFontTx/>
              <a:buNone/>
            </a:pPr>
            <a:endParaRPr lang="en-US" sz="2800" smtClean="0">
              <a:latin typeface="Arial" pitchFamily="34" charset="0"/>
            </a:endParaRPr>
          </a:p>
        </p:txBody>
      </p:sp>
      <p:graphicFrame>
        <p:nvGraphicFramePr>
          <p:cNvPr id="3137" name="Group 65"/>
          <p:cNvGraphicFramePr>
            <a:graphicFrameLocks noGrp="1"/>
          </p:cNvGraphicFramePr>
          <p:nvPr>
            <p:ph sz="half" idx="2"/>
          </p:nvPr>
        </p:nvGraphicFramePr>
        <p:xfrm>
          <a:off x="4648200" y="1657350"/>
          <a:ext cx="3810000" cy="4754640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</a:tblGrid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Word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Tag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The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Determiner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Man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Noun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Ate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Verb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The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Determiner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Fish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Noun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On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Preposition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The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Determiner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Boat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Noun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Preposition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The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Determiner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Morning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Noun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574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Formal Grammars (Chomsky 1950)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458200" cy="4754563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sz="2400" dirty="0" smtClean="0"/>
              <a:t>Formal grammar definition: </a:t>
            </a:r>
            <a:r>
              <a:rPr lang="en-US" sz="2400" i="1" dirty="0" smtClean="0"/>
              <a:t>G</a:t>
            </a:r>
            <a:r>
              <a:rPr lang="en-US" sz="2400" dirty="0" smtClean="0"/>
              <a:t> = </a:t>
            </a:r>
            <a:r>
              <a:rPr lang="en-US" sz="2400" dirty="0"/>
              <a:t>(N</a:t>
            </a:r>
            <a:r>
              <a:rPr lang="en-US" sz="2400" dirty="0">
                <a:cs typeface="Calibri" pitchFamily="34" charset="0"/>
              </a:rPr>
              <a:t>, T, s</a:t>
            </a:r>
            <a:r>
              <a:rPr lang="en-US" sz="2400" baseline="-25000" dirty="0">
                <a:cs typeface="Calibri" pitchFamily="34" charset="0"/>
              </a:rPr>
              <a:t>0</a:t>
            </a:r>
            <a:r>
              <a:rPr lang="en-US" sz="2400" dirty="0">
                <a:cs typeface="Calibri" pitchFamily="34" charset="0"/>
              </a:rPr>
              <a:t>, </a:t>
            </a:r>
            <a:r>
              <a:rPr lang="en-US" sz="2400" dirty="0" smtClean="0">
                <a:cs typeface="Calibri" pitchFamily="34" charset="0"/>
              </a:rPr>
              <a:t>P, </a:t>
            </a:r>
            <a:r>
              <a:rPr lang="en-US" sz="2400" dirty="0">
                <a:cs typeface="Calibri" pitchFamily="34" charset="0"/>
              </a:rPr>
              <a:t>F</a:t>
            </a:r>
            <a:r>
              <a:rPr lang="en-US" sz="2400" dirty="0" smtClean="0">
                <a:cs typeface="Calibri" pitchFamily="34" charset="0"/>
              </a:rPr>
              <a:t>)</a:t>
            </a:r>
            <a:endParaRPr lang="en-US" sz="2000" dirty="0" smtClean="0"/>
          </a:p>
          <a:p>
            <a:pPr lvl="1">
              <a:defRPr/>
            </a:pPr>
            <a:r>
              <a:rPr lang="en-US" sz="2000" dirty="0" smtClean="0"/>
              <a:t>N is a set of non-terminal symbols (or states)</a:t>
            </a:r>
          </a:p>
          <a:p>
            <a:pPr lvl="1">
              <a:defRPr/>
            </a:pPr>
            <a:r>
              <a:rPr lang="en-US" sz="2000" dirty="0" smtClean="0"/>
              <a:t>T is the set of terminal symbols (N </a:t>
            </a:r>
            <a:r>
              <a:rPr lang="en-US" sz="2000" dirty="0" smtClean="0">
                <a:latin typeface="Times New Roman"/>
                <a:cs typeface="Times New Roman"/>
              </a:rPr>
              <a:t>∩ </a:t>
            </a:r>
            <a:r>
              <a:rPr lang="en-US" sz="2000" dirty="0"/>
              <a:t>T</a:t>
            </a:r>
            <a:r>
              <a:rPr lang="en-US" sz="2000" dirty="0" smtClean="0"/>
              <a:t> = {})</a:t>
            </a:r>
          </a:p>
          <a:p>
            <a:pPr lvl="1">
              <a:defRPr/>
            </a:pPr>
            <a:r>
              <a:rPr lang="en-US" sz="2000" dirty="0"/>
              <a:t>S</a:t>
            </a:r>
            <a:r>
              <a:rPr lang="en-US" sz="2000" baseline="-25000" dirty="0"/>
              <a:t>0</a:t>
            </a:r>
            <a:r>
              <a:rPr lang="en-US" sz="2000" dirty="0"/>
              <a:t> </a:t>
            </a:r>
            <a:r>
              <a:rPr lang="en-US" sz="2000" dirty="0" smtClean="0"/>
              <a:t>a start symbol</a:t>
            </a:r>
            <a:endParaRPr lang="en-US" sz="2000" dirty="0"/>
          </a:p>
          <a:p>
            <a:pPr lvl="1">
              <a:defRPr/>
            </a:pPr>
            <a:r>
              <a:rPr lang="en-US" sz="2000" dirty="0" smtClean="0"/>
              <a:t>P is a set of production rules</a:t>
            </a:r>
          </a:p>
          <a:p>
            <a:pPr lvl="1">
              <a:defRPr/>
            </a:pPr>
            <a:r>
              <a:rPr lang="en-US" sz="2000" dirty="0" smtClean="0"/>
              <a:t>F (a subset of N) is a set of final symbols</a:t>
            </a:r>
            <a:br>
              <a:rPr lang="en-US" sz="2000" dirty="0" smtClean="0"/>
            </a:br>
            <a:endParaRPr lang="en-US" sz="800" dirty="0" smtClean="0"/>
          </a:p>
          <a:p>
            <a:pPr>
              <a:defRPr/>
            </a:pPr>
            <a:r>
              <a:rPr lang="en-US" sz="2400" b="1" dirty="0" smtClean="0"/>
              <a:t>Right regular grammar</a:t>
            </a:r>
            <a:r>
              <a:rPr lang="en-US" sz="2400" dirty="0" smtClean="0"/>
              <a:t> productions have the forms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en-US" sz="2000" i="1" dirty="0" smtClean="0"/>
              <a:t>B</a:t>
            </a:r>
            <a:r>
              <a:rPr lang="en-US" sz="2000" dirty="0" smtClean="0"/>
              <a:t> → </a:t>
            </a:r>
            <a:r>
              <a:rPr lang="en-US" sz="2000" i="1" dirty="0" smtClean="0"/>
              <a:t>a, B</a:t>
            </a:r>
            <a:r>
              <a:rPr lang="en-US" sz="2000" dirty="0" smtClean="0"/>
              <a:t> → </a:t>
            </a:r>
            <a:r>
              <a:rPr lang="en-US" sz="2000" i="1" dirty="0" err="1" smtClean="0"/>
              <a:t>aC</a:t>
            </a:r>
            <a:r>
              <a:rPr lang="en-US" sz="2000" i="1" dirty="0" smtClean="0"/>
              <a:t>, or B</a:t>
            </a:r>
            <a:r>
              <a:rPr lang="en-US" sz="2000" dirty="0" smtClean="0"/>
              <a:t> → "" where </a:t>
            </a:r>
            <a:r>
              <a:rPr lang="en-US" sz="2000" i="1" dirty="0" err="1" smtClean="0"/>
              <a:t>B,C</a:t>
            </a:r>
            <a:r>
              <a:rPr lang="en-US" sz="2000" dirty="0" smtClean="0"/>
              <a:t> </a:t>
            </a:r>
            <a:r>
              <a:rPr lang="en-US" sz="2000" dirty="0"/>
              <a:t>∈</a:t>
            </a:r>
            <a:r>
              <a:rPr lang="en-US" sz="2000" dirty="0" smtClean="0"/>
              <a:t> </a:t>
            </a:r>
            <a:r>
              <a:rPr lang="en-US" sz="2000" i="1" dirty="0" smtClean="0"/>
              <a:t>N</a:t>
            </a:r>
            <a:r>
              <a:rPr lang="en-US" sz="2000" dirty="0" smtClean="0"/>
              <a:t> and </a:t>
            </a:r>
            <a:r>
              <a:rPr lang="en-US" sz="2000" i="1" dirty="0" smtClean="0"/>
              <a:t>a</a:t>
            </a:r>
            <a:r>
              <a:rPr lang="en-US" sz="2000" dirty="0" smtClean="0"/>
              <a:t> </a:t>
            </a:r>
            <a:r>
              <a:rPr lang="en-US" sz="2000" dirty="0"/>
              <a:t>∈</a:t>
            </a:r>
            <a:r>
              <a:rPr lang="en-US" sz="2000" dirty="0" smtClean="0"/>
              <a:t> T</a:t>
            </a:r>
          </a:p>
          <a:p>
            <a:pPr>
              <a:defRPr/>
            </a:pPr>
            <a:r>
              <a:rPr lang="en-US" sz="2400" b="1" dirty="0" smtClean="0"/>
              <a:t>Context Free</a:t>
            </a:r>
            <a:r>
              <a:rPr lang="en-US" sz="2400" dirty="0" smtClean="0"/>
              <a:t> (Programming language) productions have forms</a:t>
            </a:r>
          </a:p>
          <a:p>
            <a:pPr marL="400050" lvl="1" indent="0">
              <a:buFont typeface="Arial" charset="0"/>
              <a:buNone/>
              <a:defRPr/>
            </a:pPr>
            <a:r>
              <a:rPr lang="en-US" sz="2000" dirty="0" smtClean="0"/>
              <a:t>B → w where B ∈ </a:t>
            </a:r>
            <a:r>
              <a:rPr lang="en-US" sz="2000" i="1" dirty="0" smtClean="0"/>
              <a:t>N  </a:t>
            </a:r>
            <a:r>
              <a:rPr lang="en-US" sz="2000" dirty="0" smtClean="0"/>
              <a:t>and w is a possibly empty string from N, T</a:t>
            </a:r>
          </a:p>
          <a:p>
            <a:pPr>
              <a:defRPr/>
            </a:pPr>
            <a:r>
              <a:rPr lang="en-US" sz="2400" b="1" dirty="0" smtClean="0"/>
              <a:t>Context Sensitive </a:t>
            </a:r>
            <a:r>
              <a:rPr lang="en-US" sz="2400" dirty="0" smtClean="0"/>
              <a:t>(Natural language) productions have forms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en-US" sz="2000" dirty="0" smtClean="0"/>
              <a:t>α</a:t>
            </a:r>
            <a:r>
              <a:rPr lang="en-US" sz="2000" i="1" dirty="0" smtClean="0"/>
              <a:t>A</a:t>
            </a:r>
            <a:r>
              <a:rPr lang="en-US" sz="2000" dirty="0" smtClean="0"/>
              <a:t>β → αγβ or α</a:t>
            </a:r>
            <a:r>
              <a:rPr lang="en-US" sz="2000" i="1" dirty="0" smtClean="0"/>
              <a:t>A</a:t>
            </a:r>
            <a:r>
              <a:rPr lang="en-US" sz="2000" dirty="0" smtClean="0"/>
              <a:t>β </a:t>
            </a: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dirty="0" smtClean="0"/>
              <a:t>""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/>
              <a:t>where </a:t>
            </a:r>
            <a:r>
              <a:rPr lang="en-US" sz="2000" i="1" dirty="0" err="1" smtClean="0"/>
              <a:t>A</a:t>
            </a:r>
            <a:r>
              <a:rPr lang="en-US" sz="2000" dirty="0" err="1" smtClean="0"/>
              <a:t>∈</a:t>
            </a:r>
            <a:r>
              <a:rPr lang="en-US" sz="2000" i="1" dirty="0" err="1" smtClean="0"/>
              <a:t>N</a:t>
            </a:r>
            <a:r>
              <a:rPr lang="en-US" sz="2000" dirty="0" smtClean="0"/>
              <a:t> and α,γ,β∈(</a:t>
            </a:r>
            <a:r>
              <a:rPr lang="en-US" sz="2000" i="1" dirty="0" smtClean="0"/>
              <a:t>N</a:t>
            </a:r>
            <a:r>
              <a:rPr lang="en-US" sz="2000" dirty="0" smtClean="0"/>
              <a:t> U T)* </a:t>
            </a:r>
            <a:r>
              <a:rPr lang="en-US" sz="2000" dirty="0" err="1" smtClean="0"/>
              <a:t>abd</a:t>
            </a:r>
            <a:r>
              <a:rPr lang="en-US" sz="2000" dirty="0" smtClean="0"/>
              <a:t> |α</a:t>
            </a:r>
            <a:r>
              <a:rPr lang="en-US" sz="2000" i="1" dirty="0" smtClean="0"/>
              <a:t>A</a:t>
            </a:r>
            <a:r>
              <a:rPr lang="en-US" sz="2000" dirty="0" smtClean="0"/>
              <a:t>β|≤|αγβ|</a:t>
            </a:r>
          </a:p>
        </p:txBody>
      </p:sp>
    </p:spTree>
    <p:extLst>
      <p:ext uri="{BB962C8B-B14F-4D97-AF65-F5344CB8AC3E}">
        <p14:creationId xmlns:p14="http://schemas.microsoft.com/office/powerpoint/2010/main" val="310640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Word Class Categories</a:t>
            </a:r>
          </a:p>
        </p:txBody>
      </p:sp>
      <p:pic>
        <p:nvPicPr>
          <p:cNvPr id="1136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325" y="838200"/>
            <a:ext cx="6264275" cy="549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762000" y="6365875"/>
            <a:ext cx="7199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+mn-cs"/>
              </a:rPr>
              <a:t>Note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+mn-cs"/>
              </a:rPr>
              <a:t>: 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+mn-cs"/>
              </a:rPr>
              <a:t>Personal pronoun often PRP, Possessive Pronoun often PRP$</a:t>
            </a:r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7467600" y="838200"/>
            <a:ext cx="0" cy="5486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Times New Roman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773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Word Classes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lvl="1"/>
            <a:r>
              <a:rPr lang="en-US" sz="2400" b="1" dirty="0"/>
              <a:t>Open </a:t>
            </a:r>
            <a:r>
              <a:rPr lang="en-US" sz="2400" dirty="0"/>
              <a:t>(Classes that frequently spawn new words) </a:t>
            </a:r>
          </a:p>
          <a:p>
            <a:pPr lvl="2"/>
            <a:r>
              <a:rPr lang="en-US" sz="2000" dirty="0"/>
              <a:t>Common Nouns, Verbs, Adjectives, Adverbs. </a:t>
            </a:r>
            <a:br>
              <a:rPr lang="en-US" sz="2000" dirty="0"/>
            </a:br>
            <a:endParaRPr lang="en-US" sz="2000" dirty="0"/>
          </a:p>
          <a:p>
            <a:pPr lvl="1"/>
            <a:r>
              <a:rPr lang="en-US" sz="2400" b="1" dirty="0"/>
              <a:t>Closed</a:t>
            </a:r>
            <a:r>
              <a:rPr lang="en-US" sz="2400" dirty="0"/>
              <a:t> (Classes that don’t often spawn new words): </a:t>
            </a:r>
          </a:p>
          <a:p>
            <a:pPr lvl="2"/>
            <a:r>
              <a:rPr lang="en-US" sz="2000" dirty="0"/>
              <a:t>prepositions: on, under, over, …</a:t>
            </a:r>
          </a:p>
          <a:p>
            <a:pPr lvl="2"/>
            <a:r>
              <a:rPr lang="en-US" sz="2000" dirty="0"/>
              <a:t>particles: up, down, on, off, …</a:t>
            </a:r>
          </a:p>
          <a:p>
            <a:pPr lvl="2"/>
            <a:r>
              <a:rPr lang="en-US" sz="2000" dirty="0"/>
              <a:t>determiners: a, an, the, …</a:t>
            </a:r>
          </a:p>
          <a:p>
            <a:pPr lvl="2"/>
            <a:r>
              <a:rPr lang="en-US" sz="2000" dirty="0"/>
              <a:t>pronouns: she, he, I, who, ...</a:t>
            </a:r>
          </a:p>
          <a:p>
            <a:pPr lvl="2"/>
            <a:r>
              <a:rPr lang="en-US" sz="2000" dirty="0"/>
              <a:t>conjunctions: and, but, or, …</a:t>
            </a:r>
          </a:p>
          <a:p>
            <a:pPr lvl="2"/>
            <a:r>
              <a:rPr lang="en-US" sz="2000" dirty="0"/>
              <a:t>auxiliary verbs: can, may should, …</a:t>
            </a:r>
          </a:p>
          <a:p>
            <a:pPr lvl="2"/>
            <a:r>
              <a:rPr lang="en-US" sz="2000" dirty="0"/>
              <a:t>numerals: one, two, three, third, …</a:t>
            </a:r>
          </a:p>
          <a:p>
            <a:endParaRPr lang="en-US" dirty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09600" y="5867400"/>
            <a:ext cx="81295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+mn-cs"/>
              </a:rPr>
              <a:t>Particle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+mn-cs"/>
              </a:rPr>
              <a:t>: 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+mn-cs"/>
              </a:rPr>
              <a:t>An uninflected item with a grammatical function but without</a:t>
            </a:r>
            <a:br>
              <a:rPr lang="en-US" sz="2000">
                <a:solidFill>
                  <a:srgbClr val="000000"/>
                </a:solidFill>
                <a:latin typeface="Times New Roman" pitchFamily="18" charset="0"/>
                <a:cs typeface="+mn-cs"/>
              </a:rPr>
            </a:b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+mn-cs"/>
              </a:rPr>
              <a:t>clearly belonging to a major part of speech. Example: </a:t>
            </a:r>
            <a:r>
              <a:rPr lang="en-US" sz="2000" i="1">
                <a:solidFill>
                  <a:srgbClr val="000000"/>
                </a:solidFill>
                <a:latin typeface="Times New Roman" pitchFamily="18" charset="0"/>
                <a:cs typeface="+mn-cs"/>
              </a:rPr>
              <a:t>He looked </a:t>
            </a:r>
            <a:r>
              <a:rPr lang="en-US" sz="2000" i="1">
                <a:solidFill>
                  <a:srgbClr val="3333CC"/>
                </a:solidFill>
                <a:latin typeface="Times New Roman" pitchFamily="18" charset="0"/>
                <a:cs typeface="+mn-cs"/>
              </a:rPr>
              <a:t>up</a:t>
            </a:r>
            <a:r>
              <a:rPr lang="en-US" sz="2000" i="1">
                <a:solidFill>
                  <a:srgbClr val="000000"/>
                </a:solidFill>
                <a:latin typeface="Times New Roman" pitchFamily="18" charset="0"/>
                <a:cs typeface="+mn-cs"/>
              </a:rPr>
              <a:t> the word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2435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/>
              <a:t>The Linguistics Problem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2"/>
          </p:nvPr>
        </p:nvSpPr>
        <p:spPr>
          <a:xfrm>
            <a:off x="685800" y="1600200"/>
            <a:ext cx="4038600" cy="4525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>
                <a:latin typeface="Arial" pitchFamily="34" charset="0"/>
              </a:rPr>
              <a:t>Words often are in multiple classes</a:t>
            </a:r>
            <a:r>
              <a:rPr lang="en-US" sz="2400" dirty="0" smtClean="0">
                <a:latin typeface="Arial" pitchFamily="34" charset="0"/>
              </a:rPr>
              <a:t>.</a:t>
            </a:r>
            <a:br>
              <a:rPr lang="en-US" sz="2400" dirty="0" smtClean="0">
                <a:latin typeface="Arial" pitchFamily="34" charset="0"/>
              </a:rPr>
            </a:br>
            <a:endParaRPr lang="en-US" sz="2400" dirty="0">
              <a:latin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 b="1" dirty="0">
                <a:latin typeface="Arial" pitchFamily="34" charset="0"/>
              </a:rPr>
              <a:t>Example</a:t>
            </a:r>
            <a:r>
              <a:rPr lang="en-US" sz="2400" dirty="0">
                <a:latin typeface="Arial" pitchFamily="34" charset="0"/>
              </a:rPr>
              <a:t>: </a:t>
            </a:r>
            <a:r>
              <a:rPr lang="en-US" sz="2400" i="1" dirty="0">
                <a:solidFill>
                  <a:schemeClr val="accent2"/>
                </a:solidFill>
                <a:latin typeface="Arial" pitchFamily="34" charset="0"/>
              </a:rPr>
              <a:t>this</a:t>
            </a:r>
          </a:p>
          <a:p>
            <a:pPr lvl="1">
              <a:lnSpc>
                <a:spcPct val="80000"/>
              </a:lnSpc>
            </a:pPr>
            <a:r>
              <a:rPr lang="en-US" sz="2000" i="1" dirty="0">
                <a:solidFill>
                  <a:schemeClr val="accent2"/>
                </a:solidFill>
                <a:latin typeface="Arial" pitchFamily="34" charset="0"/>
              </a:rPr>
              <a:t>This</a:t>
            </a:r>
            <a:r>
              <a:rPr lang="en-US" sz="2000" dirty="0">
                <a:latin typeface="Arial" pitchFamily="34" charset="0"/>
              </a:rPr>
              <a:t> is a nice day </a:t>
            </a:r>
            <a:br>
              <a:rPr lang="en-US" sz="2000" dirty="0">
                <a:latin typeface="Arial" pitchFamily="34" charset="0"/>
              </a:rPr>
            </a:br>
            <a:r>
              <a:rPr lang="en-US" sz="2000" dirty="0">
                <a:latin typeface="Arial" pitchFamily="34" charset="0"/>
              </a:rPr>
              <a:t>= preposition</a:t>
            </a:r>
          </a:p>
          <a:p>
            <a:pPr lvl="1">
              <a:lnSpc>
                <a:spcPct val="80000"/>
              </a:lnSpc>
            </a:pPr>
            <a:r>
              <a:rPr lang="en-US" sz="2000" i="1" dirty="0">
                <a:solidFill>
                  <a:schemeClr val="accent2"/>
                </a:solidFill>
                <a:latin typeface="Arial" pitchFamily="34" charset="0"/>
              </a:rPr>
              <a:t>This</a:t>
            </a:r>
            <a:r>
              <a:rPr lang="en-US" sz="2000" dirty="0">
                <a:latin typeface="Arial" pitchFamily="34" charset="0"/>
              </a:rPr>
              <a:t> day is nice </a:t>
            </a:r>
            <a:br>
              <a:rPr lang="en-US" sz="2000" dirty="0">
                <a:latin typeface="Arial" pitchFamily="34" charset="0"/>
              </a:rPr>
            </a:br>
            <a:r>
              <a:rPr lang="en-US" sz="2000" dirty="0">
                <a:latin typeface="Arial" pitchFamily="34" charset="0"/>
              </a:rPr>
              <a:t>= determiner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pitchFamily="34" charset="0"/>
              </a:rPr>
              <a:t>You can go </a:t>
            </a:r>
            <a:r>
              <a:rPr lang="en-US" sz="2000" i="1" dirty="0">
                <a:solidFill>
                  <a:schemeClr val="accent2"/>
                </a:solidFill>
                <a:latin typeface="Arial" pitchFamily="34" charset="0"/>
              </a:rPr>
              <a:t>this</a:t>
            </a:r>
            <a:r>
              <a:rPr lang="en-US" sz="2000" dirty="0">
                <a:latin typeface="Arial" pitchFamily="34" charset="0"/>
              </a:rPr>
              <a:t> far </a:t>
            </a:r>
            <a:br>
              <a:rPr lang="en-US" sz="2000" dirty="0">
                <a:latin typeface="Arial" pitchFamily="34" charset="0"/>
              </a:rPr>
            </a:br>
            <a:r>
              <a:rPr lang="en-US" sz="2000" dirty="0">
                <a:latin typeface="Arial" pitchFamily="34" charset="0"/>
              </a:rPr>
              <a:t>= adverb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Arial" pitchFamily="34" charset="0"/>
              </a:rPr>
              <a:t>Accuracy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pitchFamily="34" charset="0"/>
              </a:rPr>
              <a:t>96 – 97% is a baseline for new algorithms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pitchFamily="34" charset="0"/>
              </a:rPr>
              <a:t>100% impossible even for human annotators</a:t>
            </a:r>
          </a:p>
          <a:p>
            <a:endParaRPr lang="en-US" dirty="0"/>
          </a:p>
        </p:txBody>
      </p:sp>
      <p:graphicFrame>
        <p:nvGraphicFramePr>
          <p:cNvPr id="22532" name="Group 4"/>
          <p:cNvGraphicFramePr>
            <a:graphicFrameLocks noGrp="1"/>
          </p:cNvGraphicFramePr>
          <p:nvPr>
            <p:ph sz="quarter" idx="13"/>
          </p:nvPr>
        </p:nvGraphicFramePr>
        <p:xfrm>
          <a:off x="5410200" y="2590800"/>
          <a:ext cx="2362200" cy="3429000"/>
        </p:xfrm>
        <a:graphic>
          <a:graphicData uri="http://schemas.openxmlformats.org/drawingml/2006/table">
            <a:tbl>
              <a:tblPr/>
              <a:tblGrid>
                <a:gridCol w="1250950"/>
                <a:gridCol w="1111250"/>
              </a:tblGrid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tags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3,760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 tags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 tags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 tags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 tags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 tags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5716" name="Rectangle 28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0" y="1828800"/>
            <a:ext cx="3810000" cy="609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Arial" pitchFamily="34" charset="0"/>
                <a:cs typeface="Times New Roman" pitchFamily="18" charset="0"/>
              </a:rPr>
              <a:t>Unambiguous:  35,340</a:t>
            </a:r>
          </a:p>
        </p:txBody>
      </p:sp>
      <p:sp>
        <p:nvSpPr>
          <p:cNvPr id="22557" name="Text Box 29"/>
          <p:cNvSpPr txBox="1">
            <a:spLocks noChangeArrowheads="1"/>
          </p:cNvSpPr>
          <p:nvPr/>
        </p:nvSpPr>
        <p:spPr bwMode="auto">
          <a:xfrm>
            <a:off x="5638800" y="6137275"/>
            <a:ext cx="201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+mn-cs"/>
              </a:rPr>
              <a:t>(Derose, 1988)</a:t>
            </a:r>
          </a:p>
        </p:txBody>
      </p:sp>
    </p:spTree>
    <p:extLst>
      <p:ext uri="{BB962C8B-B14F-4D97-AF65-F5344CB8AC3E}">
        <p14:creationId xmlns:p14="http://schemas.microsoft.com/office/powerpoint/2010/main" val="164754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Rule-Based Tagging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dirty="0"/>
              <a:t>Basic Idea: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Assign all possible tags to words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Remove tags according to a set of rules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  <a:p>
            <a:pPr marL="914400" lvl="2" indent="0">
              <a:lnSpc>
                <a:spcPct val="80000"/>
              </a:lnSpc>
              <a:buNone/>
            </a:pPr>
            <a:r>
              <a:rPr lang="en-US" b="1" dirty="0"/>
              <a:t>IF</a:t>
            </a:r>
            <a:r>
              <a:rPr lang="en-US" i="1" dirty="0"/>
              <a:t> word+1 </a:t>
            </a:r>
            <a:r>
              <a:rPr lang="en-US" dirty="0"/>
              <a:t>is</a:t>
            </a:r>
            <a:r>
              <a:rPr lang="en-US" i="1" dirty="0"/>
              <a:t> </a:t>
            </a:r>
          </a:p>
          <a:p>
            <a:pPr lvl="3">
              <a:lnSpc>
                <a:spcPct val="80000"/>
              </a:lnSpc>
              <a:buNone/>
            </a:pPr>
            <a:r>
              <a:rPr lang="en-US" sz="2400" i="1" dirty="0"/>
              <a:t>adjective, adverb, or quantifier ending a sentence</a:t>
            </a:r>
          </a:p>
          <a:p>
            <a:pPr lvl="3">
              <a:lnSpc>
                <a:spcPct val="80000"/>
              </a:lnSpc>
              <a:buNone/>
            </a:pPr>
            <a:r>
              <a:rPr lang="en-US" sz="2400" b="1" dirty="0"/>
              <a:t>IF</a:t>
            </a:r>
            <a:r>
              <a:rPr lang="en-US" sz="2400" i="1" dirty="0"/>
              <a:t> word-1 is not a verb like “consider” </a:t>
            </a:r>
            <a:r>
              <a:rPr lang="en-US" sz="2400" b="1" dirty="0"/>
              <a:t>THEN</a:t>
            </a:r>
            <a:r>
              <a:rPr lang="en-US" sz="2400" i="1" dirty="0"/>
              <a:t> </a:t>
            </a:r>
            <a:br>
              <a:rPr lang="en-US" sz="2400" i="1" dirty="0"/>
            </a:br>
            <a:r>
              <a:rPr lang="en-US" sz="2400" i="1" dirty="0"/>
              <a:t>    eliminate non-adverb </a:t>
            </a:r>
          </a:p>
          <a:p>
            <a:pPr lvl="3">
              <a:lnSpc>
                <a:spcPct val="80000"/>
              </a:lnSpc>
              <a:buNone/>
            </a:pPr>
            <a:r>
              <a:rPr lang="en-US" sz="2400" b="1" dirty="0"/>
              <a:t>ELSE</a:t>
            </a:r>
            <a:r>
              <a:rPr lang="en-US" sz="2400" i="1" dirty="0"/>
              <a:t> eliminate adverb</a:t>
            </a:r>
            <a:r>
              <a:rPr lang="en-US" sz="3200" i="1" dirty="0"/>
              <a:t/>
            </a:r>
            <a:br>
              <a:rPr lang="en-US" sz="3200" i="1" dirty="0"/>
            </a:br>
            <a:endParaRPr lang="en-US" sz="3200" i="1" dirty="0"/>
          </a:p>
          <a:p>
            <a:pPr lvl="1">
              <a:lnSpc>
                <a:spcPct val="80000"/>
              </a:lnSpc>
            </a:pPr>
            <a:r>
              <a:rPr lang="en-US" sz="3200" dirty="0"/>
              <a:t>English has more than 1000 hand-written rules</a:t>
            </a:r>
            <a:br>
              <a:rPr lang="en-US" sz="3200" dirty="0"/>
            </a:b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05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Based Tagging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10600" cy="45720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b="1" dirty="0"/>
              <a:t>First Stage:</a:t>
            </a:r>
            <a:r>
              <a:rPr lang="en-US" sz="2400" dirty="0"/>
              <a:t> </a:t>
            </a:r>
            <a:r>
              <a:rPr lang="en-US" sz="2400" dirty="0" smtClean="0"/>
              <a:t> For each word, a </a:t>
            </a:r>
            <a:r>
              <a:rPr lang="en-US" sz="2200" dirty="0" smtClean="0"/>
              <a:t>morphological  analysis algorithm itemizes all </a:t>
            </a:r>
            <a:r>
              <a:rPr lang="en-US" sz="2200" dirty="0"/>
              <a:t>possible parts of speech</a:t>
            </a:r>
            <a:br>
              <a:rPr lang="en-US" sz="2200" dirty="0"/>
            </a:br>
            <a:endParaRPr lang="en-US" sz="800" dirty="0"/>
          </a:p>
          <a:p>
            <a:pPr marL="400050" lvl="1" indent="0">
              <a:lnSpc>
                <a:spcPct val="90000"/>
              </a:lnSpc>
              <a:buNone/>
            </a:pPr>
            <a:r>
              <a:rPr lang="en-US" sz="2200" i="1" dirty="0" smtClean="0"/>
              <a:t>Example</a:t>
            </a:r>
          </a:p>
          <a:p>
            <a:pPr marL="400050" lvl="1" indent="0">
              <a:lnSpc>
                <a:spcPct val="90000"/>
              </a:lnSpc>
              <a:buNone/>
            </a:pPr>
            <a:r>
              <a:rPr lang="en-US" sz="800" dirty="0" smtClean="0"/>
              <a:t>			</a:t>
            </a:r>
          </a:p>
          <a:p>
            <a:pPr marL="685800" lvl="1">
              <a:lnSpc>
                <a:spcPct val="90000"/>
              </a:lnSpc>
              <a:buNone/>
            </a:pPr>
            <a:r>
              <a:rPr lang="en-US" sz="2200" dirty="0" smtClean="0"/>
              <a:t>PRP</a:t>
            </a:r>
            <a:r>
              <a:rPr lang="en-US" sz="2200" dirty="0"/>
              <a:t>	</a:t>
            </a:r>
            <a:r>
              <a:rPr lang="en-US" sz="2200" dirty="0" smtClean="0"/>
              <a:t>VBD,VBN</a:t>
            </a:r>
            <a:r>
              <a:rPr lang="en-US" sz="2200" dirty="0"/>
              <a:t>	TO	</a:t>
            </a:r>
            <a:r>
              <a:rPr lang="en-US" sz="2200" dirty="0" smtClean="0"/>
              <a:t>VB,JJ,RB,NN</a:t>
            </a:r>
            <a:r>
              <a:rPr lang="en-US" sz="2200" dirty="0"/>
              <a:t>	DT	</a:t>
            </a:r>
            <a:r>
              <a:rPr lang="en-US" sz="2200" dirty="0" smtClean="0"/>
              <a:t>NN, VB</a:t>
            </a:r>
            <a:endParaRPr lang="en-US" sz="2200" dirty="0"/>
          </a:p>
          <a:p>
            <a:pPr lvl="1" indent="-342900">
              <a:lnSpc>
                <a:spcPct val="90000"/>
              </a:lnSpc>
              <a:buNone/>
            </a:pPr>
            <a:r>
              <a:rPr lang="en-US" sz="2200" b="1" dirty="0"/>
              <a:t>She	promised	to	back 		the	</a:t>
            </a:r>
            <a:r>
              <a:rPr lang="en-US" sz="2200" b="1" dirty="0" smtClean="0"/>
              <a:t>bill</a:t>
            </a:r>
            <a:br>
              <a:rPr lang="en-US" sz="2200" b="1" dirty="0" smtClean="0"/>
            </a:br>
            <a:endParaRPr lang="en-US" sz="800" b="1" dirty="0" smtClean="0"/>
          </a:p>
          <a:p>
            <a:pPr>
              <a:lnSpc>
                <a:spcPct val="80000"/>
              </a:lnSpc>
            </a:pPr>
            <a:r>
              <a:rPr lang="en-US" sz="2400" b="1" dirty="0" smtClean="0"/>
              <a:t>Second State</a:t>
            </a:r>
            <a:r>
              <a:rPr lang="en-US" sz="2400" dirty="0" smtClean="0"/>
              <a:t>: Apply rules to remove possibilities</a:t>
            </a:r>
          </a:p>
          <a:p>
            <a:pPr marL="400050" lvl="1" indent="0">
              <a:lnSpc>
                <a:spcPct val="80000"/>
              </a:lnSpc>
              <a:buNone/>
            </a:pPr>
            <a:r>
              <a:rPr lang="en-US" sz="2200" i="1" dirty="0" smtClean="0"/>
              <a:t>Example Rule:  </a:t>
            </a:r>
            <a:r>
              <a:rPr lang="en-US" sz="2200" b="1" dirty="0" smtClean="0">
                <a:latin typeface="Courier New" pitchFamily="49" charset="0"/>
              </a:rPr>
              <a:t>IF</a:t>
            </a:r>
            <a:r>
              <a:rPr lang="en-US" sz="2200" dirty="0" smtClean="0">
                <a:latin typeface="Courier New" pitchFamily="49" charset="0"/>
              </a:rPr>
              <a:t> </a:t>
            </a:r>
            <a:r>
              <a:rPr lang="en-US" sz="2200" dirty="0">
                <a:latin typeface="Courier New" pitchFamily="49" charset="0"/>
              </a:rPr>
              <a:t>VBD is an option and VBN|VBD follows “&lt;</a:t>
            </a:r>
            <a:r>
              <a:rPr lang="en-US" sz="2200" dirty="0" smtClean="0">
                <a:latin typeface="Courier New" pitchFamily="49" charset="0"/>
              </a:rPr>
              <a:t>start&gt;PRP” </a:t>
            </a:r>
            <a:r>
              <a:rPr lang="en-US" sz="2200" b="1" dirty="0" smtClean="0">
                <a:latin typeface="Courier New" pitchFamily="49" charset="0"/>
              </a:rPr>
              <a:t>THEN </a:t>
            </a:r>
            <a:r>
              <a:rPr lang="en-US" sz="2200" dirty="0">
                <a:latin typeface="Courier New" pitchFamily="49" charset="0"/>
              </a:rPr>
              <a:t>Eliminate VBN </a:t>
            </a:r>
            <a:r>
              <a:rPr lang="en-US" sz="2200" dirty="0" smtClean="0">
                <a:latin typeface="Courier New" pitchFamily="49" charset="0"/>
              </a:rPr>
              <a:t/>
            </a:r>
            <a:br>
              <a:rPr lang="en-US" sz="2200" dirty="0" smtClean="0">
                <a:latin typeface="Courier New" pitchFamily="49" charset="0"/>
              </a:rPr>
            </a:br>
            <a:r>
              <a:rPr lang="en-US" sz="2000" dirty="0">
                <a:latin typeface="Courier New" pitchFamily="49" charset="0"/>
              </a:rPr>
              <a:t/>
            </a:r>
            <a:br>
              <a:rPr lang="en-US" sz="2000" dirty="0">
                <a:latin typeface="Courier New" pitchFamily="49" charset="0"/>
              </a:rPr>
            </a:br>
            <a:r>
              <a:rPr lang="en-US" sz="2200" dirty="0" smtClean="0"/>
              <a:t>PRP</a:t>
            </a:r>
            <a:r>
              <a:rPr lang="en-US" sz="2200" dirty="0"/>
              <a:t>	</a:t>
            </a:r>
            <a:r>
              <a:rPr lang="en-US" sz="2200" dirty="0" smtClean="0"/>
              <a:t>VBD, </a:t>
            </a:r>
            <a:r>
              <a:rPr lang="en-US" sz="2200" dirty="0" smtClean="0">
                <a:solidFill>
                  <a:srgbClr val="FF0000"/>
                </a:solidFill>
              </a:rPr>
              <a:t>VBN</a:t>
            </a:r>
            <a:r>
              <a:rPr lang="en-US" sz="2200" dirty="0"/>
              <a:t>	TO	</a:t>
            </a:r>
            <a:r>
              <a:rPr lang="en-US" sz="2200" dirty="0" smtClean="0"/>
              <a:t>VB, JJ, NN, RB</a:t>
            </a:r>
            <a:r>
              <a:rPr lang="en-US" sz="2200" dirty="0"/>
              <a:t>	DT	</a:t>
            </a:r>
            <a:r>
              <a:rPr lang="en-US" sz="2200" dirty="0" smtClean="0"/>
              <a:t>NN, VB</a:t>
            </a:r>
            <a:endParaRPr lang="en-US" sz="2200" dirty="0"/>
          </a:p>
          <a:p>
            <a:pPr marL="400050" indent="-400050">
              <a:lnSpc>
                <a:spcPct val="80000"/>
              </a:lnSpc>
              <a:buNone/>
            </a:pPr>
            <a:r>
              <a:rPr lang="en-US" sz="2200" b="1" dirty="0" smtClean="0"/>
              <a:t>	She</a:t>
            </a:r>
            <a:r>
              <a:rPr lang="en-US" sz="2200" b="1" dirty="0"/>
              <a:t>	promised	to	back 		the	bill</a:t>
            </a:r>
          </a:p>
          <a:p>
            <a:pPr>
              <a:lnSpc>
                <a:spcPct val="90000"/>
              </a:lnSpc>
              <a:buNone/>
            </a:pPr>
            <a:endParaRPr lang="en-US" sz="2200" b="1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30437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Stochastic Tagging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Use probability of certain tag occurring given various possibilities</a:t>
            </a:r>
            <a:br>
              <a:rPr lang="en-US" sz="2800" dirty="0" smtClean="0"/>
            </a:b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Requires a training corpus</a:t>
            </a:r>
            <a:br>
              <a:rPr lang="en-US" sz="2800" dirty="0" smtClean="0"/>
            </a:b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Problems to overcome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How do we assign phoneme types </a:t>
            </a:r>
            <a:r>
              <a:rPr lang="en-US" sz="2400" dirty="0" smtClean="0"/>
              <a:t>for words </a:t>
            </a:r>
            <a:r>
              <a:rPr lang="en-US" sz="2400" dirty="0" smtClean="0"/>
              <a:t>not </a:t>
            </a:r>
            <a:r>
              <a:rPr lang="en-US" sz="2400" dirty="0" smtClean="0"/>
              <a:t>in corpus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Naive Method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Choose most frequent tag in training text for each word!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Result: 90% accuracy</a:t>
            </a:r>
          </a:p>
        </p:txBody>
      </p:sp>
    </p:spTree>
    <p:extLst>
      <p:ext uri="{BB962C8B-B14F-4D97-AF65-F5344CB8AC3E}">
        <p14:creationId xmlns:p14="http://schemas.microsoft.com/office/powerpoint/2010/main" val="204560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HMM Stochastic Tagging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b="1" dirty="0"/>
              <a:t>Intuition</a:t>
            </a:r>
            <a:r>
              <a:rPr lang="en-US" sz="2800" dirty="0"/>
              <a:t>: Pick the most likely tag based on context</a:t>
            </a:r>
          </a:p>
          <a:p>
            <a:pPr>
              <a:lnSpc>
                <a:spcPct val="90000"/>
              </a:lnSpc>
            </a:pPr>
            <a:r>
              <a:rPr lang="en-US" sz="2800" b="1" dirty="0"/>
              <a:t>Maximize</a:t>
            </a:r>
            <a:r>
              <a:rPr lang="en-US" sz="2800" dirty="0"/>
              <a:t> the formula using a HMM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P(</a:t>
            </a:r>
            <a:r>
              <a:rPr lang="en-US" sz="2400" dirty="0" err="1"/>
              <a:t>word|tag</a:t>
            </a:r>
            <a:r>
              <a:rPr lang="en-US" sz="2400" dirty="0"/>
              <a:t>) × P(</a:t>
            </a:r>
            <a:r>
              <a:rPr lang="en-US" sz="2400" dirty="0" err="1"/>
              <a:t>tag|previous</a:t>
            </a:r>
            <a:r>
              <a:rPr lang="en-US" sz="2400" dirty="0"/>
              <a:t> n tags)</a:t>
            </a:r>
            <a:br>
              <a:rPr lang="en-US" sz="2400" dirty="0"/>
            </a:b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b="1" dirty="0"/>
              <a:t>Observe</a:t>
            </a:r>
            <a:r>
              <a:rPr lang="en-US" sz="2800" dirty="0"/>
              <a:t>: W = w</a:t>
            </a:r>
            <a:r>
              <a:rPr lang="en-US" sz="2800" baseline="-25000" dirty="0"/>
              <a:t>1</a:t>
            </a:r>
            <a:r>
              <a:rPr lang="en-US" sz="2800" dirty="0"/>
              <a:t>, w</a:t>
            </a:r>
            <a:r>
              <a:rPr lang="en-US" sz="2800" baseline="-25000" dirty="0"/>
              <a:t>2</a:t>
            </a:r>
            <a:r>
              <a:rPr lang="en-US" sz="2800" dirty="0"/>
              <a:t>, …, </a:t>
            </a:r>
            <a:r>
              <a:rPr lang="en-US" sz="2800" dirty="0" err="1"/>
              <a:t>w</a:t>
            </a:r>
            <a:r>
              <a:rPr lang="en-US" sz="2800" baseline="-25000" dirty="0" err="1"/>
              <a:t>n</a:t>
            </a:r>
            <a:r>
              <a:rPr lang="en-US" sz="2800" baseline="-25000" dirty="0"/>
              <a:t/>
            </a:r>
            <a:br>
              <a:rPr lang="en-US" sz="2800" baseline="-25000" dirty="0"/>
            </a:br>
            <a:endParaRPr lang="en-US" sz="2800" baseline="-25000" dirty="0"/>
          </a:p>
          <a:p>
            <a:pPr>
              <a:lnSpc>
                <a:spcPct val="90000"/>
              </a:lnSpc>
            </a:pPr>
            <a:r>
              <a:rPr lang="en-US" sz="2800" b="1" dirty="0"/>
              <a:t>Hidden</a:t>
            </a:r>
            <a:r>
              <a:rPr lang="en-US" sz="2800" dirty="0"/>
              <a:t>: T = t</a:t>
            </a:r>
            <a:r>
              <a:rPr lang="en-US" sz="2800" baseline="-25000" dirty="0"/>
              <a:t>1</a:t>
            </a:r>
            <a:r>
              <a:rPr lang="en-US" sz="2800" dirty="0"/>
              <a:t>,t</a:t>
            </a:r>
            <a:r>
              <a:rPr lang="en-US" sz="2800" baseline="-25000" dirty="0"/>
              <a:t>2</a:t>
            </a:r>
            <a:r>
              <a:rPr lang="en-US" sz="2800" dirty="0"/>
              <a:t>,…,</a:t>
            </a:r>
            <a:r>
              <a:rPr lang="en-US" sz="2800" dirty="0" err="1"/>
              <a:t>t</a:t>
            </a:r>
            <a:r>
              <a:rPr lang="en-US" sz="2800" baseline="-25000" dirty="0" err="1"/>
              <a:t>n</a:t>
            </a:r>
            <a:r>
              <a:rPr lang="en-US" sz="2800" baseline="-25000" dirty="0"/>
              <a:t/>
            </a:r>
            <a:br>
              <a:rPr lang="en-US" sz="2800" baseline="-25000" dirty="0"/>
            </a:br>
            <a:endParaRPr lang="en-US" sz="2800" baseline="-25000" dirty="0"/>
          </a:p>
          <a:p>
            <a:pPr>
              <a:lnSpc>
                <a:spcPct val="90000"/>
              </a:lnSpc>
            </a:pPr>
            <a:r>
              <a:rPr lang="en-US" sz="2800" b="1" dirty="0"/>
              <a:t>Goal</a:t>
            </a:r>
            <a:r>
              <a:rPr lang="en-US" sz="2800" dirty="0"/>
              <a:t>: Find the part of speech that most likely generate a sequence of words</a:t>
            </a:r>
            <a:br>
              <a:rPr lang="en-US" sz="2800" dirty="0"/>
            </a:b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50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1534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Transformation-Based Tagging (TBL)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3276600" y="838200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+mn-cs"/>
              </a:rPr>
              <a:t>(Brill Tagging)</a:t>
            </a:r>
          </a:p>
        </p:txBody>
      </p:sp>
      <p:sp>
        <p:nvSpPr>
          <p:cNvPr id="2" name="Rectangle 1"/>
          <p:cNvSpPr/>
          <p:nvPr/>
        </p:nvSpPr>
        <p:spPr>
          <a:xfrm>
            <a:off x="838200" y="1540264"/>
            <a:ext cx="7467600" cy="4936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Combine Rule-based and stochastic tagging approaches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Uses rules to guess at tags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machine learning using a tagged corpus as input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Basic Idea: </a:t>
            </a:r>
            <a:r>
              <a:rPr lang="en-US" sz="2400" dirty="0"/>
              <a:t>Later rules correct errors made by earlier rules</a:t>
            </a:r>
            <a:br>
              <a:rPr lang="en-US" sz="2400" dirty="0"/>
            </a:br>
            <a:endParaRPr lang="en-US" sz="9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Set the most probable tag for each word as a start value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Change tags according to rules of type:</a:t>
            </a:r>
            <a:br>
              <a:rPr lang="en-US" sz="2400" dirty="0"/>
            </a:br>
            <a:r>
              <a:rPr lang="en-US" sz="900" dirty="0"/>
              <a:t/>
            </a:r>
            <a:br>
              <a:rPr lang="en-US" sz="900" dirty="0"/>
            </a:br>
            <a:r>
              <a:rPr lang="en-US" sz="2000" b="1" dirty="0"/>
              <a:t>IF</a:t>
            </a:r>
            <a:r>
              <a:rPr lang="en-US" sz="2000" dirty="0"/>
              <a:t> word-1 is a determiner and word is a verb </a:t>
            </a:r>
            <a:br>
              <a:rPr lang="en-US" sz="2000" dirty="0"/>
            </a:br>
            <a:r>
              <a:rPr lang="en-US" sz="2000" b="1" dirty="0"/>
              <a:t>THEN</a:t>
            </a:r>
            <a:r>
              <a:rPr lang="en-US" sz="2000" dirty="0"/>
              <a:t> change the tag to noun</a:t>
            </a:r>
            <a:br>
              <a:rPr lang="en-US" sz="2000" dirty="0"/>
            </a:br>
            <a:endParaRPr lang="en-US" sz="900" dirty="0"/>
          </a:p>
          <a:p>
            <a:pPr>
              <a:lnSpc>
                <a:spcPct val="80000"/>
              </a:lnSpc>
            </a:pPr>
            <a:r>
              <a:rPr lang="en-US" sz="2800" dirty="0"/>
              <a:t>Training uses a tagged corpus</a:t>
            </a:r>
          </a:p>
          <a:p>
            <a:pPr lvl="1">
              <a:lnSpc>
                <a:spcPct val="80000"/>
              </a:lnSpc>
            </a:pPr>
            <a:r>
              <a:rPr lang="en-US" sz="2400" b="1" dirty="0"/>
              <a:t>Step 1</a:t>
            </a:r>
            <a:r>
              <a:rPr lang="en-US" sz="2400" dirty="0"/>
              <a:t>: Write a set of rule templates</a:t>
            </a:r>
          </a:p>
          <a:p>
            <a:pPr lvl="1">
              <a:lnSpc>
                <a:spcPct val="80000"/>
              </a:lnSpc>
            </a:pPr>
            <a:r>
              <a:rPr lang="en-US" sz="2400" b="1" dirty="0"/>
              <a:t>Step 2</a:t>
            </a:r>
            <a:r>
              <a:rPr lang="en-US" sz="2400" dirty="0"/>
              <a:t>: Order the rules based on corpus accuracy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60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TBL: The Algorithm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03437"/>
            <a:ext cx="8229600" cy="3382963"/>
          </a:xfrm>
        </p:spPr>
        <p:txBody>
          <a:bodyPr/>
          <a:lstStyle/>
          <a:p>
            <a:pPr eaLnBrk="1" hangingPunct="1"/>
            <a:r>
              <a:rPr lang="en-US" b="1" dirty="0" smtClean="0"/>
              <a:t>Step 1</a:t>
            </a:r>
            <a:r>
              <a:rPr lang="en-US" dirty="0" smtClean="0"/>
              <a:t>: Use dictionary to label every word with the most likely tag</a:t>
            </a:r>
          </a:p>
          <a:p>
            <a:pPr eaLnBrk="1" hangingPunct="1"/>
            <a:r>
              <a:rPr lang="en-US" b="1" dirty="0" smtClean="0"/>
              <a:t>Step 2</a:t>
            </a:r>
            <a:r>
              <a:rPr lang="en-US" dirty="0" smtClean="0"/>
              <a:t>: Select the transformation rule which most improves tagging </a:t>
            </a:r>
          </a:p>
          <a:p>
            <a:pPr eaLnBrk="1" hangingPunct="1"/>
            <a:r>
              <a:rPr lang="en-US" b="1" dirty="0" smtClean="0"/>
              <a:t>Step 3</a:t>
            </a:r>
            <a:r>
              <a:rPr lang="en-US" dirty="0" smtClean="0"/>
              <a:t>: Re-tag corpus applying the rules</a:t>
            </a:r>
          </a:p>
          <a:p>
            <a:pPr eaLnBrk="1" hangingPunct="1"/>
            <a:r>
              <a:rPr lang="en-US" b="1" dirty="0" smtClean="0"/>
              <a:t>Repeat 2-3</a:t>
            </a:r>
            <a:r>
              <a:rPr lang="en-US" dirty="0" smtClean="0"/>
              <a:t> until accuracy reaches threshold</a:t>
            </a:r>
          </a:p>
          <a:p>
            <a:pPr eaLnBrk="1" hangingPunct="1"/>
            <a:r>
              <a:rPr lang="en-US" b="1" dirty="0" smtClean="0"/>
              <a:t>RESULT</a:t>
            </a:r>
            <a:r>
              <a:rPr lang="en-US" dirty="0" smtClean="0"/>
              <a:t>: Sequence of transformation rules</a:t>
            </a:r>
          </a:p>
        </p:txBody>
      </p:sp>
    </p:spTree>
    <p:extLst>
      <p:ext uri="{BB962C8B-B14F-4D97-AF65-F5344CB8AC3E}">
        <p14:creationId xmlns:p14="http://schemas.microsoft.com/office/powerpoint/2010/main" val="365255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TBL: Problems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458200" cy="51054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Problems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Infinite loops and rules may interact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The training algorithm and execution speed is slower than HMM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Advantages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It is possible to constrain the set of transformations with “templates”</a:t>
            </a:r>
            <a:br>
              <a:rPr lang="en-US" sz="20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2000" b="1" dirty="0" smtClean="0"/>
              <a:t>IF </a:t>
            </a:r>
            <a:r>
              <a:rPr lang="en-US" sz="2000" dirty="0" smtClean="0"/>
              <a:t>tag Z or word W is in position *-k</a:t>
            </a:r>
            <a:br>
              <a:rPr lang="en-US" sz="2000" dirty="0" smtClean="0"/>
            </a:br>
            <a:r>
              <a:rPr lang="en-US" sz="2000" b="1" dirty="0" smtClean="0"/>
              <a:t>THEN</a:t>
            </a:r>
            <a:r>
              <a:rPr lang="en-US" sz="2000" dirty="0" smtClean="0"/>
              <a:t> replace tag X with tag </a:t>
            </a:r>
            <a:br>
              <a:rPr lang="en-US" sz="2000" dirty="0" smtClean="0"/>
            </a:br>
            <a:endParaRPr lang="en-US" sz="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Learns a small number of simple, non-stochastic rules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Speed optimizations are possible using finite state transducers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 smtClean="0"/>
              <a:t>TBL</a:t>
            </a:r>
            <a:r>
              <a:rPr lang="en-US" sz="2000" dirty="0" smtClean="0"/>
              <a:t> is the best performing algorithm on unknown words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The Rules are compact and can be inspected by humans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Accuracy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First 100 rules achieve 96.8% accuracy</a:t>
            </a:r>
            <a:br>
              <a:rPr lang="en-US" sz="2000" dirty="0" smtClean="0"/>
            </a:br>
            <a:r>
              <a:rPr lang="en-US" sz="2000" dirty="0" smtClean="0"/>
              <a:t>First 200 rules achieve 97.0% accuracy</a:t>
            </a:r>
          </a:p>
        </p:txBody>
      </p:sp>
    </p:spTree>
    <p:extLst>
      <p:ext uri="{BB962C8B-B14F-4D97-AF65-F5344CB8AC3E}">
        <p14:creationId xmlns:p14="http://schemas.microsoft.com/office/powerpoint/2010/main" val="403268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Chomsky Language Hierarchy</a:t>
            </a:r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775" y="2133600"/>
            <a:ext cx="6677025" cy="363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88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Neural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HMM-based algorithms </a:t>
            </a:r>
            <a:r>
              <a:rPr lang="en-US" dirty="0"/>
              <a:t>dominate the field of Natural Language </a:t>
            </a:r>
            <a:r>
              <a:rPr lang="en-US" dirty="0" smtClean="0"/>
              <a:t>processing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Unfortunately, HMMs </a:t>
            </a:r>
            <a:r>
              <a:rPr lang="en-US" dirty="0"/>
              <a:t>have a number of disadvantages</a:t>
            </a:r>
          </a:p>
          <a:p>
            <a:pPr lvl="1"/>
            <a:r>
              <a:rPr lang="en-US" dirty="0" smtClean="0"/>
              <a:t>Due </a:t>
            </a:r>
            <a:r>
              <a:rPr lang="en-US" dirty="0"/>
              <a:t>to their Markovian nature, </a:t>
            </a:r>
            <a:r>
              <a:rPr lang="en-US" dirty="0" smtClean="0"/>
              <a:t>HMMs </a:t>
            </a:r>
            <a:r>
              <a:rPr lang="en-US" dirty="0"/>
              <a:t>do not take into account the sequence of states leading into any given state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ue </a:t>
            </a:r>
            <a:r>
              <a:rPr lang="en-US" dirty="0"/>
              <a:t>to their Markovian nature, the time spent in a given state is not captured </a:t>
            </a:r>
            <a:r>
              <a:rPr lang="en-US" dirty="0" smtClean="0"/>
              <a:t>explicitly</a:t>
            </a:r>
          </a:p>
          <a:p>
            <a:pPr lvl="1"/>
            <a:r>
              <a:rPr lang="en-US" dirty="0" smtClean="0"/>
              <a:t>Requires annotated data, which may not be readily available</a:t>
            </a:r>
            <a:endParaRPr lang="en-US" dirty="0"/>
          </a:p>
          <a:p>
            <a:pPr lvl="1"/>
            <a:r>
              <a:rPr lang="en-US" dirty="0" smtClean="0"/>
              <a:t>Any </a:t>
            </a:r>
            <a:r>
              <a:rPr lang="en-US" dirty="0"/>
              <a:t>dependency between </a:t>
            </a:r>
            <a:r>
              <a:rPr lang="en-US" dirty="0" smtClean="0"/>
              <a:t>states </a:t>
            </a:r>
            <a:r>
              <a:rPr lang="en-US" dirty="0"/>
              <a:t>cannot be represented. </a:t>
            </a:r>
            <a:endParaRPr lang="en-US" dirty="0" smtClean="0"/>
          </a:p>
          <a:p>
            <a:pPr lvl="1"/>
            <a:r>
              <a:rPr lang="en-US" dirty="0" smtClean="0"/>
              <a:t>The computational and memory cost to evaluate and train is significant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/>
              <a:t>Neural Networks present a possible stochastic alternative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57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r>
              <a:rPr lang="en-US" dirty="0" smtClean="0"/>
              <a:t>Neural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"/>
          </a:xfrm>
          <a:solidFill>
            <a:schemeClr val="bg2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Digital approximation of biological neurons</a:t>
            </a:r>
            <a:endParaRPr lang="en-US" dirty="0"/>
          </a:p>
        </p:txBody>
      </p:sp>
      <p:pic>
        <p:nvPicPr>
          <p:cNvPr id="4" name="Picture 5" descr="neuron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1828800"/>
            <a:ext cx="6934200" cy="488076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459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Neuron</a:t>
            </a:r>
            <a:endParaRPr lang="en-US" dirty="0"/>
          </a:p>
        </p:txBody>
      </p: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533400" y="1408112"/>
            <a:ext cx="8077200" cy="4840288"/>
            <a:chOff x="336" y="816"/>
            <a:chExt cx="5088" cy="3049"/>
          </a:xfrm>
        </p:grpSpPr>
        <p:grpSp>
          <p:nvGrpSpPr>
            <p:cNvPr id="5" name="Group 6"/>
            <p:cNvGrpSpPr>
              <a:grpSpLocks/>
            </p:cNvGrpSpPr>
            <p:nvPr/>
          </p:nvGrpSpPr>
          <p:grpSpPr bwMode="auto">
            <a:xfrm>
              <a:off x="1104" y="1392"/>
              <a:ext cx="3408" cy="1488"/>
              <a:chOff x="1200" y="1584"/>
              <a:chExt cx="3408" cy="1488"/>
            </a:xfrm>
          </p:grpSpPr>
          <p:sp>
            <p:nvSpPr>
              <p:cNvPr id="17" name="Oval 7"/>
              <p:cNvSpPr>
                <a:spLocks noChangeArrowheads="1"/>
              </p:cNvSpPr>
              <p:nvPr/>
            </p:nvSpPr>
            <p:spPr bwMode="auto">
              <a:xfrm>
                <a:off x="2352" y="1920"/>
                <a:ext cx="672" cy="67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00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8"/>
              <p:cNvSpPr>
                <a:spLocks noChangeShapeType="1"/>
              </p:cNvSpPr>
              <p:nvPr/>
            </p:nvSpPr>
            <p:spPr bwMode="auto">
              <a:xfrm>
                <a:off x="1920" y="1584"/>
                <a:ext cx="576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Line 9"/>
              <p:cNvSpPr>
                <a:spLocks noChangeShapeType="1"/>
              </p:cNvSpPr>
              <p:nvPr/>
            </p:nvSpPr>
            <p:spPr bwMode="auto">
              <a:xfrm>
                <a:off x="1920" y="1968"/>
                <a:ext cx="43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Line 10"/>
              <p:cNvSpPr>
                <a:spLocks noChangeShapeType="1"/>
              </p:cNvSpPr>
              <p:nvPr/>
            </p:nvSpPr>
            <p:spPr bwMode="auto">
              <a:xfrm flipH="1">
                <a:off x="1200" y="1968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11"/>
              <p:cNvSpPr>
                <a:spLocks noChangeShapeType="1"/>
              </p:cNvSpPr>
              <p:nvPr/>
            </p:nvSpPr>
            <p:spPr bwMode="auto">
              <a:xfrm flipH="1">
                <a:off x="1200" y="1584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12"/>
              <p:cNvSpPr>
                <a:spLocks noChangeShapeType="1"/>
              </p:cNvSpPr>
              <p:nvPr/>
            </p:nvSpPr>
            <p:spPr bwMode="auto">
              <a:xfrm flipV="1">
                <a:off x="1920" y="2448"/>
                <a:ext cx="48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13"/>
              <p:cNvSpPr>
                <a:spLocks noChangeShapeType="1"/>
              </p:cNvSpPr>
              <p:nvPr/>
            </p:nvSpPr>
            <p:spPr bwMode="auto">
              <a:xfrm flipH="1">
                <a:off x="1200" y="2688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14"/>
              <p:cNvSpPr>
                <a:spLocks noChangeShapeType="1"/>
              </p:cNvSpPr>
              <p:nvPr/>
            </p:nvSpPr>
            <p:spPr bwMode="auto">
              <a:xfrm flipH="1">
                <a:off x="1200" y="3072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Oval 15"/>
              <p:cNvSpPr>
                <a:spLocks noChangeArrowheads="1"/>
              </p:cNvSpPr>
              <p:nvPr/>
            </p:nvSpPr>
            <p:spPr bwMode="auto">
              <a:xfrm>
                <a:off x="1584" y="2112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Oval 16"/>
              <p:cNvSpPr>
                <a:spLocks noChangeArrowheads="1"/>
              </p:cNvSpPr>
              <p:nvPr/>
            </p:nvSpPr>
            <p:spPr bwMode="auto">
              <a:xfrm>
                <a:off x="1584" y="230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Oval 17"/>
              <p:cNvSpPr>
                <a:spLocks noChangeArrowheads="1"/>
              </p:cNvSpPr>
              <p:nvPr/>
            </p:nvSpPr>
            <p:spPr bwMode="auto">
              <a:xfrm>
                <a:off x="1584" y="249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18"/>
              <p:cNvSpPr>
                <a:spLocks noChangeShapeType="1"/>
              </p:cNvSpPr>
              <p:nvPr/>
            </p:nvSpPr>
            <p:spPr bwMode="auto">
              <a:xfrm flipV="1">
                <a:off x="1968" y="2544"/>
                <a:ext cx="528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Text Box 19"/>
              <p:cNvSpPr txBox="1">
                <a:spLocks noChangeArrowheads="1"/>
              </p:cNvSpPr>
              <p:nvPr/>
            </p:nvSpPr>
            <p:spPr bwMode="auto">
              <a:xfrm>
                <a:off x="2496" y="2016"/>
                <a:ext cx="384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l-GR" sz="4400" b="1">
                    <a:latin typeface="Times New Roman" pitchFamily="18" charset="0"/>
                    <a:cs typeface="Times New Roman" pitchFamily="18" charset="0"/>
                  </a:rPr>
                  <a:t>Σ</a:t>
                </a:r>
              </a:p>
            </p:txBody>
          </p:sp>
          <p:sp>
            <p:nvSpPr>
              <p:cNvPr id="30" name="Oval 20"/>
              <p:cNvSpPr>
                <a:spLocks noChangeArrowheads="1"/>
              </p:cNvSpPr>
              <p:nvPr/>
            </p:nvSpPr>
            <p:spPr bwMode="auto">
              <a:xfrm>
                <a:off x="3408" y="1920"/>
                <a:ext cx="672" cy="67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00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Line 21"/>
              <p:cNvSpPr>
                <a:spLocks noChangeShapeType="1"/>
              </p:cNvSpPr>
              <p:nvPr/>
            </p:nvSpPr>
            <p:spPr bwMode="auto">
              <a:xfrm>
                <a:off x="3024" y="2256"/>
                <a:ext cx="3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22"/>
              <p:cNvSpPr>
                <a:spLocks noChangeShapeType="1"/>
              </p:cNvSpPr>
              <p:nvPr/>
            </p:nvSpPr>
            <p:spPr bwMode="auto">
              <a:xfrm>
                <a:off x="4080" y="2256"/>
                <a:ext cx="5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Text Box 23"/>
              <p:cNvSpPr txBox="1">
                <a:spLocks noChangeArrowheads="1"/>
              </p:cNvSpPr>
              <p:nvPr/>
            </p:nvSpPr>
            <p:spPr bwMode="auto">
              <a:xfrm>
                <a:off x="3408" y="2016"/>
                <a:ext cx="62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3600">
                    <a:latin typeface="Times New Roman" pitchFamily="18" charset="0"/>
                    <a:cs typeface="Times New Roman" pitchFamily="18" charset="0"/>
                  </a:rPr>
                  <a:t> f(n)</a:t>
                </a:r>
                <a:endParaRPr lang="el-GR" sz="36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aphicFrame>
          <p:nvGraphicFramePr>
            <p:cNvPr id="6" name="Object 25"/>
            <p:cNvGraphicFramePr>
              <a:graphicFrameLocks noChangeAspect="1"/>
            </p:cNvGraphicFramePr>
            <p:nvPr/>
          </p:nvGraphicFramePr>
          <p:xfrm>
            <a:off x="432" y="816"/>
            <a:ext cx="1792" cy="25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9" name="Equation" r:id="rId3" imgW="177480" imgH="253800" progId="Equation.DSMT4">
                    <p:embed/>
                  </p:oleObj>
                </mc:Choice>
                <mc:Fallback>
                  <p:oleObj name="Equation" r:id="rId3" imgW="177480" imgH="2538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" y="816"/>
                          <a:ext cx="1792" cy="25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 Box 26"/>
            <p:cNvSpPr txBox="1">
              <a:spLocks noChangeArrowheads="1"/>
            </p:cNvSpPr>
            <p:nvPr/>
          </p:nvSpPr>
          <p:spPr bwMode="auto">
            <a:xfrm>
              <a:off x="1344" y="1104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W</a:t>
              </a:r>
            </a:p>
          </p:txBody>
        </p:sp>
        <p:sp>
          <p:nvSpPr>
            <p:cNvPr id="8" name="Text Box 27"/>
            <p:cNvSpPr txBox="1">
              <a:spLocks noChangeArrowheads="1"/>
            </p:cNvSpPr>
            <p:nvPr/>
          </p:nvSpPr>
          <p:spPr bwMode="auto">
            <a:xfrm>
              <a:off x="1344" y="1488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W</a:t>
              </a:r>
            </a:p>
          </p:txBody>
        </p:sp>
        <p:sp>
          <p:nvSpPr>
            <p:cNvPr id="9" name="Text Box 28"/>
            <p:cNvSpPr txBox="1">
              <a:spLocks noChangeArrowheads="1"/>
            </p:cNvSpPr>
            <p:nvPr/>
          </p:nvSpPr>
          <p:spPr bwMode="auto">
            <a:xfrm>
              <a:off x="1344" y="2544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W</a:t>
              </a:r>
            </a:p>
          </p:txBody>
        </p:sp>
        <p:sp>
          <p:nvSpPr>
            <p:cNvPr id="10" name="Text Box 29"/>
            <p:cNvSpPr txBox="1">
              <a:spLocks noChangeArrowheads="1"/>
            </p:cNvSpPr>
            <p:nvPr/>
          </p:nvSpPr>
          <p:spPr bwMode="auto">
            <a:xfrm>
              <a:off x="1344" y="2928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W</a:t>
              </a:r>
            </a:p>
          </p:txBody>
        </p:sp>
        <p:sp>
          <p:nvSpPr>
            <p:cNvPr id="11" name="Text Box 32"/>
            <p:cNvSpPr txBox="1">
              <a:spLocks noChangeArrowheads="1"/>
            </p:cNvSpPr>
            <p:nvPr/>
          </p:nvSpPr>
          <p:spPr bwMode="auto">
            <a:xfrm>
              <a:off x="4560" y="1920"/>
              <a:ext cx="8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Outputs</a:t>
              </a:r>
            </a:p>
          </p:txBody>
        </p:sp>
        <p:sp>
          <p:nvSpPr>
            <p:cNvPr id="12" name="Text Box 34"/>
            <p:cNvSpPr txBox="1">
              <a:spLocks noChangeArrowheads="1"/>
            </p:cNvSpPr>
            <p:nvPr/>
          </p:nvSpPr>
          <p:spPr bwMode="auto">
            <a:xfrm>
              <a:off x="3072" y="2544"/>
              <a:ext cx="1104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Activation </a:t>
              </a:r>
            </a:p>
            <a:p>
              <a:pPr>
                <a:spcBef>
                  <a:spcPct val="50000"/>
                </a:spcBef>
              </a:pPr>
              <a:r>
                <a:rPr lang="en-US" sz="2400"/>
                <a:t>Function</a:t>
              </a:r>
            </a:p>
          </p:txBody>
        </p:sp>
        <p:sp>
          <p:nvSpPr>
            <p:cNvPr id="13" name="Text Box 35"/>
            <p:cNvSpPr txBox="1">
              <a:spLocks noChangeArrowheads="1"/>
            </p:cNvSpPr>
            <p:nvPr/>
          </p:nvSpPr>
          <p:spPr bwMode="auto">
            <a:xfrm>
              <a:off x="336" y="1488"/>
              <a:ext cx="192" cy="1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/>
                <a:t>INPUTS</a:t>
              </a:r>
            </a:p>
          </p:txBody>
        </p:sp>
        <p:sp>
          <p:nvSpPr>
            <p:cNvPr id="14" name="Text Box 36"/>
            <p:cNvSpPr txBox="1">
              <a:spLocks noChangeArrowheads="1"/>
            </p:cNvSpPr>
            <p:nvPr/>
          </p:nvSpPr>
          <p:spPr bwMode="auto">
            <a:xfrm>
              <a:off x="518" y="3577"/>
              <a:ext cx="9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/>
                <a:t>W</a:t>
              </a:r>
              <a:r>
                <a:rPr lang="en-US" sz="2000" b="1"/>
                <a:t>=Weight</a:t>
              </a:r>
            </a:p>
          </p:txBody>
        </p:sp>
        <p:sp>
          <p:nvSpPr>
            <p:cNvPr id="15" name="Oval 37"/>
            <p:cNvSpPr>
              <a:spLocks noChangeArrowheads="1"/>
            </p:cNvSpPr>
            <p:nvPr/>
          </p:nvSpPr>
          <p:spPr bwMode="auto">
            <a:xfrm>
              <a:off x="1776" y="960"/>
              <a:ext cx="2640" cy="244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38"/>
            <p:cNvSpPr txBox="1">
              <a:spLocks noChangeArrowheads="1"/>
            </p:cNvSpPr>
            <p:nvPr/>
          </p:nvSpPr>
          <p:spPr bwMode="auto">
            <a:xfrm>
              <a:off x="2880" y="1232"/>
              <a:ext cx="67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/>
                <a:t>Neuron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652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/>
          <a:lstStyle/>
          <a:p>
            <a:r>
              <a:rPr lang="en-US" dirty="0" smtClean="0"/>
              <a:t>Transfer Functions</a:t>
            </a:r>
            <a:endParaRPr lang="en-US" dirty="0"/>
          </a:p>
        </p:txBody>
      </p:sp>
      <p:graphicFrame>
        <p:nvGraphicFramePr>
          <p:cNvPr id="4" name="Object 11"/>
          <p:cNvGraphicFramePr>
            <a:graphicFrameLocks noGrp="1" noChangeAspect="1"/>
          </p:cNvGraphicFramePr>
          <p:nvPr>
            <p:ph idx="1"/>
          </p:nvPr>
        </p:nvGraphicFramePr>
        <p:xfrm>
          <a:off x="3581400" y="1643063"/>
          <a:ext cx="4114800" cy="1252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Equation" r:id="rId3" imgW="1752480" imgH="533160" progId="Equation.DSMT4">
                  <p:embed/>
                </p:oleObj>
              </mc:Choice>
              <mc:Fallback>
                <p:oleObj name="Equation" r:id="rId3" imgW="175248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643063"/>
                        <a:ext cx="4114800" cy="1252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3124200" y="1600200"/>
            <a:ext cx="3200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685800" y="3962400"/>
            <a:ext cx="2057400" cy="1600200"/>
            <a:chOff x="1776" y="3072"/>
            <a:chExt cx="1296" cy="1008"/>
          </a:xfrm>
        </p:grpSpPr>
        <p:sp>
          <p:nvSpPr>
            <p:cNvPr id="7" name="Line 19"/>
            <p:cNvSpPr>
              <a:spLocks noChangeShapeType="1"/>
            </p:cNvSpPr>
            <p:nvPr/>
          </p:nvSpPr>
          <p:spPr bwMode="auto">
            <a:xfrm>
              <a:off x="1776" y="3600"/>
              <a:ext cx="12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20"/>
            <p:cNvSpPr>
              <a:spLocks noChangeShapeType="1"/>
            </p:cNvSpPr>
            <p:nvPr/>
          </p:nvSpPr>
          <p:spPr bwMode="auto">
            <a:xfrm flipV="1">
              <a:off x="1872" y="3072"/>
              <a:ext cx="1104" cy="10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9" name="Object 21"/>
          <p:cNvGraphicFramePr>
            <a:graphicFrameLocks noChangeAspect="1"/>
          </p:cNvGraphicFramePr>
          <p:nvPr/>
        </p:nvGraphicFramePr>
        <p:xfrm>
          <a:off x="3656013" y="4495800"/>
          <a:ext cx="3506787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Equation" r:id="rId5" imgW="1180800" imgH="203040" progId="Equation.DSMT4">
                  <p:embed/>
                </p:oleObj>
              </mc:Choice>
              <mc:Fallback>
                <p:oleObj name="Equation" r:id="rId5" imgW="1180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6013" y="4495800"/>
                        <a:ext cx="3506787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29"/>
          <p:cNvGrpSpPr>
            <a:grpSpLocks/>
          </p:cNvGrpSpPr>
          <p:nvPr/>
        </p:nvGrpSpPr>
        <p:grpSpPr bwMode="auto">
          <a:xfrm>
            <a:off x="514350" y="1271588"/>
            <a:ext cx="2311400" cy="2066925"/>
            <a:chOff x="324" y="801"/>
            <a:chExt cx="1456" cy="1302"/>
          </a:xfrm>
        </p:grpSpPr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1492" y="801"/>
              <a:ext cx="26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1</a:t>
              </a:r>
            </a:p>
          </p:txBody>
        </p:sp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586" y="1811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7"/>
            <p:cNvSpPr>
              <a:spLocks/>
            </p:cNvSpPr>
            <p:nvPr/>
          </p:nvSpPr>
          <p:spPr bwMode="auto">
            <a:xfrm>
              <a:off x="634" y="937"/>
              <a:ext cx="873" cy="874"/>
            </a:xfrm>
            <a:custGeom>
              <a:avLst/>
              <a:gdLst>
                <a:gd name="T0" fmla="*/ 0 w 960"/>
                <a:gd name="T1" fmla="*/ 1056 h 1056"/>
                <a:gd name="T2" fmla="*/ 480 w 960"/>
                <a:gd name="T3" fmla="*/ 768 h 1056"/>
                <a:gd name="T4" fmla="*/ 576 w 960"/>
                <a:gd name="T5" fmla="*/ 336 h 1056"/>
                <a:gd name="T6" fmla="*/ 960 w 960"/>
                <a:gd name="T7" fmla="*/ 0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0" h="1056">
                  <a:moveTo>
                    <a:pt x="0" y="1056"/>
                  </a:moveTo>
                  <a:cubicBezTo>
                    <a:pt x="192" y="972"/>
                    <a:pt x="384" y="888"/>
                    <a:pt x="480" y="768"/>
                  </a:cubicBezTo>
                  <a:cubicBezTo>
                    <a:pt x="576" y="648"/>
                    <a:pt x="496" y="464"/>
                    <a:pt x="576" y="336"/>
                  </a:cubicBezTo>
                  <a:cubicBezTo>
                    <a:pt x="656" y="208"/>
                    <a:pt x="808" y="104"/>
                    <a:pt x="96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324" y="1771"/>
              <a:ext cx="21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0</a:t>
              </a:r>
            </a:p>
          </p:txBody>
        </p:sp>
        <p:sp>
          <p:nvSpPr>
            <p:cNvPr id="15" name="Line 23"/>
            <p:cNvSpPr>
              <a:spLocks noChangeShapeType="1"/>
            </p:cNvSpPr>
            <p:nvPr/>
          </p:nvSpPr>
          <p:spPr bwMode="auto">
            <a:xfrm>
              <a:off x="1114" y="841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Text Box 25"/>
            <p:cNvSpPr txBox="1">
              <a:spLocks noChangeArrowheads="1"/>
            </p:cNvSpPr>
            <p:nvPr/>
          </p:nvSpPr>
          <p:spPr bwMode="auto">
            <a:xfrm>
              <a:off x="1344" y="1872"/>
              <a:ext cx="4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Input</a:t>
              </a:r>
            </a:p>
          </p:txBody>
        </p:sp>
        <p:sp>
          <p:nvSpPr>
            <p:cNvPr id="17" name="Text Box 26"/>
            <p:cNvSpPr txBox="1">
              <a:spLocks noChangeArrowheads="1"/>
            </p:cNvSpPr>
            <p:nvPr/>
          </p:nvSpPr>
          <p:spPr bwMode="auto">
            <a:xfrm>
              <a:off x="480" y="912"/>
              <a:ext cx="5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Output</a:t>
              </a:r>
            </a:p>
          </p:txBody>
        </p:sp>
      </p:grpSp>
      <p:sp>
        <p:nvSpPr>
          <p:cNvPr id="18" name="Line 27"/>
          <p:cNvSpPr>
            <a:spLocks noChangeShapeType="1"/>
          </p:cNvSpPr>
          <p:nvPr/>
        </p:nvSpPr>
        <p:spPr bwMode="auto">
          <a:xfrm>
            <a:off x="1676400" y="38862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66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600200"/>
          </a:xfrm>
        </p:spPr>
        <p:txBody>
          <a:bodyPr/>
          <a:lstStyle/>
          <a:p>
            <a:r>
              <a:rPr lang="en-US" dirty="0" smtClean="0"/>
              <a:t>Networks without feedback</a:t>
            </a:r>
            <a:endParaRPr lang="en-US" dirty="0"/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381000" y="2438400"/>
            <a:ext cx="3200400" cy="2514600"/>
            <a:chOff x="1392" y="1344"/>
            <a:chExt cx="2208" cy="1920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2496" y="1344"/>
              <a:ext cx="336" cy="33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2496" y="2928"/>
              <a:ext cx="336" cy="33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2496" y="2400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10"/>
            <p:cNvSpPr>
              <a:spLocks noChangeArrowheads="1"/>
            </p:cNvSpPr>
            <p:nvPr/>
          </p:nvSpPr>
          <p:spPr bwMode="auto">
            <a:xfrm>
              <a:off x="2496" y="1872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11"/>
            <p:cNvSpPr>
              <a:spLocks noChangeArrowheads="1"/>
            </p:cNvSpPr>
            <p:nvPr/>
          </p:nvSpPr>
          <p:spPr bwMode="auto">
            <a:xfrm>
              <a:off x="1392" y="148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12"/>
            <p:cNvSpPr>
              <a:spLocks noChangeArrowheads="1"/>
            </p:cNvSpPr>
            <p:nvPr/>
          </p:nvSpPr>
          <p:spPr bwMode="auto">
            <a:xfrm>
              <a:off x="1392" y="196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13"/>
            <p:cNvSpPr>
              <a:spLocks noChangeArrowheads="1"/>
            </p:cNvSpPr>
            <p:nvPr/>
          </p:nvSpPr>
          <p:spPr bwMode="auto">
            <a:xfrm>
              <a:off x="1392" y="249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14"/>
            <p:cNvSpPr>
              <a:spLocks noChangeArrowheads="1"/>
            </p:cNvSpPr>
            <p:nvPr/>
          </p:nvSpPr>
          <p:spPr bwMode="auto">
            <a:xfrm>
              <a:off x="1392" y="302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>
              <a:off x="1488" y="1536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6"/>
            <p:cNvSpPr>
              <a:spLocks noChangeShapeType="1"/>
            </p:cNvSpPr>
            <p:nvPr/>
          </p:nvSpPr>
          <p:spPr bwMode="auto">
            <a:xfrm>
              <a:off x="1488" y="1536"/>
              <a:ext cx="100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7"/>
            <p:cNvSpPr>
              <a:spLocks noChangeShapeType="1"/>
            </p:cNvSpPr>
            <p:nvPr/>
          </p:nvSpPr>
          <p:spPr bwMode="auto">
            <a:xfrm>
              <a:off x="1488" y="1536"/>
              <a:ext cx="1008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8"/>
            <p:cNvSpPr>
              <a:spLocks noChangeShapeType="1"/>
            </p:cNvSpPr>
            <p:nvPr/>
          </p:nvSpPr>
          <p:spPr bwMode="auto">
            <a:xfrm>
              <a:off x="1488" y="1536"/>
              <a:ext cx="1008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9"/>
            <p:cNvSpPr>
              <a:spLocks noChangeShapeType="1"/>
            </p:cNvSpPr>
            <p:nvPr/>
          </p:nvSpPr>
          <p:spPr bwMode="auto">
            <a:xfrm flipV="1">
              <a:off x="1488" y="1536"/>
              <a:ext cx="1008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0"/>
            <p:cNvSpPr>
              <a:spLocks noChangeShapeType="1"/>
            </p:cNvSpPr>
            <p:nvPr/>
          </p:nvSpPr>
          <p:spPr bwMode="auto">
            <a:xfrm>
              <a:off x="1488" y="2016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21"/>
            <p:cNvSpPr>
              <a:spLocks noChangeShapeType="1"/>
            </p:cNvSpPr>
            <p:nvPr/>
          </p:nvSpPr>
          <p:spPr bwMode="auto">
            <a:xfrm>
              <a:off x="1488" y="2016"/>
              <a:ext cx="100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22"/>
            <p:cNvSpPr>
              <a:spLocks noChangeShapeType="1"/>
            </p:cNvSpPr>
            <p:nvPr/>
          </p:nvSpPr>
          <p:spPr bwMode="auto">
            <a:xfrm>
              <a:off x="1488" y="2016"/>
              <a:ext cx="1008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3"/>
            <p:cNvSpPr>
              <a:spLocks noChangeShapeType="1"/>
            </p:cNvSpPr>
            <p:nvPr/>
          </p:nvSpPr>
          <p:spPr bwMode="auto">
            <a:xfrm flipV="1">
              <a:off x="1488" y="1536"/>
              <a:ext cx="100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24"/>
            <p:cNvSpPr>
              <a:spLocks noChangeShapeType="1"/>
            </p:cNvSpPr>
            <p:nvPr/>
          </p:nvSpPr>
          <p:spPr bwMode="auto">
            <a:xfrm flipV="1">
              <a:off x="1488" y="2064"/>
              <a:ext cx="1008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25"/>
            <p:cNvSpPr>
              <a:spLocks noChangeShapeType="1"/>
            </p:cNvSpPr>
            <p:nvPr/>
          </p:nvSpPr>
          <p:spPr bwMode="auto">
            <a:xfrm>
              <a:off x="1488" y="2544"/>
              <a:ext cx="105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6"/>
            <p:cNvSpPr>
              <a:spLocks noChangeShapeType="1"/>
            </p:cNvSpPr>
            <p:nvPr/>
          </p:nvSpPr>
          <p:spPr bwMode="auto">
            <a:xfrm>
              <a:off x="1488" y="2544"/>
              <a:ext cx="100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7"/>
            <p:cNvSpPr>
              <a:spLocks noChangeShapeType="1"/>
            </p:cNvSpPr>
            <p:nvPr/>
          </p:nvSpPr>
          <p:spPr bwMode="auto">
            <a:xfrm flipV="1">
              <a:off x="1488" y="1536"/>
              <a:ext cx="1008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8"/>
            <p:cNvSpPr>
              <a:spLocks noChangeShapeType="1"/>
            </p:cNvSpPr>
            <p:nvPr/>
          </p:nvSpPr>
          <p:spPr bwMode="auto">
            <a:xfrm flipV="1">
              <a:off x="1488" y="2112"/>
              <a:ext cx="1008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9"/>
            <p:cNvSpPr>
              <a:spLocks noChangeShapeType="1"/>
            </p:cNvSpPr>
            <p:nvPr/>
          </p:nvSpPr>
          <p:spPr bwMode="auto">
            <a:xfrm flipV="1">
              <a:off x="1488" y="2592"/>
              <a:ext cx="1008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30"/>
            <p:cNvSpPr>
              <a:spLocks noChangeShapeType="1"/>
            </p:cNvSpPr>
            <p:nvPr/>
          </p:nvSpPr>
          <p:spPr bwMode="auto">
            <a:xfrm>
              <a:off x="1488" y="3072"/>
              <a:ext cx="100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31"/>
            <p:cNvSpPr>
              <a:spLocks noChangeShapeType="1"/>
            </p:cNvSpPr>
            <p:nvPr/>
          </p:nvSpPr>
          <p:spPr bwMode="auto">
            <a:xfrm>
              <a:off x="2832" y="1536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32"/>
            <p:cNvSpPr>
              <a:spLocks noChangeShapeType="1"/>
            </p:cNvSpPr>
            <p:nvPr/>
          </p:nvSpPr>
          <p:spPr bwMode="auto">
            <a:xfrm>
              <a:off x="2832" y="2064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3"/>
            <p:cNvSpPr>
              <a:spLocks noChangeShapeType="1"/>
            </p:cNvSpPr>
            <p:nvPr/>
          </p:nvSpPr>
          <p:spPr bwMode="auto">
            <a:xfrm>
              <a:off x="2832" y="2592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34"/>
            <p:cNvSpPr>
              <a:spLocks noChangeShapeType="1"/>
            </p:cNvSpPr>
            <p:nvPr/>
          </p:nvSpPr>
          <p:spPr bwMode="auto">
            <a:xfrm>
              <a:off x="2832" y="3120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" name="Group 35"/>
          <p:cNvGrpSpPr>
            <a:grpSpLocks/>
          </p:cNvGrpSpPr>
          <p:nvPr/>
        </p:nvGrpSpPr>
        <p:grpSpPr bwMode="auto">
          <a:xfrm>
            <a:off x="4648200" y="2667000"/>
            <a:ext cx="3733800" cy="2209800"/>
            <a:chOff x="1392" y="1344"/>
            <a:chExt cx="3072" cy="1920"/>
          </a:xfrm>
        </p:grpSpPr>
        <p:sp>
          <p:nvSpPr>
            <p:cNvPr id="34" name="Oval 36"/>
            <p:cNvSpPr>
              <a:spLocks noChangeArrowheads="1"/>
            </p:cNvSpPr>
            <p:nvPr/>
          </p:nvSpPr>
          <p:spPr bwMode="auto">
            <a:xfrm>
              <a:off x="2496" y="1344"/>
              <a:ext cx="336" cy="33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37"/>
            <p:cNvSpPr>
              <a:spLocks noChangeArrowheads="1"/>
            </p:cNvSpPr>
            <p:nvPr/>
          </p:nvSpPr>
          <p:spPr bwMode="auto">
            <a:xfrm>
              <a:off x="2496" y="2928"/>
              <a:ext cx="336" cy="33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38"/>
            <p:cNvSpPr>
              <a:spLocks noChangeArrowheads="1"/>
            </p:cNvSpPr>
            <p:nvPr/>
          </p:nvSpPr>
          <p:spPr bwMode="auto">
            <a:xfrm>
              <a:off x="2496" y="2400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39"/>
            <p:cNvSpPr>
              <a:spLocks noChangeArrowheads="1"/>
            </p:cNvSpPr>
            <p:nvPr/>
          </p:nvSpPr>
          <p:spPr bwMode="auto">
            <a:xfrm>
              <a:off x="2496" y="1872"/>
              <a:ext cx="336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40"/>
            <p:cNvSpPr>
              <a:spLocks noChangeArrowheads="1"/>
            </p:cNvSpPr>
            <p:nvPr/>
          </p:nvSpPr>
          <p:spPr bwMode="auto">
            <a:xfrm>
              <a:off x="1392" y="148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41"/>
            <p:cNvSpPr>
              <a:spLocks noChangeArrowheads="1"/>
            </p:cNvSpPr>
            <p:nvPr/>
          </p:nvSpPr>
          <p:spPr bwMode="auto">
            <a:xfrm>
              <a:off x="1392" y="196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42"/>
            <p:cNvSpPr>
              <a:spLocks noChangeArrowheads="1"/>
            </p:cNvSpPr>
            <p:nvPr/>
          </p:nvSpPr>
          <p:spPr bwMode="auto">
            <a:xfrm>
              <a:off x="1392" y="249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Oval 43"/>
            <p:cNvSpPr>
              <a:spLocks noChangeArrowheads="1"/>
            </p:cNvSpPr>
            <p:nvPr/>
          </p:nvSpPr>
          <p:spPr bwMode="auto">
            <a:xfrm>
              <a:off x="1392" y="302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44"/>
            <p:cNvSpPr>
              <a:spLocks noChangeShapeType="1"/>
            </p:cNvSpPr>
            <p:nvPr/>
          </p:nvSpPr>
          <p:spPr bwMode="auto">
            <a:xfrm>
              <a:off x="1488" y="1536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5"/>
            <p:cNvSpPr>
              <a:spLocks noChangeShapeType="1"/>
            </p:cNvSpPr>
            <p:nvPr/>
          </p:nvSpPr>
          <p:spPr bwMode="auto">
            <a:xfrm>
              <a:off x="1488" y="1536"/>
              <a:ext cx="100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6"/>
            <p:cNvSpPr>
              <a:spLocks noChangeShapeType="1"/>
            </p:cNvSpPr>
            <p:nvPr/>
          </p:nvSpPr>
          <p:spPr bwMode="auto">
            <a:xfrm>
              <a:off x="1488" y="1536"/>
              <a:ext cx="1008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7"/>
            <p:cNvSpPr>
              <a:spLocks noChangeShapeType="1"/>
            </p:cNvSpPr>
            <p:nvPr/>
          </p:nvSpPr>
          <p:spPr bwMode="auto">
            <a:xfrm>
              <a:off x="1488" y="1536"/>
              <a:ext cx="1008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8"/>
            <p:cNvSpPr>
              <a:spLocks noChangeShapeType="1"/>
            </p:cNvSpPr>
            <p:nvPr/>
          </p:nvSpPr>
          <p:spPr bwMode="auto">
            <a:xfrm flipV="1">
              <a:off x="1488" y="1536"/>
              <a:ext cx="1008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49"/>
            <p:cNvSpPr>
              <a:spLocks noChangeShapeType="1"/>
            </p:cNvSpPr>
            <p:nvPr/>
          </p:nvSpPr>
          <p:spPr bwMode="auto">
            <a:xfrm>
              <a:off x="1488" y="2016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50"/>
            <p:cNvSpPr>
              <a:spLocks noChangeShapeType="1"/>
            </p:cNvSpPr>
            <p:nvPr/>
          </p:nvSpPr>
          <p:spPr bwMode="auto">
            <a:xfrm>
              <a:off x="1488" y="2016"/>
              <a:ext cx="100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51"/>
            <p:cNvSpPr>
              <a:spLocks noChangeShapeType="1"/>
            </p:cNvSpPr>
            <p:nvPr/>
          </p:nvSpPr>
          <p:spPr bwMode="auto">
            <a:xfrm>
              <a:off x="1488" y="2016"/>
              <a:ext cx="1008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52"/>
            <p:cNvSpPr>
              <a:spLocks noChangeShapeType="1"/>
            </p:cNvSpPr>
            <p:nvPr/>
          </p:nvSpPr>
          <p:spPr bwMode="auto">
            <a:xfrm flipV="1">
              <a:off x="1488" y="1536"/>
              <a:ext cx="100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53"/>
            <p:cNvSpPr>
              <a:spLocks noChangeShapeType="1"/>
            </p:cNvSpPr>
            <p:nvPr/>
          </p:nvSpPr>
          <p:spPr bwMode="auto">
            <a:xfrm flipV="1">
              <a:off x="1488" y="2064"/>
              <a:ext cx="1008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54"/>
            <p:cNvSpPr>
              <a:spLocks noChangeShapeType="1"/>
            </p:cNvSpPr>
            <p:nvPr/>
          </p:nvSpPr>
          <p:spPr bwMode="auto">
            <a:xfrm>
              <a:off x="1488" y="2544"/>
              <a:ext cx="105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55"/>
            <p:cNvSpPr>
              <a:spLocks noChangeShapeType="1"/>
            </p:cNvSpPr>
            <p:nvPr/>
          </p:nvSpPr>
          <p:spPr bwMode="auto">
            <a:xfrm>
              <a:off x="1488" y="2544"/>
              <a:ext cx="100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56"/>
            <p:cNvSpPr>
              <a:spLocks noChangeShapeType="1"/>
            </p:cNvSpPr>
            <p:nvPr/>
          </p:nvSpPr>
          <p:spPr bwMode="auto">
            <a:xfrm flipV="1">
              <a:off x="1488" y="1536"/>
              <a:ext cx="1008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57"/>
            <p:cNvSpPr>
              <a:spLocks noChangeShapeType="1"/>
            </p:cNvSpPr>
            <p:nvPr/>
          </p:nvSpPr>
          <p:spPr bwMode="auto">
            <a:xfrm flipV="1">
              <a:off x="1488" y="2112"/>
              <a:ext cx="1008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58"/>
            <p:cNvSpPr>
              <a:spLocks noChangeShapeType="1"/>
            </p:cNvSpPr>
            <p:nvPr/>
          </p:nvSpPr>
          <p:spPr bwMode="auto">
            <a:xfrm flipV="1">
              <a:off x="1488" y="2592"/>
              <a:ext cx="1008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59"/>
            <p:cNvSpPr>
              <a:spLocks noChangeShapeType="1"/>
            </p:cNvSpPr>
            <p:nvPr/>
          </p:nvSpPr>
          <p:spPr bwMode="auto">
            <a:xfrm>
              <a:off x="1488" y="3072"/>
              <a:ext cx="100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Oval 60"/>
            <p:cNvSpPr>
              <a:spLocks noChangeArrowheads="1"/>
            </p:cNvSpPr>
            <p:nvPr/>
          </p:nvSpPr>
          <p:spPr bwMode="auto">
            <a:xfrm>
              <a:off x="3456" y="2688"/>
              <a:ext cx="336" cy="33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Oval 61"/>
            <p:cNvSpPr>
              <a:spLocks noChangeArrowheads="1"/>
            </p:cNvSpPr>
            <p:nvPr/>
          </p:nvSpPr>
          <p:spPr bwMode="auto">
            <a:xfrm>
              <a:off x="3456" y="1680"/>
              <a:ext cx="336" cy="33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Line 62"/>
            <p:cNvSpPr>
              <a:spLocks noChangeShapeType="1"/>
            </p:cNvSpPr>
            <p:nvPr/>
          </p:nvSpPr>
          <p:spPr bwMode="auto">
            <a:xfrm>
              <a:off x="2832" y="1536"/>
              <a:ext cx="62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63"/>
            <p:cNvSpPr>
              <a:spLocks noChangeShapeType="1"/>
            </p:cNvSpPr>
            <p:nvPr/>
          </p:nvSpPr>
          <p:spPr bwMode="auto">
            <a:xfrm>
              <a:off x="2832" y="1536"/>
              <a:ext cx="624" cy="1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Line 64"/>
            <p:cNvSpPr>
              <a:spLocks noChangeShapeType="1"/>
            </p:cNvSpPr>
            <p:nvPr/>
          </p:nvSpPr>
          <p:spPr bwMode="auto">
            <a:xfrm flipV="1">
              <a:off x="2832" y="1824"/>
              <a:ext cx="62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65"/>
            <p:cNvSpPr>
              <a:spLocks noChangeShapeType="1"/>
            </p:cNvSpPr>
            <p:nvPr/>
          </p:nvSpPr>
          <p:spPr bwMode="auto">
            <a:xfrm>
              <a:off x="2832" y="2064"/>
              <a:ext cx="624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66"/>
            <p:cNvSpPr>
              <a:spLocks noChangeShapeType="1"/>
            </p:cNvSpPr>
            <p:nvPr/>
          </p:nvSpPr>
          <p:spPr bwMode="auto">
            <a:xfrm flipV="1">
              <a:off x="2832" y="1824"/>
              <a:ext cx="624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67"/>
            <p:cNvSpPr>
              <a:spLocks noChangeShapeType="1"/>
            </p:cNvSpPr>
            <p:nvPr/>
          </p:nvSpPr>
          <p:spPr bwMode="auto">
            <a:xfrm>
              <a:off x="2832" y="2592"/>
              <a:ext cx="62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Line 68"/>
            <p:cNvSpPr>
              <a:spLocks noChangeShapeType="1"/>
            </p:cNvSpPr>
            <p:nvPr/>
          </p:nvSpPr>
          <p:spPr bwMode="auto">
            <a:xfrm flipV="1">
              <a:off x="2832" y="1872"/>
              <a:ext cx="624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69"/>
            <p:cNvSpPr>
              <a:spLocks noChangeShapeType="1"/>
            </p:cNvSpPr>
            <p:nvPr/>
          </p:nvSpPr>
          <p:spPr bwMode="auto">
            <a:xfrm flipV="1">
              <a:off x="2832" y="2880"/>
              <a:ext cx="62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Line 70"/>
            <p:cNvSpPr>
              <a:spLocks noChangeShapeType="1"/>
            </p:cNvSpPr>
            <p:nvPr/>
          </p:nvSpPr>
          <p:spPr bwMode="auto">
            <a:xfrm>
              <a:off x="3792" y="187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Line 71"/>
            <p:cNvSpPr>
              <a:spLocks noChangeShapeType="1"/>
            </p:cNvSpPr>
            <p:nvPr/>
          </p:nvSpPr>
          <p:spPr bwMode="auto">
            <a:xfrm>
              <a:off x="3792" y="288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" name="Text Box 72"/>
          <p:cNvSpPr txBox="1">
            <a:spLocks noChangeArrowheads="1"/>
          </p:cNvSpPr>
          <p:nvPr/>
        </p:nvSpPr>
        <p:spPr bwMode="auto">
          <a:xfrm>
            <a:off x="457200" y="5410200"/>
            <a:ext cx="320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Multiple Inputs and Single Layer</a:t>
            </a:r>
          </a:p>
        </p:txBody>
      </p:sp>
      <p:sp>
        <p:nvSpPr>
          <p:cNvPr id="71" name="Text Box 73"/>
          <p:cNvSpPr txBox="1">
            <a:spLocks noChangeArrowheads="1"/>
          </p:cNvSpPr>
          <p:nvPr/>
        </p:nvSpPr>
        <p:spPr bwMode="auto">
          <a:xfrm>
            <a:off x="4572000" y="5486400"/>
            <a:ext cx="2895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Multiple Inputs and layers</a:t>
            </a:r>
          </a:p>
        </p:txBody>
      </p:sp>
    </p:spTree>
    <p:extLst>
      <p:ext uri="{BB962C8B-B14F-4D97-AF65-F5344CB8AC3E}">
        <p14:creationId xmlns:p14="http://schemas.microsoft.com/office/powerpoint/2010/main" val="370681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Feedback (Recurrent Networks)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524000" y="1981200"/>
            <a:ext cx="6781800" cy="4038600"/>
            <a:chOff x="1524000" y="1447800"/>
            <a:chExt cx="6781800" cy="4038600"/>
          </a:xfrm>
        </p:grpSpPr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524000" y="1981200"/>
              <a:ext cx="4953000" cy="3505200"/>
              <a:chOff x="1392" y="1344"/>
              <a:chExt cx="2208" cy="1920"/>
            </a:xfrm>
          </p:grpSpPr>
          <p:sp>
            <p:nvSpPr>
              <p:cNvPr id="5" name="Oval 7"/>
              <p:cNvSpPr>
                <a:spLocks noChangeArrowheads="1"/>
              </p:cNvSpPr>
              <p:nvPr/>
            </p:nvSpPr>
            <p:spPr bwMode="auto">
              <a:xfrm>
                <a:off x="2496" y="1344"/>
                <a:ext cx="336" cy="33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" name="Oval 8"/>
              <p:cNvSpPr>
                <a:spLocks noChangeArrowheads="1"/>
              </p:cNvSpPr>
              <p:nvPr/>
            </p:nvSpPr>
            <p:spPr bwMode="auto">
              <a:xfrm>
                <a:off x="2496" y="2928"/>
                <a:ext cx="336" cy="33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" name="Oval 9"/>
              <p:cNvSpPr>
                <a:spLocks noChangeArrowheads="1"/>
              </p:cNvSpPr>
              <p:nvPr/>
            </p:nvSpPr>
            <p:spPr bwMode="auto">
              <a:xfrm>
                <a:off x="2496" y="2400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Oval 10"/>
              <p:cNvSpPr>
                <a:spLocks noChangeArrowheads="1"/>
              </p:cNvSpPr>
              <p:nvPr/>
            </p:nvSpPr>
            <p:spPr bwMode="auto">
              <a:xfrm>
                <a:off x="2496" y="1872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Oval 11"/>
              <p:cNvSpPr>
                <a:spLocks noChangeArrowheads="1"/>
              </p:cNvSpPr>
              <p:nvPr/>
            </p:nvSpPr>
            <p:spPr bwMode="auto">
              <a:xfrm>
                <a:off x="1392" y="1488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Oval 12"/>
              <p:cNvSpPr>
                <a:spLocks noChangeArrowheads="1"/>
              </p:cNvSpPr>
              <p:nvPr/>
            </p:nvSpPr>
            <p:spPr bwMode="auto">
              <a:xfrm>
                <a:off x="1392" y="1968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Oval 13"/>
              <p:cNvSpPr>
                <a:spLocks noChangeArrowheads="1"/>
              </p:cNvSpPr>
              <p:nvPr/>
            </p:nvSpPr>
            <p:spPr bwMode="auto">
              <a:xfrm>
                <a:off x="1392" y="2496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Oval 14"/>
              <p:cNvSpPr>
                <a:spLocks noChangeArrowheads="1"/>
              </p:cNvSpPr>
              <p:nvPr/>
            </p:nvSpPr>
            <p:spPr bwMode="auto">
              <a:xfrm>
                <a:off x="1392" y="3024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5"/>
              <p:cNvSpPr>
                <a:spLocks noChangeShapeType="1"/>
              </p:cNvSpPr>
              <p:nvPr/>
            </p:nvSpPr>
            <p:spPr bwMode="auto">
              <a:xfrm>
                <a:off x="1488" y="1536"/>
                <a:ext cx="10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Line 16"/>
              <p:cNvSpPr>
                <a:spLocks noChangeShapeType="1"/>
              </p:cNvSpPr>
              <p:nvPr/>
            </p:nvSpPr>
            <p:spPr bwMode="auto">
              <a:xfrm>
                <a:off x="1488" y="1536"/>
                <a:ext cx="1008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Line 17"/>
              <p:cNvSpPr>
                <a:spLocks noChangeShapeType="1"/>
              </p:cNvSpPr>
              <p:nvPr/>
            </p:nvSpPr>
            <p:spPr bwMode="auto">
              <a:xfrm>
                <a:off x="1488" y="1536"/>
                <a:ext cx="1008" cy="10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Line 18"/>
              <p:cNvSpPr>
                <a:spLocks noChangeShapeType="1"/>
              </p:cNvSpPr>
              <p:nvPr/>
            </p:nvSpPr>
            <p:spPr bwMode="auto">
              <a:xfrm>
                <a:off x="1488" y="1536"/>
                <a:ext cx="1008" cy="15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Line 19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1008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Line 20"/>
              <p:cNvSpPr>
                <a:spLocks noChangeShapeType="1"/>
              </p:cNvSpPr>
              <p:nvPr/>
            </p:nvSpPr>
            <p:spPr bwMode="auto">
              <a:xfrm>
                <a:off x="1488" y="2016"/>
                <a:ext cx="10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Line 21"/>
              <p:cNvSpPr>
                <a:spLocks noChangeShapeType="1"/>
              </p:cNvSpPr>
              <p:nvPr/>
            </p:nvSpPr>
            <p:spPr bwMode="auto">
              <a:xfrm>
                <a:off x="1488" y="2016"/>
                <a:ext cx="1008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Line 22"/>
              <p:cNvSpPr>
                <a:spLocks noChangeShapeType="1"/>
              </p:cNvSpPr>
              <p:nvPr/>
            </p:nvSpPr>
            <p:spPr bwMode="auto">
              <a:xfrm>
                <a:off x="1488" y="2016"/>
                <a:ext cx="1008" cy="11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23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1008" cy="10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24"/>
              <p:cNvSpPr>
                <a:spLocks noChangeShapeType="1"/>
              </p:cNvSpPr>
              <p:nvPr/>
            </p:nvSpPr>
            <p:spPr bwMode="auto">
              <a:xfrm flipV="1">
                <a:off x="1488" y="2064"/>
                <a:ext cx="1008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25"/>
              <p:cNvSpPr>
                <a:spLocks noChangeShapeType="1"/>
              </p:cNvSpPr>
              <p:nvPr/>
            </p:nvSpPr>
            <p:spPr bwMode="auto">
              <a:xfrm>
                <a:off x="1488" y="2544"/>
                <a:ext cx="105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26"/>
              <p:cNvSpPr>
                <a:spLocks noChangeShapeType="1"/>
              </p:cNvSpPr>
              <p:nvPr/>
            </p:nvSpPr>
            <p:spPr bwMode="auto">
              <a:xfrm>
                <a:off x="1488" y="2544"/>
                <a:ext cx="1008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27"/>
              <p:cNvSpPr>
                <a:spLocks noChangeShapeType="1"/>
              </p:cNvSpPr>
              <p:nvPr/>
            </p:nvSpPr>
            <p:spPr bwMode="auto">
              <a:xfrm flipV="1">
                <a:off x="1488" y="1536"/>
                <a:ext cx="1008" cy="15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28"/>
              <p:cNvSpPr>
                <a:spLocks noChangeShapeType="1"/>
              </p:cNvSpPr>
              <p:nvPr/>
            </p:nvSpPr>
            <p:spPr bwMode="auto">
              <a:xfrm flipV="1">
                <a:off x="1488" y="2112"/>
                <a:ext cx="1008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29"/>
              <p:cNvSpPr>
                <a:spLocks noChangeShapeType="1"/>
              </p:cNvSpPr>
              <p:nvPr/>
            </p:nvSpPr>
            <p:spPr bwMode="auto">
              <a:xfrm flipV="1">
                <a:off x="1488" y="2592"/>
                <a:ext cx="1008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30"/>
              <p:cNvSpPr>
                <a:spLocks noChangeShapeType="1"/>
              </p:cNvSpPr>
              <p:nvPr/>
            </p:nvSpPr>
            <p:spPr bwMode="auto">
              <a:xfrm>
                <a:off x="1488" y="3072"/>
                <a:ext cx="100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31"/>
              <p:cNvSpPr>
                <a:spLocks noChangeShapeType="1"/>
              </p:cNvSpPr>
              <p:nvPr/>
            </p:nvSpPr>
            <p:spPr bwMode="auto">
              <a:xfrm>
                <a:off x="2832" y="1536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32"/>
              <p:cNvSpPr>
                <a:spLocks noChangeShapeType="1"/>
              </p:cNvSpPr>
              <p:nvPr/>
            </p:nvSpPr>
            <p:spPr bwMode="auto">
              <a:xfrm>
                <a:off x="2832" y="2064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33"/>
              <p:cNvSpPr>
                <a:spLocks noChangeShapeType="1"/>
              </p:cNvSpPr>
              <p:nvPr/>
            </p:nvSpPr>
            <p:spPr bwMode="auto">
              <a:xfrm>
                <a:off x="2832" y="2592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34"/>
              <p:cNvSpPr>
                <a:spLocks noChangeShapeType="1"/>
              </p:cNvSpPr>
              <p:nvPr/>
            </p:nvSpPr>
            <p:spPr bwMode="auto">
              <a:xfrm>
                <a:off x="2832" y="3120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3" name="Line 35"/>
            <p:cNvSpPr>
              <a:spLocks noChangeShapeType="1"/>
            </p:cNvSpPr>
            <p:nvPr/>
          </p:nvSpPr>
          <p:spPr bwMode="auto">
            <a:xfrm flipV="1">
              <a:off x="5410200" y="1600200"/>
              <a:ext cx="0" cy="68580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7"/>
            <p:cNvSpPr>
              <a:spLocks noChangeShapeType="1"/>
            </p:cNvSpPr>
            <p:nvPr/>
          </p:nvSpPr>
          <p:spPr bwMode="auto">
            <a:xfrm flipH="1">
              <a:off x="3733800" y="1600200"/>
              <a:ext cx="1676400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8"/>
            <p:cNvSpPr>
              <a:spLocks noChangeShapeType="1"/>
            </p:cNvSpPr>
            <p:nvPr/>
          </p:nvSpPr>
          <p:spPr bwMode="auto">
            <a:xfrm>
              <a:off x="3733800" y="1600200"/>
              <a:ext cx="381000" cy="45720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9"/>
            <p:cNvSpPr>
              <a:spLocks noChangeShapeType="1"/>
            </p:cNvSpPr>
            <p:nvPr/>
          </p:nvSpPr>
          <p:spPr bwMode="auto">
            <a:xfrm flipV="1">
              <a:off x="5410200" y="2743200"/>
              <a:ext cx="0" cy="53340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40"/>
            <p:cNvSpPr>
              <a:spLocks noChangeShapeType="1"/>
            </p:cNvSpPr>
            <p:nvPr/>
          </p:nvSpPr>
          <p:spPr bwMode="auto">
            <a:xfrm flipH="1">
              <a:off x="3962400" y="2743200"/>
              <a:ext cx="1447800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41"/>
            <p:cNvSpPr>
              <a:spLocks noChangeShapeType="1"/>
            </p:cNvSpPr>
            <p:nvPr/>
          </p:nvSpPr>
          <p:spPr bwMode="auto">
            <a:xfrm>
              <a:off x="3962400" y="2743200"/>
              <a:ext cx="228600" cy="30480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42"/>
            <p:cNvSpPr>
              <a:spLocks noChangeShapeType="1"/>
            </p:cNvSpPr>
            <p:nvPr/>
          </p:nvSpPr>
          <p:spPr bwMode="auto">
            <a:xfrm flipV="1">
              <a:off x="5410200" y="3733800"/>
              <a:ext cx="0" cy="53340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3"/>
            <p:cNvSpPr>
              <a:spLocks noChangeShapeType="1"/>
            </p:cNvSpPr>
            <p:nvPr/>
          </p:nvSpPr>
          <p:spPr bwMode="auto">
            <a:xfrm flipH="1">
              <a:off x="4038600" y="3733800"/>
              <a:ext cx="1371600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4"/>
            <p:cNvSpPr>
              <a:spLocks noChangeShapeType="1"/>
            </p:cNvSpPr>
            <p:nvPr/>
          </p:nvSpPr>
          <p:spPr bwMode="auto">
            <a:xfrm>
              <a:off x="4038600" y="3733800"/>
              <a:ext cx="228600" cy="22860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5"/>
            <p:cNvSpPr>
              <a:spLocks noChangeShapeType="1"/>
            </p:cNvSpPr>
            <p:nvPr/>
          </p:nvSpPr>
          <p:spPr bwMode="auto">
            <a:xfrm flipV="1">
              <a:off x="5410200" y="4724400"/>
              <a:ext cx="0" cy="53340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6"/>
            <p:cNvSpPr>
              <a:spLocks noChangeShapeType="1"/>
            </p:cNvSpPr>
            <p:nvPr/>
          </p:nvSpPr>
          <p:spPr bwMode="auto">
            <a:xfrm flipH="1">
              <a:off x="3962400" y="4724400"/>
              <a:ext cx="1447800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7"/>
            <p:cNvSpPr>
              <a:spLocks noChangeShapeType="1"/>
            </p:cNvSpPr>
            <p:nvPr/>
          </p:nvSpPr>
          <p:spPr bwMode="auto">
            <a:xfrm>
              <a:off x="3962400" y="4724400"/>
              <a:ext cx="228600" cy="15240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Text Box 48"/>
            <p:cNvSpPr txBox="1">
              <a:spLocks noChangeArrowheads="1"/>
            </p:cNvSpPr>
            <p:nvPr/>
          </p:nvSpPr>
          <p:spPr bwMode="auto">
            <a:xfrm>
              <a:off x="6705600" y="1447800"/>
              <a:ext cx="16002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Feedback</a:t>
              </a:r>
            </a:p>
          </p:txBody>
        </p:sp>
        <p:sp>
          <p:nvSpPr>
            <p:cNvPr id="46" name="Line 49"/>
            <p:cNvSpPr>
              <a:spLocks noChangeShapeType="1"/>
            </p:cNvSpPr>
            <p:nvPr/>
          </p:nvSpPr>
          <p:spPr bwMode="auto">
            <a:xfrm flipH="1">
              <a:off x="5562600" y="1676400"/>
              <a:ext cx="12192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6983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dirty="0" smtClean="0"/>
              <a:t>Supervised Learning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457200" y="1143000"/>
            <a:ext cx="8458200" cy="3917950"/>
            <a:chOff x="457200" y="1355725"/>
            <a:chExt cx="8458200" cy="3917950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457200" y="1355725"/>
              <a:ext cx="8458200" cy="3902075"/>
              <a:chOff x="288" y="1440"/>
              <a:chExt cx="5328" cy="2458"/>
            </a:xfrm>
          </p:grpSpPr>
          <p:sp>
            <p:nvSpPr>
              <p:cNvPr id="6" name="Text Box 6"/>
              <p:cNvSpPr txBox="1">
                <a:spLocks noChangeArrowheads="1"/>
              </p:cNvSpPr>
              <p:nvPr/>
            </p:nvSpPr>
            <p:spPr bwMode="auto">
              <a:xfrm>
                <a:off x="288" y="1536"/>
                <a:ext cx="1440" cy="448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 dirty="0"/>
                  <a:t>Inputs from the environment</a:t>
                </a:r>
              </a:p>
            </p:txBody>
          </p:sp>
          <p:sp>
            <p:nvSpPr>
              <p:cNvPr id="7" name="Text Box 7"/>
              <p:cNvSpPr txBox="1">
                <a:spLocks noChangeArrowheads="1"/>
              </p:cNvSpPr>
              <p:nvPr/>
            </p:nvSpPr>
            <p:spPr bwMode="auto">
              <a:xfrm>
                <a:off x="2448" y="2592"/>
                <a:ext cx="1680" cy="294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/>
                  <a:t>Neural Network</a:t>
                </a:r>
              </a:p>
            </p:txBody>
          </p:sp>
          <p:sp>
            <p:nvSpPr>
              <p:cNvPr id="8" name="Text Box 8"/>
              <p:cNvSpPr txBox="1">
                <a:spLocks noChangeArrowheads="1"/>
              </p:cNvSpPr>
              <p:nvPr/>
            </p:nvSpPr>
            <p:spPr bwMode="auto">
              <a:xfrm>
                <a:off x="2448" y="1632"/>
                <a:ext cx="1488" cy="294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/>
                  <a:t>Actual System</a:t>
                </a:r>
              </a:p>
            </p:txBody>
          </p:sp>
          <p:sp>
            <p:nvSpPr>
              <p:cNvPr id="9" name="AutoShape 9"/>
              <p:cNvSpPr>
                <a:spLocks noChangeArrowheads="1"/>
              </p:cNvSpPr>
              <p:nvPr/>
            </p:nvSpPr>
            <p:spPr bwMode="auto">
              <a:xfrm>
                <a:off x="1728" y="1728"/>
                <a:ext cx="720" cy="144"/>
              </a:xfrm>
              <a:prstGeom prst="rightArrow">
                <a:avLst>
                  <a:gd name="adj1" fmla="val 50000"/>
                  <a:gd name="adj2" fmla="val 125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10"/>
              <p:cNvSpPr>
                <a:spLocks noChangeArrowheads="1"/>
              </p:cNvSpPr>
              <p:nvPr/>
            </p:nvSpPr>
            <p:spPr bwMode="auto">
              <a:xfrm>
                <a:off x="1968" y="1776"/>
                <a:ext cx="96" cy="10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AutoShape 11"/>
              <p:cNvSpPr>
                <a:spLocks noChangeArrowheads="1"/>
              </p:cNvSpPr>
              <p:nvPr/>
            </p:nvSpPr>
            <p:spPr bwMode="auto">
              <a:xfrm>
                <a:off x="2016" y="2640"/>
                <a:ext cx="432" cy="192"/>
              </a:xfrm>
              <a:prstGeom prst="rightArrow">
                <a:avLst>
                  <a:gd name="adj1" fmla="val 50000"/>
                  <a:gd name="adj2" fmla="val 5625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Oval 12"/>
              <p:cNvSpPr>
                <a:spLocks noChangeArrowheads="1"/>
              </p:cNvSpPr>
              <p:nvPr/>
            </p:nvSpPr>
            <p:spPr bwMode="auto">
              <a:xfrm>
                <a:off x="4512" y="2448"/>
                <a:ext cx="624" cy="5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3"/>
              <p:cNvSpPr>
                <a:spLocks noChangeShapeType="1"/>
              </p:cNvSpPr>
              <p:nvPr/>
            </p:nvSpPr>
            <p:spPr bwMode="auto">
              <a:xfrm>
                <a:off x="4128" y="2736"/>
                <a:ext cx="3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Line 14"/>
              <p:cNvSpPr>
                <a:spLocks noChangeShapeType="1"/>
              </p:cNvSpPr>
              <p:nvPr/>
            </p:nvSpPr>
            <p:spPr bwMode="auto">
              <a:xfrm>
                <a:off x="3936" y="1776"/>
                <a:ext cx="86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Line 15"/>
              <p:cNvSpPr>
                <a:spLocks noChangeShapeType="1"/>
              </p:cNvSpPr>
              <p:nvPr/>
            </p:nvSpPr>
            <p:spPr bwMode="auto">
              <a:xfrm>
                <a:off x="4800" y="1776"/>
                <a:ext cx="0" cy="67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Text Box 16"/>
              <p:cNvSpPr txBox="1">
                <a:spLocks noChangeArrowheads="1"/>
              </p:cNvSpPr>
              <p:nvPr/>
            </p:nvSpPr>
            <p:spPr bwMode="auto">
              <a:xfrm>
                <a:off x="4656" y="2544"/>
                <a:ext cx="38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l-GR" sz="3200" b="1">
                    <a:latin typeface="Times New Roman" pitchFamily="18" charset="0"/>
                    <a:cs typeface="Times New Roman" pitchFamily="18" charset="0"/>
                  </a:rPr>
                  <a:t>Σ</a:t>
                </a:r>
              </a:p>
            </p:txBody>
          </p:sp>
          <p:sp>
            <p:nvSpPr>
              <p:cNvPr id="17" name="Line 17"/>
              <p:cNvSpPr>
                <a:spLocks noChangeShapeType="1"/>
              </p:cNvSpPr>
              <p:nvPr/>
            </p:nvSpPr>
            <p:spPr bwMode="auto">
              <a:xfrm>
                <a:off x="4800" y="3024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Line 18"/>
              <p:cNvSpPr>
                <a:spLocks noChangeShapeType="1"/>
              </p:cNvSpPr>
              <p:nvPr/>
            </p:nvSpPr>
            <p:spPr bwMode="auto">
              <a:xfrm flipH="1">
                <a:off x="3072" y="3552"/>
                <a:ext cx="17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Line 19"/>
              <p:cNvSpPr>
                <a:spLocks noChangeShapeType="1"/>
              </p:cNvSpPr>
              <p:nvPr/>
            </p:nvSpPr>
            <p:spPr bwMode="auto">
              <a:xfrm flipV="1">
                <a:off x="3072" y="3120"/>
                <a:ext cx="0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Line 20"/>
              <p:cNvSpPr>
                <a:spLocks noChangeShapeType="1"/>
              </p:cNvSpPr>
              <p:nvPr/>
            </p:nvSpPr>
            <p:spPr bwMode="auto">
              <a:xfrm flipV="1">
                <a:off x="3072" y="2880"/>
                <a:ext cx="144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21"/>
              <p:cNvSpPr>
                <a:spLocks noChangeShapeType="1"/>
              </p:cNvSpPr>
              <p:nvPr/>
            </p:nvSpPr>
            <p:spPr bwMode="auto">
              <a:xfrm flipV="1">
                <a:off x="3312" y="2304"/>
                <a:ext cx="19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Text Box 22"/>
              <p:cNvSpPr txBox="1">
                <a:spLocks noChangeArrowheads="1"/>
              </p:cNvSpPr>
              <p:nvPr/>
            </p:nvSpPr>
            <p:spPr bwMode="auto">
              <a:xfrm>
                <a:off x="3552" y="3648"/>
                <a:ext cx="76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/>
                  <a:t>Error</a:t>
                </a:r>
              </a:p>
            </p:txBody>
          </p:sp>
          <p:sp>
            <p:nvSpPr>
              <p:cNvPr id="23" name="Text Box 23"/>
              <p:cNvSpPr txBox="1">
                <a:spLocks noChangeArrowheads="1"/>
              </p:cNvSpPr>
              <p:nvPr/>
            </p:nvSpPr>
            <p:spPr bwMode="auto">
              <a:xfrm>
                <a:off x="4992" y="2160"/>
                <a:ext cx="28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/>
                  <a:t>+</a:t>
                </a:r>
              </a:p>
            </p:txBody>
          </p:sp>
          <p:sp>
            <p:nvSpPr>
              <p:cNvPr id="24" name="Text Box 24"/>
              <p:cNvSpPr txBox="1">
                <a:spLocks noChangeArrowheads="1"/>
              </p:cNvSpPr>
              <p:nvPr/>
            </p:nvSpPr>
            <p:spPr bwMode="auto">
              <a:xfrm>
                <a:off x="4224" y="2880"/>
                <a:ext cx="24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/>
                  <a:t>-</a:t>
                </a:r>
              </a:p>
            </p:txBody>
          </p:sp>
          <p:sp>
            <p:nvSpPr>
              <p:cNvPr id="25" name="Text Box 25"/>
              <p:cNvSpPr txBox="1">
                <a:spLocks noChangeArrowheads="1"/>
              </p:cNvSpPr>
              <p:nvPr/>
            </p:nvSpPr>
            <p:spPr bwMode="auto">
              <a:xfrm>
                <a:off x="4848" y="1440"/>
                <a:ext cx="76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/>
                  <a:t>Expected Output</a:t>
                </a:r>
              </a:p>
            </p:txBody>
          </p:sp>
          <p:sp>
            <p:nvSpPr>
              <p:cNvPr id="26" name="Text Box 26"/>
              <p:cNvSpPr txBox="1">
                <a:spLocks noChangeArrowheads="1"/>
              </p:cNvSpPr>
              <p:nvPr/>
            </p:nvSpPr>
            <p:spPr bwMode="auto">
              <a:xfrm>
                <a:off x="3984" y="2160"/>
                <a:ext cx="672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/>
                  <a:t>Actual Output</a:t>
                </a:r>
              </a:p>
            </p:txBody>
          </p:sp>
        </p:grpSp>
        <p:sp>
          <p:nvSpPr>
            <p:cNvPr id="27" name="Text Box 27"/>
            <p:cNvSpPr txBox="1">
              <a:spLocks noChangeArrowheads="1"/>
            </p:cNvSpPr>
            <p:nvPr/>
          </p:nvSpPr>
          <p:spPr bwMode="auto">
            <a:xfrm>
              <a:off x="3352800" y="4876800"/>
              <a:ext cx="14478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Training</a:t>
              </a:r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 flipV="1">
              <a:off x="4191000" y="4572000"/>
              <a:ext cx="5334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419100" y="5181600"/>
            <a:ext cx="8496300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Run a set of training data through the network and compare the outputs to expected results. Back propagate the errors to update the neural weights, until the outputs match what is expected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2295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r>
              <a:rPr lang="en-US" dirty="0" smtClean="0"/>
              <a:t>Multilayer Perceptron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3716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Definition:</a:t>
            </a:r>
            <a:r>
              <a:rPr lang="en-US" dirty="0" smtClean="0"/>
              <a:t> </a:t>
            </a:r>
            <a:r>
              <a:rPr lang="en-US" sz="2400" dirty="0"/>
              <a:t>A network </a:t>
            </a:r>
            <a:r>
              <a:rPr lang="en-US" sz="2400" dirty="0" smtClean="0"/>
              <a:t>of neurons</a:t>
            </a:r>
            <a:r>
              <a:rPr lang="en-US" sz="2400" dirty="0"/>
              <a:t> in which the output(s) of some neurons are connected through weighted connections to the input(s) of other neurons.</a:t>
            </a:r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1143000" y="2667000"/>
            <a:ext cx="7239000" cy="3994150"/>
            <a:chOff x="336" y="1104"/>
            <a:chExt cx="4560" cy="2516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584" y="1104"/>
              <a:ext cx="288" cy="2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4080" y="1872"/>
              <a:ext cx="288" cy="2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1584" y="1536"/>
              <a:ext cx="288" cy="2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10"/>
            <p:cNvSpPr>
              <a:spLocks noChangeArrowheads="1"/>
            </p:cNvSpPr>
            <p:nvPr/>
          </p:nvSpPr>
          <p:spPr bwMode="auto">
            <a:xfrm>
              <a:off x="1584" y="1920"/>
              <a:ext cx="288" cy="2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11"/>
            <p:cNvSpPr>
              <a:spLocks noChangeArrowheads="1"/>
            </p:cNvSpPr>
            <p:nvPr/>
          </p:nvSpPr>
          <p:spPr bwMode="auto">
            <a:xfrm>
              <a:off x="1584" y="2832"/>
              <a:ext cx="288" cy="2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12"/>
            <p:cNvSpPr>
              <a:spLocks noChangeArrowheads="1"/>
            </p:cNvSpPr>
            <p:nvPr/>
          </p:nvSpPr>
          <p:spPr bwMode="auto">
            <a:xfrm>
              <a:off x="2976" y="1152"/>
              <a:ext cx="288" cy="2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13"/>
            <p:cNvSpPr>
              <a:spLocks noChangeArrowheads="1"/>
            </p:cNvSpPr>
            <p:nvPr/>
          </p:nvSpPr>
          <p:spPr bwMode="auto">
            <a:xfrm>
              <a:off x="2976" y="1536"/>
              <a:ext cx="288" cy="2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14"/>
            <p:cNvSpPr>
              <a:spLocks noChangeArrowheads="1"/>
            </p:cNvSpPr>
            <p:nvPr/>
          </p:nvSpPr>
          <p:spPr bwMode="auto">
            <a:xfrm>
              <a:off x="2976" y="1920"/>
              <a:ext cx="288" cy="2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15"/>
            <p:cNvSpPr>
              <a:spLocks noChangeArrowheads="1"/>
            </p:cNvSpPr>
            <p:nvPr/>
          </p:nvSpPr>
          <p:spPr bwMode="auto">
            <a:xfrm>
              <a:off x="4080" y="2304"/>
              <a:ext cx="288" cy="2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16"/>
            <p:cNvSpPr>
              <a:spLocks noChangeArrowheads="1"/>
            </p:cNvSpPr>
            <p:nvPr/>
          </p:nvSpPr>
          <p:spPr bwMode="auto">
            <a:xfrm>
              <a:off x="2976" y="2832"/>
              <a:ext cx="288" cy="2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17"/>
            <p:cNvSpPr>
              <a:spLocks noChangeArrowheads="1"/>
            </p:cNvSpPr>
            <p:nvPr/>
          </p:nvSpPr>
          <p:spPr bwMode="auto">
            <a:xfrm>
              <a:off x="4080" y="1440"/>
              <a:ext cx="288" cy="2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18"/>
            <p:cNvSpPr>
              <a:spLocks noChangeArrowheads="1"/>
            </p:cNvSpPr>
            <p:nvPr/>
          </p:nvSpPr>
          <p:spPr bwMode="auto">
            <a:xfrm>
              <a:off x="480" y="129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19"/>
            <p:cNvSpPr>
              <a:spLocks noChangeArrowheads="1"/>
            </p:cNvSpPr>
            <p:nvPr/>
          </p:nvSpPr>
          <p:spPr bwMode="auto">
            <a:xfrm>
              <a:off x="480" y="163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20"/>
            <p:cNvSpPr>
              <a:spLocks noChangeArrowheads="1"/>
            </p:cNvSpPr>
            <p:nvPr/>
          </p:nvSpPr>
          <p:spPr bwMode="auto">
            <a:xfrm>
              <a:off x="480" y="192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21"/>
            <p:cNvSpPr>
              <a:spLocks noChangeArrowheads="1"/>
            </p:cNvSpPr>
            <p:nvPr/>
          </p:nvSpPr>
          <p:spPr bwMode="auto">
            <a:xfrm>
              <a:off x="480" y="292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22"/>
            <p:cNvSpPr>
              <a:spLocks noChangeArrowheads="1"/>
            </p:cNvSpPr>
            <p:nvPr/>
          </p:nvSpPr>
          <p:spPr bwMode="auto">
            <a:xfrm>
              <a:off x="528" y="235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23"/>
            <p:cNvSpPr>
              <a:spLocks noChangeArrowheads="1"/>
            </p:cNvSpPr>
            <p:nvPr/>
          </p:nvSpPr>
          <p:spPr bwMode="auto">
            <a:xfrm>
              <a:off x="528" y="2448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24"/>
            <p:cNvSpPr>
              <a:spLocks noChangeArrowheads="1"/>
            </p:cNvSpPr>
            <p:nvPr/>
          </p:nvSpPr>
          <p:spPr bwMode="auto">
            <a:xfrm>
              <a:off x="528" y="254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25"/>
            <p:cNvSpPr>
              <a:spLocks noChangeArrowheads="1"/>
            </p:cNvSpPr>
            <p:nvPr/>
          </p:nvSpPr>
          <p:spPr bwMode="auto">
            <a:xfrm>
              <a:off x="3072" y="235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26"/>
            <p:cNvSpPr>
              <a:spLocks noChangeArrowheads="1"/>
            </p:cNvSpPr>
            <p:nvPr/>
          </p:nvSpPr>
          <p:spPr bwMode="auto">
            <a:xfrm>
              <a:off x="1680" y="235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27"/>
            <p:cNvSpPr>
              <a:spLocks noChangeArrowheads="1"/>
            </p:cNvSpPr>
            <p:nvPr/>
          </p:nvSpPr>
          <p:spPr bwMode="auto">
            <a:xfrm>
              <a:off x="1680" y="2448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8"/>
            <p:cNvSpPr>
              <a:spLocks noChangeArrowheads="1"/>
            </p:cNvSpPr>
            <p:nvPr/>
          </p:nvSpPr>
          <p:spPr bwMode="auto">
            <a:xfrm>
              <a:off x="1680" y="254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29"/>
            <p:cNvSpPr>
              <a:spLocks noChangeArrowheads="1"/>
            </p:cNvSpPr>
            <p:nvPr/>
          </p:nvSpPr>
          <p:spPr bwMode="auto">
            <a:xfrm>
              <a:off x="3072" y="2448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30"/>
            <p:cNvSpPr>
              <a:spLocks noChangeArrowheads="1"/>
            </p:cNvSpPr>
            <p:nvPr/>
          </p:nvSpPr>
          <p:spPr bwMode="auto">
            <a:xfrm>
              <a:off x="3072" y="254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31"/>
            <p:cNvSpPr>
              <a:spLocks noChangeShapeType="1"/>
            </p:cNvSpPr>
            <p:nvPr/>
          </p:nvSpPr>
          <p:spPr bwMode="auto">
            <a:xfrm flipV="1">
              <a:off x="576" y="1248"/>
              <a:ext cx="100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32"/>
            <p:cNvSpPr>
              <a:spLocks noChangeShapeType="1"/>
            </p:cNvSpPr>
            <p:nvPr/>
          </p:nvSpPr>
          <p:spPr bwMode="auto">
            <a:xfrm>
              <a:off x="576" y="1344"/>
              <a:ext cx="100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3"/>
            <p:cNvSpPr>
              <a:spLocks noChangeShapeType="1"/>
            </p:cNvSpPr>
            <p:nvPr/>
          </p:nvSpPr>
          <p:spPr bwMode="auto">
            <a:xfrm>
              <a:off x="576" y="1344"/>
              <a:ext cx="1008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34"/>
            <p:cNvSpPr>
              <a:spLocks noChangeShapeType="1"/>
            </p:cNvSpPr>
            <p:nvPr/>
          </p:nvSpPr>
          <p:spPr bwMode="auto">
            <a:xfrm>
              <a:off x="576" y="1344"/>
              <a:ext cx="1008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35"/>
            <p:cNvSpPr>
              <a:spLocks noChangeShapeType="1"/>
            </p:cNvSpPr>
            <p:nvPr/>
          </p:nvSpPr>
          <p:spPr bwMode="auto">
            <a:xfrm flipV="1">
              <a:off x="576" y="1248"/>
              <a:ext cx="100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6"/>
            <p:cNvSpPr>
              <a:spLocks noChangeShapeType="1"/>
            </p:cNvSpPr>
            <p:nvPr/>
          </p:nvSpPr>
          <p:spPr bwMode="auto">
            <a:xfrm flipV="1">
              <a:off x="576" y="1632"/>
              <a:ext cx="100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7"/>
            <p:cNvSpPr>
              <a:spLocks noChangeShapeType="1"/>
            </p:cNvSpPr>
            <p:nvPr/>
          </p:nvSpPr>
          <p:spPr bwMode="auto">
            <a:xfrm>
              <a:off x="576" y="1680"/>
              <a:ext cx="100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8"/>
            <p:cNvSpPr>
              <a:spLocks noChangeShapeType="1"/>
            </p:cNvSpPr>
            <p:nvPr/>
          </p:nvSpPr>
          <p:spPr bwMode="auto">
            <a:xfrm>
              <a:off x="576" y="1680"/>
              <a:ext cx="1008" cy="1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9"/>
            <p:cNvSpPr>
              <a:spLocks noChangeShapeType="1"/>
            </p:cNvSpPr>
            <p:nvPr/>
          </p:nvSpPr>
          <p:spPr bwMode="auto">
            <a:xfrm flipV="1">
              <a:off x="576" y="1248"/>
              <a:ext cx="1008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40"/>
            <p:cNvSpPr>
              <a:spLocks noChangeShapeType="1"/>
            </p:cNvSpPr>
            <p:nvPr/>
          </p:nvSpPr>
          <p:spPr bwMode="auto">
            <a:xfrm flipV="1">
              <a:off x="576" y="1632"/>
              <a:ext cx="100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41"/>
            <p:cNvSpPr>
              <a:spLocks noChangeShapeType="1"/>
            </p:cNvSpPr>
            <p:nvPr/>
          </p:nvSpPr>
          <p:spPr bwMode="auto">
            <a:xfrm>
              <a:off x="576" y="1968"/>
              <a:ext cx="100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2"/>
            <p:cNvSpPr>
              <a:spLocks noChangeShapeType="1"/>
            </p:cNvSpPr>
            <p:nvPr/>
          </p:nvSpPr>
          <p:spPr bwMode="auto">
            <a:xfrm>
              <a:off x="576" y="1968"/>
              <a:ext cx="100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3"/>
            <p:cNvSpPr>
              <a:spLocks noChangeShapeType="1"/>
            </p:cNvSpPr>
            <p:nvPr/>
          </p:nvSpPr>
          <p:spPr bwMode="auto">
            <a:xfrm flipV="1">
              <a:off x="576" y="1248"/>
              <a:ext cx="1008" cy="17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4"/>
            <p:cNvSpPr>
              <a:spLocks noChangeShapeType="1"/>
            </p:cNvSpPr>
            <p:nvPr/>
          </p:nvSpPr>
          <p:spPr bwMode="auto">
            <a:xfrm flipV="1">
              <a:off x="576" y="1632"/>
              <a:ext cx="1008" cy="1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5"/>
            <p:cNvSpPr>
              <a:spLocks noChangeShapeType="1"/>
            </p:cNvSpPr>
            <p:nvPr/>
          </p:nvSpPr>
          <p:spPr bwMode="auto">
            <a:xfrm flipV="1">
              <a:off x="576" y="2064"/>
              <a:ext cx="1008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6"/>
            <p:cNvSpPr>
              <a:spLocks noChangeShapeType="1"/>
            </p:cNvSpPr>
            <p:nvPr/>
          </p:nvSpPr>
          <p:spPr bwMode="auto">
            <a:xfrm>
              <a:off x="576" y="2976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7"/>
            <p:cNvSpPr>
              <a:spLocks noChangeShapeType="1"/>
            </p:cNvSpPr>
            <p:nvPr/>
          </p:nvSpPr>
          <p:spPr bwMode="auto">
            <a:xfrm>
              <a:off x="1872" y="1248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8"/>
            <p:cNvSpPr>
              <a:spLocks noChangeShapeType="1"/>
            </p:cNvSpPr>
            <p:nvPr/>
          </p:nvSpPr>
          <p:spPr bwMode="auto">
            <a:xfrm>
              <a:off x="1872" y="1248"/>
              <a:ext cx="110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49"/>
            <p:cNvSpPr>
              <a:spLocks noChangeShapeType="1"/>
            </p:cNvSpPr>
            <p:nvPr/>
          </p:nvSpPr>
          <p:spPr bwMode="auto">
            <a:xfrm>
              <a:off x="1872" y="1248"/>
              <a:ext cx="1104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50"/>
            <p:cNvSpPr>
              <a:spLocks noChangeShapeType="1"/>
            </p:cNvSpPr>
            <p:nvPr/>
          </p:nvSpPr>
          <p:spPr bwMode="auto">
            <a:xfrm>
              <a:off x="1872" y="1248"/>
              <a:ext cx="1104" cy="17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51"/>
            <p:cNvSpPr>
              <a:spLocks noChangeShapeType="1"/>
            </p:cNvSpPr>
            <p:nvPr/>
          </p:nvSpPr>
          <p:spPr bwMode="auto">
            <a:xfrm flipV="1">
              <a:off x="1872" y="1248"/>
              <a:ext cx="110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52"/>
            <p:cNvSpPr>
              <a:spLocks noChangeShapeType="1"/>
            </p:cNvSpPr>
            <p:nvPr/>
          </p:nvSpPr>
          <p:spPr bwMode="auto">
            <a:xfrm>
              <a:off x="1872" y="1680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53"/>
            <p:cNvSpPr>
              <a:spLocks noChangeShapeType="1"/>
            </p:cNvSpPr>
            <p:nvPr/>
          </p:nvSpPr>
          <p:spPr bwMode="auto">
            <a:xfrm>
              <a:off x="1872" y="1680"/>
              <a:ext cx="110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54"/>
            <p:cNvSpPr>
              <a:spLocks noChangeShapeType="1"/>
            </p:cNvSpPr>
            <p:nvPr/>
          </p:nvSpPr>
          <p:spPr bwMode="auto">
            <a:xfrm>
              <a:off x="1872" y="1680"/>
              <a:ext cx="1104" cy="1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55"/>
            <p:cNvSpPr>
              <a:spLocks noChangeShapeType="1"/>
            </p:cNvSpPr>
            <p:nvPr/>
          </p:nvSpPr>
          <p:spPr bwMode="auto">
            <a:xfrm flipV="1">
              <a:off x="1872" y="1248"/>
              <a:ext cx="105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56"/>
            <p:cNvSpPr>
              <a:spLocks noChangeShapeType="1"/>
            </p:cNvSpPr>
            <p:nvPr/>
          </p:nvSpPr>
          <p:spPr bwMode="auto">
            <a:xfrm flipV="1">
              <a:off x="1872" y="1680"/>
              <a:ext cx="110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57"/>
            <p:cNvSpPr>
              <a:spLocks noChangeShapeType="1"/>
            </p:cNvSpPr>
            <p:nvPr/>
          </p:nvSpPr>
          <p:spPr bwMode="auto">
            <a:xfrm>
              <a:off x="1872" y="2016"/>
              <a:ext cx="110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58"/>
            <p:cNvSpPr>
              <a:spLocks noChangeShapeType="1"/>
            </p:cNvSpPr>
            <p:nvPr/>
          </p:nvSpPr>
          <p:spPr bwMode="auto">
            <a:xfrm>
              <a:off x="1872" y="2016"/>
              <a:ext cx="1104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59"/>
            <p:cNvSpPr>
              <a:spLocks noChangeShapeType="1"/>
            </p:cNvSpPr>
            <p:nvPr/>
          </p:nvSpPr>
          <p:spPr bwMode="auto">
            <a:xfrm flipV="1">
              <a:off x="1872" y="1248"/>
              <a:ext cx="1104" cy="17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60"/>
            <p:cNvSpPr>
              <a:spLocks noChangeShapeType="1"/>
            </p:cNvSpPr>
            <p:nvPr/>
          </p:nvSpPr>
          <p:spPr bwMode="auto">
            <a:xfrm flipV="1">
              <a:off x="1872" y="1680"/>
              <a:ext cx="1104" cy="1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61"/>
            <p:cNvSpPr>
              <a:spLocks noChangeShapeType="1"/>
            </p:cNvSpPr>
            <p:nvPr/>
          </p:nvSpPr>
          <p:spPr bwMode="auto">
            <a:xfrm flipV="1">
              <a:off x="1872" y="2064"/>
              <a:ext cx="1104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62"/>
            <p:cNvSpPr>
              <a:spLocks noChangeShapeType="1"/>
            </p:cNvSpPr>
            <p:nvPr/>
          </p:nvSpPr>
          <p:spPr bwMode="auto">
            <a:xfrm>
              <a:off x="1872" y="2976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63"/>
            <p:cNvSpPr>
              <a:spLocks noChangeShapeType="1"/>
            </p:cNvSpPr>
            <p:nvPr/>
          </p:nvSpPr>
          <p:spPr bwMode="auto">
            <a:xfrm>
              <a:off x="3264" y="1248"/>
              <a:ext cx="81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Line 64"/>
            <p:cNvSpPr>
              <a:spLocks noChangeShapeType="1"/>
            </p:cNvSpPr>
            <p:nvPr/>
          </p:nvSpPr>
          <p:spPr bwMode="auto">
            <a:xfrm>
              <a:off x="3264" y="1248"/>
              <a:ext cx="81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65"/>
            <p:cNvSpPr>
              <a:spLocks noChangeShapeType="1"/>
            </p:cNvSpPr>
            <p:nvPr/>
          </p:nvSpPr>
          <p:spPr bwMode="auto">
            <a:xfrm>
              <a:off x="3264" y="1248"/>
              <a:ext cx="816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66"/>
            <p:cNvSpPr>
              <a:spLocks noChangeShapeType="1"/>
            </p:cNvSpPr>
            <p:nvPr/>
          </p:nvSpPr>
          <p:spPr bwMode="auto">
            <a:xfrm flipV="1">
              <a:off x="3264" y="1584"/>
              <a:ext cx="81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67"/>
            <p:cNvSpPr>
              <a:spLocks noChangeShapeType="1"/>
            </p:cNvSpPr>
            <p:nvPr/>
          </p:nvSpPr>
          <p:spPr bwMode="auto">
            <a:xfrm>
              <a:off x="3264" y="1680"/>
              <a:ext cx="81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Line 68"/>
            <p:cNvSpPr>
              <a:spLocks noChangeShapeType="1"/>
            </p:cNvSpPr>
            <p:nvPr/>
          </p:nvSpPr>
          <p:spPr bwMode="auto">
            <a:xfrm>
              <a:off x="3264" y="1680"/>
              <a:ext cx="81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69"/>
            <p:cNvSpPr>
              <a:spLocks noChangeShapeType="1"/>
            </p:cNvSpPr>
            <p:nvPr/>
          </p:nvSpPr>
          <p:spPr bwMode="auto">
            <a:xfrm flipV="1">
              <a:off x="3264" y="1584"/>
              <a:ext cx="81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Line 70"/>
            <p:cNvSpPr>
              <a:spLocks noChangeShapeType="1"/>
            </p:cNvSpPr>
            <p:nvPr/>
          </p:nvSpPr>
          <p:spPr bwMode="auto">
            <a:xfrm flipV="1">
              <a:off x="3264" y="2016"/>
              <a:ext cx="81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Line 71"/>
            <p:cNvSpPr>
              <a:spLocks noChangeShapeType="1"/>
            </p:cNvSpPr>
            <p:nvPr/>
          </p:nvSpPr>
          <p:spPr bwMode="auto">
            <a:xfrm>
              <a:off x="3264" y="2064"/>
              <a:ext cx="81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72"/>
            <p:cNvSpPr>
              <a:spLocks noChangeShapeType="1"/>
            </p:cNvSpPr>
            <p:nvPr/>
          </p:nvSpPr>
          <p:spPr bwMode="auto">
            <a:xfrm flipV="1">
              <a:off x="3264" y="1632"/>
              <a:ext cx="816" cy="1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Line 73"/>
            <p:cNvSpPr>
              <a:spLocks noChangeShapeType="1"/>
            </p:cNvSpPr>
            <p:nvPr/>
          </p:nvSpPr>
          <p:spPr bwMode="auto">
            <a:xfrm flipV="1">
              <a:off x="3264" y="2016"/>
              <a:ext cx="816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Line 74"/>
            <p:cNvSpPr>
              <a:spLocks noChangeShapeType="1"/>
            </p:cNvSpPr>
            <p:nvPr/>
          </p:nvSpPr>
          <p:spPr bwMode="auto">
            <a:xfrm flipV="1">
              <a:off x="3264" y="2400"/>
              <a:ext cx="816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Line 75"/>
            <p:cNvSpPr>
              <a:spLocks noChangeShapeType="1"/>
            </p:cNvSpPr>
            <p:nvPr/>
          </p:nvSpPr>
          <p:spPr bwMode="auto">
            <a:xfrm>
              <a:off x="4368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Line 76"/>
            <p:cNvSpPr>
              <a:spLocks noChangeShapeType="1"/>
            </p:cNvSpPr>
            <p:nvPr/>
          </p:nvSpPr>
          <p:spPr bwMode="auto">
            <a:xfrm>
              <a:off x="4368" y="2016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77"/>
            <p:cNvSpPr>
              <a:spLocks noChangeShapeType="1"/>
            </p:cNvSpPr>
            <p:nvPr/>
          </p:nvSpPr>
          <p:spPr bwMode="auto">
            <a:xfrm>
              <a:off x="4368" y="2448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Text Box 78"/>
            <p:cNvSpPr txBox="1">
              <a:spLocks noChangeArrowheads="1"/>
            </p:cNvSpPr>
            <p:nvPr/>
          </p:nvSpPr>
          <p:spPr bwMode="auto">
            <a:xfrm>
              <a:off x="336" y="3168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Inputs</a:t>
              </a:r>
            </a:p>
          </p:txBody>
        </p:sp>
        <p:sp>
          <p:nvSpPr>
            <p:cNvPr id="77" name="Text Box 79"/>
            <p:cNvSpPr txBox="1">
              <a:spLocks noChangeArrowheads="1"/>
            </p:cNvSpPr>
            <p:nvPr/>
          </p:nvSpPr>
          <p:spPr bwMode="auto">
            <a:xfrm>
              <a:off x="1392" y="3216"/>
              <a:ext cx="100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First Hidden layer</a:t>
              </a:r>
            </a:p>
          </p:txBody>
        </p:sp>
        <p:sp>
          <p:nvSpPr>
            <p:cNvPr id="78" name="Text Box 80"/>
            <p:cNvSpPr txBox="1">
              <a:spLocks noChangeArrowheads="1"/>
            </p:cNvSpPr>
            <p:nvPr/>
          </p:nvSpPr>
          <p:spPr bwMode="auto">
            <a:xfrm>
              <a:off x="2688" y="3216"/>
              <a:ext cx="106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b="1"/>
                <a:t>Second Hidden Layer</a:t>
              </a:r>
            </a:p>
          </p:txBody>
        </p:sp>
        <p:sp>
          <p:nvSpPr>
            <p:cNvPr id="79" name="Text Box 81"/>
            <p:cNvSpPr txBox="1">
              <a:spLocks noChangeArrowheads="1"/>
            </p:cNvSpPr>
            <p:nvPr/>
          </p:nvSpPr>
          <p:spPr bwMode="auto">
            <a:xfrm>
              <a:off x="4032" y="2976"/>
              <a:ext cx="67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Output Layer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0335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Backpropagation</a:t>
            </a:r>
            <a:r>
              <a:rPr lang="en-US" dirty="0" smtClean="0"/>
              <a:t> of Errors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457200" y="1919287"/>
            <a:ext cx="8153400" cy="4176713"/>
            <a:chOff x="288" y="1344"/>
            <a:chExt cx="4752" cy="2295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344" y="1344"/>
              <a:ext cx="528" cy="48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Oval 6"/>
            <p:cNvSpPr>
              <a:spLocks noChangeArrowheads="1"/>
            </p:cNvSpPr>
            <p:nvPr/>
          </p:nvSpPr>
          <p:spPr bwMode="auto">
            <a:xfrm>
              <a:off x="3888" y="1776"/>
              <a:ext cx="528" cy="48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7"/>
            <p:cNvSpPr>
              <a:spLocks noChangeArrowheads="1"/>
            </p:cNvSpPr>
            <p:nvPr/>
          </p:nvSpPr>
          <p:spPr bwMode="auto">
            <a:xfrm>
              <a:off x="1344" y="2352"/>
              <a:ext cx="528" cy="48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1872" y="1536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1872" y="2640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3216" y="1536"/>
              <a:ext cx="72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 flipV="1">
              <a:off x="3264" y="2208"/>
              <a:ext cx="76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4416" y="201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 flipH="1">
              <a:off x="3216" y="2160"/>
              <a:ext cx="720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H="1">
              <a:off x="1872" y="2544"/>
              <a:ext cx="13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 flipH="1" flipV="1">
              <a:off x="3216" y="1680"/>
              <a:ext cx="672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 flipH="1">
              <a:off x="1872" y="1680"/>
              <a:ext cx="13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 flipH="1">
              <a:off x="4368" y="2112"/>
              <a:ext cx="6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288" y="1536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336" y="2688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 flipH="1">
              <a:off x="288" y="1680"/>
              <a:ext cx="10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flipH="1">
              <a:off x="384" y="2544"/>
              <a:ext cx="9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2016" y="3312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3024" y="3168"/>
              <a:ext cx="14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Function Signals</a:t>
              </a:r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H="1">
              <a:off x="1968" y="3552"/>
              <a:ext cx="8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 Box 25"/>
            <p:cNvSpPr txBox="1">
              <a:spLocks noChangeArrowheads="1"/>
            </p:cNvSpPr>
            <p:nvPr/>
          </p:nvSpPr>
          <p:spPr bwMode="auto">
            <a:xfrm>
              <a:off x="3024" y="3408"/>
              <a:ext cx="10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/>
                <a:t>Error Signals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8398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Grammar (</a:t>
            </a:r>
            <a:r>
              <a:rPr lang="en-US" i="1" smtClean="0"/>
              <a:t>L</a:t>
            </a:r>
            <a:r>
              <a:rPr lang="en-US" i="1" baseline="-25000" smtClean="0"/>
              <a:t>0</a:t>
            </a:r>
            <a:r>
              <a:rPr lang="en-US" smtClean="0"/>
              <a:t>)</a:t>
            </a:r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35150"/>
            <a:ext cx="7467600" cy="456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969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/>
              <a:t>Classifying the Chomsky Grammars</a:t>
            </a:r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49400"/>
            <a:ext cx="76962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04800" y="3259991"/>
            <a:ext cx="86106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Regular</a:t>
            </a:r>
            <a:r>
              <a:rPr lang="en-US" sz="2200" b="1" dirty="0" smtClean="0">
                <a:solidFill>
                  <a:srgbClr val="000000"/>
                </a:solidFill>
                <a:latin typeface="Times New Roman" pitchFamily="18" charset="0"/>
              </a:rPr>
              <a:t>: </a:t>
            </a:r>
            <a:r>
              <a:rPr lang="en-US" sz="2200" dirty="0" smtClean="0">
                <a:solidFill>
                  <a:srgbClr val="000000"/>
                </a:solidFill>
                <a:latin typeface="Times New Roman" pitchFamily="18" charset="0"/>
              </a:rPr>
              <a:t>Left </a:t>
            </a:r>
            <a:r>
              <a:rPr lang="en-US" sz="2200" dirty="0">
                <a:solidFill>
                  <a:srgbClr val="000000"/>
                </a:solidFill>
                <a:latin typeface="Times New Roman" pitchFamily="18" charset="0"/>
              </a:rPr>
              <a:t>hand side contains one non terminal, right hand has only one </a:t>
            </a:r>
            <a:r>
              <a:rPr lang="en-US" sz="2200" dirty="0" smtClean="0">
                <a:solidFill>
                  <a:srgbClr val="000000"/>
                </a:solidFill>
                <a:latin typeface="Times New Roman" pitchFamily="18" charset="0"/>
              </a:rPr>
              <a:t>non-terminal. Regular expressions and FSAs fit this category.</a:t>
            </a:r>
            <a:endParaRPr lang="en-US" sz="2200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Context Free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Times New Roman" pitchFamily="18" charset="0"/>
              </a:rPr>
              <a:t>: Left </a:t>
            </a:r>
            <a:r>
              <a:rPr lang="en-US" sz="2200" dirty="0">
                <a:solidFill>
                  <a:srgbClr val="000000"/>
                </a:solidFill>
                <a:latin typeface="Times New Roman" pitchFamily="18" charset="0"/>
              </a:rPr>
              <a:t>hand side contains one non-terminal, right hand side mixes terminals and </a:t>
            </a:r>
            <a:r>
              <a:rPr lang="en-US" sz="2200" dirty="0" smtClean="0">
                <a:solidFill>
                  <a:srgbClr val="000000"/>
                </a:solidFill>
                <a:latin typeface="Times New Roman" pitchFamily="18" charset="0"/>
              </a:rPr>
              <a:t>non-terminals. Can parse with a tree-based algorithm</a:t>
            </a:r>
            <a:endParaRPr lang="en-US" sz="2200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Context 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sensitive: </a:t>
            </a:r>
            <a:r>
              <a:rPr lang="en-US" sz="2200" dirty="0" smtClean="0">
                <a:solidFill>
                  <a:srgbClr val="000000"/>
                </a:solidFill>
                <a:latin typeface="Times New Roman" pitchFamily="18" charset="0"/>
              </a:rPr>
              <a:t>Left </a:t>
            </a:r>
            <a:r>
              <a:rPr lang="en-US" sz="2200" dirty="0">
                <a:solidFill>
                  <a:srgbClr val="000000"/>
                </a:solidFill>
                <a:latin typeface="Times New Roman" pitchFamily="18" charset="0"/>
              </a:rPr>
              <a:t>hand side has both terminals and </a:t>
            </a:r>
            <a:r>
              <a:rPr lang="en-US" sz="2200" dirty="0" smtClean="0">
                <a:solidFill>
                  <a:srgbClr val="000000"/>
                </a:solidFill>
                <a:latin typeface="Times New Roman" pitchFamily="18" charset="0"/>
              </a:rPr>
              <a:t>non-terminals. The only restriction is that the length of left side is less than the length of the right side. Parsing algorithms become difficult.</a:t>
            </a:r>
            <a:endParaRPr lang="en-US" sz="2200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Turing Equivalent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: </a:t>
            </a:r>
            <a:r>
              <a:rPr lang="en-US" sz="2200" dirty="0">
                <a:solidFill>
                  <a:srgbClr val="000000"/>
                </a:solidFill>
                <a:latin typeface="Times New Roman" pitchFamily="18" charset="0"/>
              </a:rPr>
              <a:t>All rules are fair </a:t>
            </a:r>
            <a:r>
              <a:rPr lang="en-US" sz="2200" dirty="0" smtClean="0">
                <a:solidFill>
                  <a:srgbClr val="000000"/>
                </a:solidFill>
                <a:latin typeface="Times New Roman" pitchFamily="18" charset="0"/>
              </a:rPr>
              <a:t>game. These languages have the computational </a:t>
            </a:r>
            <a:r>
              <a:rPr lang="en-US" sz="2200" dirty="0">
                <a:solidFill>
                  <a:srgbClr val="000000"/>
                </a:solidFill>
                <a:latin typeface="Times New Roman" pitchFamily="18" charset="0"/>
              </a:rPr>
              <a:t>power of a </a:t>
            </a:r>
            <a:r>
              <a:rPr lang="en-US" sz="2200" dirty="0" smtClean="0">
                <a:solidFill>
                  <a:srgbClr val="000000"/>
                </a:solidFill>
                <a:latin typeface="Times New Roman" pitchFamily="18" charset="0"/>
              </a:rPr>
              <a:t>digital computer</a:t>
            </a: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17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/>
              <a:t>Context Free Grammars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828800"/>
            <a:ext cx="8915400" cy="45720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2800" dirty="0" smtClean="0"/>
              <a:t>Capture constituents and ordering</a:t>
            </a:r>
          </a:p>
          <a:p>
            <a:pPr lvl="1" eaLnBrk="1" hangingPunct="1"/>
            <a:r>
              <a:rPr lang="en-US" sz="2400" dirty="0" smtClean="0"/>
              <a:t>Regular grammars are too limited to represent grammars</a:t>
            </a:r>
            <a:br>
              <a:rPr lang="en-US" sz="2400" dirty="0" smtClean="0"/>
            </a:br>
            <a:endParaRPr lang="en-US" sz="800" dirty="0" smtClean="0"/>
          </a:p>
          <a:p>
            <a:pPr eaLnBrk="1" hangingPunct="1"/>
            <a:r>
              <a:rPr lang="en-US" sz="2800" dirty="0" smtClean="0"/>
              <a:t>Context Free Grammars consist of</a:t>
            </a:r>
          </a:p>
          <a:p>
            <a:pPr lvl="1" eaLnBrk="1" hangingPunct="1"/>
            <a:r>
              <a:rPr lang="en-US" sz="2400" dirty="0" smtClean="0"/>
              <a:t>Set of non-terminal symbols N</a:t>
            </a:r>
          </a:p>
          <a:p>
            <a:pPr lvl="1" eaLnBrk="1" hangingPunct="1"/>
            <a:r>
              <a:rPr lang="en-US" sz="2400" dirty="0" smtClean="0"/>
              <a:t>Finite alphabet of terminals </a:t>
            </a:r>
            <a:r>
              <a:rPr lang="en-US" sz="2400" dirty="0" smtClean="0">
                <a:sym typeface="Symbol" pitchFamily="18" charset="2"/>
              </a:rPr>
              <a:t>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Set of productions A </a:t>
            </a:r>
            <a:r>
              <a:rPr lang="en-US" sz="2400" dirty="0" smtClean="0">
                <a:latin typeface="Courier New" pitchFamily="49" charset="0"/>
              </a:rPr>
              <a:t>→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itchFamily="18" charset="2"/>
              </a:rPr>
              <a:t></a:t>
            </a:r>
            <a:r>
              <a:rPr lang="en-US" sz="2400" dirty="0" smtClean="0"/>
              <a:t> such that </a:t>
            </a:r>
            <a:r>
              <a:rPr lang="en-US" dirty="0" smtClean="0"/>
              <a:t>A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itchFamily="18" charset="2"/>
              </a:rPr>
              <a:t></a:t>
            </a:r>
            <a:r>
              <a:rPr lang="en-US" dirty="0" smtClean="0"/>
              <a:t>N</a:t>
            </a:r>
            <a:r>
              <a:rPr lang="en-US" sz="2400" dirty="0" smtClean="0"/>
              <a:t>, </a:t>
            </a:r>
            <a:r>
              <a:rPr lang="en-US" dirty="0" smtClean="0">
                <a:sym typeface="Symbol" pitchFamily="18" charset="2"/>
              </a:rPr>
              <a:t></a:t>
            </a:r>
            <a:r>
              <a:rPr lang="en-US" dirty="0" smtClean="0"/>
              <a:t>-string </a:t>
            </a:r>
            <a:r>
              <a:rPr lang="en-US" sz="2400" dirty="0" smtClean="0">
                <a:sym typeface="Symbol" pitchFamily="18" charset="2"/>
              </a:rPr>
              <a:t></a:t>
            </a:r>
            <a:r>
              <a:rPr lang="en-US" dirty="0" smtClean="0"/>
              <a:t> (</a:t>
            </a:r>
            <a:r>
              <a:rPr lang="en-US" dirty="0" smtClean="0">
                <a:sym typeface="Symbol" pitchFamily="18" charset="2"/>
              </a:rPr>
              <a:t></a:t>
            </a:r>
            <a:r>
              <a:rPr lang="en-US" dirty="0" smtClean="0"/>
              <a:t>N)*</a:t>
            </a:r>
            <a:endParaRPr lang="en-US" sz="3200" dirty="0" smtClean="0"/>
          </a:p>
          <a:p>
            <a:pPr lvl="1" eaLnBrk="1" hangingPunct="1"/>
            <a:r>
              <a:rPr lang="en-US" sz="2400" dirty="0" smtClean="0"/>
              <a:t>A designated start symbol</a:t>
            </a:r>
            <a:endParaRPr lang="en-US" sz="800" dirty="0" smtClean="0"/>
          </a:p>
          <a:p>
            <a:pPr eaLnBrk="1" hangingPunct="1">
              <a:buFontTx/>
              <a:buNone/>
            </a:pPr>
            <a:endParaRPr lang="en-US" sz="800" dirty="0" smtClean="0"/>
          </a:p>
          <a:p>
            <a:pPr eaLnBrk="1" hangingPunct="1"/>
            <a:r>
              <a:rPr lang="en-US" sz="2800" dirty="0" smtClean="0"/>
              <a:t>Characteristics</a:t>
            </a:r>
          </a:p>
          <a:p>
            <a:pPr lvl="1"/>
            <a:r>
              <a:rPr lang="en-US" sz="2400" dirty="0" smtClean="0"/>
              <a:t>Used </a:t>
            </a:r>
            <a:r>
              <a:rPr lang="en-US" sz="2400" dirty="0" smtClean="0"/>
              <a:t>for programming language syntax. </a:t>
            </a:r>
            <a:endParaRPr lang="en-US" sz="2400" dirty="0" smtClean="0"/>
          </a:p>
          <a:p>
            <a:pPr lvl="1"/>
            <a:r>
              <a:rPr lang="en-US" sz="2400" dirty="0" smtClean="0"/>
              <a:t>Okay for basic natural language grammatical syntax</a:t>
            </a:r>
          </a:p>
          <a:p>
            <a:pPr lvl="1"/>
            <a:r>
              <a:rPr lang="en-US" sz="2400" dirty="0" smtClean="0"/>
              <a:t>Too </a:t>
            </a:r>
            <a:r>
              <a:rPr lang="en-US" sz="2400" dirty="0" smtClean="0"/>
              <a:t>restrictive </a:t>
            </a:r>
            <a:r>
              <a:rPr lang="en-US" sz="2400" dirty="0" smtClean="0"/>
              <a:t>to capture all of the nuances of typical speech</a:t>
            </a:r>
            <a:endParaRPr lang="en-US" sz="2400" dirty="0" smtClean="0"/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2574925" y="1014413"/>
            <a:ext cx="4103688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+mn-cs"/>
              </a:rPr>
              <a:t>Chomsky (1956) Backus (1959)</a:t>
            </a:r>
          </a:p>
        </p:txBody>
      </p:sp>
    </p:spTree>
    <p:extLst>
      <p:ext uri="{BB962C8B-B14F-4D97-AF65-F5344CB8AC3E}">
        <p14:creationId xmlns:p14="http://schemas.microsoft.com/office/powerpoint/2010/main" val="372699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Context Free Grammar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684" name="Content Placeholder 1"/>
              <p:cNvSpPr>
                <a:spLocks noGrp="1"/>
              </p:cNvSpPr>
              <p:nvPr>
                <p:ph sz="half" idx="2"/>
              </p:nvPr>
            </p:nvSpPr>
            <p:spPr>
              <a:xfrm>
                <a:off x="533400" y="1600200"/>
                <a:ext cx="8305800" cy="4953000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Font typeface="Arial" charset="0"/>
                  <a:buNone/>
                </a:pPr>
                <a:r>
                  <a:rPr lang="en-US" sz="2400" b="1" dirty="0" smtClean="0"/>
                  <a:t>Goal: Frequency of a particular grammatical construction</a:t>
                </a:r>
              </a:p>
              <a:p>
                <a:pPr marL="0" indent="0">
                  <a:buFont typeface="Arial" charset="0"/>
                  <a:buNone/>
                </a:pPr>
                <a:r>
                  <a:rPr lang="en-US" sz="2400" dirty="0" smtClean="0"/>
                  <a:t>Parameters</a:t>
                </a:r>
              </a:p>
              <a:p>
                <a:pPr lvl="1" indent="-342900"/>
                <a:r>
                  <a:rPr lang="en-US" sz="2000" dirty="0" smtClean="0"/>
                  <a:t>X = set of all possible parse trees</a:t>
                </a:r>
              </a:p>
              <a:p>
                <a:pPr lvl="1" indent="-342900"/>
                <a:r>
                  <a:rPr lang="en-US" sz="2000" dirty="0" smtClean="0"/>
                  <a:t>T = {t</a:t>
                </a:r>
                <a:r>
                  <a:rPr lang="en-US" sz="2000" baseline="-25000" dirty="0" smtClean="0"/>
                  <a:t>1</a:t>
                </a:r>
                <a:r>
                  <a:rPr lang="en-US" sz="2000" dirty="0" smtClean="0"/>
                  <a:t> … </a:t>
                </a:r>
                <a:r>
                  <a:rPr lang="en-US" sz="2000" dirty="0" err="1" smtClean="0"/>
                  <a:t>t</a:t>
                </a:r>
                <a:r>
                  <a:rPr lang="en-US" sz="2000" baseline="-25000" dirty="0" err="1"/>
                  <a:t>O</a:t>
                </a:r>
                <a:r>
                  <a:rPr lang="en-US" sz="2000" dirty="0" smtClean="0"/>
                  <a:t>} where </a:t>
                </a:r>
                <a:r>
                  <a:rPr lang="en-US" sz="2000" dirty="0" err="1" smtClean="0"/>
                  <a:t>t</a:t>
                </a:r>
                <a:r>
                  <a:rPr lang="en-US" sz="2000" baseline="-25000" dirty="0" err="1" smtClean="0"/>
                  <a:t>i</a:t>
                </a:r>
                <a:r>
                  <a:rPr lang="en-US" sz="2000" dirty="0" smtClean="0"/>
                  <a:t> ∈ X are observed parse tree sequences</a:t>
                </a:r>
              </a:p>
              <a:p>
                <a:pPr lvl="1" indent="-342900"/>
                <a:r>
                  <a:rPr lang="en-US" sz="2000" dirty="0" smtClean="0"/>
                  <a:t>Let </a:t>
                </a:r>
                <a:r>
                  <a:rPr lang="el-GR" sz="2000" dirty="0" smtClean="0">
                    <a:cs typeface="Calibri"/>
                  </a:rPr>
                  <a:t>ϴ</a:t>
                </a:r>
                <a:r>
                  <a:rPr lang="en-US" sz="2000" baseline="-25000" dirty="0" smtClean="0">
                    <a:cs typeface="Calibri"/>
                  </a:rPr>
                  <a:t>p</a:t>
                </a:r>
                <a:r>
                  <a:rPr lang="en-US" sz="2000" dirty="0" smtClean="0">
                    <a:cs typeface="Calibri"/>
                  </a:rPr>
                  <a:t> = probability that a parse tree applies production p </a:t>
                </a:r>
                <a:r>
                  <a:rPr lang="en-US" sz="2000" dirty="0" smtClean="0"/>
                  <a:t>∈ </a:t>
                </a:r>
                <a:r>
                  <a:rPr lang="en-US" sz="2000" dirty="0" smtClean="0">
                    <a:cs typeface="Calibri"/>
                  </a:rPr>
                  <a:t>P </a:t>
                </a:r>
                <a:endParaRPr lang="en-US" sz="2000" dirty="0" smtClean="0"/>
              </a:p>
              <a:p>
                <a:pPr lvl="1" indent="-342900"/>
                <a:r>
                  <a:rPr lang="en-US" sz="2000" dirty="0" smtClean="0"/>
                  <a:t>Parameter space, </a:t>
                </a:r>
                <a:r>
                  <a:rPr lang="el-GR" sz="2000" dirty="0" smtClean="0">
                    <a:latin typeface="Calibri"/>
                    <a:cs typeface="Calibri"/>
                  </a:rPr>
                  <a:t>Ω</a:t>
                </a:r>
                <a:r>
                  <a:rPr lang="en-US" sz="2000" dirty="0" smtClean="0">
                    <a:latin typeface="Calibri"/>
                    <a:cs typeface="Calibri"/>
                  </a:rPr>
                  <a:t> = set of </a:t>
                </a:r>
                <a:r>
                  <a:rPr lang="el-GR" sz="2000" dirty="0" smtClean="0">
                    <a:latin typeface="Calibri"/>
                    <a:cs typeface="Calibri"/>
                  </a:rPr>
                  <a:t>ϴ</a:t>
                </a:r>
                <a:r>
                  <a:rPr lang="en-US" sz="2000" dirty="0" smtClean="0">
                    <a:latin typeface="Calibri"/>
                    <a:cs typeface="Calibri"/>
                  </a:rPr>
                  <a:t> </a:t>
                </a:r>
                <a:r>
                  <a:rPr lang="en-US" sz="2000" dirty="0" smtClean="0"/>
                  <a:t>∈ [0,1]</a:t>
                </a:r>
                <a:r>
                  <a:rPr lang="en-US" sz="2000" baseline="30000" dirty="0" smtClean="0"/>
                  <a:t>|P| </a:t>
                </a:r>
                <a:r>
                  <a:rPr lang="en-US" sz="2000" dirty="0" smtClean="0"/>
                  <a:t>where for all </a:t>
                </a:r>
                <a:r>
                  <a:rPr lang="el-GR" sz="2000" dirty="0" smtClean="0">
                    <a:sym typeface="Wingdings" pitchFamily="2" charset="2"/>
                  </a:rPr>
                  <a:t>α</a:t>
                </a:r>
                <a:r>
                  <a:rPr lang="en-US" sz="2000" dirty="0" smtClean="0">
                    <a:sym typeface="Wingdings" pitchFamily="2" charset="2"/>
                  </a:rPr>
                  <a:t>, </a:t>
                </a:r>
                <a:r>
                  <a:rPr lang="el-GR" sz="2000" dirty="0" smtClean="0">
                    <a:sym typeface="Wingdings" pitchFamily="2" charset="2"/>
                  </a:rPr>
                  <a:t> </a:t>
                </a:r>
                <a:r>
                  <a:rPr lang="en-US" sz="2000" dirty="0" smtClean="0">
                    <a:latin typeface="Calibri"/>
                    <a:cs typeface="Calibri"/>
                  </a:rPr>
                  <a:t>∑</a:t>
                </a:r>
                <a:r>
                  <a:rPr lang="en-US" sz="2000" baseline="-25000" dirty="0" err="1" smtClean="0"/>
                  <a:t>p∈P</a:t>
                </a:r>
                <a:r>
                  <a:rPr lang="en-US" sz="2000" dirty="0" smtClean="0">
                    <a:latin typeface="Calibri"/>
                    <a:cs typeface="Calibri"/>
                  </a:rPr>
                  <a:t> </a:t>
                </a:r>
                <a:r>
                  <a:rPr lang="el-GR" sz="2000" dirty="0">
                    <a:cs typeface="Calibri"/>
                  </a:rPr>
                  <a:t>ϴ</a:t>
                </a:r>
                <a:r>
                  <a:rPr lang="en-US" sz="2000" baseline="-25000" dirty="0" smtClean="0">
                    <a:cs typeface="Calibri"/>
                  </a:rPr>
                  <a:t>p</a:t>
                </a:r>
                <a:r>
                  <a:rPr lang="en-US" sz="2000" dirty="0" smtClean="0">
                    <a:cs typeface="Calibri"/>
                  </a:rPr>
                  <a:t>=1</a:t>
                </a:r>
                <a:endParaRPr lang="en-US" sz="2000" dirty="0" smtClean="0"/>
              </a:p>
              <a:p>
                <a:pPr lvl="1" indent="-342900"/>
                <a:r>
                  <a:rPr lang="en-US" sz="2000" dirty="0" smtClean="0"/>
                  <a:t>Number of times a production p is in tree </a:t>
                </a:r>
                <a:r>
                  <a:rPr lang="en-US" sz="2000" dirty="0" err="1" smtClean="0"/>
                  <a:t>t</a:t>
                </a:r>
                <a:r>
                  <a:rPr lang="en-US" sz="2000" baseline="-25000" dirty="0" err="1" smtClean="0"/>
                  <a:t>i</a:t>
                </a:r>
                <a:r>
                  <a:rPr lang="en-US" sz="2000" dirty="0" smtClean="0"/>
                  <a:t> (C(</a:t>
                </a:r>
                <a:r>
                  <a:rPr lang="en-US" sz="2000" dirty="0" err="1" smtClean="0"/>
                  <a:t>t</a:t>
                </a:r>
                <a:r>
                  <a:rPr lang="en-US" sz="2000" baseline="-25000" dirty="0" err="1" smtClean="0"/>
                  <a:t>i</a:t>
                </a:r>
                <a:r>
                  <a:rPr lang="en-US" sz="2000" dirty="0" err="1" smtClean="0"/>
                  <a:t>,p</a:t>
                </a:r>
                <a:r>
                  <a:rPr lang="en-US" sz="2000" dirty="0" smtClean="0"/>
                  <a:t>))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Estimate of parse tree probability P(t|</a:t>
                </a:r>
                <a:r>
                  <a:rPr lang="el-GR" sz="2400" dirty="0" smtClean="0">
                    <a:cs typeface="Calibri"/>
                  </a:rPr>
                  <a:t>ϴ</a:t>
                </a:r>
                <a:r>
                  <a:rPr lang="en-US" sz="2400" dirty="0" smtClean="0">
                    <a:cs typeface="Calibri"/>
                  </a:rPr>
                  <a:t>) = </a:t>
                </a:r>
                <a14:m>
                  <m:oMath xmlns:m="http://schemas.openxmlformats.org/officeDocument/2006/math">
                    <m:nary>
                      <m:naryPr>
                        <m:chr m:val="∏"/>
                        <m:subHide m:val="on"/>
                        <m:supHide m:val="on"/>
                        <m:ctrlPr>
                          <a:rPr lang="en-US" sz="2400" i="1">
                            <a:latin typeface="Cambria Math"/>
                            <a:cs typeface="Calibri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400" i="1" baseline="-25000">
                            <a:latin typeface="Cambria Math"/>
                            <a:cs typeface="Calibri"/>
                          </a:rPr>
                          <m:t>𝑝</m:t>
                        </m:r>
                        <m:r>
                          <m:rPr>
                            <m:nor/>
                          </m:rPr>
                          <a:rPr lang="en-US" sz="2400" baseline="-25000" dirty="0"/>
                          <m:t>∈</m:t>
                        </m:r>
                        <m:r>
                          <a:rPr lang="en-US" sz="2400" i="1" baseline="-25000">
                            <a:latin typeface="Cambria Math"/>
                            <a:cs typeface="Calibri"/>
                          </a:rPr>
                          <m:t>𝑃</m:t>
                        </m:r>
                      </m:e>
                    </m:nary>
                  </m:oMath>
                </a14:m>
                <a:r>
                  <a:rPr lang="en-US" sz="2400" dirty="0" smtClean="0">
                    <a:cs typeface="Calibri"/>
                  </a:rPr>
                  <a:t>(</a:t>
                </a:r>
                <a:r>
                  <a:rPr lang="el-GR" sz="2400" dirty="0">
                    <a:cs typeface="Calibri"/>
                  </a:rPr>
                  <a:t>ϴ</a:t>
                </a:r>
                <a:r>
                  <a:rPr lang="en-US" sz="2400" baseline="-25000" dirty="0">
                    <a:cs typeface="Calibri"/>
                  </a:rPr>
                  <a:t>p </a:t>
                </a:r>
                <a:r>
                  <a:rPr lang="en-US" sz="2400" dirty="0" smtClean="0">
                    <a:cs typeface="Calibri"/>
                  </a:rPr>
                  <a:t>)</a:t>
                </a:r>
                <a:r>
                  <a:rPr lang="en-US" sz="2400" baseline="30000" dirty="0" smtClean="0"/>
                  <a:t>C(</a:t>
                </a:r>
                <a:r>
                  <a:rPr lang="en-US" sz="2400" baseline="30000" dirty="0" err="1" smtClean="0"/>
                  <a:t>t</a:t>
                </a:r>
                <a:r>
                  <a:rPr lang="en-US" sz="2400" baseline="24000" dirty="0" err="1" smtClean="0"/>
                  <a:t>i</a:t>
                </a:r>
                <a:r>
                  <a:rPr lang="en-US" sz="2400" baseline="30000" dirty="0" err="1" smtClean="0"/>
                  <a:t>,p</a:t>
                </a:r>
                <a:r>
                  <a:rPr lang="en-US" sz="2400" baseline="30000" dirty="0" smtClean="0"/>
                  <a:t>)</a:t>
                </a:r>
                <a:r>
                  <a:rPr lang="en-US" sz="2400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Easier to deal with logs: log(P(t|</a:t>
                </a:r>
                <a:r>
                  <a:rPr lang="el-GR" sz="2400" dirty="0" smtClean="0">
                    <a:cs typeface="Calibri"/>
                  </a:rPr>
                  <a:t>ϴ</a:t>
                </a:r>
                <a:r>
                  <a:rPr lang="en-US" sz="2400" dirty="0" smtClean="0">
                    <a:cs typeface="Calibri"/>
                  </a:rPr>
                  <a:t>’</a:t>
                </a:r>
                <a:r>
                  <a:rPr lang="en-US" sz="2400" dirty="0" smtClean="0"/>
                  <a:t>)) = </a:t>
                </a:r>
                <a:r>
                  <a:rPr lang="en-US" sz="2400" dirty="0">
                    <a:cs typeface="Calibri"/>
                  </a:rPr>
                  <a:t>∑</a:t>
                </a:r>
                <a:r>
                  <a:rPr lang="en-US" sz="2400" baseline="-25000" dirty="0" err="1">
                    <a:cs typeface="Calibri"/>
                  </a:rPr>
                  <a:t>p</a:t>
                </a:r>
                <a:r>
                  <a:rPr lang="en-US" sz="2400" baseline="-25000" dirty="0" err="1"/>
                  <a:t>∈</a:t>
                </a:r>
                <a:r>
                  <a:rPr lang="en-US" sz="2400" baseline="-25000" dirty="0" err="1" smtClean="0">
                    <a:cs typeface="Calibri"/>
                  </a:rPr>
                  <a:t>P</a:t>
                </a:r>
                <a:r>
                  <a:rPr lang="el-GR" sz="2400" dirty="0">
                    <a:cs typeface="Calibri"/>
                  </a:rPr>
                  <a:t> ϴ</a:t>
                </a:r>
                <a:r>
                  <a:rPr lang="en-US" sz="2400" baseline="-25000" dirty="0" smtClean="0">
                    <a:cs typeface="Calibri"/>
                  </a:rPr>
                  <a:t>p</a:t>
                </a:r>
                <a:r>
                  <a:rPr lang="en-US" sz="2400" dirty="0" smtClean="0">
                    <a:cs typeface="Calibri"/>
                  </a:rPr>
                  <a:t>* </a:t>
                </a:r>
                <a:r>
                  <a:rPr lang="en-US" sz="2400" dirty="0" smtClean="0"/>
                  <a:t>C(</a:t>
                </a:r>
                <a:r>
                  <a:rPr lang="en-US" sz="2400" dirty="0" err="1" smtClean="0"/>
                  <a:t>t</a:t>
                </a:r>
                <a:r>
                  <a:rPr lang="en-US" sz="2400" baseline="-25000" dirty="0" err="1" smtClean="0"/>
                  <a:t>i</a:t>
                </a:r>
                <a:r>
                  <a:rPr lang="en-US" sz="2400" dirty="0" err="1" smtClean="0"/>
                  <a:t>,p</a:t>
                </a:r>
                <a:r>
                  <a:rPr lang="en-US" sz="2400" dirty="0" smtClean="0"/>
                  <a:t>)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Estimate over all trees L(</a:t>
                </a:r>
                <a:r>
                  <a:rPr lang="el-GR" sz="2400" dirty="0" smtClean="0">
                    <a:cs typeface="Calibri"/>
                  </a:rPr>
                  <a:t>ϴ</a:t>
                </a:r>
                <a:r>
                  <a:rPr lang="en-US" sz="2400" dirty="0" smtClean="0">
                    <a:cs typeface="Calibri"/>
                  </a:rPr>
                  <a:t>’) = ∑</a:t>
                </a:r>
                <a:r>
                  <a:rPr lang="en-US" sz="2400" baseline="-25000" dirty="0" smtClean="0">
                    <a:cs typeface="Calibri"/>
                  </a:rPr>
                  <a:t>t</a:t>
                </a:r>
                <a:r>
                  <a:rPr lang="en-US" sz="2400" dirty="0"/>
                  <a:t> log(P(t|</a:t>
                </a:r>
                <a:r>
                  <a:rPr lang="el-GR" sz="2400" dirty="0">
                    <a:cs typeface="Calibri"/>
                  </a:rPr>
                  <a:t>ϴ</a:t>
                </a:r>
                <a:r>
                  <a:rPr lang="en-US" sz="2400" dirty="0" smtClean="0"/>
                  <a:t>)) = </a:t>
                </a:r>
                <a:r>
                  <a:rPr lang="en-US" sz="2400" dirty="0">
                    <a:cs typeface="Calibri"/>
                  </a:rPr>
                  <a:t>∑</a:t>
                </a:r>
                <a:r>
                  <a:rPr lang="en-US" sz="2400" baseline="-25000" dirty="0" smtClean="0">
                    <a:cs typeface="Calibri"/>
                  </a:rPr>
                  <a:t>t</a:t>
                </a:r>
                <a:r>
                  <a:rPr lang="en-US" sz="2400" dirty="0">
                    <a:cs typeface="Calibri"/>
                  </a:rPr>
                  <a:t> ∑</a:t>
                </a:r>
                <a:r>
                  <a:rPr lang="en-US" sz="2400" baseline="-25000" dirty="0" err="1">
                    <a:cs typeface="Calibri"/>
                  </a:rPr>
                  <a:t>p</a:t>
                </a:r>
                <a:r>
                  <a:rPr lang="en-US" sz="2400" baseline="-25000" dirty="0" err="1"/>
                  <a:t>∈</a:t>
                </a:r>
                <a:r>
                  <a:rPr lang="en-US" sz="2400" baseline="-25000" dirty="0" err="1">
                    <a:cs typeface="Calibri"/>
                  </a:rPr>
                  <a:t>P</a:t>
                </a:r>
                <a:r>
                  <a:rPr lang="el-GR" sz="2400" dirty="0">
                    <a:cs typeface="Calibri"/>
                  </a:rPr>
                  <a:t> ϴ</a:t>
                </a:r>
                <a:r>
                  <a:rPr lang="en-US" sz="2400" baseline="-25000" dirty="0">
                    <a:cs typeface="Calibri"/>
                  </a:rPr>
                  <a:t>p</a:t>
                </a:r>
                <a:r>
                  <a:rPr lang="en-US" sz="2400" dirty="0">
                    <a:cs typeface="Calibri"/>
                  </a:rPr>
                  <a:t>* </a:t>
                </a:r>
                <a:r>
                  <a:rPr lang="en-US" sz="2400" dirty="0"/>
                  <a:t>C(</a:t>
                </a:r>
                <a:r>
                  <a:rPr lang="en-US" sz="2400" dirty="0" err="1"/>
                  <a:t>t,p</a:t>
                </a:r>
                <a:r>
                  <a:rPr lang="en-US" sz="2400" dirty="0" smtClean="0"/>
                  <a:t>)</a:t>
                </a:r>
              </a:p>
              <a:p>
                <a:pPr marL="0" indent="0">
                  <a:buNone/>
                </a:pPr>
                <a:r>
                  <a:rPr lang="el-GR" sz="2400" dirty="0" smtClean="0">
                    <a:cs typeface="Calibri"/>
                  </a:rPr>
                  <a:t>ϴ</a:t>
                </a:r>
                <a:r>
                  <a:rPr lang="en-US" sz="2400" baseline="-25000" dirty="0" err="1" smtClean="0">
                    <a:cs typeface="Calibri"/>
                  </a:rPr>
                  <a:t>MostLikely</a:t>
                </a:r>
                <a:r>
                  <a:rPr lang="en-US" sz="2400" dirty="0" smtClean="0">
                    <a:cs typeface="Calibri"/>
                  </a:rPr>
                  <a:t> </a:t>
                </a:r>
                <a:r>
                  <a:rPr lang="en-US" sz="24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𝐶𝑜𝑢𝑛𝑡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𝑜𝑓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𝑝𝑟𝑜𝑑𝑢𝑐𝑡𝑖𝑜𝑛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𝑝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𝑖𝑛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𝑡𝑖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𝐶𝑜𝑢𝑛𝑡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𝑜𝑓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𝑎𝑙𝑙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𝑝𝑟𝑜𝑑𝑢𝑐𝑡𝑖𝑜𝑛𝑠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𝑖𝑛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𝑜𝑏𝑠𝑒𝑟𝑣𝑒𝑑𝑡𝑟𝑒𝑒𝑠</m:t>
                        </m:r>
                      </m:den>
                    </m:f>
                    <m:r>
                      <m:rPr>
                        <m:nor/>
                      </m:rPr>
                      <a:rPr lang="en-US" sz="2400" dirty="0">
                        <a:cs typeface="Calibri"/>
                      </a:rPr>
                      <m:t>= </m:t>
                    </m:r>
                    <m:f>
                      <m:fPr>
                        <m:ctrlPr>
                          <a:rPr lang="en-US" sz="2400" i="1">
                            <a:latin typeface="Cambria Math"/>
                            <a:cs typeface="Calibri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dirty="0">
                            <a:cs typeface="Calibri"/>
                          </a:rPr>
                          <m:t>∑</m:t>
                        </m:r>
                        <m:r>
                          <m:rPr>
                            <m:nor/>
                          </m:rPr>
                          <a:rPr lang="en-US" sz="2400" baseline="-25000" dirty="0">
                            <a:cs typeface="Calibri"/>
                          </a:rPr>
                          <m:t>p</m:t>
                        </m:r>
                        <m:r>
                          <m:rPr>
                            <m:nor/>
                          </m:rPr>
                          <a:rPr lang="en-US" sz="2400" baseline="-25000" dirty="0"/>
                          <m:t>∈</m:t>
                        </m:r>
                        <m:r>
                          <m:rPr>
                            <m:nor/>
                          </m:rPr>
                          <a:rPr lang="en-US" sz="2400" baseline="-25000" dirty="0">
                            <a:cs typeface="Calibri"/>
                          </a:rPr>
                          <m:t>P</m:t>
                        </m:r>
                        <m:r>
                          <m:rPr>
                            <m:nor/>
                          </m:rPr>
                          <a:rPr lang="el-GR" sz="2400" dirty="0">
                            <a:cs typeface="Calibri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dirty="0"/>
                          <m:t>C</m:t>
                        </m:r>
                        <m:r>
                          <m:rPr>
                            <m:nor/>
                          </m:rPr>
                          <a:rPr lang="en-US" sz="2400" dirty="0"/>
                          <m:t>(</m:t>
                        </m:r>
                        <m:r>
                          <m:rPr>
                            <m:nor/>
                          </m:rPr>
                          <a:rPr lang="en-US" sz="2400" dirty="0"/>
                          <m:t>ti</m:t>
                        </m:r>
                        <m:r>
                          <m:rPr>
                            <m:nor/>
                          </m:rPr>
                          <a:rPr lang="en-US" sz="2400" dirty="0"/>
                          <m:t>,</m:t>
                        </m:r>
                        <m:r>
                          <m:rPr>
                            <m:nor/>
                          </m:rPr>
                          <a:rPr lang="en-US" sz="2400" dirty="0"/>
                          <m:t>p</m:t>
                        </m:r>
                        <m:r>
                          <m:rPr>
                            <m:nor/>
                          </m:rPr>
                          <a:rPr lang="en-US" sz="2400" dirty="0"/>
                          <m:t>) 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dirty="0">
                            <a:cs typeface="Calibri"/>
                          </a:rPr>
                          <m:t>∑</m:t>
                        </m:r>
                        <m:r>
                          <m:rPr>
                            <m:nor/>
                          </m:rPr>
                          <a:rPr lang="en-US" sz="2400" baseline="-25000" dirty="0">
                            <a:cs typeface="Calibri"/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en-US" sz="2400" baseline="-25000" dirty="0"/>
                          <m:t>∈</m:t>
                        </m:r>
                        <m:r>
                          <m:rPr>
                            <m:nor/>
                          </m:rPr>
                          <a:rPr lang="en-US" sz="2400" b="0" i="0" baseline="-25000" dirty="0" smtClean="0"/>
                          <m:t>T</m:t>
                        </m:r>
                        <m:r>
                          <m:rPr>
                            <m:nor/>
                          </m:rPr>
                          <a:rPr lang="en-US" sz="2400" dirty="0">
                            <a:cs typeface="Calibri"/>
                          </a:rPr>
                          <m:t>∑</m:t>
                        </m:r>
                        <m:r>
                          <m:rPr>
                            <m:nor/>
                          </m:rPr>
                          <a:rPr lang="en-US" sz="2400" baseline="-25000" dirty="0">
                            <a:cs typeface="Calibri"/>
                          </a:rPr>
                          <m:t>s</m:t>
                        </m:r>
                        <m:r>
                          <m:rPr>
                            <m:nor/>
                          </m:rPr>
                          <a:rPr lang="en-US" sz="2400" baseline="-25000" dirty="0"/>
                          <m:t>∈</m:t>
                        </m:r>
                        <m:r>
                          <m:rPr>
                            <m:nor/>
                          </m:rPr>
                          <a:rPr lang="en-US" sz="2400" baseline="-25000" dirty="0">
                            <a:cs typeface="Calibri"/>
                          </a:rPr>
                          <m:t>P</m:t>
                        </m:r>
                        <m:r>
                          <m:rPr>
                            <m:nor/>
                          </m:rPr>
                          <a:rPr lang="el-GR" sz="2400" dirty="0">
                            <a:cs typeface="Calibri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dirty="0"/>
                          <m:t>C</m:t>
                        </m:r>
                        <m:r>
                          <m:rPr>
                            <m:nor/>
                          </m:rPr>
                          <a:rPr lang="en-US" sz="2400" dirty="0"/>
                          <m:t>(</m:t>
                        </m:r>
                        <m:r>
                          <m:rPr>
                            <m:nor/>
                          </m:rPr>
                          <a:rPr lang="en-US" sz="2400" dirty="0"/>
                          <m:t>t</m:t>
                        </m:r>
                        <m:r>
                          <m:rPr>
                            <m:nor/>
                          </m:rPr>
                          <a:rPr lang="en-US" sz="2400" dirty="0"/>
                          <m:t>,</m:t>
                        </m:r>
                        <m:r>
                          <m:rPr>
                            <m:nor/>
                          </m:rPr>
                          <a:rPr lang="en-US" sz="2400" dirty="0"/>
                          <m:t>s</m:t>
                        </m:r>
                        <m:r>
                          <m:rPr>
                            <m:nor/>
                          </m:rPr>
                          <a:rPr lang="en-US" sz="2400" dirty="0"/>
                          <m:t>)</m:t>
                        </m:r>
                      </m:den>
                    </m:f>
                  </m:oMath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71684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33400" y="1600200"/>
                <a:ext cx="8305800" cy="4953000"/>
              </a:xfrm>
              <a:blipFill rotWithShape="1">
                <a:blip r:embed="rId2"/>
                <a:stretch>
                  <a:fillRect l="-1175" t="-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200400" y="990600"/>
            <a:ext cx="2679700" cy="523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i="1" dirty="0"/>
              <a:t>G</a:t>
            </a:r>
            <a:r>
              <a:rPr lang="en-US" sz="2800" dirty="0"/>
              <a:t> = (N</a:t>
            </a:r>
            <a:r>
              <a:rPr lang="en-US" sz="2800" dirty="0">
                <a:cs typeface="Calibri" pitchFamily="34" charset="0"/>
              </a:rPr>
              <a:t>, T, s</a:t>
            </a:r>
            <a:r>
              <a:rPr lang="en-US" sz="2800" baseline="-25000" dirty="0">
                <a:cs typeface="Calibri" pitchFamily="34" charset="0"/>
              </a:rPr>
              <a:t>0</a:t>
            </a:r>
            <a:r>
              <a:rPr lang="en-US" sz="2800" dirty="0">
                <a:cs typeface="Calibri" pitchFamily="34" charset="0"/>
              </a:rPr>
              <a:t>, P, F)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5862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pPr eaLnBrk="1" hangingPunct="1"/>
            <a:r>
              <a:rPr lang="en-US" smtClean="0"/>
              <a:t>Lexicon for </a:t>
            </a:r>
            <a:r>
              <a:rPr lang="en-US" i="1" smtClean="0"/>
              <a:t>L</a:t>
            </a:r>
            <a:r>
              <a:rPr lang="en-US" i="1" baseline="-25000" smtClean="0"/>
              <a:t>0</a:t>
            </a:r>
          </a:p>
        </p:txBody>
      </p:sp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038350"/>
            <a:ext cx="7543800" cy="443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54325" y="1447800"/>
            <a:ext cx="3317875" cy="5238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/>
              <a:t>Rule based languages</a:t>
            </a:r>
          </a:p>
        </p:txBody>
      </p:sp>
    </p:spTree>
    <p:extLst>
      <p:ext uri="{BB962C8B-B14F-4D97-AF65-F5344CB8AC3E}">
        <p14:creationId xmlns:p14="http://schemas.microsoft.com/office/powerpoint/2010/main" val="126465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Top Down Parsing</a:t>
            </a:r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2130425" y="685800"/>
            <a:ext cx="4956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+mn-cs"/>
              </a:rPr>
              <a:t>Driven by the grammar, working down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4692" y="5802868"/>
            <a:ext cx="8299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[</a:t>
            </a:r>
            <a:r>
              <a:rPr lang="en-US" sz="2400" baseline="-25000" dirty="0">
                <a:solidFill>
                  <a:srgbClr val="000000"/>
                </a:solidFill>
                <a:latin typeface="Times New Roman" pitchFamily="18" charset="0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[</a:t>
            </a:r>
            <a:r>
              <a:rPr lang="en-US" sz="2400" baseline="-25000" dirty="0">
                <a:solidFill>
                  <a:srgbClr val="000000"/>
                </a:solidFill>
                <a:latin typeface="Times New Roman" pitchFamily="18" charset="0"/>
              </a:rPr>
              <a:t>NP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[</a:t>
            </a:r>
            <a:r>
              <a:rPr lang="en-US" sz="2400" baseline="-25000" dirty="0">
                <a:solidFill>
                  <a:srgbClr val="000000"/>
                </a:solidFill>
                <a:latin typeface="Times New Roman" pitchFamily="18" charset="0"/>
              </a:rPr>
              <a:t>Pro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I]] [</a:t>
            </a:r>
            <a:r>
              <a:rPr lang="en-US" sz="2400" baseline="-25000" dirty="0">
                <a:solidFill>
                  <a:srgbClr val="000000"/>
                </a:solidFill>
                <a:latin typeface="Times New Roman" pitchFamily="18" charset="0"/>
              </a:rPr>
              <a:t>VP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[</a:t>
            </a:r>
            <a:r>
              <a:rPr lang="en-US" sz="2400" baseline="-25000" dirty="0">
                <a:solidFill>
                  <a:srgbClr val="000000"/>
                </a:solidFill>
                <a:latin typeface="Times New Roman" pitchFamily="18" charset="0"/>
              </a:rPr>
              <a:t>V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prefer] [</a:t>
            </a:r>
            <a:r>
              <a:rPr lang="en-US" sz="2400" baseline="-25000" dirty="0">
                <a:solidFill>
                  <a:srgbClr val="000000"/>
                </a:solidFill>
                <a:latin typeface="Times New Roman" pitchFamily="18" charset="0"/>
              </a:rPr>
              <a:t>NP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[</a:t>
            </a:r>
            <a:r>
              <a:rPr lang="en-US" sz="2400" baseline="-25000" dirty="0" err="1">
                <a:solidFill>
                  <a:srgbClr val="000000"/>
                </a:solidFill>
                <a:latin typeface="Times New Roman" pitchFamily="18" charset="0"/>
              </a:rPr>
              <a:t>Det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a] [</a:t>
            </a:r>
            <a:r>
              <a:rPr lang="en-US" sz="2400" baseline="-25000" dirty="0">
                <a:solidFill>
                  <a:srgbClr val="000000"/>
                </a:solidFill>
                <a:latin typeface="Times New Roman" pitchFamily="18" charset="0"/>
              </a:rPr>
              <a:t>Nom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[</a:t>
            </a:r>
            <a:r>
              <a:rPr lang="en-US" sz="2400" baseline="-25000" dirty="0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morning] [</a:t>
            </a:r>
            <a:r>
              <a:rPr lang="en-US" sz="2400" baseline="-25000" dirty="0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flight]]]]]</a:t>
            </a: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34692" y="4655403"/>
            <a:ext cx="86045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→ NP VP,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NP→Pro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Pro→I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VP→V NP,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V→prefer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NP→Det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Nom,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Det→a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Nom→Noun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Nom,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Noun→morning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Noun→flight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968" y="1190298"/>
            <a:ext cx="4957232" cy="3076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488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348</TotalTime>
  <Words>1424</Words>
  <Application>Microsoft Office PowerPoint</Application>
  <PresentationFormat>On-screen Show (4:3)</PresentationFormat>
  <Paragraphs>335</Paragraphs>
  <Slides>38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Executive</vt:lpstr>
      <vt:lpstr>Equation</vt:lpstr>
      <vt:lpstr>Language Modeling</vt:lpstr>
      <vt:lpstr>Formal Grammars (Chomsky 1950)</vt:lpstr>
      <vt:lpstr>Chomsky Language Hierarchy</vt:lpstr>
      <vt:lpstr>Example Grammar (L0)</vt:lpstr>
      <vt:lpstr>Classifying the Chomsky Grammars</vt:lpstr>
      <vt:lpstr>Context Free Grammars</vt:lpstr>
      <vt:lpstr>Context Free Grammar Example</vt:lpstr>
      <vt:lpstr>Lexicon for L0</vt:lpstr>
      <vt:lpstr>Top Down Parsing</vt:lpstr>
      <vt:lpstr>Bottom Up Parsing</vt:lpstr>
      <vt:lpstr>Top-Down and Bottom-Up</vt:lpstr>
      <vt:lpstr>Stochastic Language Models</vt:lpstr>
      <vt:lpstr>Probabilistic Context-Free Grammars (PCFG)</vt:lpstr>
      <vt:lpstr>Phoneme Marking</vt:lpstr>
      <vt:lpstr>Phonological Grammars</vt:lpstr>
      <vt:lpstr>Part of Speech Tagging</vt:lpstr>
      <vt:lpstr>Part of Speech Tagging</vt:lpstr>
      <vt:lpstr>Approaches to POS Tagging</vt:lpstr>
      <vt:lpstr>Example</vt:lpstr>
      <vt:lpstr>Word Class Categories</vt:lpstr>
      <vt:lpstr>Word Classes</vt:lpstr>
      <vt:lpstr>The Linguistics Problem</vt:lpstr>
      <vt:lpstr>Rule-Based Tagging</vt:lpstr>
      <vt:lpstr>Rule Based Tagging</vt:lpstr>
      <vt:lpstr>Stochastic Tagging</vt:lpstr>
      <vt:lpstr>HMM Stochastic Tagging</vt:lpstr>
      <vt:lpstr>Transformation-Based Tagging (TBL)</vt:lpstr>
      <vt:lpstr>TBL: The Algorithm</vt:lpstr>
      <vt:lpstr>TBL: Problems</vt:lpstr>
      <vt:lpstr>Neural Networks</vt:lpstr>
      <vt:lpstr>Neural Network</vt:lpstr>
      <vt:lpstr>Digital Neuron</vt:lpstr>
      <vt:lpstr>Transfer Functions</vt:lpstr>
      <vt:lpstr>Networks without feedback</vt:lpstr>
      <vt:lpstr>Feedback (Recurrent Networks)</vt:lpstr>
      <vt:lpstr>Supervised Learning</vt:lpstr>
      <vt:lpstr>Multilayer Perceptron</vt:lpstr>
      <vt:lpstr>Backpropagation of Errors</vt:lpstr>
    </vt:vector>
  </TitlesOfParts>
  <Company>Southern Oregon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Itinstaller</dc:creator>
  <cp:lastModifiedBy>Southern Oregon University</cp:lastModifiedBy>
  <cp:revision>30</cp:revision>
  <dcterms:created xsi:type="dcterms:W3CDTF">2012-11-05T23:56:18Z</dcterms:created>
  <dcterms:modified xsi:type="dcterms:W3CDTF">2015-02-28T23:00:00Z</dcterms:modified>
</cp:coreProperties>
</file>