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6606" r:id="rId1"/>
  </p:sldMasterIdLst>
  <p:notesMasterIdLst>
    <p:notesMasterId r:id="rId56"/>
  </p:notesMasterIdLst>
  <p:sldIdLst>
    <p:sldId id="460" r:id="rId2"/>
    <p:sldId id="461" r:id="rId3"/>
    <p:sldId id="358" r:id="rId4"/>
    <p:sldId id="453" r:id="rId5"/>
    <p:sldId id="353" r:id="rId6"/>
    <p:sldId id="467" r:id="rId7"/>
    <p:sldId id="468" r:id="rId8"/>
    <p:sldId id="469" r:id="rId9"/>
    <p:sldId id="462" r:id="rId10"/>
    <p:sldId id="267" r:id="rId11"/>
    <p:sldId id="365" r:id="rId12"/>
    <p:sldId id="366" r:id="rId13"/>
    <p:sldId id="364" r:id="rId14"/>
    <p:sldId id="354" r:id="rId15"/>
    <p:sldId id="369" r:id="rId16"/>
    <p:sldId id="355" r:id="rId17"/>
    <p:sldId id="356" r:id="rId18"/>
    <p:sldId id="314" r:id="rId19"/>
    <p:sldId id="371" r:id="rId20"/>
    <p:sldId id="373" r:id="rId21"/>
    <p:sldId id="375" r:id="rId22"/>
    <p:sldId id="261" r:id="rId23"/>
    <p:sldId id="391" r:id="rId24"/>
    <p:sldId id="392" r:id="rId25"/>
    <p:sldId id="429" r:id="rId26"/>
    <p:sldId id="428" r:id="rId27"/>
    <p:sldId id="399" r:id="rId28"/>
    <p:sldId id="403" r:id="rId29"/>
    <p:sldId id="400" r:id="rId30"/>
    <p:sldId id="380" r:id="rId31"/>
    <p:sldId id="390" r:id="rId32"/>
    <p:sldId id="382" r:id="rId33"/>
    <p:sldId id="387" r:id="rId34"/>
    <p:sldId id="407" r:id="rId35"/>
    <p:sldId id="319" r:id="rId36"/>
    <p:sldId id="422" r:id="rId37"/>
    <p:sldId id="320" r:id="rId38"/>
    <p:sldId id="291" r:id="rId39"/>
    <p:sldId id="430" r:id="rId40"/>
    <p:sldId id="435" r:id="rId41"/>
    <p:sldId id="434" r:id="rId42"/>
    <p:sldId id="436" r:id="rId43"/>
    <p:sldId id="437" r:id="rId44"/>
    <p:sldId id="438" r:id="rId45"/>
    <p:sldId id="439" r:id="rId46"/>
    <p:sldId id="440" r:id="rId47"/>
    <p:sldId id="423" r:id="rId48"/>
    <p:sldId id="426" r:id="rId49"/>
    <p:sldId id="425" r:id="rId50"/>
    <p:sldId id="424" r:id="rId51"/>
    <p:sldId id="466" r:id="rId52"/>
    <p:sldId id="463" r:id="rId53"/>
    <p:sldId id="464" r:id="rId54"/>
    <p:sldId id="465" r:id="rId5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39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2393B791-81FF-4BA0-A3A2-A6AE4459CB41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B5475745-8E20-4FCF-A375-33B8AF495B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2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B659AE-D741-41BD-8B9F-CC3A91C7E5B1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692150"/>
            <a:ext cx="4549775" cy="3413125"/>
          </a:xfrm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3798"/>
            <a:ext cx="5030107" cy="4111625"/>
          </a:xfrm>
        </p:spPr>
        <p:txBody>
          <a:bodyPr/>
          <a:lstStyle/>
          <a:p>
            <a:endParaRPr lang="nl-NL" altLang="en-US"/>
          </a:p>
        </p:txBody>
      </p:sp>
    </p:spTree>
    <p:extLst>
      <p:ext uri="{BB962C8B-B14F-4D97-AF65-F5344CB8AC3E}">
        <p14:creationId xmlns:p14="http://schemas.microsoft.com/office/powerpoint/2010/main" val="3483240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C9377D-7008-450E-A9D3-E77976141F15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71942D80-56D8-44F7-B554-78712AE808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B2B0B2-C513-4BDB-B7F4-4B3B06C2D62D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235E75-DE38-46F5-80EA-A03FDD41E7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8CED7-575B-44CE-9136-D6B5D12F7EC2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55F9BF-F638-498F-A435-E95658993A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1219B-6367-4C21-99F7-B791336629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7134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3C33D-6800-4D57-8FDC-CF061727CB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BF7CFD-DD8B-4CCE-BE66-E8A9F86FA990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pPr>
              <a:defRPr/>
            </a:pPr>
            <a:fld id="{D2B1D9B5-93CA-46D0-8BBC-2F496477C3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EFA3A2-7E57-44D3-A7FA-5CBF0A1C5D09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E93697-FE84-48BA-B504-B90155D1FE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42F10EE-4015-4ECF-BDE4-2C0D63DAE4D0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50386C-BD28-4297-A08D-842DD65578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F749B9-5C78-4B68-A80C-8DCE7C5EB834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pPr>
              <a:defRPr/>
            </a:pPr>
            <a:fld id="{B2A86257-95E6-4E2A-ACAE-A45EC05DA17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A7BF7D-B970-4A5A-B060-4A7803856E77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1A21D-C9E3-4863-919B-3F43ECF2EE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E7A7A-52B0-4DA8-B27F-3BF138A6A90F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EC78ED-CD9E-4BB1-89FB-050F9782FB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0F0A73-1332-444A-97FD-864FF2DB820A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4184A4-E2ED-46AD-B25A-99C022A5D7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0A59E2-0AB1-4226-B465-9136B3D61E01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C92AAF-D19F-45AB-94F7-50922241EC5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BB53DC-0177-44C2-92EB-663E61CF73B1}" type="datetimeFigureOut">
              <a:rPr lang="en-US" smtClean="0"/>
              <a:pPr>
                <a:defRPr/>
              </a:pPr>
              <a:t>5/4/2015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732E3010-5B56-4986-9EC8-145163AF18E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07" r:id="rId1"/>
    <p:sldLayoutId id="2147486608" r:id="rId2"/>
    <p:sldLayoutId id="2147486609" r:id="rId3"/>
    <p:sldLayoutId id="2147486610" r:id="rId4"/>
    <p:sldLayoutId id="2147486611" r:id="rId5"/>
    <p:sldLayoutId id="2147486612" r:id="rId6"/>
    <p:sldLayoutId id="2147486613" r:id="rId7"/>
    <p:sldLayoutId id="2147486614" r:id="rId8"/>
    <p:sldLayoutId id="2147486615" r:id="rId9"/>
    <p:sldLayoutId id="2147486616" r:id="rId10"/>
    <p:sldLayoutId id="2147486617" r:id="rId11"/>
    <p:sldLayoutId id="2147486618" r:id="rId12"/>
    <p:sldLayoutId id="214748661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0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Speech Recognition Frameworks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dirty="0" smtClean="0"/>
              <a:t>Front End (Eliminate Redundancies)</a:t>
            </a:r>
          </a:p>
          <a:p>
            <a:pPr lvl="1"/>
            <a:r>
              <a:rPr lang="en-US" sz="2400" dirty="0" smtClean="0"/>
              <a:t>Digital Signal Processing</a:t>
            </a:r>
          </a:p>
          <a:p>
            <a:pPr lvl="1"/>
            <a:r>
              <a:rPr lang="en-US" sz="2400" dirty="0" smtClean="0"/>
              <a:t>Pre-process the audio signal to enhance speech and remove noise</a:t>
            </a:r>
          </a:p>
          <a:p>
            <a:pPr lvl="1"/>
            <a:r>
              <a:rPr lang="en-US" sz="2400" dirty="0" smtClean="0"/>
              <a:t>Extract relevant information for further processing</a:t>
            </a:r>
          </a:p>
          <a:p>
            <a:r>
              <a:rPr lang="en-US" b="1" dirty="0" smtClean="0"/>
              <a:t>Back End (Recognition Algorithms)</a:t>
            </a:r>
          </a:p>
          <a:p>
            <a:pPr lvl="1"/>
            <a:r>
              <a:rPr lang="en-US" sz="2400" dirty="0" smtClean="0"/>
              <a:t>Phonetic labeling</a:t>
            </a:r>
          </a:p>
          <a:p>
            <a:pPr lvl="1"/>
            <a:r>
              <a:rPr lang="en-US" sz="2400" dirty="0" smtClean="0"/>
              <a:t>Pattern classification after training</a:t>
            </a:r>
          </a:p>
          <a:p>
            <a:pPr lvl="1"/>
            <a:r>
              <a:rPr lang="en-US" sz="2400" dirty="0" smtClean="0"/>
              <a:t>Statistical pattern-recognition </a:t>
            </a:r>
          </a:p>
          <a:p>
            <a:pPr lvl="1"/>
            <a:r>
              <a:rPr lang="en-US" sz="2400" dirty="0" smtClean="0"/>
              <a:t>Grammatical modeling for particular languages</a:t>
            </a:r>
          </a:p>
          <a:p>
            <a:pPr lvl="1"/>
            <a:r>
              <a:rPr lang="en-US" sz="2400" dirty="0" smtClean="0"/>
              <a:t>Dictionary data bases</a:t>
            </a:r>
          </a:p>
        </p:txBody>
      </p:sp>
    </p:spTree>
    <p:extLst>
      <p:ext uri="{BB962C8B-B14F-4D97-AF65-F5344CB8AC3E}">
        <p14:creationId xmlns:p14="http://schemas.microsoft.com/office/powerpoint/2010/main" val="70751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Speech Recognition Front End</a:t>
            </a:r>
          </a:p>
        </p:txBody>
      </p:sp>
      <p:grpSp>
        <p:nvGrpSpPr>
          <p:cNvPr id="41987" name="Group 4"/>
          <p:cNvGrpSpPr>
            <a:grpSpLocks/>
          </p:cNvGrpSpPr>
          <p:nvPr/>
        </p:nvGrpSpPr>
        <p:grpSpPr bwMode="auto">
          <a:xfrm>
            <a:off x="990600" y="1447800"/>
            <a:ext cx="7571032" cy="4940300"/>
            <a:chOff x="990600" y="1676400"/>
            <a:chExt cx="7570228" cy="4940234"/>
          </a:xfrm>
        </p:grpSpPr>
        <p:sp>
          <p:nvSpPr>
            <p:cNvPr id="41989" name="AutoShape 4"/>
            <p:cNvSpPr>
              <a:spLocks noChangeArrowheads="1"/>
            </p:cNvSpPr>
            <p:nvPr/>
          </p:nvSpPr>
          <p:spPr bwMode="auto">
            <a:xfrm>
              <a:off x="3101475" y="1733029"/>
              <a:ext cx="2013552" cy="51017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Pre-emphasis</a:t>
              </a:r>
            </a:p>
          </p:txBody>
        </p:sp>
        <p:sp>
          <p:nvSpPr>
            <p:cNvPr id="41990" name="AutoShape 5"/>
            <p:cNvSpPr>
              <a:spLocks noChangeArrowheads="1"/>
            </p:cNvSpPr>
            <p:nvPr/>
          </p:nvSpPr>
          <p:spPr bwMode="auto">
            <a:xfrm>
              <a:off x="5678821" y="2667000"/>
              <a:ext cx="1933010" cy="765262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marL="342900" indent="-342900" algn="ctr" eaLnBrk="0" hangingPunct="0">
                <a:lnSpc>
                  <a:spcPct val="80000"/>
                </a:lnSpc>
              </a:pPr>
              <a:r>
                <a:rPr lang="en-US" sz="2000" dirty="0" smtClean="0"/>
                <a:t>Time Domain</a:t>
              </a:r>
              <a:endParaRPr lang="en-US" sz="2000" dirty="0"/>
            </a:p>
            <a:p>
              <a:pPr marL="342900" indent="-342900" algn="ctr" eaLnBrk="0" hangingPunct="0">
                <a:lnSpc>
                  <a:spcPct val="80000"/>
                </a:lnSpc>
              </a:pPr>
              <a:r>
                <a:rPr lang="en-US" sz="2000" dirty="0"/>
                <a:t>Features</a:t>
              </a:r>
            </a:p>
          </p:txBody>
        </p:sp>
        <p:sp>
          <p:nvSpPr>
            <p:cNvPr id="41991" name="AutoShape 8"/>
            <p:cNvSpPr>
              <a:spLocks noChangeArrowheads="1"/>
            </p:cNvSpPr>
            <p:nvPr/>
          </p:nvSpPr>
          <p:spPr bwMode="auto">
            <a:xfrm>
              <a:off x="3096191" y="5638800"/>
              <a:ext cx="1933010" cy="97783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Enhance and Consolidate Features</a:t>
              </a:r>
            </a:p>
          </p:txBody>
        </p:sp>
        <p:sp>
          <p:nvSpPr>
            <p:cNvPr id="41992" name="AutoShape 10"/>
            <p:cNvSpPr>
              <a:spLocks noChangeArrowheads="1"/>
            </p:cNvSpPr>
            <p:nvPr/>
          </p:nvSpPr>
          <p:spPr bwMode="auto">
            <a:xfrm>
              <a:off x="3101475" y="3518640"/>
              <a:ext cx="1933010" cy="6802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Spectral Analysis</a:t>
              </a:r>
            </a:p>
          </p:txBody>
        </p:sp>
        <p:sp>
          <p:nvSpPr>
            <p:cNvPr id="41993" name="AutoShape 11"/>
            <p:cNvSpPr>
              <a:spLocks noChangeArrowheads="1"/>
            </p:cNvSpPr>
            <p:nvPr/>
          </p:nvSpPr>
          <p:spPr bwMode="auto">
            <a:xfrm>
              <a:off x="3101475" y="2583320"/>
              <a:ext cx="1933010" cy="595204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 dirty="0">
                  <a:solidFill>
                    <a:srgbClr val="000000"/>
                  </a:solidFill>
                  <a:latin typeface="Arial" pitchFamily="34" charset="0"/>
                </a:rPr>
                <a:t>windowing</a:t>
              </a:r>
            </a:p>
          </p:txBody>
        </p:sp>
        <p:sp>
          <p:nvSpPr>
            <p:cNvPr id="41994" name="AutoShape 12"/>
            <p:cNvSpPr>
              <a:spLocks noChangeArrowheads="1"/>
            </p:cNvSpPr>
            <p:nvPr/>
          </p:nvSpPr>
          <p:spPr bwMode="auto">
            <a:xfrm>
              <a:off x="3101475" y="4538989"/>
              <a:ext cx="1933010" cy="680233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lnSpc>
                  <a:spcPct val="80000"/>
                </a:lnSpc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Frequency</a:t>
              </a:r>
            </a:p>
            <a:p>
              <a:pPr algn="ctr">
                <a:lnSpc>
                  <a:spcPct val="80000"/>
                </a:lnSpc>
              </a:pPr>
              <a:r>
                <a:rPr lang="en-US" sz="2000">
                  <a:solidFill>
                    <a:srgbClr val="000000"/>
                  </a:solidFill>
                  <a:latin typeface="Arial" pitchFamily="34" charset="0"/>
                </a:rPr>
                <a:t>Features</a:t>
              </a:r>
            </a:p>
          </p:txBody>
        </p:sp>
        <p:sp>
          <p:nvSpPr>
            <p:cNvPr id="41995" name="Line 13"/>
            <p:cNvSpPr>
              <a:spLocks noChangeShapeType="1"/>
            </p:cNvSpPr>
            <p:nvPr/>
          </p:nvSpPr>
          <p:spPr bwMode="auto">
            <a:xfrm>
              <a:off x="4067979" y="2243203"/>
              <a:ext cx="0" cy="340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4"/>
            <p:cNvSpPr>
              <a:spLocks noChangeShapeType="1"/>
            </p:cNvSpPr>
            <p:nvPr/>
          </p:nvSpPr>
          <p:spPr bwMode="auto">
            <a:xfrm>
              <a:off x="4067979" y="3178523"/>
              <a:ext cx="0" cy="340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16"/>
            <p:cNvSpPr>
              <a:spLocks noChangeShapeType="1"/>
            </p:cNvSpPr>
            <p:nvPr/>
          </p:nvSpPr>
          <p:spPr bwMode="auto">
            <a:xfrm>
              <a:off x="4067979" y="4198873"/>
              <a:ext cx="0" cy="3401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8" name="Line 18"/>
            <p:cNvSpPr>
              <a:spLocks noChangeShapeType="1"/>
            </p:cNvSpPr>
            <p:nvPr/>
          </p:nvSpPr>
          <p:spPr bwMode="auto">
            <a:xfrm>
              <a:off x="4067979" y="3263553"/>
              <a:ext cx="16108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9" name="Line 19"/>
            <p:cNvSpPr>
              <a:spLocks noChangeShapeType="1"/>
            </p:cNvSpPr>
            <p:nvPr/>
          </p:nvSpPr>
          <p:spPr bwMode="auto">
            <a:xfrm>
              <a:off x="5029201" y="6096000"/>
              <a:ext cx="161084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25"/>
            <p:cNvSpPr>
              <a:spLocks noChangeShapeType="1"/>
            </p:cNvSpPr>
            <p:nvPr/>
          </p:nvSpPr>
          <p:spPr bwMode="auto">
            <a:xfrm>
              <a:off x="7611831" y="3276600"/>
              <a:ext cx="40271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26"/>
            <p:cNvSpPr>
              <a:spLocks noChangeShapeType="1"/>
            </p:cNvSpPr>
            <p:nvPr/>
          </p:nvSpPr>
          <p:spPr bwMode="auto">
            <a:xfrm>
              <a:off x="8014541" y="3263554"/>
              <a:ext cx="0" cy="210847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29"/>
            <p:cNvSpPr>
              <a:spLocks noChangeShapeType="1"/>
            </p:cNvSpPr>
            <p:nvPr/>
          </p:nvSpPr>
          <p:spPr bwMode="auto">
            <a:xfrm flipH="1" flipV="1">
              <a:off x="4071700" y="5372027"/>
              <a:ext cx="394284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33"/>
            <p:cNvSpPr>
              <a:spLocks noChangeShapeType="1"/>
            </p:cNvSpPr>
            <p:nvPr/>
          </p:nvSpPr>
          <p:spPr bwMode="auto">
            <a:xfrm>
              <a:off x="2376596" y="1903087"/>
              <a:ext cx="0" cy="4251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34"/>
            <p:cNvSpPr>
              <a:spLocks noChangeShapeType="1"/>
            </p:cNvSpPr>
            <p:nvPr/>
          </p:nvSpPr>
          <p:spPr bwMode="auto">
            <a:xfrm>
              <a:off x="2376596" y="2328233"/>
              <a:ext cx="1691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Line 35"/>
            <p:cNvSpPr>
              <a:spLocks noChangeShapeType="1"/>
            </p:cNvSpPr>
            <p:nvPr/>
          </p:nvSpPr>
          <p:spPr bwMode="auto">
            <a:xfrm>
              <a:off x="2134970" y="1903087"/>
              <a:ext cx="96650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6" name="Text Box 36"/>
            <p:cNvSpPr txBox="1">
              <a:spLocks noChangeArrowheads="1"/>
            </p:cNvSpPr>
            <p:nvPr/>
          </p:nvSpPr>
          <p:spPr bwMode="auto">
            <a:xfrm>
              <a:off x="990600" y="1676400"/>
              <a:ext cx="96693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000000"/>
                  </a:solidFill>
                  <a:latin typeface="Arial" pitchFamily="34" charset="0"/>
                </a:rPr>
                <a:t>Speech</a:t>
              </a:r>
            </a:p>
            <a:p>
              <a:pPr algn="ctr" eaLnBrk="1" hangingPunct="1"/>
              <a:r>
                <a:rPr lang="en-US" dirty="0">
                  <a:solidFill>
                    <a:srgbClr val="000000"/>
                  </a:solidFill>
                  <a:latin typeface="Arial" pitchFamily="34" charset="0"/>
                </a:rPr>
                <a:t>Frame</a:t>
              </a:r>
            </a:p>
          </p:txBody>
        </p:sp>
        <p:sp>
          <p:nvSpPr>
            <p:cNvPr id="42007" name="Text Box 37"/>
            <p:cNvSpPr txBox="1">
              <a:spLocks noChangeArrowheads="1"/>
            </p:cNvSpPr>
            <p:nvPr/>
          </p:nvSpPr>
          <p:spPr bwMode="auto">
            <a:xfrm>
              <a:off x="5875762" y="5638800"/>
              <a:ext cx="2685066" cy="9233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pitchFamily="34" charset="0"/>
                </a:defRPr>
              </a:lvl9pPr>
            </a:lstStyle>
            <a:p>
              <a:pPr algn="ctr" eaLnBrk="1" hangingPunct="1"/>
              <a:r>
                <a:rPr lang="en-US" dirty="0">
                  <a:solidFill>
                    <a:srgbClr val="000000"/>
                  </a:solidFill>
                  <a:latin typeface="Arial" pitchFamily="34" charset="0"/>
                </a:rPr>
                <a:t>Feature</a:t>
              </a:r>
            </a:p>
            <a:p>
              <a:pPr algn="ctr" eaLnBrk="1" hangingPunct="1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</a:rPr>
                <a:t>Vector</a:t>
              </a:r>
            </a:p>
            <a:p>
              <a:pPr algn="ctr" eaLnBrk="1" hangingPunct="1"/>
              <a:r>
                <a:rPr lang="en-US" dirty="0" smtClean="0">
                  <a:solidFill>
                    <a:srgbClr val="000000"/>
                  </a:solidFill>
                  <a:latin typeface="Arial" pitchFamily="34" charset="0"/>
                </a:rPr>
                <a:t>(Frame by feature array)</a:t>
              </a:r>
              <a:endParaRPr lang="en-US" dirty="0">
                <a:solidFill>
                  <a:srgbClr val="000000"/>
                </a:solidFill>
                <a:latin typeface="Arial" pitchFamily="34" charset="0"/>
              </a:endParaRPr>
            </a:p>
          </p:txBody>
        </p:sp>
        <p:sp>
          <p:nvSpPr>
            <p:cNvPr id="42008" name="Line 19"/>
            <p:cNvSpPr>
              <a:spLocks noChangeShapeType="1"/>
            </p:cNvSpPr>
            <p:nvPr/>
          </p:nvSpPr>
          <p:spPr bwMode="auto">
            <a:xfrm flipH="1">
              <a:off x="4062696" y="5219222"/>
              <a:ext cx="0" cy="4195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360613" y="833437"/>
            <a:ext cx="4573587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Assume resampling is already 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Pre-emphasis</a:t>
            </a:r>
          </a:p>
        </p:txBody>
      </p:sp>
      <p:sp>
        <p:nvSpPr>
          <p:cNvPr id="44035" name="Rectangle 7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Human Audio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There is an attenuation of the audio signal loudness as it travels along the cochlea, which makes humans require less amplitudes in the higher frequencies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Speech high frequencies have initial less energy than low frequencies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De-emphasizing the lower frequencies compared to is closer to the way humans hear</a:t>
            </a:r>
            <a:br>
              <a:rPr lang="en-US" sz="2000" smtClean="0"/>
            </a:b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Pre-emphasis Algorithm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Pre-emphasis recursive filter de-emphasizes lower frequencies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Formula: Y[i] = X[i] - (X[i-1] * </a:t>
            </a:r>
            <a:r>
              <a:rPr lang="el-GR" sz="2000" smtClean="0">
                <a:cs typeface="Arial" pitchFamily="34" charset="0"/>
              </a:rPr>
              <a:t>δ</a:t>
            </a:r>
            <a:r>
              <a:rPr lang="en-US" sz="2000" smtClean="0"/>
              <a:t>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0.95 to 0.97 are common defaults for </a:t>
            </a:r>
            <a:r>
              <a:rPr lang="el-GR" sz="2000" smtClean="0">
                <a:cs typeface="Arial" pitchFamily="34" charset="0"/>
              </a:rPr>
              <a:t>δ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0.97 de-emphasizes lower frequencies more than 0.95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Pre-emphasis Filter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362200" y="6172200"/>
            <a:ext cx="4419600" cy="46166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y[</a:t>
            </a:r>
            <a:r>
              <a:rPr lang="en-US" sz="2400" dirty="0" err="1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] = x[</a:t>
            </a:r>
            <a:r>
              <a:rPr lang="en-US" sz="2400" dirty="0" err="1">
                <a:solidFill>
                  <a:srgbClr val="000000"/>
                </a:solidFill>
                <a:latin typeface="Times New Roman" pitchFamily="18" charset="0"/>
                <a:cs typeface="+mn-cs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] – x[i-1] *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0.95</a:t>
            </a:r>
            <a:endParaRPr lang="en-US" sz="2400" dirty="0">
              <a:solidFill>
                <a:srgbClr val="000000"/>
              </a:solidFill>
              <a:latin typeface="Times New Roman" pitchFamily="18" charset="0"/>
              <a:cs typeface="+mn-c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71599"/>
            <a:ext cx="7010400" cy="44173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Windowing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267200"/>
          </a:xfrm>
        </p:spPr>
        <p:txBody>
          <a:bodyPr>
            <a:normAutofit lnSpcReduction="10000"/>
          </a:bodyPr>
          <a:lstStyle/>
          <a:p>
            <a:r>
              <a:rPr lang="en-US" sz="2800" b="1" smtClean="0"/>
              <a:t>Problem</a:t>
            </a:r>
            <a:r>
              <a:rPr lang="en-US" sz="2800" smtClean="0"/>
              <a:t>: </a:t>
            </a:r>
            <a:r>
              <a:rPr lang="en-US" sz="2400" smtClean="0"/>
              <a:t>Framing a signal results in abrupt edges</a:t>
            </a:r>
          </a:p>
          <a:p>
            <a:r>
              <a:rPr lang="en-US" sz="2800" b="1" smtClean="0"/>
              <a:t>Impact</a:t>
            </a:r>
          </a:p>
          <a:p>
            <a:pPr lvl="1"/>
            <a:r>
              <a:rPr lang="en-US" sz="2400" smtClean="0"/>
              <a:t>There is significant spectral leakage in the frequency domain</a:t>
            </a:r>
          </a:p>
          <a:p>
            <a:pPr lvl="1"/>
            <a:r>
              <a:rPr lang="en-US" sz="2400" smtClean="0"/>
              <a:t>Large side lobe amplitudes</a:t>
            </a:r>
          </a:p>
          <a:p>
            <a:r>
              <a:rPr lang="en-US" sz="2800" b="1" smtClean="0"/>
              <a:t>Effect of Windowing</a:t>
            </a:r>
          </a:p>
          <a:p>
            <a:pPr lvl="1"/>
            <a:r>
              <a:rPr lang="en-US" sz="2400" smtClean="0"/>
              <a:t>There are no abrupt edges </a:t>
            </a:r>
          </a:p>
          <a:p>
            <a:pPr lvl="1"/>
            <a:r>
              <a:rPr lang="en-US" sz="2400" smtClean="0"/>
              <a:t>Minimizes side lobe amplitudes and spectral leakage</a:t>
            </a:r>
          </a:p>
          <a:p>
            <a:r>
              <a:rPr lang="en-US" sz="2800" b="1" smtClean="0"/>
              <a:t>How?</a:t>
            </a:r>
            <a:r>
              <a:rPr lang="en-US" sz="2800" smtClean="0"/>
              <a:t> </a:t>
            </a:r>
            <a:r>
              <a:rPr lang="en-US" sz="2400" smtClean="0"/>
              <a:t>Apply a window formula in the time domain (which is a simple </a:t>
            </a:r>
            <a:r>
              <a:rPr lang="en-US" sz="2400" i="1" smtClean="0"/>
              <a:t>for</a:t>
            </a:r>
            <a:r>
              <a:rPr lang="en-US" sz="2400" smtClean="0"/>
              <a:t> loop)</a:t>
            </a:r>
          </a:p>
          <a:p>
            <a:pPr lvl="1"/>
            <a:endParaRPr lang="en-US" smtClean="0"/>
          </a:p>
        </p:txBody>
      </p:sp>
      <p:sp>
        <p:nvSpPr>
          <p:cNvPr id="4" name="TextBox 3"/>
          <p:cNvSpPr txBox="1"/>
          <p:nvPr/>
        </p:nvSpPr>
        <p:spPr>
          <a:xfrm>
            <a:off x="838200" y="5562600"/>
            <a:ext cx="7454900" cy="12001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cs typeface="Arial" charset="0"/>
              </a:rPr>
              <a:t>Definitions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cs typeface="Arial" charset="0"/>
              </a:rPr>
              <a:t>Frame: A small portion (sub-array) of an audio signal</a:t>
            </a:r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sz="2400" dirty="0">
                <a:cs typeface="Arial" charset="0"/>
              </a:rPr>
              <a:t>Window: A frame to which a window function is applied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4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71596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Window Types for Speech</a:t>
            </a:r>
          </a:p>
        </p:txBody>
      </p:sp>
      <p:sp>
        <p:nvSpPr>
          <p:cNvPr id="47107" name="Content Placeholder 5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494823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200" b="1" dirty="0" smtClean="0"/>
              <a:t>Rectangular: 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 = 1 where k = 0 … N</a:t>
            </a:r>
          </a:p>
          <a:p>
            <a:pPr lvl="1" eaLnBrk="1" hangingPunct="1"/>
            <a:r>
              <a:rPr lang="en-US" sz="2000" dirty="0" smtClean="0"/>
              <a:t>The Naïve approach</a:t>
            </a:r>
          </a:p>
          <a:p>
            <a:pPr lvl="1" eaLnBrk="1" hangingPunct="1"/>
            <a:r>
              <a:rPr lang="en-US" sz="2000" i="1" dirty="0" smtClean="0"/>
              <a:t>Advantage: </a:t>
            </a:r>
            <a:r>
              <a:rPr lang="en-US" sz="2000" dirty="0" smtClean="0"/>
              <a:t>Easy to calculate, array elements unchanged</a:t>
            </a:r>
            <a:endParaRPr lang="en-US" sz="2000" i="1" dirty="0" smtClean="0"/>
          </a:p>
          <a:p>
            <a:pPr lvl="1" eaLnBrk="1" hangingPunct="1"/>
            <a:r>
              <a:rPr lang="en-US" sz="2000" i="1" dirty="0" smtClean="0"/>
              <a:t>Disadvantage:</a:t>
            </a:r>
            <a:r>
              <a:rPr lang="en-US" sz="2000" dirty="0" smtClean="0"/>
              <a:t> Messes up the frequency domain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/>
            <a:r>
              <a:rPr lang="en-US" sz="2200" b="1" dirty="0" smtClean="0"/>
              <a:t>Hamming:</a:t>
            </a:r>
            <a:r>
              <a:rPr lang="en-US" sz="2200" dirty="0" smtClean="0"/>
              <a:t>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 = 0.54 – 0.46 cos(2k</a:t>
            </a:r>
            <a:r>
              <a:rPr lang="el-GR" sz="2200" dirty="0" smtClean="0"/>
              <a:t>π</a:t>
            </a:r>
            <a:r>
              <a:rPr lang="en-US" sz="2200" dirty="0" smtClean="0"/>
              <a:t>/N-1))</a:t>
            </a:r>
            <a:endParaRPr lang="en-US" sz="2200" i="1" dirty="0" smtClean="0"/>
          </a:p>
          <a:p>
            <a:pPr lvl="1" eaLnBrk="1" hangingPunct="1"/>
            <a:r>
              <a:rPr lang="en-US" sz="2000" i="1" dirty="0" smtClean="0"/>
              <a:t>Advantage:</a:t>
            </a:r>
            <a:r>
              <a:rPr lang="en-US" sz="2000" dirty="0" smtClean="0"/>
              <a:t> Fast roll-off in frequency domain, popular for ASR</a:t>
            </a:r>
          </a:p>
          <a:p>
            <a:pPr lvl="1" eaLnBrk="1" hangingPunct="1"/>
            <a:r>
              <a:rPr lang="en-US" sz="2000" i="1" dirty="0" smtClean="0"/>
              <a:t>Disadvantage:</a:t>
            </a:r>
            <a:r>
              <a:rPr lang="en-US" sz="2000" dirty="0" smtClean="0"/>
              <a:t> worse attenuation in stop band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/>
            <a:r>
              <a:rPr lang="en-US" sz="2200" b="1" dirty="0" smtClean="0"/>
              <a:t>Blackman: </a:t>
            </a:r>
            <a:r>
              <a:rPr lang="en-US" sz="2200" dirty="0" err="1" smtClean="0"/>
              <a:t>w</a:t>
            </a:r>
            <a:r>
              <a:rPr lang="en-US" sz="2200" baseline="-25000" dirty="0" err="1" smtClean="0"/>
              <a:t>k</a:t>
            </a:r>
            <a:r>
              <a:rPr lang="en-US" sz="2200" dirty="0" smtClean="0"/>
              <a:t> = 0.42 – 0.5 cos(2k</a:t>
            </a:r>
            <a:r>
              <a:rPr lang="el-GR" sz="2200" dirty="0" smtClean="0"/>
              <a:t>π</a:t>
            </a:r>
            <a:r>
              <a:rPr lang="en-US" sz="2200" dirty="0" smtClean="0"/>
              <a:t>/(N-1)) + 0.08 cos(4k</a:t>
            </a:r>
            <a:r>
              <a:rPr lang="el-GR" sz="2200" dirty="0" smtClean="0"/>
              <a:t>π</a:t>
            </a:r>
            <a:r>
              <a:rPr lang="en-US" sz="2200" dirty="0" smtClean="0"/>
              <a:t>/(N-1))</a:t>
            </a:r>
            <a:endParaRPr lang="en-US" sz="2200" i="1" dirty="0" smtClean="0"/>
          </a:p>
          <a:p>
            <a:pPr lvl="1" eaLnBrk="1" hangingPunct="1"/>
            <a:r>
              <a:rPr lang="en-US" sz="2200" i="1" dirty="0" smtClean="0"/>
              <a:t>Advantage:</a:t>
            </a:r>
            <a:r>
              <a:rPr lang="en-US" sz="2200" dirty="0" smtClean="0"/>
              <a:t> better attenuation, popular for ASR</a:t>
            </a:r>
          </a:p>
          <a:p>
            <a:pPr lvl="1" eaLnBrk="1" hangingPunct="1"/>
            <a:r>
              <a:rPr lang="en-US" sz="2000" i="1" dirty="0" smtClean="0"/>
              <a:t>Disadvantage:</a:t>
            </a:r>
            <a:r>
              <a:rPr lang="en-US" sz="2000" dirty="0" smtClean="0"/>
              <a:t> wider main lobe</a:t>
            </a:r>
            <a:br>
              <a:rPr lang="en-US" sz="2000" dirty="0" smtClean="0"/>
            </a:br>
            <a:endParaRPr lang="en-US" sz="800" dirty="0" smtClean="0"/>
          </a:p>
          <a:p>
            <a:pPr eaLnBrk="1" hangingPunct="1"/>
            <a:r>
              <a:rPr lang="en-US" sz="2200" b="1" dirty="0" err="1" smtClean="0"/>
              <a:t>Hanning</a:t>
            </a:r>
            <a:r>
              <a:rPr lang="en-US" sz="2200" b="1" dirty="0" smtClean="0"/>
              <a:t>: </a:t>
            </a:r>
            <a:r>
              <a:rPr lang="en-US" sz="2200" b="1" dirty="0" err="1" smtClean="0"/>
              <a:t>w</a:t>
            </a:r>
            <a:r>
              <a:rPr lang="en-US" sz="2200" b="1" baseline="-25000" dirty="0" err="1" smtClean="0"/>
              <a:t>k</a:t>
            </a:r>
            <a:r>
              <a:rPr lang="en-US" sz="2200" b="1" dirty="0" smtClean="0"/>
              <a:t> = 0.5 – 0.5 cos(2k</a:t>
            </a:r>
            <a:r>
              <a:rPr lang="el-GR" sz="2200" b="1" dirty="0" smtClean="0"/>
              <a:t>π</a:t>
            </a:r>
            <a:r>
              <a:rPr lang="en-US" sz="2200" b="1" dirty="0" smtClean="0"/>
              <a:t>/N-1))</a:t>
            </a:r>
          </a:p>
          <a:p>
            <a:pPr lvl="1" eaLnBrk="1" hangingPunct="1"/>
            <a:r>
              <a:rPr lang="en-US" sz="2000" dirty="0" smtClean="0"/>
              <a:t>Advantage: Useful for pitch transformation algorithms</a:t>
            </a:r>
          </a:p>
          <a:p>
            <a:pPr eaLnBrk="1" hangingPunct="1"/>
            <a:endParaRPr lang="en-US" sz="2400" dirty="0" smtClean="0"/>
          </a:p>
        </p:txBody>
      </p:sp>
      <p:sp>
        <p:nvSpPr>
          <p:cNvPr id="47108" name="TextBox 3"/>
          <p:cNvSpPr txBox="1">
            <a:spLocks noChangeArrowheads="1"/>
          </p:cNvSpPr>
          <p:nvPr/>
        </p:nvSpPr>
        <p:spPr bwMode="auto">
          <a:xfrm>
            <a:off x="641350" y="6243638"/>
            <a:ext cx="7562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Multiply the window, point by point, to the audio frame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304800" y="503238"/>
            <a:ext cx="8610600" cy="7921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Create and Apply Hamming Window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59362"/>
          </a:xfrm>
        </p:spPr>
        <p:txBody>
          <a:bodyPr>
            <a:normAutofit lnSpcReduction="10000"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public double[] </a:t>
            </a:r>
            <a:r>
              <a:rPr lang="en-US" sz="2000" b="1" dirty="0" err="1" smtClean="0"/>
              <a:t>createHammingWindow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filterSize</a:t>
            </a:r>
            <a:r>
              <a:rPr lang="en-US" sz="2000" b="1" dirty="0" smtClean="0"/>
              <a:t>)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 {    double[] window = new double[</a:t>
            </a:r>
            <a:r>
              <a:rPr lang="en-US" sz="2400" dirty="0" err="1" smtClean="0"/>
              <a:t>filterSize</a:t>
            </a:r>
            <a:r>
              <a:rPr lang="en-US" sz="2400" dirty="0" smtClean="0"/>
              <a:t>];     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	double c = 2*</a:t>
            </a:r>
            <a:r>
              <a:rPr lang="en-US" sz="2400" dirty="0" err="1" smtClean="0"/>
              <a:t>Math.PI</a:t>
            </a:r>
            <a:r>
              <a:rPr lang="en-US" sz="2400" dirty="0" smtClean="0"/>
              <a:t> / (</a:t>
            </a:r>
            <a:r>
              <a:rPr lang="en-US" sz="2400" dirty="0" err="1" smtClean="0"/>
              <a:t>filterSize</a:t>
            </a:r>
            <a:r>
              <a:rPr lang="en-US" sz="2400" dirty="0" smtClean="0"/>
              <a:t> - 1);     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	for (</a:t>
            </a:r>
            <a:r>
              <a:rPr lang="en-US" sz="2400" dirty="0" err="1" smtClean="0"/>
              <a:t>int</a:t>
            </a:r>
            <a:r>
              <a:rPr lang="en-US" sz="2400" dirty="0" smtClean="0"/>
              <a:t> h=0; h&lt;</a:t>
            </a:r>
            <a:r>
              <a:rPr lang="en-US" sz="2400" dirty="0" err="1" smtClean="0"/>
              <a:t>filterSize</a:t>
            </a:r>
            <a:r>
              <a:rPr lang="en-US" sz="2400" dirty="0" smtClean="0"/>
              <a:t>; h++)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/>
              <a:t>	</a:t>
            </a:r>
            <a:r>
              <a:rPr lang="en-US" sz="2400" dirty="0" smtClean="0"/>
              <a:t>	window[h] = 0.54 - 0.46*</a:t>
            </a:r>
            <a:r>
              <a:rPr lang="en-US" sz="2400" dirty="0" err="1" smtClean="0"/>
              <a:t>Math.cos</a:t>
            </a:r>
            <a:r>
              <a:rPr lang="en-US" sz="2400" dirty="0" smtClean="0"/>
              <a:t>(c*h);     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	return window; 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}</a:t>
            </a:r>
            <a:br>
              <a:rPr lang="en-US" sz="2400" dirty="0" smtClean="0"/>
            </a:br>
            <a:endParaRPr lang="en-US" sz="2400" dirty="0" smtClean="0"/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000" b="1" dirty="0" smtClean="0"/>
              <a:t>public double[] </a:t>
            </a:r>
            <a:r>
              <a:rPr lang="en-US" sz="2000" b="1" dirty="0" err="1" smtClean="0"/>
              <a:t>applyWindow</a:t>
            </a:r>
            <a:r>
              <a:rPr lang="en-US" sz="2000" b="1" dirty="0" smtClean="0"/>
              <a:t>(double[] window, double[] signal)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{ 	for(</a:t>
            </a:r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=0; </a:t>
            </a:r>
            <a:r>
              <a:rPr lang="en-US" sz="2400" dirty="0" err="1" smtClean="0"/>
              <a:t>i</a:t>
            </a:r>
            <a:r>
              <a:rPr lang="en-US" sz="2400" dirty="0" smtClean="0"/>
              <a:t>&lt;</a:t>
            </a:r>
            <a:r>
              <a:rPr lang="en-US" sz="2400" dirty="0" err="1" smtClean="0"/>
              <a:t>window.length</a:t>
            </a:r>
            <a:r>
              <a:rPr lang="en-US" sz="2400" dirty="0" smtClean="0"/>
              <a:t>; </a:t>
            </a:r>
            <a:r>
              <a:rPr lang="en-US" sz="2400" dirty="0" err="1" smtClean="0"/>
              <a:t>i</a:t>
            </a:r>
            <a:r>
              <a:rPr lang="en-US" sz="2400" dirty="0" smtClean="0"/>
              <a:t>++)  </a:t>
            </a:r>
            <a:br>
              <a:rPr lang="en-US" sz="2400" dirty="0" smtClean="0"/>
            </a:br>
            <a:r>
              <a:rPr lang="en-US" sz="2400" dirty="0" smtClean="0"/>
              <a:t>		signal[</a:t>
            </a:r>
            <a:r>
              <a:rPr lang="en-US" sz="2400" dirty="0" err="1" smtClean="0"/>
              <a:t>i</a:t>
            </a:r>
            <a:r>
              <a:rPr lang="en-US" sz="2400" dirty="0" smtClean="0"/>
              <a:t>] = signal[</a:t>
            </a:r>
            <a:r>
              <a:rPr lang="en-US" sz="2400" dirty="0" err="1" smtClean="0"/>
              <a:t>i</a:t>
            </a:r>
            <a:r>
              <a:rPr lang="en-US" sz="2400" dirty="0" smtClean="0"/>
              <a:t>]*window[</a:t>
            </a:r>
            <a:r>
              <a:rPr lang="en-US" sz="2400" dirty="0" err="1" smtClean="0"/>
              <a:t>i</a:t>
            </a:r>
            <a:r>
              <a:rPr lang="en-US" sz="2400" dirty="0" smtClean="0"/>
              <a:t>];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smtClean="0"/>
              <a:t>      </a:t>
            </a:r>
            <a:r>
              <a:rPr lang="en-US" sz="2400" smtClean="0"/>
              <a:t>return </a:t>
            </a:r>
            <a:r>
              <a:rPr lang="en-US" sz="2400" dirty="0" smtClean="0"/>
              <a:t>samples;    </a:t>
            </a:r>
          </a:p>
          <a:p>
            <a:pPr marL="0" indent="0">
              <a:buFont typeface="Arial" pitchFamily="34" charset="0"/>
              <a:buNone/>
              <a:tabLst>
                <a:tab pos="457200" algn="l"/>
              </a:tabLst>
            </a:pPr>
            <a:r>
              <a:rPr lang="en-US" sz="2400" dirty="0" smtClean="0"/>
              <a:t>}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>
          <a:xfrm>
            <a:off x="301752" y="606552"/>
            <a:ext cx="8686800" cy="841248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Rectangular Window Frequency Response</a:t>
            </a:r>
          </a:p>
        </p:txBody>
      </p:sp>
      <p:pic>
        <p:nvPicPr>
          <p:cNvPr id="49156" name="Picture 3" descr="C:\Documents and Settings\HarveyD\My Documents\webSites\classes\cs415\ppt\rectangularWindow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3124200"/>
            <a:ext cx="2743200" cy="1319213"/>
          </a:xfrm>
          <a:noFill/>
        </p:spPr>
      </p:pic>
      <p:pic>
        <p:nvPicPr>
          <p:cNvPr id="49155" name="Picture 2" descr="C:\Documents and Settings\HarveyD\My Documents\webSites\classes\cs415\ppt\rectangularWindow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352800" y="1730375"/>
            <a:ext cx="5257800" cy="4262438"/>
          </a:xfrm>
          <a:noFill/>
        </p:spPr>
      </p:pic>
      <p:sp>
        <p:nvSpPr>
          <p:cNvPr id="49157" name="TextBox 4"/>
          <p:cNvSpPr txBox="1">
            <a:spLocks noChangeArrowheads="1"/>
          </p:cNvSpPr>
          <p:nvPr/>
        </p:nvSpPr>
        <p:spPr bwMode="auto">
          <a:xfrm>
            <a:off x="609600" y="4572000"/>
            <a:ext cx="21256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>
                <a:solidFill>
                  <a:srgbClr val="000000"/>
                </a:solidFill>
                <a:latin typeface="Arial" pitchFamily="34" charset="0"/>
              </a:rPr>
              <a:t>Time Domain Filter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600" dirty="0" smtClean="0"/>
              <a:t>Blackman &amp; Hamming Frequency Response</a:t>
            </a:r>
          </a:p>
        </p:txBody>
      </p:sp>
      <p:pic>
        <p:nvPicPr>
          <p:cNvPr id="50179" name="Picture 2" descr="C:\Documents and Settings\HarveyD\My Documents\webSites\classes\cs415\ppt\blackmanHamming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1295400"/>
            <a:ext cx="7086600" cy="5405438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Time domain Features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3505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US" sz="2800" b="1" dirty="0" smtClean="0"/>
              <a:t>Examples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Energy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Zero-crossing rate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Auto correlation and auto differences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Pitch period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Fractal Dimension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dirty="0" smtClean="0"/>
              <a:t>Linear Prediction coefficients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219200" y="1524000"/>
            <a:ext cx="7156450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cs typeface="Arial" charset="0"/>
              </a:rPr>
              <a:t>Advantages</a:t>
            </a:r>
            <a:r>
              <a:rPr lang="en-US" sz="2400" dirty="0">
                <a:cs typeface="Arial" charset="0"/>
              </a:rPr>
              <a:t>: less processing; usually easy to understand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6019800"/>
            <a:ext cx="8342313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Note: These features can directly be obtained from the raw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Signal Energy</a:t>
            </a:r>
          </a:p>
        </p:txBody>
      </p:sp>
      <p:sp>
        <p:nvSpPr>
          <p:cNvPr id="52227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267200"/>
          </a:xfrm>
        </p:spPr>
        <p:txBody>
          <a:bodyPr/>
          <a:lstStyle/>
          <a:p>
            <a:r>
              <a:rPr lang="en-US" smtClean="0"/>
              <a:t>Calculate the short term frame energy</a:t>
            </a:r>
          </a:p>
          <a:p>
            <a:pPr lvl="1">
              <a:buFont typeface="Arial" pitchFamily="34" charset="0"/>
              <a:buNone/>
            </a:pPr>
            <a:r>
              <a:rPr lang="en-US" sz="2600" smtClean="0"/>
              <a:t>Energy = ∑</a:t>
            </a:r>
            <a:r>
              <a:rPr lang="en-US" sz="2600" baseline="-25000" smtClean="0"/>
              <a:t>k=0,N</a:t>
            </a:r>
            <a:r>
              <a:rPr lang="en-US" sz="2600" smtClean="0"/>
              <a:t> (s</a:t>
            </a:r>
            <a:r>
              <a:rPr lang="en-US" sz="2600" baseline="-25000" smtClean="0"/>
              <a:t>k</a:t>
            </a:r>
            <a:r>
              <a:rPr lang="en-US" sz="2600" smtClean="0"/>
              <a:t>)</a:t>
            </a:r>
            <a:r>
              <a:rPr lang="en-US" sz="2600" baseline="30000" smtClean="0"/>
              <a:t>2 </a:t>
            </a:r>
            <a:r>
              <a:rPr lang="en-US" sz="2600" smtClean="0"/>
              <a:t>where N is the size of the frame</a:t>
            </a:r>
          </a:p>
          <a:p>
            <a:r>
              <a:rPr lang="en-US" sz="3000" smtClean="0"/>
              <a:t>Represent result in decibels relative to SPL</a:t>
            </a:r>
            <a:br>
              <a:rPr lang="en-US" sz="3000" smtClean="0"/>
            </a:br>
            <a:r>
              <a:rPr lang="en-US" sz="3000" smtClean="0"/>
              <a:t>db = 10 log(energy)</a:t>
            </a:r>
          </a:p>
          <a:p>
            <a:r>
              <a:rPr lang="en-US" smtClean="0"/>
              <a:t>Tradeoffs</a:t>
            </a:r>
          </a:p>
          <a:p>
            <a:pPr lvl="1"/>
            <a:r>
              <a:rPr lang="en-US" sz="2600" smtClean="0"/>
              <a:t>If window is too small: too much variance</a:t>
            </a:r>
          </a:p>
          <a:p>
            <a:pPr lvl="1"/>
            <a:r>
              <a:rPr lang="en-US" sz="2600" smtClean="0"/>
              <a:t>If window is too big: encompasses both voiced and unvoiced speech</a:t>
            </a:r>
          </a:p>
        </p:txBody>
      </p:sp>
      <p:sp>
        <p:nvSpPr>
          <p:cNvPr id="129028" name="TextBox 3"/>
          <p:cNvSpPr txBox="1">
            <a:spLocks noChangeArrowheads="1"/>
          </p:cNvSpPr>
          <p:nvPr/>
        </p:nvSpPr>
        <p:spPr bwMode="auto">
          <a:xfrm>
            <a:off x="763588" y="1276350"/>
            <a:ext cx="7770812" cy="4000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</a:rPr>
              <a:t>Useful to determine if a windowed frame contains a voiced speech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867400"/>
            <a:ext cx="9007475" cy="8302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marL="342900" indent="-342900" algn="ctr">
              <a:buFont typeface="Arial" pitchFamily="34" charset="0"/>
              <a:buChar char="•"/>
              <a:defRPr/>
            </a:pPr>
            <a:r>
              <a:rPr lang="en-US" sz="2400" dirty="0">
                <a:cs typeface="Arial" charset="0"/>
              </a:rPr>
              <a:t>Voiced speech has higher energy than unvoiced speech or silence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US" sz="2400" dirty="0">
                <a:cs typeface="Arial" charset="0"/>
              </a:rPr>
              <a:t>Changes in energy can indicate stressed syllables (loudness contour)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r>
              <a:rPr lang="en-US" b="1" dirty="0" smtClean="0"/>
              <a:t>Semi-stationary: </a:t>
            </a:r>
            <a:r>
              <a:rPr lang="en-US" sz="2800" dirty="0" smtClean="0"/>
              <a:t>Speech is a slowly changing (semi-stationary) signal considered to be static in a 20-50 MS time interval</a:t>
            </a:r>
          </a:p>
          <a:p>
            <a:r>
              <a:rPr lang="en-US" b="1" dirty="0" smtClean="0"/>
              <a:t>Frame: </a:t>
            </a:r>
            <a:r>
              <a:rPr lang="en-US" sz="2800" dirty="0" smtClean="0"/>
              <a:t>A 20-50 MS portion of an audio signal</a:t>
            </a:r>
          </a:p>
          <a:p>
            <a:r>
              <a:rPr lang="en-US" b="1" dirty="0" smtClean="0"/>
              <a:t>Feature:</a:t>
            </a:r>
            <a:r>
              <a:rPr lang="en-US" dirty="0" smtClean="0"/>
              <a:t> </a:t>
            </a:r>
            <a:r>
              <a:rPr lang="en-US" sz="2800" dirty="0" smtClean="0"/>
              <a:t>A calculated attribute of a speech frame</a:t>
            </a:r>
          </a:p>
          <a:p>
            <a:r>
              <a:rPr lang="en-US" b="1" dirty="0" smtClean="0"/>
              <a:t>Window:</a:t>
            </a:r>
            <a:r>
              <a:rPr lang="en-US" dirty="0" smtClean="0"/>
              <a:t> </a:t>
            </a:r>
            <a:r>
              <a:rPr lang="en-US" sz="2800" dirty="0" smtClean="0"/>
              <a:t>An algorithm to smooth the edges of a frame</a:t>
            </a:r>
          </a:p>
          <a:p>
            <a:r>
              <a:rPr lang="en-US" b="1" dirty="0" smtClean="0"/>
              <a:t>Noise:</a:t>
            </a:r>
            <a:r>
              <a:rPr lang="en-US" dirty="0" smtClean="0"/>
              <a:t> </a:t>
            </a:r>
            <a:r>
              <a:rPr lang="en-US" sz="2800" dirty="0" smtClean="0"/>
              <a:t>Artifacts in a signal that degrade its clarity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45964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Zero Crossings</a:t>
            </a:r>
          </a:p>
        </p:txBody>
      </p:sp>
      <p:sp>
        <p:nvSpPr>
          <p:cNvPr id="53251" name="Content Placeholder 3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191000"/>
          </a:xfrm>
        </p:spPr>
        <p:txBody>
          <a:bodyPr>
            <a:normAutofit lnSpcReduction="10000"/>
          </a:bodyPr>
          <a:lstStyle/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Eliminate a possible DC component, </a:t>
            </a:r>
            <a:r>
              <a:rPr lang="en-US" sz="2600" smtClean="0"/>
              <a:t>meaning every measurement is offset by some value</a:t>
            </a:r>
          </a:p>
          <a:p>
            <a:pPr marL="971550" lvl="1" indent="-514350" eaLnBrk="1" hangingPunct="1">
              <a:buFont typeface="Calibri" pitchFamily="34" charset="0"/>
              <a:buAutoNum type="alphaLcParenR"/>
            </a:pPr>
            <a:r>
              <a:rPr lang="en-US" sz="2600" smtClean="0"/>
              <a:t>Average the absolute amplitudes ( 1/M ∑ </a:t>
            </a:r>
            <a:r>
              <a:rPr lang="en-US" sz="2600" baseline="-25000" smtClean="0"/>
              <a:t>0,M-1</a:t>
            </a:r>
            <a:r>
              <a:rPr lang="en-US" sz="2600" smtClean="0"/>
              <a:t>s</a:t>
            </a:r>
            <a:r>
              <a:rPr lang="en-US" sz="2600" baseline="-25000" smtClean="0"/>
              <a:t>k  </a:t>
            </a:r>
            <a:r>
              <a:rPr lang="en-US" sz="2600" smtClean="0"/>
              <a:t>)</a:t>
            </a:r>
          </a:p>
          <a:p>
            <a:pPr marL="971550" lvl="1" indent="-514350" eaLnBrk="1" hangingPunct="1">
              <a:buFont typeface="Calibri" pitchFamily="34" charset="0"/>
              <a:buAutoNum type="alphaLcParenR"/>
            </a:pPr>
            <a:r>
              <a:rPr lang="en-US" sz="2600" smtClean="0"/>
              <a:t>Subtract the average from each value</a:t>
            </a:r>
            <a:br>
              <a:rPr lang="en-US" sz="2600" smtClean="0"/>
            </a:br>
            <a:endParaRPr lang="en-US" sz="2600" smtClean="0"/>
          </a:p>
          <a:p>
            <a:pPr marL="514350" indent="-514350" eaLnBrk="1" hangingPunct="1">
              <a:buFont typeface="Calibri" pitchFamily="34" charset="0"/>
              <a:buAutoNum type="arabicPeriod"/>
            </a:pPr>
            <a:r>
              <a:rPr lang="en-US" sz="2800" smtClean="0"/>
              <a:t>Count the number of times that the sign changes</a:t>
            </a:r>
          </a:p>
          <a:p>
            <a:pPr marL="971550" lvl="1" indent="-514350" eaLnBrk="1" hangingPunct="1">
              <a:buFont typeface="Calibri" pitchFamily="34" charset="0"/>
              <a:buAutoNum type="alphaLcParenR"/>
            </a:pPr>
            <a:r>
              <a:rPr lang="en-US" sz="2600" smtClean="0"/>
              <a:t>∑</a:t>
            </a:r>
            <a:r>
              <a:rPr lang="en-US" sz="2600" baseline="-25000" smtClean="0"/>
              <a:t>0,M-1</a:t>
            </a:r>
            <a:r>
              <a:rPr lang="en-US" sz="2600" smtClean="0"/>
              <a:t>0.5|sign(s</a:t>
            </a:r>
            <a:r>
              <a:rPr lang="en-US" sz="2600" baseline="-25000" smtClean="0"/>
              <a:t>k</a:t>
            </a:r>
            <a:r>
              <a:rPr lang="en-US" sz="2600" smtClean="0"/>
              <a:t>)-sign(s</a:t>
            </a:r>
            <a:r>
              <a:rPr lang="en-US" sz="2600" baseline="-25000" smtClean="0"/>
              <a:t>k-1</a:t>
            </a:r>
            <a:r>
              <a:rPr lang="en-US" sz="2600" smtClean="0"/>
              <a:t>)|; </a:t>
            </a:r>
            <a:br>
              <a:rPr lang="en-US" sz="2600" smtClean="0"/>
            </a:br>
            <a:r>
              <a:rPr lang="en-US" sz="2600" smtClean="0"/>
              <a:t>where sign(x) = 1 if x≥0,  -1 otherwise</a:t>
            </a:r>
          </a:p>
          <a:p>
            <a:pPr marL="971550" lvl="1" indent="-514350" eaLnBrk="1" hangingPunct="1">
              <a:buFont typeface="Calibri" pitchFamily="34" charset="0"/>
              <a:buAutoNum type="alphaLcParenR"/>
            </a:pPr>
            <a:r>
              <a:rPr lang="en-US" sz="2600" smtClean="0"/>
              <a:t>Note: |sign(s</a:t>
            </a:r>
            <a:r>
              <a:rPr lang="en-US" sz="2600" baseline="-25000" smtClean="0"/>
              <a:t>k</a:t>
            </a:r>
            <a:r>
              <a:rPr lang="en-US" sz="2600" smtClean="0"/>
              <a:t>)-sign(s</a:t>
            </a:r>
            <a:r>
              <a:rPr lang="en-US" sz="2600" baseline="-25000" smtClean="0"/>
              <a:t>k-1</a:t>
            </a:r>
            <a:r>
              <a:rPr lang="en-US" sz="2600" smtClean="0"/>
              <a:t>)| equals 2 if it is a zero crossing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6199188"/>
            <a:ext cx="8688388" cy="4302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200" dirty="0">
                <a:cs typeface="Arial" charset="0"/>
              </a:rPr>
              <a:t>Unvoiced speech tends to have higher zero crossing than background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Pitch detection</a:t>
            </a:r>
          </a:p>
        </p:txBody>
      </p:sp>
      <p:sp>
        <p:nvSpPr>
          <p:cNvPr id="159747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8229600" cy="5105400"/>
          </a:xfrm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 sz="2800" b="1" dirty="0" smtClean="0"/>
              <a:t>Question</a:t>
            </a:r>
            <a:r>
              <a:rPr lang="en-US" sz="2800" dirty="0" smtClean="0"/>
              <a:t>: How well does a signal correlate with an offset version of itself?</a:t>
            </a:r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Apply the auto-correlation formula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600" dirty="0" smtClean="0"/>
              <a:t>	R = ∑</a:t>
            </a:r>
            <a:r>
              <a:rPr lang="en-US" sz="2600" baseline="-25000" dirty="0" err="1" smtClean="0"/>
              <a:t>i</a:t>
            </a:r>
            <a:r>
              <a:rPr lang="en-US" sz="2600" baseline="-25000" dirty="0" smtClean="0"/>
              <a:t>=1,n-z</a:t>
            </a:r>
            <a:r>
              <a:rPr lang="en-US" sz="2600" dirty="0" smtClean="0"/>
              <a:t> </a:t>
            </a:r>
            <a:r>
              <a:rPr lang="en-US" sz="2600" dirty="0" err="1" smtClean="0"/>
              <a:t>x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[</a:t>
            </a:r>
            <a:r>
              <a:rPr lang="en-US" sz="2600" dirty="0" err="1" smtClean="0"/>
              <a:t>i</a:t>
            </a:r>
            <a:r>
              <a:rPr lang="en-US" sz="2600" dirty="0" smtClean="0"/>
              <a:t>]</a:t>
            </a:r>
            <a:r>
              <a:rPr lang="en-US" sz="2600" dirty="0" err="1" smtClean="0"/>
              <a:t>x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[</a:t>
            </a:r>
            <a:r>
              <a:rPr lang="en-US" sz="2600" dirty="0" err="1" smtClean="0"/>
              <a:t>i+offset</a:t>
            </a:r>
            <a:r>
              <a:rPr lang="en-US" sz="2600" dirty="0" smtClean="0"/>
              <a:t>]/∑</a:t>
            </a:r>
            <a:r>
              <a:rPr lang="en-US" sz="2600" baseline="-25000" dirty="0" err="1" smtClean="0"/>
              <a:t>i</a:t>
            </a:r>
            <a:r>
              <a:rPr lang="en-US" sz="2600" baseline="-25000" dirty="0" smtClean="0"/>
              <a:t>=1,F</a:t>
            </a:r>
            <a:r>
              <a:rPr lang="en-US" sz="2600" dirty="0" smtClean="0"/>
              <a:t> </a:t>
            </a:r>
            <a:r>
              <a:rPr lang="en-US" sz="2600" dirty="0" err="1" smtClean="0"/>
              <a:t>x</a:t>
            </a:r>
            <a:r>
              <a:rPr lang="en-US" sz="2600" baseline="-25000" dirty="0" err="1" smtClean="0"/>
              <a:t>f</a:t>
            </a:r>
            <a:r>
              <a:rPr lang="en-US" sz="2600" dirty="0" smtClean="0"/>
              <a:t>[</a:t>
            </a:r>
            <a:r>
              <a:rPr lang="en-US" sz="2600" dirty="0" err="1" smtClean="0"/>
              <a:t>i</a:t>
            </a:r>
            <a:r>
              <a:rPr lang="en-US" sz="2600" dirty="0" smtClean="0"/>
              <a:t>]</a:t>
            </a:r>
            <a:r>
              <a:rPr lang="en-US" sz="2600" baseline="30000" dirty="0" smtClean="0"/>
              <a:t>2</a:t>
            </a:r>
            <a:br>
              <a:rPr lang="en-US" sz="2600" baseline="30000" dirty="0" smtClean="0"/>
            </a:br>
            <a:endParaRPr lang="en-US" sz="800" baseline="30000" dirty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Apply the auto-difference formula</a:t>
            </a:r>
          </a:p>
          <a:p>
            <a:pPr marL="0" indent="0">
              <a:buFont typeface="Arial" charset="0"/>
              <a:buNone/>
              <a:defRPr/>
            </a:pPr>
            <a:r>
              <a:rPr lang="en-US" sz="2800" dirty="0" smtClean="0"/>
              <a:t>	D = ∑</a:t>
            </a:r>
            <a:r>
              <a:rPr lang="en-US" sz="2800" baseline="-25000" dirty="0" err="1" smtClean="0"/>
              <a:t>i</a:t>
            </a:r>
            <a:r>
              <a:rPr lang="en-US" sz="2800" baseline="-25000" dirty="0" smtClean="0"/>
              <a:t>=1,n-z</a:t>
            </a:r>
            <a:r>
              <a:rPr lang="en-US" sz="2800" dirty="0" smtClean="0"/>
              <a:t> </a:t>
            </a:r>
            <a:r>
              <a:rPr lang="en-US" sz="2800" dirty="0" err="1" smtClean="0"/>
              <a:t>Math.abs</a:t>
            </a:r>
            <a:r>
              <a:rPr lang="en-US" sz="2800" dirty="0" smtClean="0"/>
              <a:t>(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f</a:t>
            </a:r>
            <a:r>
              <a:rPr lang="en-US" sz="2800" dirty="0" smtClean="0"/>
              <a:t>[</a:t>
            </a:r>
            <a:r>
              <a:rPr lang="en-US" sz="2800" dirty="0" err="1" smtClean="0"/>
              <a:t>i</a:t>
            </a:r>
            <a:r>
              <a:rPr lang="en-US" sz="2800" dirty="0" smtClean="0"/>
              <a:t>] -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f</a:t>
            </a:r>
            <a:r>
              <a:rPr lang="en-US" sz="2800" dirty="0" smtClean="0"/>
              <a:t>[</a:t>
            </a:r>
            <a:r>
              <a:rPr lang="en-US" sz="2800" dirty="0" err="1" smtClean="0"/>
              <a:t>i+offset</a:t>
            </a:r>
            <a:r>
              <a:rPr lang="en-US" sz="2800" dirty="0" smtClean="0"/>
              <a:t>])</a:t>
            </a:r>
            <a:br>
              <a:rPr lang="en-US" sz="2800" dirty="0" smtClean="0"/>
            </a:br>
            <a:endParaRPr lang="en-US" sz="800" dirty="0" smtClean="0"/>
          </a:p>
          <a:p>
            <a:pPr>
              <a:buFont typeface="Arial" charset="0"/>
              <a:buChar char="•"/>
              <a:defRPr/>
            </a:pPr>
            <a:r>
              <a:rPr lang="en-US" sz="2800" dirty="0" smtClean="0"/>
              <a:t>Either method is useful for determining the pitch of a signal. We would expect that R is maximum (and D minimum) when offset corresponds to that of the pitch period</a:t>
            </a:r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286000" y="1138238"/>
            <a:ext cx="4711700" cy="46196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Determine self-similarity of a signal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44562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Vocal Source</a:t>
            </a:r>
          </a:p>
        </p:txBody>
      </p:sp>
      <p:pic>
        <p:nvPicPr>
          <p:cNvPr id="55300" name="Picture 7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746025"/>
            <a:ext cx="4038600" cy="1968975"/>
          </a:xfrm>
          <a:noFill/>
        </p:spPr>
      </p:pic>
      <p:sp>
        <p:nvSpPr>
          <p:cNvPr id="5529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04800" y="1066800"/>
            <a:ext cx="8382000" cy="29718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200" dirty="0" smtClean="0"/>
              <a:t>Speaker alters vocal tension of the vocal folds</a:t>
            </a:r>
          </a:p>
          <a:p>
            <a:pPr lvl="1" eaLnBrk="1" hangingPunct="1"/>
            <a:r>
              <a:rPr lang="en-US" sz="2000" dirty="0" smtClean="0"/>
              <a:t>If folds are opened, speech is unvoiced resembling background noise</a:t>
            </a:r>
          </a:p>
          <a:p>
            <a:pPr lvl="1" eaLnBrk="1" hangingPunct="1"/>
            <a:r>
              <a:rPr lang="en-US" sz="2000" dirty="0" smtClean="0"/>
              <a:t>If folds are stretched close, speech is voiced</a:t>
            </a:r>
          </a:p>
          <a:p>
            <a:pPr eaLnBrk="1" hangingPunct="1"/>
            <a:r>
              <a:rPr lang="en-US" sz="2200" dirty="0" smtClean="0"/>
              <a:t>Air pressure builds and vocal folds blow open releasing pressure and elasticity causes the vocal folds to fall back</a:t>
            </a:r>
          </a:p>
          <a:p>
            <a:pPr eaLnBrk="1" hangingPunct="1"/>
            <a:r>
              <a:rPr lang="en-US" sz="2200" dirty="0" smtClean="0"/>
              <a:t>Average fundamental frequency (F0): 60 Hz to 300 Hz</a:t>
            </a:r>
          </a:p>
          <a:p>
            <a:pPr eaLnBrk="1" hangingPunct="1"/>
            <a:r>
              <a:rPr lang="en-US" sz="2200" dirty="0" smtClean="0"/>
              <a:t>Speakers control vocal tension alters F0 and the perceived pitch</a:t>
            </a:r>
          </a:p>
        </p:txBody>
      </p:sp>
      <p:sp>
        <p:nvSpPr>
          <p:cNvPr id="55301" name="Line 8"/>
          <p:cNvSpPr>
            <a:spLocks noChangeShapeType="1"/>
          </p:cNvSpPr>
          <p:nvPr/>
        </p:nvSpPr>
        <p:spPr bwMode="auto">
          <a:xfrm>
            <a:off x="2590800" y="5867400"/>
            <a:ext cx="9715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2" name="Line 9"/>
          <p:cNvSpPr>
            <a:spLocks noChangeShapeType="1"/>
          </p:cNvSpPr>
          <p:nvPr/>
        </p:nvSpPr>
        <p:spPr bwMode="auto">
          <a:xfrm>
            <a:off x="3581401" y="5867400"/>
            <a:ext cx="1047749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3" name="Text Box 10"/>
          <p:cNvSpPr txBox="1">
            <a:spLocks noChangeArrowheads="1"/>
          </p:cNvSpPr>
          <p:nvPr/>
        </p:nvSpPr>
        <p:spPr bwMode="auto">
          <a:xfrm>
            <a:off x="2686050" y="5943600"/>
            <a:ext cx="895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Closed</a:t>
            </a:r>
          </a:p>
        </p:txBody>
      </p:sp>
      <p:sp>
        <p:nvSpPr>
          <p:cNvPr id="55304" name="Text Box 11"/>
          <p:cNvSpPr txBox="1">
            <a:spLocks noChangeArrowheads="1"/>
          </p:cNvSpPr>
          <p:nvPr/>
        </p:nvSpPr>
        <p:spPr bwMode="auto">
          <a:xfrm>
            <a:off x="3886200" y="5867400"/>
            <a:ext cx="742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Open</a:t>
            </a:r>
          </a:p>
        </p:txBody>
      </p:sp>
      <p:sp>
        <p:nvSpPr>
          <p:cNvPr id="55305" name="Line 12"/>
          <p:cNvSpPr>
            <a:spLocks noChangeShapeType="1"/>
          </p:cNvSpPr>
          <p:nvPr/>
        </p:nvSpPr>
        <p:spPr bwMode="auto">
          <a:xfrm flipV="1">
            <a:off x="2590800" y="6324600"/>
            <a:ext cx="203835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6" name="Text Box 13"/>
          <p:cNvSpPr txBox="1">
            <a:spLocks noChangeArrowheads="1"/>
          </p:cNvSpPr>
          <p:nvPr/>
        </p:nvSpPr>
        <p:spPr bwMode="auto">
          <a:xfrm>
            <a:off x="3033713" y="6324600"/>
            <a:ext cx="13096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0000"/>
                </a:solidFill>
              </a:rPr>
              <a:t>Pitch Period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Fractal Dimension</a:t>
            </a:r>
          </a:p>
        </p:txBody>
      </p:sp>
      <p:sp>
        <p:nvSpPr>
          <p:cNvPr id="57347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lnSpcReduction="10000"/>
          </a:bodyPr>
          <a:lstStyle/>
          <a:p>
            <a:r>
              <a:rPr lang="en-US" sz="2800" i="1" smtClean="0"/>
              <a:t>Definition: </a:t>
            </a:r>
            <a:r>
              <a:rPr lang="en-US" sz="2800" smtClean="0"/>
              <a:t>The self-similarity of a signal</a:t>
            </a:r>
          </a:p>
          <a:p>
            <a:r>
              <a:rPr lang="en-US" sz="2800" smtClean="0"/>
              <a:t>Comments</a:t>
            </a:r>
          </a:p>
          <a:p>
            <a:pPr lvl="1"/>
            <a:r>
              <a:rPr lang="en-US" sz="2400" smtClean="0"/>
              <a:t>There are various methods to compute a signal’s self-similarity, which each lead to different results</a:t>
            </a:r>
          </a:p>
          <a:p>
            <a:pPr lvl="1"/>
            <a:r>
              <a:rPr lang="en-US" sz="2400" smtClean="0"/>
              <a:t>Each method is empirical, not backed by mathematics</a:t>
            </a:r>
          </a:p>
          <a:p>
            <a:pPr lvl="1"/>
            <a:r>
              <a:rPr lang="en-US" sz="2400" smtClean="0"/>
              <a:t>Some popular algorithms</a:t>
            </a:r>
          </a:p>
          <a:p>
            <a:pPr lvl="2"/>
            <a:r>
              <a:rPr lang="en-US" sz="2000" smtClean="0"/>
              <a:t>Box Counting</a:t>
            </a:r>
          </a:p>
          <a:p>
            <a:pPr lvl="2"/>
            <a:r>
              <a:rPr lang="en-US" sz="2000" smtClean="0"/>
              <a:t>Katz</a:t>
            </a:r>
          </a:p>
          <a:p>
            <a:pPr lvl="2"/>
            <a:r>
              <a:rPr lang="en-US" sz="2000" smtClean="0"/>
              <a:t>Higuchi</a:t>
            </a:r>
            <a:endParaRPr lang="en-US" sz="2000" i="1" smtClean="0"/>
          </a:p>
          <a:p>
            <a:pPr lvl="1"/>
            <a:r>
              <a:rPr lang="en-US" sz="2400" i="1" smtClean="0"/>
              <a:t>Importance</a:t>
            </a:r>
            <a:r>
              <a:rPr lang="en-US" sz="2400" smtClean="0"/>
              <a:t>: </a:t>
            </a:r>
            <a:r>
              <a:rPr lang="en-US" sz="2000" smtClean="0"/>
              <a:t>We would expect that the self-similarity of speech, because it is constrained by the larynx and vocal tract, to be different than that of background noise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Box Counting Algorithm</a:t>
            </a:r>
          </a:p>
        </p:txBody>
      </p:sp>
      <p:sp>
        <p:nvSpPr>
          <p:cNvPr id="58371" name="Content Placeholder 2"/>
          <p:cNvSpPr>
            <a:spLocks noGrp="1"/>
          </p:cNvSpPr>
          <p:nvPr>
            <p:ph idx="1"/>
          </p:nvPr>
        </p:nvSpPr>
        <p:spPr>
          <a:xfrm>
            <a:off x="76200" y="3581400"/>
            <a:ext cx="8229600" cy="3276600"/>
          </a:xfrm>
        </p:spPr>
        <p:txBody>
          <a:bodyPr>
            <a:no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2200" i="1" dirty="0" smtClean="0"/>
              <a:t>delta = 1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i="1" dirty="0" smtClean="0"/>
              <a:t>FOR </a:t>
            </a:r>
            <a:r>
              <a:rPr lang="en-US" sz="2200" i="1" dirty="0" err="1" smtClean="0"/>
              <a:t>i</a:t>
            </a:r>
            <a:r>
              <a:rPr lang="en-US" sz="2200" i="1" dirty="0" smtClean="0"/>
              <a:t> = 0 to S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i="1" dirty="0" smtClean="0"/>
              <a:t>     </a:t>
            </a:r>
            <a:r>
              <a:rPr lang="en-US" sz="2200" dirty="0" smtClean="0"/>
              <a:t>delta = 2^i</a:t>
            </a:r>
            <a:endParaRPr lang="en-US" sz="2200" i="1" dirty="0" smtClean="0"/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    Cover the curve with rectangles: h = signal[</a:t>
            </a:r>
            <a:r>
              <a:rPr lang="en-US" sz="2200" dirty="0" err="1" smtClean="0"/>
              <a:t>i+delta</a:t>
            </a:r>
            <a:r>
              <a:rPr lang="en-US" sz="2200" dirty="0" smtClean="0"/>
              <a:t>] – signal[</a:t>
            </a:r>
            <a:r>
              <a:rPr lang="en-US" sz="2200" dirty="0" err="1" smtClean="0"/>
              <a:t>i</a:t>
            </a:r>
            <a:r>
              <a:rPr lang="en-US" sz="2200" dirty="0" smtClean="0"/>
              <a:t>], w = delta * t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    Fractal[</a:t>
            </a:r>
            <a:r>
              <a:rPr lang="en-US" sz="2200" dirty="0" err="1" smtClean="0"/>
              <a:t>i</a:t>
            </a:r>
            <a:r>
              <a:rPr lang="en-US" sz="2200" dirty="0" smtClean="0"/>
              <a:t>] = count of rectangles needed to cover the curve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Perform a linear regression on the Fractal array</a:t>
            </a:r>
          </a:p>
          <a:p>
            <a:pPr marL="0" indent="0">
              <a:buFont typeface="Arial" pitchFamily="34" charset="0"/>
              <a:buNone/>
            </a:pPr>
            <a:r>
              <a:rPr lang="en-US" sz="2200" dirty="0" smtClean="0"/>
              <a:t>The slope of the best fit line is the fractal dimension     </a:t>
            </a:r>
          </a:p>
        </p:txBody>
      </p:sp>
      <p:pic>
        <p:nvPicPr>
          <p:cNvPr id="5837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2057400"/>
            <a:ext cx="7172325" cy="197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" y="1611312"/>
            <a:ext cx="8959850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Assume </a:t>
            </a:r>
            <a:r>
              <a:rPr lang="en-US" i="1" dirty="0">
                <a:cs typeface="Arial" charset="0"/>
              </a:rPr>
              <a:t>signal[</a:t>
            </a:r>
            <a:r>
              <a:rPr lang="en-US" i="1" dirty="0" err="1">
                <a:cs typeface="Arial" charset="0"/>
              </a:rPr>
              <a:t>i</a:t>
            </a:r>
            <a:r>
              <a:rPr lang="en-US" i="1" dirty="0">
                <a:cs typeface="Arial" charset="0"/>
              </a:rPr>
              <a:t>]</a:t>
            </a:r>
            <a:r>
              <a:rPr lang="en-US" dirty="0">
                <a:cs typeface="Arial" charset="0"/>
              </a:rPr>
              <a:t> is an array of audio amplitudes, where each sample represents </a:t>
            </a:r>
            <a:r>
              <a:rPr lang="en-US" i="1" dirty="0">
                <a:cs typeface="Arial" charset="0"/>
              </a:rPr>
              <a:t>t</a:t>
            </a:r>
            <a:r>
              <a:rPr lang="en-US" dirty="0">
                <a:cs typeface="Arial" charset="0"/>
              </a:rPr>
              <a:t> milliseconds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3"/>
          <p:cNvSpPr>
            <a:spLocks noGrp="1"/>
          </p:cNvSpPr>
          <p:nvPr>
            <p:ph type="title"/>
          </p:nvPr>
        </p:nvSpPr>
        <p:spPr>
          <a:xfrm>
            <a:off x="76200" y="304800"/>
            <a:ext cx="44958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Linear Regression</a:t>
            </a:r>
          </a:p>
        </p:txBody>
      </p:sp>
      <p:sp>
        <p:nvSpPr>
          <p:cNvPr id="5939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4086225"/>
            <a:ext cx="4724400" cy="2771775"/>
          </a:xfrm>
        </p:spPr>
        <p:txBody>
          <a:bodyPr>
            <a:normAutofit fontScale="92500"/>
          </a:bodyPr>
          <a:lstStyle/>
          <a:p>
            <a:r>
              <a:rPr lang="en-US" sz="2400" b="1" dirty="0" smtClean="0"/>
              <a:t>Set of points</a:t>
            </a:r>
            <a:r>
              <a:rPr lang="en-US" sz="2400" dirty="0" smtClean="0"/>
              <a:t>: </a:t>
            </a:r>
            <a:r>
              <a:rPr lang="en-US" sz="2000" i="1" dirty="0" smtClean="0"/>
              <a:t>(x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,y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), (x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,y</a:t>
            </a:r>
            <a:r>
              <a:rPr lang="en-US" sz="2000" i="1" baseline="-25000" dirty="0" smtClean="0"/>
              <a:t>2</a:t>
            </a:r>
            <a:r>
              <a:rPr lang="en-US" sz="2000" i="1" dirty="0" smtClean="0"/>
              <a:t>), … (</a:t>
            </a:r>
            <a:r>
              <a:rPr lang="en-US" sz="2000" i="1" dirty="0" err="1" smtClean="0"/>
              <a:t>x</a:t>
            </a:r>
            <a:r>
              <a:rPr lang="en-US" sz="2000" i="1" baseline="-25000" dirty="0" err="1" smtClean="0"/>
              <a:t>N</a:t>
            </a:r>
            <a:r>
              <a:rPr lang="en-US" sz="2000" i="1" dirty="0" err="1" smtClean="0"/>
              <a:t>,y</a:t>
            </a:r>
            <a:r>
              <a:rPr lang="en-US" sz="2000" i="1" baseline="-25000" dirty="0" err="1" smtClean="0"/>
              <a:t>N</a:t>
            </a:r>
            <a:r>
              <a:rPr lang="en-US" sz="2000" b="1" i="1" dirty="0" smtClean="0"/>
              <a:t>)</a:t>
            </a:r>
          </a:p>
          <a:p>
            <a:r>
              <a:rPr lang="en-US" sz="2400" b="1" dirty="0" smtClean="0"/>
              <a:t>Equations</a:t>
            </a:r>
            <a:r>
              <a:rPr lang="en-US" sz="2400" dirty="0" smtClean="0"/>
              <a:t>: </a:t>
            </a:r>
            <a:r>
              <a:rPr lang="en-US" sz="2000" dirty="0" smtClean="0"/>
              <a:t>Find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 + b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that minimizes errors where </a:t>
            </a:r>
            <a:r>
              <a:rPr lang="en-US" sz="2000" i="1" dirty="0" smtClean="0"/>
              <a:t>Y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 = b</a:t>
            </a:r>
            <a:r>
              <a:rPr lang="en-US" sz="2000" i="1" baseline="-25000" dirty="0" smtClean="0"/>
              <a:t>0</a:t>
            </a:r>
            <a:r>
              <a:rPr lang="en-US" sz="2000" i="1" dirty="0" smtClean="0"/>
              <a:t>+b</a:t>
            </a:r>
            <a:r>
              <a:rPr lang="en-US" sz="2000" i="1" baseline="-25000" dirty="0" smtClean="0"/>
              <a:t>1</a:t>
            </a:r>
            <a:r>
              <a:rPr lang="en-US" sz="2000" i="1" dirty="0" smtClean="0"/>
              <a:t>x</a:t>
            </a:r>
            <a:r>
              <a:rPr lang="en-US" sz="2000" i="1" baseline="-25000" dirty="0" smtClean="0"/>
              <a:t>i</a:t>
            </a:r>
            <a:r>
              <a:rPr lang="en-US" sz="2000" i="1" dirty="0" smtClean="0"/>
              <a:t>+e</a:t>
            </a:r>
            <a:r>
              <a:rPr lang="en-US" sz="2000" i="1" baseline="-25000" dirty="0" smtClean="0"/>
              <a:t>i</a:t>
            </a:r>
          </a:p>
          <a:p>
            <a:r>
              <a:rPr lang="en-US" sz="2400" b="1" dirty="0" smtClean="0"/>
              <a:t>Goal</a:t>
            </a:r>
            <a:r>
              <a:rPr lang="en-US" sz="2400" dirty="0" smtClean="0"/>
              <a:t>:</a:t>
            </a:r>
            <a:r>
              <a:rPr lang="en-US" sz="2400" i="1" dirty="0" smtClean="0"/>
              <a:t> </a:t>
            </a:r>
            <a:r>
              <a:rPr lang="en-US" sz="2000" dirty="0" smtClean="0"/>
              <a:t>Find slope </a:t>
            </a:r>
            <a:r>
              <a:rPr lang="en-US" sz="2000" i="1" dirty="0" smtClean="0"/>
              <a:t>b</a:t>
            </a:r>
            <a:r>
              <a:rPr lang="en-US" sz="2000" i="1" baseline="-25000" dirty="0" smtClean="0"/>
              <a:t>1</a:t>
            </a:r>
            <a:r>
              <a:rPr lang="en-US" sz="2000" dirty="0" smtClean="0"/>
              <a:t> of the best fit line</a:t>
            </a:r>
            <a:endParaRPr lang="en-US" sz="2000" b="1" dirty="0" smtClean="0"/>
          </a:p>
          <a:p>
            <a:r>
              <a:rPr lang="en-US" sz="2400" b="1" dirty="0" smtClean="0"/>
              <a:t>Assumption</a:t>
            </a:r>
            <a:r>
              <a:rPr lang="en-US" sz="2400" dirty="0" smtClean="0"/>
              <a:t>: </a:t>
            </a:r>
            <a:r>
              <a:rPr lang="en-US" sz="2000" dirty="0" smtClean="0"/>
              <a:t>the expected value (mean) of the errors is zero</a:t>
            </a:r>
          </a:p>
          <a:p>
            <a:r>
              <a:rPr lang="en-US" sz="2400" b="1" dirty="0" smtClean="0"/>
              <a:t>Note</a:t>
            </a:r>
            <a:r>
              <a:rPr lang="en-US" sz="2400" dirty="0" smtClean="0"/>
              <a:t>: </a:t>
            </a:r>
            <a:r>
              <a:rPr lang="en-US" sz="2000" dirty="0" smtClean="0"/>
              <a:t>X’ is transpose of X, -1 is inverse</a:t>
            </a:r>
          </a:p>
        </p:txBody>
      </p:sp>
      <p:pic>
        <p:nvPicPr>
          <p:cNvPr id="59396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2235200"/>
            <a:ext cx="4038600" cy="2717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6900" y="228600"/>
            <a:ext cx="201930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4488" y="5181600"/>
            <a:ext cx="170497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39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0450" y="4981575"/>
            <a:ext cx="1314450" cy="809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0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19775"/>
            <a:ext cx="203835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9401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" y="1349375"/>
            <a:ext cx="4152900" cy="261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115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27263" y="5867400"/>
            <a:ext cx="6383337" cy="84296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accent1"/>
            </a:solidFill>
          </a:ln>
          <a:effectLst/>
        </p:spPr>
      </p:pic>
      <p:sp>
        <p:nvSpPr>
          <p:cNvPr id="60419" name="Title 4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Best Fit Slope of x amplitudes</a:t>
            </a:r>
          </a:p>
        </p:txBody>
      </p:sp>
      <p:sp>
        <p:nvSpPr>
          <p:cNvPr id="60420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562600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n-US" sz="2000" b="1" dirty="0" err="1" smtClean="0"/>
              <a:t>bestFit</a:t>
            </a:r>
            <a:r>
              <a:rPr lang="en-US" sz="2000" b="1" dirty="0" smtClean="0"/>
              <a:t>(double[] y)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{	</a:t>
            </a:r>
            <a:r>
              <a:rPr lang="en-US" sz="2000" dirty="0" err="1" smtClean="0"/>
              <a:t>int</a:t>
            </a:r>
            <a:r>
              <a:rPr lang="en-US" sz="2000" dirty="0" smtClean="0"/>
              <a:t> MAX = </a:t>
            </a:r>
            <a:r>
              <a:rPr lang="en-US" sz="2000" dirty="0" err="1" smtClean="0"/>
              <a:t>y.length</a:t>
            </a:r>
            <a:r>
              <a:rPr lang="en-US" sz="2000" dirty="0" smtClean="0"/>
              <a:t>;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	</a:t>
            </a:r>
            <a:r>
              <a:rPr lang="en-US" sz="2000" b="1" dirty="0" smtClean="0">
                <a:solidFill>
                  <a:srgbClr val="FF0000"/>
                </a:solidFill>
              </a:rPr>
              <a:t>// Compute the </a:t>
            </a:r>
            <a:r>
              <a:rPr lang="en-US" sz="2000" b="1" dirty="0" err="1" smtClean="0">
                <a:solidFill>
                  <a:srgbClr val="FF0000"/>
                </a:solidFill>
              </a:rPr>
              <a:t>X’X</a:t>
            </a:r>
            <a:r>
              <a:rPr lang="en-US" sz="2000" b="1" dirty="0" smtClean="0">
                <a:solidFill>
                  <a:srgbClr val="FF0000"/>
                </a:solidFill>
              </a:rPr>
              <a:t> matrix (</a:t>
            </a:r>
            <a:r>
              <a:rPr lang="en-US" sz="2000" b="1" dirty="0" err="1" smtClean="0">
                <a:solidFill>
                  <a:srgbClr val="FF0000"/>
                </a:solidFill>
              </a:rPr>
              <a:t>a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ij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	double </a:t>
            </a:r>
            <a:r>
              <a:rPr lang="en-US" sz="2000" dirty="0"/>
              <a:t>d</a:t>
            </a:r>
            <a:r>
              <a:rPr lang="en-US" sz="2000" dirty="0" smtClean="0"/>
              <a:t> = MAX*(MAX+1)*(2*MAX+1)/6;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 smtClean="0">
                <a:solidFill>
                  <a:srgbClr val="FF0000"/>
                </a:solidFill>
                <a:cs typeface="Calibri" pitchFamily="34" charset="0"/>
              </a:rPr>
              <a:t>∑ x</a:t>
            </a:r>
            <a:r>
              <a:rPr lang="en-US" sz="2000" b="1" baseline="-25000" dirty="0" smtClean="0">
                <a:solidFill>
                  <a:srgbClr val="FF0000"/>
                </a:solidFill>
                <a:cs typeface="Calibri" pitchFamily="34" charset="0"/>
              </a:rPr>
              <a:t>i</a:t>
            </a:r>
            <a:r>
              <a:rPr lang="en-US" sz="2000" b="1" baseline="30000" dirty="0" smtClean="0">
                <a:solidFill>
                  <a:srgbClr val="FF0000"/>
                </a:solidFill>
                <a:cs typeface="Calibri" pitchFamily="34" charset="0"/>
              </a:rPr>
              <a:t>2 </a:t>
            </a:r>
            <a:r>
              <a:rPr lang="en-US" sz="2000" b="1" dirty="0" smtClean="0">
                <a:solidFill>
                  <a:srgbClr val="FF0000"/>
                </a:solidFill>
                <a:cs typeface="Calibri" pitchFamily="34" charset="0"/>
              </a:rPr>
              <a:t>= d 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	double  </a:t>
            </a:r>
            <a:r>
              <a:rPr lang="en-US" sz="2000" dirty="0"/>
              <a:t>b</a:t>
            </a:r>
            <a:r>
              <a:rPr lang="en-US" sz="2000" dirty="0" smtClean="0"/>
              <a:t> = MAX * (MAX + 1) / 2; </a:t>
            </a:r>
            <a:r>
              <a:rPr lang="en-US" sz="2000" b="1" dirty="0" smtClean="0">
                <a:solidFill>
                  <a:srgbClr val="FF0000"/>
                </a:solidFill>
              </a:rPr>
              <a:t>// </a:t>
            </a:r>
            <a:r>
              <a:rPr lang="en-US" sz="2000" b="1" dirty="0" smtClean="0">
                <a:solidFill>
                  <a:srgbClr val="FF0000"/>
                </a:solidFill>
                <a:cs typeface="Calibri" pitchFamily="34" charset="0"/>
              </a:rPr>
              <a:t>∑ x</a:t>
            </a:r>
            <a:r>
              <a:rPr lang="en-US" sz="2000" b="1" baseline="-25000" dirty="0" smtClean="0">
                <a:solidFill>
                  <a:srgbClr val="FF0000"/>
                </a:solidFill>
                <a:cs typeface="Calibri" pitchFamily="34" charset="0"/>
              </a:rPr>
              <a:t>i</a:t>
            </a:r>
            <a:r>
              <a:rPr lang="en-US" sz="2000" b="1" dirty="0" smtClean="0">
                <a:solidFill>
                  <a:srgbClr val="FF0000"/>
                </a:solidFill>
              </a:rPr>
              <a:t>  = b = c 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	double  </a:t>
            </a:r>
            <a:r>
              <a:rPr lang="en-US" sz="2000" dirty="0"/>
              <a:t>c</a:t>
            </a:r>
            <a:r>
              <a:rPr lang="en-US" sz="2000" dirty="0" smtClean="0"/>
              <a:t> = </a:t>
            </a:r>
            <a:r>
              <a:rPr lang="en-US" sz="2000" dirty="0"/>
              <a:t>b</a:t>
            </a:r>
            <a:r>
              <a:rPr lang="en-US" sz="2000" dirty="0" smtClean="0"/>
              <a:t>,  a = MAX; </a:t>
            </a:r>
            <a:r>
              <a:rPr lang="en-US" sz="2000" b="1" dirty="0" smtClean="0">
                <a:solidFill>
                  <a:srgbClr val="FF0000"/>
                </a:solidFill>
              </a:rPr>
              <a:t>// number of points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endParaRPr lang="en-US" sz="400" dirty="0" smtClean="0"/>
          </a:p>
          <a:p>
            <a:pPr marL="0" indent="0">
              <a:buNone/>
              <a:tabLst>
                <a:tab pos="401638" algn="l"/>
              </a:tabLst>
            </a:pPr>
            <a:r>
              <a:rPr lang="en-US" sz="2000" dirty="0" smtClean="0"/>
              <a:t>	double </a:t>
            </a:r>
            <a:r>
              <a:rPr lang="en-US" sz="2000" dirty="0" err="1" smtClean="0"/>
              <a:t>sumXY</a:t>
            </a:r>
            <a:r>
              <a:rPr lang="en-US" sz="2000" dirty="0" smtClean="0"/>
              <a:t>=0, </a:t>
            </a:r>
            <a:r>
              <a:rPr lang="en-US" sz="2000" dirty="0" err="1" smtClean="0"/>
              <a:t>sumY</a:t>
            </a:r>
            <a:r>
              <a:rPr lang="en-US" sz="2000" dirty="0" smtClean="0"/>
              <a:t>=0</a:t>
            </a:r>
            <a:r>
              <a:rPr lang="en-US" sz="2000" dirty="0"/>
              <a:t>; 	</a:t>
            </a:r>
            <a:r>
              <a:rPr lang="en-US" sz="2000" b="1" dirty="0">
                <a:solidFill>
                  <a:srgbClr val="FF0000"/>
                </a:solidFill>
              </a:rPr>
              <a:t>// Compute </a:t>
            </a:r>
            <a:r>
              <a:rPr lang="en-US" sz="2000" b="1" dirty="0">
                <a:solidFill>
                  <a:srgbClr val="FF0000"/>
                </a:solidFill>
                <a:cs typeface="Calibri" pitchFamily="34" charset="0"/>
              </a:rPr>
              <a:t>∑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and sum </a:t>
            </a:r>
            <a:r>
              <a:rPr lang="en-US" sz="2000" b="1" dirty="0">
                <a:solidFill>
                  <a:srgbClr val="FF0000"/>
                </a:solidFill>
                <a:cs typeface="Calibri" pitchFamily="34" charset="0"/>
              </a:rPr>
              <a:t>∑  </a:t>
            </a:r>
            <a:r>
              <a:rPr lang="en-US" sz="2000" b="1" dirty="0">
                <a:solidFill>
                  <a:srgbClr val="FF0000"/>
                </a:solidFill>
              </a:rPr>
              <a:t>x</a:t>
            </a:r>
            <a:r>
              <a:rPr lang="en-US" sz="2000" b="1" baseline="-25000" dirty="0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* </a:t>
            </a:r>
            <a:r>
              <a:rPr lang="en-US" sz="2000" b="1" dirty="0" err="1">
                <a:solidFill>
                  <a:srgbClr val="FF0000"/>
                </a:solidFill>
              </a:rPr>
              <a:t>y</a:t>
            </a:r>
            <a:r>
              <a:rPr lang="en-US" sz="2000" b="1" baseline="-25000" dirty="0" err="1">
                <a:solidFill>
                  <a:srgbClr val="FF0000"/>
                </a:solidFill>
              </a:rPr>
              <a:t>i</a:t>
            </a:r>
            <a:r>
              <a:rPr lang="en-US" sz="2000" b="1" baseline="-25000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FF0000"/>
                </a:solidFill>
              </a:rPr>
              <a:t> b</a:t>
            </a:r>
            <a:r>
              <a:rPr lang="en-US" sz="2000" b="1" i="1" baseline="-25000" dirty="0">
                <a:solidFill>
                  <a:srgbClr val="FF0000"/>
                </a:solidFill>
              </a:rPr>
              <a:t>i</a:t>
            </a:r>
            <a:r>
              <a:rPr lang="en-US" sz="2000" b="1" dirty="0">
                <a:solidFill>
                  <a:srgbClr val="FF0000"/>
                </a:solidFill>
              </a:rPr>
              <a:t> = </a:t>
            </a:r>
            <a:r>
              <a:rPr lang="en-US" sz="2000" b="1" dirty="0" err="1" smtClean="0">
                <a:solidFill>
                  <a:srgbClr val="FF0000"/>
                </a:solidFill>
              </a:rPr>
              <a:t>X’y</a:t>
            </a:r>
            <a:endParaRPr lang="en-US" sz="2000" dirty="0" smtClean="0"/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nn-NO" sz="400" dirty="0" smtClean="0"/>
              <a:t>	</a:t>
            </a:r>
            <a:r>
              <a:rPr lang="nn-NO" sz="2000" dirty="0" smtClean="0"/>
              <a:t>for (int i=0; i&lt;MAX; i++)</a:t>
            </a:r>
            <a:r>
              <a:rPr lang="en-US" sz="2000" dirty="0" smtClean="0"/>
              <a:t>	{   </a:t>
            </a:r>
            <a:r>
              <a:rPr lang="en-US" sz="2000" dirty="0" err="1" smtClean="0"/>
              <a:t>sumXY</a:t>
            </a:r>
            <a:r>
              <a:rPr lang="en-US" sz="2000" dirty="0" smtClean="0"/>
              <a:t> += (i+1) * y[</a:t>
            </a:r>
            <a:r>
              <a:rPr lang="en-US" sz="2000" dirty="0" err="1" smtClean="0"/>
              <a:t>i</a:t>
            </a:r>
            <a:r>
              <a:rPr lang="en-US" sz="2000" dirty="0" smtClean="0"/>
              <a:t>];   </a:t>
            </a:r>
            <a:r>
              <a:rPr lang="en-US" sz="2000" dirty="0" err="1" smtClean="0"/>
              <a:t>sumY</a:t>
            </a:r>
            <a:r>
              <a:rPr lang="en-US" sz="2000" dirty="0" smtClean="0"/>
              <a:t> += y[</a:t>
            </a:r>
            <a:r>
              <a:rPr lang="en-US" sz="2000" dirty="0" err="1" smtClean="0"/>
              <a:t>i</a:t>
            </a:r>
            <a:r>
              <a:rPr lang="en-US" sz="2000" dirty="0" smtClean="0"/>
              <a:t>];    }</a:t>
            </a:r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b="1" dirty="0" smtClean="0">
                <a:solidFill>
                  <a:srgbClr val="FF0000"/>
                </a:solidFill>
              </a:rPr>
              <a:t>	// Return (</a:t>
            </a:r>
            <a:r>
              <a:rPr lang="en-US" sz="2000" b="1" dirty="0" err="1" smtClean="0">
                <a:solidFill>
                  <a:srgbClr val="FF0000"/>
                </a:solidFill>
              </a:rPr>
              <a:t>X’X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-1</a:t>
            </a:r>
            <a:r>
              <a:rPr lang="en-US" sz="2000" b="1" dirty="0" smtClean="0">
                <a:solidFill>
                  <a:srgbClr val="FF0000"/>
                </a:solidFill>
              </a:rPr>
              <a:t> * </a:t>
            </a:r>
            <a:r>
              <a:rPr lang="en-US" sz="2000" b="1" dirty="0" err="1" smtClean="0">
                <a:solidFill>
                  <a:srgbClr val="FF0000"/>
                </a:solidFill>
              </a:rPr>
              <a:t>X’y</a:t>
            </a:r>
            <a:r>
              <a:rPr lang="en-US" sz="2000" b="1" dirty="0" smtClean="0">
                <a:solidFill>
                  <a:srgbClr val="FF0000"/>
                </a:solidFill>
              </a:rPr>
              <a:t>, where (</a:t>
            </a:r>
            <a:r>
              <a:rPr lang="en-US" sz="2000" b="1" dirty="0" err="1" smtClean="0">
                <a:solidFill>
                  <a:srgbClr val="FF0000"/>
                </a:solidFill>
              </a:rPr>
              <a:t>X’X</a:t>
            </a:r>
            <a:r>
              <a:rPr lang="en-US" sz="2000" b="1" dirty="0" smtClean="0">
                <a:solidFill>
                  <a:srgbClr val="FF0000"/>
                </a:solidFill>
              </a:rPr>
              <a:t>)</a:t>
            </a:r>
            <a:r>
              <a:rPr lang="en-US" sz="2000" b="1" baseline="30000" dirty="0" smtClean="0">
                <a:solidFill>
                  <a:srgbClr val="FF0000"/>
                </a:solidFill>
              </a:rPr>
              <a:t>-1</a:t>
            </a:r>
            <a:r>
              <a:rPr lang="en-US" sz="2000" b="1" dirty="0" smtClean="0">
                <a:solidFill>
                  <a:srgbClr val="FF0000"/>
                </a:solidFill>
              </a:rPr>
              <a:t> is the inverse of </a:t>
            </a:r>
            <a:r>
              <a:rPr lang="en-US" sz="2000" b="1" dirty="0" err="1" smtClean="0">
                <a:solidFill>
                  <a:srgbClr val="FF0000"/>
                </a:solidFill>
              </a:rPr>
              <a:t>X’X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None/>
              <a:tabLst>
                <a:tab pos="401638" algn="l"/>
              </a:tabLst>
            </a:pPr>
            <a:r>
              <a:rPr lang="en-US" sz="2000" dirty="0" smtClean="0"/>
              <a:t>	double numerator = </a:t>
            </a:r>
            <a:r>
              <a:rPr lang="en-US" sz="2000" dirty="0"/>
              <a:t>-</a:t>
            </a:r>
            <a:r>
              <a:rPr lang="en-US" sz="2000" dirty="0" smtClean="0"/>
              <a:t>c*</a:t>
            </a:r>
            <a:r>
              <a:rPr lang="en-US" sz="2000" dirty="0" err="1" smtClean="0"/>
              <a:t>sumY</a:t>
            </a:r>
            <a:r>
              <a:rPr lang="en-US" sz="2000" dirty="0" smtClean="0"/>
              <a:t> + a*</a:t>
            </a:r>
            <a:r>
              <a:rPr lang="en-US" sz="2000" dirty="0" err="1" smtClean="0"/>
              <a:t>sumXY</a:t>
            </a:r>
            <a:r>
              <a:rPr lang="en-US" sz="2000" dirty="0" smtClean="0"/>
              <a:t> 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// -c*</a:t>
            </a:r>
            <a:r>
              <a:rPr lang="en-US" sz="2000" b="1" dirty="0" err="1" smtClean="0">
                <a:solidFill>
                  <a:srgbClr val="FF0000"/>
                </a:solidFill>
              </a:rPr>
              <a:t>sumXY+a</a:t>
            </a:r>
            <a:r>
              <a:rPr lang="en-US" sz="2000" b="1" dirty="0" smtClean="0">
                <a:solidFill>
                  <a:srgbClr val="FF0000"/>
                </a:solidFill>
              </a:rPr>
              <a:t>*</a:t>
            </a:r>
            <a:r>
              <a:rPr lang="en-US" sz="2000" b="1" dirty="0" err="1" smtClean="0">
                <a:solidFill>
                  <a:srgbClr val="FF0000"/>
                </a:solidFill>
              </a:rPr>
              <a:t>sumY</a:t>
            </a:r>
            <a:endParaRPr lang="en-US" sz="2000" b="1" dirty="0" smtClean="0"/>
          </a:p>
          <a:p>
            <a:pPr marL="0" indent="0">
              <a:buFont typeface="Arial" charset="0"/>
              <a:buNone/>
              <a:tabLst>
                <a:tab pos="401638" algn="l"/>
              </a:tabLst>
            </a:pPr>
            <a:r>
              <a:rPr lang="en-US" sz="2000" dirty="0" smtClean="0"/>
              <a:t>	double denominator =  </a:t>
            </a:r>
            <a:r>
              <a:rPr lang="en-US" sz="2000" dirty="0"/>
              <a:t>d</a:t>
            </a:r>
            <a:r>
              <a:rPr lang="en-US" sz="2000" dirty="0" smtClean="0"/>
              <a:t> * a – </a:t>
            </a:r>
            <a:r>
              <a:rPr lang="en-US" sz="2000" dirty="0"/>
              <a:t>b</a:t>
            </a:r>
            <a:r>
              <a:rPr lang="en-US" sz="2000" dirty="0" smtClean="0"/>
              <a:t> * </a:t>
            </a:r>
            <a:r>
              <a:rPr lang="en-US" sz="2000" dirty="0"/>
              <a:t>c</a:t>
            </a:r>
            <a:r>
              <a:rPr lang="en-US" sz="2000" dirty="0" smtClean="0"/>
              <a:t>; </a:t>
            </a:r>
            <a:r>
              <a:rPr lang="en-US" sz="2000" b="1" dirty="0" smtClean="0">
                <a:solidFill>
                  <a:srgbClr val="FF0000"/>
                </a:solidFill>
              </a:rPr>
              <a:t>// ad - </a:t>
            </a:r>
            <a:r>
              <a:rPr lang="en-US" sz="2000" b="1" dirty="0" err="1" smtClean="0">
                <a:solidFill>
                  <a:srgbClr val="FF0000"/>
                </a:solidFill>
              </a:rPr>
              <a:t>bc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 marL="0" indent="0">
              <a:buFont typeface="Arial" charset="0"/>
              <a:buNone/>
            </a:pPr>
            <a:r>
              <a:rPr lang="en-US" sz="2000" dirty="0" smtClean="0"/>
              <a:t>    return (denominator == 0) ? 0 : numerator / denominator;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// Slope</a:t>
            </a:r>
            <a:endParaRPr lang="en-US" sz="2000" b="1" dirty="0" smtClean="0"/>
          </a:p>
          <a:p>
            <a:pPr marL="0" indent="0">
              <a:buFont typeface="Arial" charset="0"/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581400" y="838200"/>
            <a:ext cx="5162550" cy="46196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cs typeface="Arial" charset="0"/>
              </a:rPr>
              <a:t>Assuming that the x points are 1, 2, 3, …</a:t>
            </a:r>
          </a:p>
        </p:txBody>
      </p:sp>
      <p:sp>
        <p:nvSpPr>
          <p:cNvPr id="60422" name="TextBox 1"/>
          <p:cNvSpPr txBox="1">
            <a:spLocks noChangeArrowheads="1"/>
          </p:cNvSpPr>
          <p:nvPr/>
        </p:nvSpPr>
        <p:spPr bwMode="auto">
          <a:xfrm>
            <a:off x="1187450" y="6019800"/>
            <a:ext cx="1016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b="1" smtClean="0">
                <a:solidFill>
                  <a:prstClr val="black"/>
                </a:solidFill>
              </a:rPr>
              <a:t>Note: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427472" y="1371600"/>
            <a:ext cx="3335528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  <a:cs typeface="Arial" charset="0"/>
              </a:rPr>
              <a:t>Method returns b</a:t>
            </a:r>
            <a:r>
              <a:rPr lang="en-US" baseline="-25000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prstClr val="black"/>
                </a:solidFill>
                <a:cs typeface="Arial" charset="0"/>
              </a:rPr>
              <a:t>of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 y = b</a:t>
            </a:r>
            <a:r>
              <a:rPr lang="en-US" baseline="-25000" dirty="0">
                <a:solidFill>
                  <a:prstClr val="black"/>
                </a:solidFill>
                <a:cs typeface="Arial" charset="0"/>
              </a:rPr>
              <a:t>0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 + b</a:t>
            </a:r>
            <a:r>
              <a:rPr lang="en-US" baseline="-25000" dirty="0">
                <a:solidFill>
                  <a:prstClr val="black"/>
                </a:solidFill>
                <a:cs typeface="Arial" charset="0"/>
              </a:rPr>
              <a:t>1</a:t>
            </a:r>
            <a:r>
              <a:rPr lang="en-US" dirty="0" smtClean="0">
                <a:solidFill>
                  <a:prstClr val="black"/>
                </a:solidFill>
                <a:cs typeface="Arial" charset="0"/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624518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Title 1"/>
          <p:cNvSpPr>
            <a:spLocks noGrp="1"/>
          </p:cNvSpPr>
          <p:nvPr>
            <p:ph type="title"/>
          </p:nvPr>
        </p:nvSpPr>
        <p:spPr>
          <a:xfrm>
            <a:off x="457200" y="579438"/>
            <a:ext cx="8229600" cy="7159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Katz Fractal Dimension</a:t>
            </a:r>
          </a:p>
        </p:txBody>
      </p:sp>
      <p:sp>
        <p:nvSpPr>
          <p:cNvPr id="61443" name="Content Placeholder 2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876800" cy="4724400"/>
          </a:xfrm>
        </p:spPr>
        <p:txBody>
          <a:bodyPr>
            <a:normAutofit lnSpcReduction="10000"/>
          </a:bodyPr>
          <a:lstStyle/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double </a:t>
            </a:r>
            <a:r>
              <a:rPr lang="en-US" sz="2000" dirty="0" err="1" smtClean="0"/>
              <a:t>katz</a:t>
            </a:r>
            <a:r>
              <a:rPr lang="en-US" sz="2000" dirty="0" smtClean="0"/>
              <a:t>(double[] x)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{	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</a:t>
            </a:r>
            <a:r>
              <a:rPr lang="en-US" sz="2000" dirty="0" err="1" smtClean="0"/>
              <a:t>x.length</a:t>
            </a:r>
            <a:r>
              <a:rPr lang="en-US" sz="2000" dirty="0" smtClean="0"/>
              <a:t>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if (N&lt;=1) return 0;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endParaRPr lang="en-US" sz="400" dirty="0" smtClean="0"/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fr-FR" sz="2000" dirty="0" smtClean="0"/>
              <a:t>	double L=0, </a:t>
            </a:r>
            <a:r>
              <a:rPr lang="fr-FR" sz="2000" dirty="0" err="1" smtClean="0"/>
              <a:t>diff</a:t>
            </a:r>
            <a:r>
              <a:rPr lang="fr-FR" sz="2000" dirty="0" smtClean="0"/>
              <a:t>=0, D=0;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nn-NO" sz="2000" dirty="0" smtClean="0"/>
              <a:t>	for (int i=1; i&lt;x.length; i++)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{   L += </a:t>
            </a:r>
            <a:r>
              <a:rPr lang="en-US" sz="2000" dirty="0" err="1" smtClean="0"/>
              <a:t>Math.</a:t>
            </a:r>
            <a:r>
              <a:rPr lang="en-US" sz="2000" i="1" dirty="0" err="1" smtClean="0"/>
              <a:t>abs</a:t>
            </a:r>
            <a:r>
              <a:rPr lang="en-US" sz="2000" i="1" dirty="0" smtClean="0"/>
              <a:t>(x[</a:t>
            </a:r>
            <a:r>
              <a:rPr lang="en-US" sz="2000" i="1" dirty="0" err="1" smtClean="0"/>
              <a:t>i</a:t>
            </a:r>
            <a:r>
              <a:rPr lang="en-US" sz="2000" i="1" dirty="0" smtClean="0"/>
              <a:t>] - x[i-1]);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    diff = </a:t>
            </a:r>
            <a:r>
              <a:rPr lang="en-US" sz="2000" dirty="0" err="1" smtClean="0"/>
              <a:t>Math.abs</a:t>
            </a:r>
            <a:r>
              <a:rPr lang="en-US" sz="2000" dirty="0" smtClean="0"/>
              <a:t>(x[0] – x[</a:t>
            </a:r>
            <a:r>
              <a:rPr lang="en-US" sz="2000" dirty="0" err="1" smtClean="0"/>
              <a:t>i</a:t>
            </a:r>
            <a:r>
              <a:rPr lang="en-US" sz="2000" dirty="0" smtClean="0"/>
              <a:t>]);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 	     if (diff &gt; D) D = diff;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double log = Math.log10(N-1);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i="1" dirty="0" smtClean="0"/>
              <a:t>	return (d==0)?0:log/(Math.log10(d/L)+log);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}</a:t>
            </a:r>
          </a:p>
        </p:txBody>
      </p:sp>
      <p:sp>
        <p:nvSpPr>
          <p:cNvPr id="74756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851818"/>
            <a:ext cx="5257800" cy="4525963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Char char="•"/>
              <a:defRPr/>
            </a:pPr>
            <a:r>
              <a:rPr lang="en-US" sz="2200" dirty="0" smtClean="0"/>
              <a:t>L = </a:t>
            </a:r>
            <a:r>
              <a:rPr lang="en-US" sz="2200" dirty="0" smtClean="0">
                <a:cs typeface="Calibri"/>
              </a:rPr>
              <a:t>∑</a:t>
            </a:r>
            <a:r>
              <a:rPr lang="en-US" sz="2200" dirty="0" smtClean="0"/>
              <a:t> x</a:t>
            </a:r>
            <a:r>
              <a:rPr lang="en-US" sz="2200" baseline="-25000" dirty="0" smtClean="0"/>
              <a:t>i</a:t>
            </a:r>
            <a:r>
              <a:rPr lang="en-US" sz="2200" dirty="0" smtClean="0"/>
              <a:t> – x</a:t>
            </a:r>
            <a:r>
              <a:rPr lang="en-US" sz="2200" baseline="-25000" dirty="0" smtClean="0"/>
              <a:t>i-1 </a:t>
            </a:r>
            <a:r>
              <a:rPr lang="en-US" sz="2200" dirty="0" smtClean="0">
                <a:solidFill>
                  <a:srgbClr val="FF0000"/>
                </a:solidFill>
              </a:rPr>
              <a:t>(sums adjacent lengths)</a:t>
            </a:r>
            <a:endParaRPr lang="en-US" sz="2200" baseline="-25000" dirty="0" smtClean="0">
              <a:solidFill>
                <a:srgbClr val="FF0000"/>
              </a:solidFill>
            </a:endParaRPr>
          </a:p>
          <a:p>
            <a:pPr>
              <a:buFont typeface="Arial" charset="0"/>
              <a:buChar char="•"/>
              <a:defRPr/>
            </a:pPr>
            <a:r>
              <a:rPr lang="en-US" sz="2200" dirty="0" smtClean="0"/>
              <a:t>max, min = from first point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 smtClean="0"/>
              <a:t>Katz normalizes   log(L)/log(D)) to use log(L/d)/log(D/d)</a:t>
            </a:r>
          </a:p>
          <a:p>
            <a:pPr>
              <a:buFont typeface="Arial" charset="0"/>
              <a:buChar char="•"/>
              <a:defRPr/>
            </a:pPr>
            <a:r>
              <a:rPr lang="en-US" sz="2200" dirty="0" smtClean="0"/>
              <a:t>Final formula</a:t>
            </a:r>
            <a:br>
              <a:rPr lang="en-US" sz="2200" dirty="0" smtClean="0"/>
            </a:br>
            <a:r>
              <a:rPr lang="en-US" sz="2000" dirty="0" smtClean="0"/>
              <a:t>log(L/d)/log(D/d) = 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2000" dirty="0" smtClean="0"/>
              <a:t>	log(N - 1) / log(D/(L/(N-1))) = </a:t>
            </a:r>
          </a:p>
          <a:p>
            <a:pPr marL="0" indent="0">
              <a:buFont typeface="Arial" charset="0"/>
              <a:buNone/>
              <a:tabLst>
                <a:tab pos="457200" algn="l"/>
              </a:tabLst>
              <a:defRPr/>
            </a:pPr>
            <a:r>
              <a:rPr lang="en-US" sz="2000" dirty="0"/>
              <a:t>	</a:t>
            </a:r>
            <a:r>
              <a:rPr lang="en-US" sz="2000" dirty="0" smtClean="0"/>
              <a:t>log(N-1) / (log(D/m) + log(N-1))</a:t>
            </a:r>
          </a:p>
          <a:p>
            <a:pPr>
              <a:buFont typeface="Arial" charset="0"/>
              <a:buChar char="•"/>
              <a:tabLst>
                <a:tab pos="457200" algn="l"/>
              </a:tabLst>
              <a:defRPr/>
            </a:pPr>
            <a:r>
              <a:rPr lang="en-US" sz="2200" dirty="0" smtClean="0"/>
              <a:t>Notes</a:t>
            </a:r>
          </a:p>
          <a:p>
            <a:pPr lvl="1">
              <a:buFont typeface="Arial" charset="0"/>
              <a:buChar char="–"/>
              <a:tabLst>
                <a:tab pos="457200" algn="l"/>
              </a:tabLst>
              <a:defRPr/>
            </a:pPr>
            <a:r>
              <a:rPr lang="en-US" sz="2000" dirty="0" smtClean="0"/>
              <a:t>N-1 because there are N-1 intervals </a:t>
            </a:r>
            <a:r>
              <a:rPr lang="en-US" sz="2000" dirty="0"/>
              <a:t> </a:t>
            </a:r>
            <a:r>
              <a:rPr lang="en-US" sz="2000" dirty="0" smtClean="0"/>
              <a:t>with a signal of N points</a:t>
            </a:r>
          </a:p>
          <a:p>
            <a:pPr lvl="1">
              <a:buFont typeface="Arial" charset="0"/>
              <a:buChar char="–"/>
              <a:tabLst>
                <a:tab pos="457200" algn="l"/>
              </a:tabLst>
              <a:defRPr/>
            </a:pPr>
            <a:r>
              <a:rPr lang="en-US" sz="2000" dirty="0" smtClean="0"/>
              <a:t>L / d = L / (L/(N-1)) = N-1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90600" y="1306512"/>
            <a:ext cx="7024688" cy="36988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cs typeface="Arial" charset="0"/>
              </a:rPr>
              <a:t>Dimension = log(sum of lengths)/log(largest distance from the first point)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Higuchi Fractal Dimension</a:t>
            </a:r>
          </a:p>
        </p:txBody>
      </p:sp>
      <p:sp>
        <p:nvSpPr>
          <p:cNvPr id="5" name="Content Placeholder 4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600200"/>
            <a:ext cx="8458200" cy="4724400"/>
          </a:xfrm>
          <a:blipFill rotWithShape="1">
            <a:blip r:embed="rId2"/>
            <a:stretch>
              <a:fillRect l="-937" t="-1032" b="-1935"/>
            </a:stretch>
          </a:blipFill>
          <a:extLst/>
        </p:spPr>
        <p:txBody>
          <a:bodyPr/>
          <a:lstStyle/>
          <a:p>
            <a:pPr>
              <a:buFont typeface="Arial" charset="0"/>
              <a:buChar char="•"/>
              <a:defRPr/>
            </a:pPr>
            <a:r>
              <a:rPr lang="en-US">
                <a:noFill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Higuchi Fractal Dimension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</a:p>
        </p:txBody>
      </p:sp>
      <p:sp>
        <p:nvSpPr>
          <p:cNvPr id="63491" name="Content Placeholder 2"/>
          <p:cNvSpPr>
            <a:spLocks noGrp="1"/>
          </p:cNvSpPr>
          <p:nvPr>
            <p:ph sz="half" idx="1"/>
          </p:nvPr>
        </p:nvSpPr>
        <p:spPr>
          <a:xfrm>
            <a:off x="0" y="1981200"/>
            <a:ext cx="4648200" cy="3657600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</a:pPr>
            <a:r>
              <a:rPr lang="en-US" sz="2000" b="1" dirty="0" smtClean="0"/>
              <a:t>public double </a:t>
            </a:r>
            <a:r>
              <a:rPr lang="en-US" sz="2000" b="1" dirty="0" err="1" smtClean="0"/>
              <a:t>higuchi</a:t>
            </a:r>
            <a:r>
              <a:rPr lang="en-US" sz="2000" b="1" dirty="0" smtClean="0"/>
              <a:t> (double[] x)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{   </a:t>
            </a:r>
            <a:r>
              <a:rPr lang="en-US" sz="2000" dirty="0" err="1" smtClean="0"/>
              <a:t>int</a:t>
            </a:r>
            <a:r>
              <a:rPr lang="en-US" sz="2000" dirty="0" smtClean="0"/>
              <a:t> MAX = </a:t>
            </a:r>
            <a:r>
              <a:rPr lang="en-US" sz="2000" dirty="0" err="1" smtClean="0"/>
              <a:t>x.length</a:t>
            </a:r>
            <a:r>
              <a:rPr lang="en-US" sz="2000" dirty="0" smtClean="0"/>
              <a:t>/4;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 </a:t>
            </a:r>
            <a:r>
              <a:rPr lang="en-US" sz="2000" dirty="0" smtClean="0"/>
              <a:t>   double[] L = new double[MAX];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k=1; k&lt;=MAX; k++)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{    L[k-1] = </a:t>
            </a:r>
            <a:r>
              <a:rPr lang="en-US" sz="2000" dirty="0" err="1" smtClean="0"/>
              <a:t>Lk</a:t>
            </a:r>
            <a:r>
              <a:rPr lang="en-US" sz="2000" dirty="0" smtClean="0"/>
              <a:t>(x, k)/k;  }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// Find least squares linear best fit of L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double slope = </a:t>
            </a:r>
            <a:r>
              <a:rPr lang="en-US" sz="2000" dirty="0" err="1" smtClean="0"/>
              <a:t>bestFit</a:t>
            </a:r>
            <a:r>
              <a:rPr lang="en-US" sz="2000" dirty="0" smtClean="0"/>
              <a:t>(L, MAX) + 1e-6;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    return Math.</a:t>
            </a:r>
            <a:r>
              <a:rPr lang="en-US" sz="2000" i="1" dirty="0" smtClean="0"/>
              <a:t>log10(</a:t>
            </a:r>
            <a:r>
              <a:rPr lang="en-US" sz="2000" i="1" dirty="0" err="1" smtClean="0"/>
              <a:t>Math.abs</a:t>
            </a:r>
            <a:r>
              <a:rPr lang="en-US" sz="2000" i="1" dirty="0" smtClean="0"/>
              <a:t>(slope));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 smtClean="0"/>
              <a:t>}</a:t>
            </a:r>
          </a:p>
        </p:txBody>
      </p:sp>
      <p:sp>
        <p:nvSpPr>
          <p:cNvPr id="63492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495800" cy="5562600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fr-FR" sz="2000" b="1" dirty="0" smtClean="0"/>
              <a:t>double </a:t>
            </a:r>
            <a:r>
              <a:rPr lang="fr-FR" sz="2000" b="1" dirty="0" err="1" smtClean="0"/>
              <a:t>Lk</a:t>
            </a:r>
            <a:r>
              <a:rPr lang="fr-FR" sz="2000" b="1" dirty="0" smtClean="0"/>
              <a:t>(double[] x, </a:t>
            </a:r>
            <a:r>
              <a:rPr lang="fr-FR" sz="2000" b="1" dirty="0" err="1" smtClean="0"/>
              <a:t>int</a:t>
            </a:r>
            <a:r>
              <a:rPr lang="fr-FR" sz="2000" b="1" dirty="0" smtClean="0"/>
              <a:t> k)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{	double sum = 0;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for (</a:t>
            </a:r>
            <a:r>
              <a:rPr lang="en-US" sz="2000" dirty="0" err="1" smtClean="0"/>
              <a:t>int</a:t>
            </a:r>
            <a:r>
              <a:rPr lang="en-US" sz="2000" dirty="0" smtClean="0"/>
              <a:t> m=1; m&lt;=k; m++)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{   sum += </a:t>
            </a:r>
            <a:r>
              <a:rPr lang="en-US" sz="2000" dirty="0" err="1" smtClean="0"/>
              <a:t>LmK</a:t>
            </a:r>
            <a:r>
              <a:rPr lang="en-US" sz="2000" dirty="0" smtClean="0"/>
              <a:t>(x, m, k);   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return sum / k;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fr-FR" sz="2000" b="1" dirty="0" smtClean="0"/>
              <a:t>double </a:t>
            </a:r>
            <a:r>
              <a:rPr lang="fr-FR" sz="2000" b="1" dirty="0" err="1" smtClean="0"/>
              <a:t>LmK</a:t>
            </a:r>
            <a:r>
              <a:rPr lang="fr-FR" sz="2000" b="1" dirty="0" smtClean="0"/>
              <a:t>(double[] x, </a:t>
            </a:r>
            <a:r>
              <a:rPr lang="fr-FR" sz="2000" b="1" dirty="0" err="1" smtClean="0"/>
              <a:t>int</a:t>
            </a:r>
            <a:r>
              <a:rPr lang="fr-FR" sz="2000" b="1" dirty="0" smtClean="0"/>
              <a:t> m, </a:t>
            </a:r>
            <a:r>
              <a:rPr lang="fr-FR" sz="2000" b="1" dirty="0" err="1" smtClean="0"/>
              <a:t>int</a:t>
            </a:r>
            <a:r>
              <a:rPr lang="fr-FR" sz="2000" b="1" dirty="0" smtClean="0"/>
              <a:t> k)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{	</a:t>
            </a:r>
            <a:r>
              <a:rPr lang="en-US" sz="2000" dirty="0" err="1" smtClean="0"/>
              <a:t>int</a:t>
            </a:r>
            <a:r>
              <a:rPr lang="en-US" sz="2000" dirty="0" smtClean="0"/>
              <a:t> N = </a:t>
            </a:r>
            <a:r>
              <a:rPr lang="en-US" sz="2000" dirty="0" err="1" smtClean="0"/>
              <a:t>x.length</a:t>
            </a:r>
            <a:r>
              <a:rPr lang="en-US" sz="2000" dirty="0" smtClean="0"/>
              <a:t>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double sum = 0;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nn-NO" sz="2000" dirty="0" smtClean="0"/>
              <a:t>	for (int i=1; i&lt;=(N-m)/k; i++)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{   sum += </a:t>
            </a:r>
            <a:r>
              <a:rPr lang="en-US" sz="2000" dirty="0" err="1" smtClean="0"/>
              <a:t>Math.</a:t>
            </a:r>
            <a:r>
              <a:rPr lang="en-US" sz="2000" i="1" dirty="0" err="1" smtClean="0"/>
              <a:t>abs</a:t>
            </a:r>
            <a:endParaRPr lang="en-US" sz="2000" i="1" dirty="0" smtClean="0"/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i="1" dirty="0"/>
              <a:t>	</a:t>
            </a:r>
            <a:r>
              <a:rPr lang="en-US" sz="2000" i="1" dirty="0" smtClean="0"/>
              <a:t>	      (x[m-1+i*k]-x[m-1+(i-1)*k]);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	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pt-BR" sz="2000" dirty="0" smtClean="0"/>
              <a:t>	return sum * (N - 1) / ((N - m)/k * k);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</a:tabLst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020762"/>
          </a:xfrm>
        </p:spPr>
        <p:txBody>
          <a:bodyPr/>
          <a:lstStyle/>
          <a:p>
            <a:pPr algn="ctr"/>
            <a:r>
              <a:rPr lang="en-US" dirty="0" smtClean="0"/>
              <a:t>Front End (Signal Processing)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86400"/>
          </a:xfrm>
        </p:spPr>
        <p:txBody>
          <a:bodyPr>
            <a:normAutofit fontScale="92500"/>
          </a:bodyPr>
          <a:lstStyle/>
          <a:p>
            <a:pPr marL="177800" indent="-228600"/>
            <a:r>
              <a:rPr lang="en-US" sz="2400" dirty="0" smtClean="0"/>
              <a:t>Resample the simple to match the speech database sample rate</a:t>
            </a:r>
          </a:p>
          <a:p>
            <a:pPr marL="177800" indent="-228600"/>
            <a:r>
              <a:rPr lang="en-US" sz="2400" smtClean="0"/>
              <a:t>Filter noise</a:t>
            </a:r>
            <a:endParaRPr lang="en-US" sz="2400" dirty="0"/>
          </a:p>
          <a:p>
            <a:pPr marL="177800" indent="-228600"/>
            <a:r>
              <a:rPr lang="en-US" sz="2400" dirty="0"/>
              <a:t>Enhance speech characteristics in the signal</a:t>
            </a:r>
          </a:p>
          <a:p>
            <a:pPr marL="177800" indent="-228600"/>
            <a:r>
              <a:rPr lang="en-US" sz="2400" dirty="0" smtClean="0"/>
              <a:t>Separate silence from speech; possibly detect phoneme boundaries</a:t>
            </a:r>
          </a:p>
          <a:p>
            <a:pPr marL="177800" indent="-228600"/>
            <a:r>
              <a:rPr lang="en-US" sz="2400" dirty="0" smtClean="0"/>
              <a:t>Partition </a:t>
            </a:r>
            <a:r>
              <a:rPr lang="en-US" sz="2400" dirty="0"/>
              <a:t>into overlapping frames </a:t>
            </a:r>
            <a:r>
              <a:rPr lang="en-US" sz="2400" dirty="0" smtClean="0"/>
              <a:t>(about 25 </a:t>
            </a:r>
            <a:r>
              <a:rPr lang="en-US" sz="2400" dirty="0"/>
              <a:t>MS </a:t>
            </a:r>
            <a:r>
              <a:rPr lang="en-US" sz="2400" dirty="0" smtClean="0"/>
              <a:t>with </a:t>
            </a:r>
            <a:r>
              <a:rPr lang="en-US" sz="2400" dirty="0"/>
              <a:t>a 50% overlap)</a:t>
            </a:r>
          </a:p>
          <a:p>
            <a:pPr marL="177800" indent="-228600"/>
            <a:r>
              <a:rPr lang="en-US" sz="2400" dirty="0" smtClean="0"/>
              <a:t>For each frame</a:t>
            </a:r>
          </a:p>
          <a:p>
            <a:pPr marL="577850" lvl="1" indent="-228600"/>
            <a:r>
              <a:rPr lang="en-US" sz="2200" dirty="0" smtClean="0"/>
              <a:t>Apply windowing algorithm to each frame to smooth edges</a:t>
            </a:r>
          </a:p>
          <a:p>
            <a:pPr marL="577850" lvl="1" indent="-228600"/>
            <a:r>
              <a:rPr lang="en-US" sz="2200" dirty="0" smtClean="0"/>
              <a:t>Extract time domain features from the raw signal</a:t>
            </a:r>
          </a:p>
          <a:p>
            <a:pPr marL="577850" lvl="1" indent="-228600"/>
            <a:r>
              <a:rPr lang="en-US" sz="2200" dirty="0" smtClean="0"/>
              <a:t>Extract frequency domain  features after applying transformations to match human perception</a:t>
            </a:r>
          </a:p>
          <a:p>
            <a:pPr marL="577850" lvl="1" indent="-228600"/>
            <a:r>
              <a:rPr lang="en-US" sz="2200" dirty="0" smtClean="0"/>
              <a:t>Possibly apply temporal smoothing algorithms</a:t>
            </a:r>
          </a:p>
          <a:p>
            <a:pPr marL="577850" lvl="1" indent="-228600"/>
            <a:r>
              <a:rPr lang="en-US" sz="2200" dirty="0" smtClean="0"/>
              <a:t>Possibly transform the data to reduce the number of features</a:t>
            </a:r>
          </a:p>
          <a:p>
            <a:pPr marL="177800" indent="-228600"/>
            <a:r>
              <a:rPr lang="en-US" sz="2600" dirty="0" smtClean="0"/>
              <a:t>Feature normalization (mean to 0, variance to 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Linear Prediction Coding (LPC)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lnSpcReduction="10000"/>
          </a:bodyPr>
          <a:lstStyle/>
          <a:p>
            <a:r>
              <a:rPr lang="en-US" sz="2400" smtClean="0"/>
              <a:t>Originally developed to compress (code) speech</a:t>
            </a:r>
          </a:p>
          <a:p>
            <a:r>
              <a:rPr lang="en-US" sz="2400" smtClean="0"/>
              <a:t>Although coding pertains to compression, LPC has much broader implications</a:t>
            </a:r>
          </a:p>
          <a:p>
            <a:pPr lvl="1"/>
            <a:r>
              <a:rPr lang="en-US" sz="2200" smtClean="0"/>
              <a:t>LPC is equivalent to the tubal model of the vocal tract model </a:t>
            </a:r>
          </a:p>
          <a:p>
            <a:pPr lvl="1"/>
            <a:r>
              <a:rPr lang="en-US" sz="2200" smtClean="0"/>
              <a:t>LPC can be used as a filter to reduce noise (Wiener filter) from a signal</a:t>
            </a:r>
          </a:p>
          <a:p>
            <a:pPr lvl="1"/>
            <a:r>
              <a:rPr lang="en-US" sz="2200" smtClean="0"/>
              <a:t>A speech frame can be approximated with a set of LPC coefficients </a:t>
            </a:r>
          </a:p>
          <a:p>
            <a:pPr lvl="2"/>
            <a:r>
              <a:rPr lang="en-US" sz="2200" smtClean="0"/>
              <a:t>one coefficient per 1k of sample rate + 2</a:t>
            </a:r>
          </a:p>
          <a:p>
            <a:pPr lvl="2"/>
            <a:r>
              <a:rPr lang="en-US" sz="2200" smtClean="0"/>
              <a:t>Example: For a 10k sample, 12 LPC coefficients are sufficient</a:t>
            </a:r>
          </a:p>
          <a:p>
            <a:pPr lvl="1"/>
            <a:r>
              <a:rPr lang="en-US" sz="2200" smtClean="0"/>
              <a:t>LPC speech recognition is somewhat noise resilient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Illustration: Linear Prediction</a:t>
            </a:r>
          </a:p>
        </p:txBody>
      </p:sp>
      <p:sp>
        <p:nvSpPr>
          <p:cNvPr id="65538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609600"/>
          </a:xfrm>
        </p:spPr>
        <p:txBody>
          <a:bodyPr>
            <a:normAutofit fontScale="85000" lnSpcReduction="10000"/>
          </a:bodyPr>
          <a:lstStyle/>
          <a:p>
            <a:pPr>
              <a:buFont typeface="Arial" pitchFamily="34" charset="0"/>
              <a:buNone/>
            </a:pPr>
            <a:r>
              <a:rPr lang="en-US" smtClean="0"/>
              <a:t>{1, 2, 3, 4, 5, 6, 7, 8, 9, 10, 11, 12, 13, 14, 15, 16}</a:t>
            </a:r>
          </a:p>
        </p:txBody>
      </p:sp>
      <p:grpSp>
        <p:nvGrpSpPr>
          <p:cNvPr id="65540" name="Group 132"/>
          <p:cNvGrpSpPr>
            <a:grpSpLocks/>
          </p:cNvGrpSpPr>
          <p:nvPr/>
        </p:nvGrpSpPr>
        <p:grpSpPr bwMode="auto">
          <a:xfrm>
            <a:off x="609600" y="1981200"/>
            <a:ext cx="7391400" cy="2589213"/>
            <a:chOff x="609600" y="1981200"/>
            <a:chExt cx="7391400" cy="2590006"/>
          </a:xfrm>
        </p:grpSpPr>
        <p:grpSp>
          <p:nvGrpSpPr>
            <p:cNvPr id="65542" name="Group 36"/>
            <p:cNvGrpSpPr>
              <a:grpSpLocks/>
            </p:cNvGrpSpPr>
            <p:nvPr/>
          </p:nvGrpSpPr>
          <p:grpSpPr bwMode="auto">
            <a:xfrm>
              <a:off x="609600" y="2058194"/>
              <a:ext cx="1219994" cy="456406"/>
              <a:chOff x="609600" y="2058194"/>
              <a:chExt cx="1219994" cy="456406"/>
            </a:xfrm>
          </p:grpSpPr>
          <p:cxnSp>
            <p:nvCxnSpPr>
              <p:cNvPr id="8" name="Elbow Connector 7"/>
              <p:cNvCxnSpPr/>
              <p:nvPr/>
            </p:nvCxnSpPr>
            <p:spPr>
              <a:xfrm>
                <a:off x="609600" y="2133647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Connector 15"/>
              <p:cNvCxnSpPr/>
              <p:nvPr/>
            </p:nvCxnSpPr>
            <p:spPr>
              <a:xfrm rot="5400000" flipH="1" flipV="1">
                <a:off x="1181042" y="2324206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Arrow Connector 33"/>
              <p:cNvCxnSpPr/>
              <p:nvPr/>
            </p:nvCxnSpPr>
            <p:spPr>
              <a:xfrm rot="5400000" flipH="1" flipV="1">
                <a:off x="1738278" y="2147946"/>
                <a:ext cx="228670" cy="47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>
              <a:xfrm rot="10800000">
                <a:off x="1371600" y="2286094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3" name="Group 37"/>
            <p:cNvGrpSpPr>
              <a:grpSpLocks/>
            </p:cNvGrpSpPr>
            <p:nvPr/>
          </p:nvGrpSpPr>
          <p:grpSpPr bwMode="auto">
            <a:xfrm>
              <a:off x="990600" y="2590800"/>
              <a:ext cx="1219994" cy="456406"/>
              <a:chOff x="609600" y="2058194"/>
              <a:chExt cx="1219994" cy="456406"/>
            </a:xfrm>
          </p:grpSpPr>
          <p:cxnSp>
            <p:nvCxnSpPr>
              <p:cNvPr id="39" name="Elbow Connector 38"/>
              <p:cNvCxnSpPr/>
              <p:nvPr/>
            </p:nvCxnSpPr>
            <p:spPr>
              <a:xfrm>
                <a:off x="609600" y="2133017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Straight Connector 39"/>
              <p:cNvCxnSpPr/>
              <p:nvPr/>
            </p:nvCxnSpPr>
            <p:spPr>
              <a:xfrm rot="5400000" flipH="1" flipV="1">
                <a:off x="1181042" y="2323575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Arrow Connector 40"/>
              <p:cNvCxnSpPr/>
              <p:nvPr/>
            </p:nvCxnSpPr>
            <p:spPr>
              <a:xfrm rot="5400000" flipH="1" flipV="1">
                <a:off x="1738278" y="2148903"/>
                <a:ext cx="228670" cy="47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 rot="10800000">
                <a:off x="1371600" y="2285464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4" name="Group 115"/>
            <p:cNvGrpSpPr>
              <a:grpSpLocks/>
            </p:cNvGrpSpPr>
            <p:nvPr/>
          </p:nvGrpSpPr>
          <p:grpSpPr bwMode="auto">
            <a:xfrm>
              <a:off x="3809206" y="3201194"/>
              <a:ext cx="1677194" cy="685006"/>
              <a:chOff x="3657600" y="3201194"/>
              <a:chExt cx="1677194" cy="685006"/>
            </a:xfrm>
          </p:grpSpPr>
          <p:cxnSp>
            <p:nvCxnSpPr>
              <p:cNvPr id="44" name="Elbow Connector 43"/>
              <p:cNvCxnSpPr/>
              <p:nvPr/>
            </p:nvCxnSpPr>
            <p:spPr>
              <a:xfrm>
                <a:off x="3656807" y="3505667"/>
                <a:ext cx="1143000" cy="381117"/>
              </a:xfrm>
              <a:prstGeom prst="bentConnector3">
                <a:avLst>
                  <a:gd name="adj1" fmla="val -2459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rot="5400000" flipH="1" flipV="1">
                <a:off x="4609249" y="3696226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 rot="5400000" flipH="1" flipV="1">
                <a:off x="5067219" y="3466762"/>
                <a:ext cx="533564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>
              <a:xfrm rot="10800000">
                <a:off x="4799807" y="3734337"/>
                <a:ext cx="5334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5" name="Group 47"/>
            <p:cNvGrpSpPr>
              <a:grpSpLocks/>
            </p:cNvGrpSpPr>
            <p:nvPr/>
          </p:nvGrpSpPr>
          <p:grpSpPr bwMode="auto">
            <a:xfrm>
              <a:off x="1295400" y="3124200"/>
              <a:ext cx="1219994" cy="456406"/>
              <a:chOff x="609600" y="2058194"/>
              <a:chExt cx="1219994" cy="456406"/>
            </a:xfrm>
          </p:grpSpPr>
          <p:cxnSp>
            <p:nvCxnSpPr>
              <p:cNvPr id="49" name="Elbow Connector 48"/>
              <p:cNvCxnSpPr/>
              <p:nvPr/>
            </p:nvCxnSpPr>
            <p:spPr>
              <a:xfrm>
                <a:off x="609600" y="2133180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>
              <a:xfrm rot="5400000" flipH="1" flipV="1">
                <a:off x="1181042" y="2323738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Arrow Connector 50"/>
              <p:cNvCxnSpPr/>
              <p:nvPr/>
            </p:nvCxnSpPr>
            <p:spPr>
              <a:xfrm rot="5400000" flipH="1" flipV="1">
                <a:off x="1738278" y="2149066"/>
                <a:ext cx="228670" cy="47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10800000">
                <a:off x="1371600" y="2285627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6" name="Group 52"/>
            <p:cNvGrpSpPr>
              <a:grpSpLocks/>
            </p:cNvGrpSpPr>
            <p:nvPr/>
          </p:nvGrpSpPr>
          <p:grpSpPr bwMode="auto">
            <a:xfrm>
              <a:off x="1752600" y="3657600"/>
              <a:ext cx="1219994" cy="456406"/>
              <a:chOff x="609600" y="2058194"/>
              <a:chExt cx="1219994" cy="456406"/>
            </a:xfrm>
          </p:grpSpPr>
          <p:cxnSp>
            <p:nvCxnSpPr>
              <p:cNvPr id="54" name="Elbow Connector 53"/>
              <p:cNvCxnSpPr/>
              <p:nvPr/>
            </p:nvCxnSpPr>
            <p:spPr>
              <a:xfrm>
                <a:off x="609600" y="2133343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Straight Connector 54"/>
              <p:cNvCxnSpPr/>
              <p:nvPr/>
            </p:nvCxnSpPr>
            <p:spPr>
              <a:xfrm rot="5400000" flipH="1" flipV="1">
                <a:off x="1181042" y="2323902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 rot="5400000" flipH="1" flipV="1">
                <a:off x="1738278" y="2149229"/>
                <a:ext cx="228670" cy="47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/>
              <p:cNvCxnSpPr/>
              <p:nvPr/>
            </p:nvCxnSpPr>
            <p:spPr>
              <a:xfrm rot="10800000">
                <a:off x="1371600" y="2285790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7" name="Group 57"/>
            <p:cNvGrpSpPr>
              <a:grpSpLocks/>
            </p:cNvGrpSpPr>
            <p:nvPr/>
          </p:nvGrpSpPr>
          <p:grpSpPr bwMode="auto">
            <a:xfrm>
              <a:off x="2590006" y="1981200"/>
              <a:ext cx="1219994" cy="456406"/>
              <a:chOff x="609600" y="2058194"/>
              <a:chExt cx="1219994" cy="456406"/>
            </a:xfrm>
          </p:grpSpPr>
          <p:cxnSp>
            <p:nvCxnSpPr>
              <p:cNvPr id="59" name="Elbow Connector 58"/>
              <p:cNvCxnSpPr/>
              <p:nvPr/>
            </p:nvCxnSpPr>
            <p:spPr>
              <a:xfrm>
                <a:off x="608807" y="2132830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 rot="5400000" flipH="1" flipV="1">
                <a:off x="1180249" y="2323388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1" name="Straight Arrow Connector 60"/>
              <p:cNvCxnSpPr/>
              <p:nvPr/>
            </p:nvCxnSpPr>
            <p:spPr>
              <a:xfrm rot="5400000" flipH="1" flipV="1">
                <a:off x="1714466" y="2171735"/>
                <a:ext cx="2286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2" name="Straight Connector 61"/>
              <p:cNvCxnSpPr/>
              <p:nvPr/>
            </p:nvCxnSpPr>
            <p:spPr>
              <a:xfrm rot="10800000">
                <a:off x="1370807" y="2285277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8" name="Group 62"/>
            <p:cNvGrpSpPr>
              <a:grpSpLocks/>
            </p:cNvGrpSpPr>
            <p:nvPr/>
          </p:nvGrpSpPr>
          <p:grpSpPr bwMode="auto">
            <a:xfrm>
              <a:off x="2133600" y="4114800"/>
              <a:ext cx="1219994" cy="456406"/>
              <a:chOff x="609600" y="2058194"/>
              <a:chExt cx="1219994" cy="456406"/>
            </a:xfrm>
          </p:grpSpPr>
          <p:cxnSp>
            <p:nvCxnSpPr>
              <p:cNvPr id="64" name="Elbow Connector 63"/>
              <p:cNvCxnSpPr/>
              <p:nvPr/>
            </p:nvCxnSpPr>
            <p:spPr>
              <a:xfrm>
                <a:off x="609600" y="2133483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Connector 64"/>
              <p:cNvCxnSpPr/>
              <p:nvPr/>
            </p:nvCxnSpPr>
            <p:spPr>
              <a:xfrm rot="5400000" flipH="1" flipV="1">
                <a:off x="1181042" y="2324042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6" name="Straight Arrow Connector 65"/>
              <p:cNvCxnSpPr/>
              <p:nvPr/>
            </p:nvCxnSpPr>
            <p:spPr>
              <a:xfrm rot="5400000" flipH="1" flipV="1">
                <a:off x="1738278" y="2149369"/>
                <a:ext cx="228670" cy="47625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7" name="Straight Connector 66"/>
              <p:cNvCxnSpPr/>
              <p:nvPr/>
            </p:nvCxnSpPr>
            <p:spPr>
              <a:xfrm rot="10800000">
                <a:off x="1371600" y="2285930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49" name="Group 114"/>
            <p:cNvGrpSpPr>
              <a:grpSpLocks/>
            </p:cNvGrpSpPr>
            <p:nvPr/>
          </p:nvGrpSpPr>
          <p:grpSpPr bwMode="auto">
            <a:xfrm>
              <a:off x="3351212" y="2971800"/>
              <a:ext cx="1525588" cy="456406"/>
              <a:chOff x="3276600" y="2971800"/>
              <a:chExt cx="1525588" cy="456406"/>
            </a:xfrm>
          </p:grpSpPr>
          <p:cxnSp>
            <p:nvCxnSpPr>
              <p:cNvPr id="74" name="Elbow Connector 73"/>
              <p:cNvCxnSpPr/>
              <p:nvPr/>
            </p:nvCxnSpPr>
            <p:spPr>
              <a:xfrm>
                <a:off x="3276601" y="3046739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3848043" y="3237297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 rot="5400000" flipH="1" flipV="1">
                <a:off x="4687060" y="3085644"/>
                <a:ext cx="2286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 rot="10800000">
                <a:off x="4038601" y="3199186"/>
                <a:ext cx="762000" cy="1587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50" name="Group 77"/>
            <p:cNvGrpSpPr>
              <a:grpSpLocks/>
            </p:cNvGrpSpPr>
            <p:nvPr/>
          </p:nvGrpSpPr>
          <p:grpSpPr bwMode="auto">
            <a:xfrm>
              <a:off x="2971006" y="2514600"/>
              <a:ext cx="1219994" cy="456406"/>
              <a:chOff x="609600" y="2058194"/>
              <a:chExt cx="1219994" cy="456406"/>
            </a:xfrm>
          </p:grpSpPr>
          <p:cxnSp>
            <p:nvCxnSpPr>
              <p:cNvPr id="79" name="Elbow Connector 78"/>
              <p:cNvCxnSpPr/>
              <p:nvPr/>
            </p:nvCxnSpPr>
            <p:spPr>
              <a:xfrm>
                <a:off x="608807" y="2132993"/>
                <a:ext cx="762000" cy="381117"/>
              </a:xfrm>
              <a:prstGeom prst="bentConnector3">
                <a:avLst>
                  <a:gd name="adj1" fmla="val -3115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/>
              <p:cNvCxnSpPr/>
              <p:nvPr/>
            </p:nvCxnSpPr>
            <p:spPr>
              <a:xfrm rot="5400000" flipH="1" flipV="1">
                <a:off x="1180249" y="2323551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1" name="Straight Arrow Connector 80"/>
              <p:cNvCxnSpPr/>
              <p:nvPr/>
            </p:nvCxnSpPr>
            <p:spPr>
              <a:xfrm rot="5400000" flipH="1" flipV="1">
                <a:off x="1714466" y="2171898"/>
                <a:ext cx="228670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2" name="Straight Connector 81"/>
              <p:cNvCxnSpPr/>
              <p:nvPr/>
            </p:nvCxnSpPr>
            <p:spPr>
              <a:xfrm rot="10800000">
                <a:off x="1370807" y="2285440"/>
                <a:ext cx="45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51" name="Group 108"/>
            <p:cNvGrpSpPr>
              <a:grpSpLocks/>
            </p:cNvGrpSpPr>
            <p:nvPr/>
          </p:nvGrpSpPr>
          <p:grpSpPr bwMode="auto">
            <a:xfrm>
              <a:off x="5486400" y="2209800"/>
              <a:ext cx="1905000" cy="762000"/>
              <a:chOff x="4267200" y="3657600"/>
              <a:chExt cx="1905000" cy="762000"/>
            </a:xfrm>
          </p:grpSpPr>
          <p:cxnSp>
            <p:nvCxnSpPr>
              <p:cNvPr id="94" name="Elbow Connector 93"/>
              <p:cNvCxnSpPr/>
              <p:nvPr/>
            </p:nvCxnSpPr>
            <p:spPr>
              <a:xfrm>
                <a:off x="4267200" y="4037199"/>
                <a:ext cx="1143000" cy="382704"/>
              </a:xfrm>
              <a:prstGeom prst="bentConnector3">
                <a:avLst>
                  <a:gd name="adj1" fmla="val -11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Straight Connector 94"/>
              <p:cNvCxnSpPr/>
              <p:nvPr/>
            </p:nvCxnSpPr>
            <p:spPr>
              <a:xfrm rot="5400000" flipH="1" flipV="1">
                <a:off x="5219642" y="4227757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Straight Arrow Connector 95"/>
              <p:cNvCxnSpPr/>
              <p:nvPr/>
            </p:nvCxnSpPr>
            <p:spPr>
              <a:xfrm rot="5400000" flipH="1" flipV="1">
                <a:off x="5904625" y="3923658"/>
                <a:ext cx="53356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 rot="10800000">
                <a:off x="5410200" y="4191233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52" name="Group 116"/>
            <p:cNvGrpSpPr>
              <a:grpSpLocks/>
            </p:cNvGrpSpPr>
            <p:nvPr/>
          </p:nvGrpSpPr>
          <p:grpSpPr bwMode="auto">
            <a:xfrm>
              <a:off x="6096000" y="2743200"/>
              <a:ext cx="1905000" cy="762000"/>
              <a:chOff x="4267200" y="3657600"/>
              <a:chExt cx="1905000" cy="762000"/>
            </a:xfrm>
          </p:grpSpPr>
          <p:cxnSp>
            <p:nvCxnSpPr>
              <p:cNvPr id="118" name="Elbow Connector 117"/>
              <p:cNvCxnSpPr/>
              <p:nvPr/>
            </p:nvCxnSpPr>
            <p:spPr>
              <a:xfrm>
                <a:off x="4267200" y="4037362"/>
                <a:ext cx="1143000" cy="382704"/>
              </a:xfrm>
              <a:prstGeom prst="bentConnector3">
                <a:avLst>
                  <a:gd name="adj1" fmla="val -11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>
              <a:xfrm rot="5400000" flipH="1" flipV="1">
                <a:off x="5219642" y="4227920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0" name="Straight Arrow Connector 119"/>
              <p:cNvCxnSpPr/>
              <p:nvPr/>
            </p:nvCxnSpPr>
            <p:spPr>
              <a:xfrm rot="5400000" flipH="1" flipV="1">
                <a:off x="5904625" y="3923821"/>
                <a:ext cx="53356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1" name="Straight Connector 120"/>
              <p:cNvCxnSpPr/>
              <p:nvPr/>
            </p:nvCxnSpPr>
            <p:spPr>
              <a:xfrm rot="10800000">
                <a:off x="5410200" y="4191396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553" name="Group 121"/>
            <p:cNvGrpSpPr>
              <a:grpSpLocks/>
            </p:cNvGrpSpPr>
            <p:nvPr/>
          </p:nvGrpSpPr>
          <p:grpSpPr bwMode="auto">
            <a:xfrm>
              <a:off x="4343400" y="3657600"/>
              <a:ext cx="1905000" cy="762000"/>
              <a:chOff x="4267200" y="3657600"/>
              <a:chExt cx="1905000" cy="762000"/>
            </a:xfrm>
          </p:grpSpPr>
          <p:cxnSp>
            <p:nvCxnSpPr>
              <p:cNvPr id="123" name="Elbow Connector 122"/>
              <p:cNvCxnSpPr/>
              <p:nvPr/>
            </p:nvCxnSpPr>
            <p:spPr>
              <a:xfrm>
                <a:off x="4267200" y="4037642"/>
                <a:ext cx="1143000" cy="382704"/>
              </a:xfrm>
              <a:prstGeom prst="bentConnector3">
                <a:avLst>
                  <a:gd name="adj1" fmla="val -1148"/>
                </a:avLst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 rot="5400000" flipH="1" flipV="1">
                <a:off x="5219642" y="4228200"/>
                <a:ext cx="3811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Arrow Connector 124"/>
              <p:cNvCxnSpPr/>
              <p:nvPr/>
            </p:nvCxnSpPr>
            <p:spPr>
              <a:xfrm rot="5400000" flipH="1" flipV="1">
                <a:off x="5904625" y="3924101"/>
                <a:ext cx="533563" cy="158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6" name="Straight Connector 125"/>
              <p:cNvCxnSpPr/>
              <p:nvPr/>
            </p:nvCxnSpPr>
            <p:spPr>
              <a:xfrm rot="10800000">
                <a:off x="5410200" y="4191676"/>
                <a:ext cx="7620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28" name="Elbow Connector 127"/>
            <p:cNvCxnSpPr/>
            <p:nvPr/>
          </p:nvCxnSpPr>
          <p:spPr>
            <a:xfrm>
              <a:off x="4876800" y="2132059"/>
              <a:ext cx="1143000" cy="382704"/>
            </a:xfrm>
            <a:prstGeom prst="bentConnector3">
              <a:avLst>
                <a:gd name="adj1" fmla="val -1148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 rot="5400000" flipH="1" flipV="1">
              <a:off x="5829242" y="2322618"/>
              <a:ext cx="381117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/>
            <p:cNvCxnSpPr/>
            <p:nvPr/>
          </p:nvCxnSpPr>
          <p:spPr>
            <a:xfrm rot="5400000" flipH="1" flipV="1">
              <a:off x="6666672" y="2170964"/>
              <a:ext cx="228670" cy="158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/>
            <p:nvPr/>
          </p:nvCxnSpPr>
          <p:spPr>
            <a:xfrm rot="10800000">
              <a:off x="6019800" y="2286093"/>
              <a:ext cx="7620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541" name="TextBox 133"/>
          <p:cNvSpPr txBox="1">
            <a:spLocks noChangeArrowheads="1"/>
          </p:cNvSpPr>
          <p:nvPr/>
        </p:nvSpPr>
        <p:spPr bwMode="auto">
          <a:xfrm>
            <a:off x="-120650" y="4767263"/>
            <a:ext cx="926465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Goal: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Estimate y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using the three previous values</a:t>
            </a:r>
          </a:p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y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≈ a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y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n-1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+ a2 y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n-2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+ a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3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y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n-3</a:t>
            </a:r>
          </a:p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Three a</a:t>
            </a:r>
            <a:r>
              <a:rPr lang="en-US" sz="2400" baseline="-25000">
                <a:solidFill>
                  <a:srgbClr val="000000"/>
                </a:solidFill>
                <a:latin typeface="Arial" pitchFamily="34" charset="0"/>
              </a:rPr>
              <a:t>k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 coefficients, Frame size of 16, 3 coefficients</a:t>
            </a:r>
          </a:p>
          <a:p>
            <a:pPr algn="ctr" eaLnBrk="1" hangingPunct="1"/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Thirteen equations and three unknowns</a:t>
            </a:r>
          </a:p>
          <a:p>
            <a:pPr algn="ctr" eaLnBrk="1" hangingPunct="1"/>
            <a:r>
              <a:rPr lang="en-US" sz="2400" b="1">
                <a:solidFill>
                  <a:srgbClr val="000000"/>
                </a:solidFill>
                <a:latin typeface="Arial" pitchFamily="34" charset="0"/>
              </a:rPr>
              <a:t>Note: </a:t>
            </a:r>
            <a:r>
              <a:rPr lang="en-US" sz="2400">
                <a:solidFill>
                  <a:srgbClr val="000000"/>
                </a:solidFill>
                <a:latin typeface="Arial" pitchFamily="34" charset="0"/>
              </a:rPr>
              <a:t>No solutions, but LPC finds coeffients with the smallest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>
          <a:xfrm>
            <a:off x="0" y="427038"/>
            <a:ext cx="86868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Solving n equations and n unknowns</a:t>
            </a:r>
          </a:p>
        </p:txBody>
      </p:sp>
      <p:sp>
        <p:nvSpPr>
          <p:cNvPr id="66563" name="Content Placeholder 3"/>
          <p:cNvSpPr>
            <a:spLocks noGrp="1"/>
          </p:cNvSpPr>
          <p:nvPr>
            <p:ph sz="half" idx="1"/>
          </p:nvPr>
        </p:nvSpPr>
        <p:spPr>
          <a:xfrm>
            <a:off x="5029200" y="1524000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Gaussian Elimination </a:t>
            </a:r>
          </a:p>
          <a:p>
            <a:pPr lvl="1"/>
            <a:r>
              <a:rPr lang="en-US" dirty="0" smtClean="0"/>
              <a:t>Complexity: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sz="2600" dirty="0" smtClean="0"/>
              <a:t>Successive Iteration</a:t>
            </a:r>
          </a:p>
          <a:p>
            <a:pPr lvl="1"/>
            <a:r>
              <a:rPr lang="en-US" dirty="0" smtClean="0"/>
              <a:t>Complexity varies</a:t>
            </a:r>
          </a:p>
          <a:p>
            <a:r>
              <a:rPr lang="en-US" sz="2600" dirty="0" err="1" smtClean="0"/>
              <a:t>Cholesky</a:t>
            </a:r>
            <a:r>
              <a:rPr lang="en-US" sz="2600" dirty="0" smtClean="0"/>
              <a:t> Decomposition</a:t>
            </a:r>
          </a:p>
          <a:p>
            <a:pPr lvl="1"/>
            <a:r>
              <a:rPr lang="en-US" dirty="0" smtClean="0"/>
              <a:t>More efficient, still O(n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</a:p>
          <a:p>
            <a:r>
              <a:rPr lang="en-US" sz="2600" dirty="0" err="1" smtClean="0"/>
              <a:t>Levenson</a:t>
            </a:r>
            <a:r>
              <a:rPr lang="en-US" sz="2600" dirty="0" smtClean="0"/>
              <a:t>-Durbin</a:t>
            </a:r>
          </a:p>
          <a:p>
            <a:pPr lvl="1"/>
            <a:r>
              <a:rPr lang="en-US" dirty="0" smtClean="0"/>
              <a:t>Complexity: O(n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Works for symmetric </a:t>
            </a:r>
            <a:r>
              <a:rPr lang="en-US" dirty="0" err="1" smtClean="0"/>
              <a:t>Toplitz</a:t>
            </a:r>
            <a:r>
              <a:rPr lang="en-US" dirty="0" smtClean="0"/>
              <a:t> matrices</a:t>
            </a:r>
          </a:p>
        </p:txBody>
      </p:sp>
      <p:pic>
        <p:nvPicPr>
          <p:cNvPr id="66564" name="Picture 5" descr="C:\Documents and Settings\HarveyD\My Documents\webSites\classes\cs415\ppt\linearEquation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414496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565" name="Picture 6" descr="C:\Documents and Settings\HarveyD\My Documents\webSites\classes\cs415\ppt\matrixEquati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124200"/>
            <a:ext cx="49149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6" name="TextBox 5"/>
          <p:cNvSpPr txBox="1">
            <a:spLocks noChangeArrowheads="1"/>
          </p:cNvSpPr>
          <p:nvPr/>
        </p:nvSpPr>
        <p:spPr bwMode="auto">
          <a:xfrm>
            <a:off x="131763" y="5305425"/>
            <a:ext cx="60213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Definitions for any matrix, A</a:t>
            </a: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Transpose (A</a:t>
            </a:r>
            <a:r>
              <a:rPr lang="en-US" sz="2000" b="1" baseline="30000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):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Replace a</a:t>
            </a:r>
            <a:r>
              <a:rPr lang="en-US" sz="2000" baseline="-25000">
                <a:solidFill>
                  <a:srgbClr val="000000"/>
                </a:solidFill>
                <a:latin typeface="Arial" pitchFamily="34" charset="0"/>
              </a:rPr>
              <a:t>ij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by a</a:t>
            </a:r>
            <a:r>
              <a:rPr lang="en-US" sz="2000" baseline="-25000">
                <a:solidFill>
                  <a:srgbClr val="000000"/>
                </a:solidFill>
                <a:latin typeface="Arial" pitchFamily="34" charset="0"/>
              </a:rPr>
              <a:t>ji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for all i and </a:t>
            </a:r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j</a:t>
            </a: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Symmetric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: A</a:t>
            </a:r>
            <a:r>
              <a:rPr lang="en-US" sz="2000" baseline="30000">
                <a:solidFill>
                  <a:srgbClr val="000000"/>
                </a:solidFill>
                <a:latin typeface="Arial" pitchFamily="34" charset="0"/>
              </a:rPr>
              <a:t>T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 = A</a:t>
            </a:r>
          </a:p>
          <a:p>
            <a:pPr eaLnBrk="1" hangingPunct="1"/>
            <a:r>
              <a:rPr lang="en-US" sz="2000" b="1">
                <a:solidFill>
                  <a:srgbClr val="000000"/>
                </a:solidFill>
                <a:latin typeface="Arial" pitchFamily="34" charset="0"/>
              </a:rPr>
              <a:t>Toplitz</a:t>
            </a: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: Diagonals to the right all have equal values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4"/>
          <p:cNvSpPr>
            <a:spLocks noGrp="1"/>
          </p:cNvSpPr>
          <p:nvPr>
            <p:ph type="title"/>
          </p:nvPr>
        </p:nvSpPr>
        <p:spPr>
          <a:xfrm>
            <a:off x="76200" y="457200"/>
            <a:ext cx="4953000" cy="838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Covariance Example</a:t>
            </a:r>
          </a:p>
        </p:txBody>
      </p:sp>
      <p:sp>
        <p:nvSpPr>
          <p:cNvPr id="67587" name="Content Placeholder 5"/>
          <p:cNvSpPr>
            <a:spLocks noGrp="1"/>
          </p:cNvSpPr>
          <p:nvPr>
            <p:ph idx="1"/>
          </p:nvPr>
        </p:nvSpPr>
        <p:spPr>
          <a:xfrm>
            <a:off x="152400" y="1676400"/>
            <a:ext cx="8534400" cy="52578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Signal: </a:t>
            </a:r>
            <a:r>
              <a:rPr lang="en-US" sz="2000" dirty="0" smtClean="0"/>
              <a:t>{…, 3, 2, -1, -3, </a:t>
            </a:r>
            <a:r>
              <a:rPr lang="en-US" sz="2000" b="1" dirty="0" smtClean="0"/>
              <a:t>-5, -2, 0, 1, 2, 4, 3, 1</a:t>
            </a:r>
            <a:r>
              <a:rPr lang="en-US" sz="2000" dirty="0" smtClean="0"/>
              <a:t>, 0, -1, -2, -4, -1, 0, 3, 1, 0, …}</a:t>
            </a:r>
          </a:p>
          <a:p>
            <a:r>
              <a:rPr lang="en-US" sz="2000" b="1" dirty="0" smtClean="0"/>
              <a:t>Frame: </a:t>
            </a:r>
            <a:r>
              <a:rPr lang="en-US" sz="2000" dirty="0" smtClean="0"/>
              <a:t>{-5, -2, 0, 1, 2, 4, 3, 1}, </a:t>
            </a:r>
            <a:r>
              <a:rPr lang="en-US" sz="2000" b="1" dirty="0" smtClean="0"/>
              <a:t>Number of coefficients</a:t>
            </a:r>
            <a:r>
              <a:rPr lang="en-US" sz="2000" dirty="0" smtClean="0"/>
              <a:t>: 3</a:t>
            </a:r>
          </a:p>
          <a:p>
            <a:r>
              <a:rPr lang="el-GR" sz="2000" dirty="0" smtClean="0"/>
              <a:t>φ(1,1) = -3*-3 +-5*-5 + -2*-2 + 0*0 + 1*1 + 2*2 + 4*4 + 3*3  = 6</a:t>
            </a:r>
            <a:r>
              <a:rPr lang="en-US" sz="2000" dirty="0" smtClean="0"/>
              <a:t>8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r>
              <a:rPr lang="el-GR" sz="2000" dirty="0" smtClean="0"/>
              <a:t>φ(2,1) = -1*-3 +-3*-5 + -5*-2 + -2*0 + 0*1 + 1*2 + 2*4 + 4*3 = 50 </a:t>
            </a:r>
            <a:endParaRPr lang="en-US" sz="2000" dirty="0" smtClean="0"/>
          </a:p>
          <a:p>
            <a:r>
              <a:rPr lang="el-GR" sz="2000" dirty="0" smtClean="0"/>
              <a:t>φ(3,1) = 2*-3 +-1*-5 + -3*-2 + -5*0 + -2*1 + 0*2 + 1*4 + 2*3 = 13 </a:t>
            </a:r>
            <a:endParaRPr lang="en-US" sz="2000" dirty="0" smtClean="0"/>
          </a:p>
          <a:p>
            <a:r>
              <a:rPr lang="el-GR" sz="2000" dirty="0" smtClean="0"/>
              <a:t>φ(1,2) = -3*-1 +-5*-3 + -2*-5 + 0*-2 + 1*0 + 2*1 + 4*2 + 3*4 = 50 </a:t>
            </a:r>
            <a:endParaRPr lang="en-US" sz="2000" dirty="0" smtClean="0"/>
          </a:p>
          <a:p>
            <a:r>
              <a:rPr lang="el-GR" sz="2000" dirty="0" smtClean="0"/>
              <a:t>φ(2,2) = -1*-1 +-3*-3 + -5*-5 + -2*-2 + 0*0 + 1*1 + 2*2 + 4*4 = 60 </a:t>
            </a:r>
            <a:endParaRPr lang="en-US" sz="2000" dirty="0" smtClean="0"/>
          </a:p>
          <a:p>
            <a:r>
              <a:rPr lang="el-GR" sz="2000" dirty="0" smtClean="0"/>
              <a:t>φ(3,2) = 2*-1 +-1*-3 + -3*-5 + -5*-2 + -2*0 + 0*1 + 1*2 + 2*4 = 36 </a:t>
            </a:r>
            <a:endParaRPr lang="en-US" sz="2000" dirty="0" smtClean="0"/>
          </a:p>
          <a:p>
            <a:r>
              <a:rPr lang="el-GR" sz="2000" dirty="0" smtClean="0"/>
              <a:t>φ(1,3) = -3*2 +-5*-1 + -2*-3 + 0*-5 + 1*-2 + 2*0 + 4*1 + 3*2 = 13 </a:t>
            </a:r>
            <a:endParaRPr lang="en-US" sz="2000" dirty="0" smtClean="0"/>
          </a:p>
          <a:p>
            <a:r>
              <a:rPr lang="el-GR" sz="2000" dirty="0" smtClean="0"/>
              <a:t>φ(2,3) = -1*2 +-3*-1 + -5*-3 + -2*-5 + 0*-2 + 1*0 + 2*1 + 4*2 = 36 </a:t>
            </a:r>
            <a:endParaRPr lang="en-US" sz="2000" dirty="0" smtClean="0"/>
          </a:p>
          <a:p>
            <a:r>
              <a:rPr lang="el-GR" sz="2000" dirty="0" smtClean="0"/>
              <a:t>φ(3,3) = 2*2 +-1*-1 + -3*-3 + -5*-5 + -2*-2 + 0*0 + 1*1 + 2*2 = 48 </a:t>
            </a:r>
            <a:endParaRPr lang="en-US" sz="2000" dirty="0" smtClean="0"/>
          </a:p>
          <a:p>
            <a:r>
              <a:rPr lang="el-GR" sz="2000" dirty="0" smtClean="0"/>
              <a:t>φ(1,0) = -3*-5 +-5*-2 + -2*0 + 0*1 + 1*2 + 2*4 + 4*3 + 3*1  = 50 </a:t>
            </a:r>
            <a:endParaRPr lang="en-US" sz="2000" dirty="0" smtClean="0"/>
          </a:p>
          <a:p>
            <a:r>
              <a:rPr lang="el-GR" sz="2000" dirty="0" smtClean="0"/>
              <a:t>φ(2,0) = -1*-5 +-3*-2 + -5*0 + -2*1 + 0*2 + 1*4 + 2*3 + 4*1 = 23 </a:t>
            </a:r>
            <a:endParaRPr lang="en-US" sz="2000" dirty="0" smtClean="0"/>
          </a:p>
          <a:p>
            <a:r>
              <a:rPr lang="el-GR" sz="2000" dirty="0" smtClean="0"/>
              <a:t>φ(3,0) = 2*-5 +-1*-2 + -3*0 + -5*1 + -2*2 + 0*4 + 1*3 + 2*1 = </a:t>
            </a:r>
            <a:r>
              <a:rPr lang="en-US" sz="2000" dirty="0" smtClean="0"/>
              <a:t>-12</a:t>
            </a:r>
            <a:r>
              <a:rPr lang="el-GR" sz="2000" dirty="0" smtClean="0"/>
              <a:t> 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</p:txBody>
      </p:sp>
      <p:sp>
        <p:nvSpPr>
          <p:cNvPr id="67588" name="TextBox 8"/>
          <p:cNvSpPr txBox="1">
            <a:spLocks noChangeArrowheads="1"/>
          </p:cNvSpPr>
          <p:nvPr/>
        </p:nvSpPr>
        <p:spPr bwMode="auto">
          <a:xfrm>
            <a:off x="304800" y="1214438"/>
            <a:ext cx="4422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000000"/>
                </a:solidFill>
              </a:rPr>
              <a:t>Note</a:t>
            </a:r>
            <a:r>
              <a:rPr lang="en-US" sz="2400" dirty="0">
                <a:solidFill>
                  <a:srgbClr val="000000"/>
                </a:solidFill>
              </a:rPr>
              <a:t>: </a:t>
            </a:r>
            <a:r>
              <a:rPr lang="el-GR" sz="2400" dirty="0">
                <a:solidFill>
                  <a:srgbClr val="000000"/>
                </a:solidFill>
              </a:rPr>
              <a:t>φ</a:t>
            </a:r>
            <a:r>
              <a:rPr lang="en-US" sz="2400" dirty="0">
                <a:solidFill>
                  <a:srgbClr val="000000"/>
                </a:solidFill>
              </a:rPr>
              <a:t>(</a:t>
            </a:r>
            <a:r>
              <a:rPr lang="en-US" sz="2400" dirty="0" err="1">
                <a:solidFill>
                  <a:srgbClr val="000000"/>
                </a:solidFill>
              </a:rPr>
              <a:t>j,k</a:t>
            </a:r>
            <a:r>
              <a:rPr lang="en-US" sz="2400" dirty="0">
                <a:solidFill>
                  <a:srgbClr val="000000"/>
                </a:solidFill>
              </a:rPr>
              <a:t>) = ∑</a:t>
            </a:r>
            <a:r>
              <a:rPr lang="en-US" sz="2400" baseline="-25000" dirty="0">
                <a:solidFill>
                  <a:srgbClr val="000000"/>
                </a:solidFill>
              </a:rPr>
              <a:t>n=start,start+N-1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baseline="-25000" dirty="0" err="1">
                <a:solidFill>
                  <a:srgbClr val="000000"/>
                </a:solidFill>
              </a:rPr>
              <a:t>n</a:t>
            </a:r>
            <a:r>
              <a:rPr lang="en-US" sz="2400" baseline="-25000" dirty="0">
                <a:solidFill>
                  <a:srgbClr val="000000"/>
                </a:solidFill>
              </a:rPr>
              <a:t>-</a:t>
            </a:r>
            <a:r>
              <a:rPr lang="en-US" sz="2400" baseline="-25000" dirty="0" err="1">
                <a:solidFill>
                  <a:srgbClr val="000000"/>
                </a:solidFill>
              </a:rPr>
              <a:t>k</a:t>
            </a:r>
            <a:r>
              <a:rPr lang="en-US" sz="2400" dirty="0" err="1">
                <a:solidFill>
                  <a:srgbClr val="000000"/>
                </a:solidFill>
              </a:rPr>
              <a:t>y</a:t>
            </a:r>
            <a:r>
              <a:rPr lang="en-US" sz="2400" baseline="-25000" dirty="0" err="1">
                <a:solidFill>
                  <a:srgbClr val="000000"/>
                </a:solidFill>
              </a:rPr>
              <a:t>n</a:t>
            </a:r>
            <a:r>
              <a:rPr lang="en-US" sz="2400" baseline="-25000" dirty="0">
                <a:solidFill>
                  <a:srgbClr val="000000"/>
                </a:solidFill>
              </a:rPr>
              <a:t>-j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67589" name="Picture 6" descr="C:\Documents and Settings\HarveyD\My Documents\webSites\classes\cs415\ppt\correlation3x3Matr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"/>
          <a:stretch>
            <a:fillRect/>
          </a:stretch>
        </p:blipFill>
        <p:spPr bwMode="auto">
          <a:xfrm>
            <a:off x="4989513" y="152400"/>
            <a:ext cx="4002087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itle 4"/>
          <p:cNvSpPr>
            <a:spLocks noGrp="1"/>
          </p:cNvSpPr>
          <p:nvPr>
            <p:ph type="title"/>
          </p:nvPr>
        </p:nvSpPr>
        <p:spPr>
          <a:xfrm>
            <a:off x="76200" y="152400"/>
            <a:ext cx="49530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Auto Correlation Example</a:t>
            </a:r>
          </a:p>
        </p:txBody>
      </p:sp>
      <p:sp>
        <p:nvSpPr>
          <p:cNvPr id="68611" name="Content Placeholder 5"/>
          <p:cNvSpPr>
            <a:spLocks noGrp="1"/>
          </p:cNvSpPr>
          <p:nvPr>
            <p:ph idx="1"/>
          </p:nvPr>
        </p:nvSpPr>
        <p:spPr>
          <a:xfrm>
            <a:off x="247650" y="2590800"/>
            <a:ext cx="8439150" cy="2667000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Signal: </a:t>
            </a:r>
            <a:r>
              <a:rPr lang="en-US" sz="2000" dirty="0" smtClean="0"/>
              <a:t>{…, 3, 2, -1, -3, </a:t>
            </a:r>
            <a:r>
              <a:rPr lang="en-US" sz="2000" b="1" dirty="0" smtClean="0"/>
              <a:t>-5, -2, 0, 1, 2, 4, 3, 1</a:t>
            </a:r>
            <a:r>
              <a:rPr lang="en-US" sz="2000" dirty="0" smtClean="0"/>
              <a:t>, 0, -1, -2, -4, -1, 0, 3, 1, 0, …}</a:t>
            </a:r>
          </a:p>
          <a:p>
            <a:r>
              <a:rPr lang="en-US" sz="2000" b="1" dirty="0" smtClean="0"/>
              <a:t>Frame: </a:t>
            </a:r>
            <a:r>
              <a:rPr lang="en-US" sz="2000" dirty="0" smtClean="0"/>
              <a:t>{-5, -2, 0, 1, 2, 4, 3, 1}, </a:t>
            </a:r>
            <a:r>
              <a:rPr lang="en-US" sz="2000" b="1" dirty="0" smtClean="0"/>
              <a:t>Number of coefficients</a:t>
            </a:r>
            <a:r>
              <a:rPr lang="en-US" sz="2000" dirty="0" smtClean="0"/>
              <a:t>: 3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R(0) </a:t>
            </a:r>
            <a:r>
              <a:rPr lang="el-GR" sz="2000" dirty="0" smtClean="0"/>
              <a:t>= </a:t>
            </a:r>
            <a:r>
              <a:rPr lang="en-US" sz="2000" dirty="0" smtClean="0"/>
              <a:t>-5*-5 + -2*-2 + 0*0 + 1*1 + 2*2 + 4*4 + 3*3 + 1*1  </a:t>
            </a:r>
            <a:r>
              <a:rPr lang="el-GR" sz="2000" dirty="0" smtClean="0"/>
              <a:t>=</a:t>
            </a:r>
            <a:r>
              <a:rPr lang="en-US" sz="2000" dirty="0" smtClean="0"/>
              <a:t> 60</a:t>
            </a:r>
          </a:p>
          <a:p>
            <a:r>
              <a:rPr lang="en-US" sz="2000" dirty="0" smtClean="0"/>
              <a:t>R(1)</a:t>
            </a:r>
            <a:r>
              <a:rPr lang="el-GR" sz="2000" dirty="0" smtClean="0"/>
              <a:t> = </a:t>
            </a:r>
            <a:r>
              <a:rPr lang="en-US" sz="2000" dirty="0" smtClean="0"/>
              <a:t>-5*-2 + -2*0 + 0*1 + 1*2 + 2*4 + 4*3 + 3*1 </a:t>
            </a:r>
            <a:r>
              <a:rPr lang="el-GR" sz="2000" dirty="0" smtClean="0"/>
              <a:t>=</a:t>
            </a:r>
            <a:r>
              <a:rPr lang="en-US" sz="2000" dirty="0" smtClean="0"/>
              <a:t> 35</a:t>
            </a:r>
          </a:p>
          <a:p>
            <a:r>
              <a:rPr lang="en-US" sz="2000" dirty="0" smtClean="0"/>
              <a:t>R(2)</a:t>
            </a:r>
            <a:r>
              <a:rPr lang="el-GR" sz="2000" dirty="0" smtClean="0"/>
              <a:t> = </a:t>
            </a:r>
            <a:r>
              <a:rPr lang="en-US" sz="2000" dirty="0" smtClean="0"/>
              <a:t>-5*0 + -2*1 + 0*2 + 1*4 + 2*3 + 4*1  </a:t>
            </a:r>
            <a:r>
              <a:rPr lang="el-GR" sz="2000" dirty="0" smtClean="0"/>
              <a:t>=</a:t>
            </a:r>
            <a:r>
              <a:rPr lang="en-US" sz="2000" dirty="0" smtClean="0"/>
              <a:t> 12</a:t>
            </a:r>
          </a:p>
          <a:p>
            <a:r>
              <a:rPr lang="en-US" sz="2000" dirty="0" smtClean="0"/>
              <a:t>R(3)</a:t>
            </a:r>
            <a:r>
              <a:rPr lang="el-GR" sz="2000" dirty="0" smtClean="0"/>
              <a:t> = </a:t>
            </a:r>
            <a:r>
              <a:rPr lang="en-US" sz="2000" dirty="0" smtClean="0"/>
              <a:t>-5*1 + -2*2 + 0*4 + 1*3 + 2*1 </a:t>
            </a:r>
            <a:r>
              <a:rPr lang="el-GR" sz="2000" dirty="0" smtClean="0"/>
              <a:t>=</a:t>
            </a:r>
            <a:r>
              <a:rPr lang="en-US" sz="2000" dirty="0" smtClean="0"/>
              <a:t> -4</a:t>
            </a:r>
          </a:p>
          <a:p>
            <a:pPr>
              <a:buFont typeface="Arial" pitchFamily="34" charset="0"/>
              <a:buNone/>
            </a:pPr>
            <a:endParaRPr lang="en-US" sz="2000" dirty="0" smtClean="0"/>
          </a:p>
        </p:txBody>
      </p:sp>
      <p:sp>
        <p:nvSpPr>
          <p:cNvPr id="68612" name="TextBox 8"/>
          <p:cNvSpPr txBox="1">
            <a:spLocks noChangeArrowheads="1"/>
          </p:cNvSpPr>
          <p:nvPr/>
        </p:nvSpPr>
        <p:spPr bwMode="auto">
          <a:xfrm>
            <a:off x="247650" y="1595438"/>
            <a:ext cx="4857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>
                <a:solidFill>
                  <a:srgbClr val="000000"/>
                </a:solidFill>
              </a:rPr>
              <a:t>Note: </a:t>
            </a:r>
            <a:r>
              <a:rPr lang="el-GR" sz="2400">
                <a:solidFill>
                  <a:srgbClr val="000000"/>
                </a:solidFill>
              </a:rPr>
              <a:t>φ</a:t>
            </a:r>
            <a:r>
              <a:rPr lang="en-US" sz="2400">
                <a:solidFill>
                  <a:srgbClr val="000000"/>
                </a:solidFill>
              </a:rPr>
              <a:t>(j,k)=∑</a:t>
            </a:r>
            <a:r>
              <a:rPr lang="en-US" sz="2400" baseline="-25000">
                <a:solidFill>
                  <a:srgbClr val="000000"/>
                </a:solidFill>
              </a:rPr>
              <a:t>n=0,N-1-(j-k)</a:t>
            </a:r>
            <a:r>
              <a:rPr lang="en-US" sz="2400">
                <a:solidFill>
                  <a:srgbClr val="000000"/>
                </a:solidFill>
              </a:rPr>
              <a:t> y</a:t>
            </a:r>
            <a:r>
              <a:rPr lang="en-US" sz="2400" baseline="-25000">
                <a:solidFill>
                  <a:srgbClr val="000000"/>
                </a:solidFill>
              </a:rPr>
              <a:t>n</a:t>
            </a:r>
            <a:r>
              <a:rPr lang="en-US" sz="2400">
                <a:solidFill>
                  <a:srgbClr val="000000"/>
                </a:solidFill>
              </a:rPr>
              <a:t>y</a:t>
            </a:r>
            <a:r>
              <a:rPr lang="en-US" sz="2400" baseline="-25000">
                <a:solidFill>
                  <a:srgbClr val="000000"/>
                </a:solidFill>
              </a:rPr>
              <a:t>n+(j-k)</a:t>
            </a:r>
            <a:r>
              <a:rPr lang="en-US" sz="2400">
                <a:solidFill>
                  <a:srgbClr val="000000"/>
                </a:solidFill>
              </a:rPr>
              <a:t>=R(j-k)</a:t>
            </a:r>
          </a:p>
        </p:txBody>
      </p:sp>
      <p:pic>
        <p:nvPicPr>
          <p:cNvPr id="68613" name="Picture 2" descr="C:\Documents and Settings\HarveyD\My Documents\webSites\classes\cs415\ppt\autoCorrelation3x3Matri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41313"/>
            <a:ext cx="377983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95288" y="5562600"/>
            <a:ext cx="8367712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Assumption: all entries before and after the frame treated as zero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LPC Features as a front end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50292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Assumptions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Future discrete signal samples are functions of the previous ones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 smtClean="0"/>
              <a:t>The speech signal is purely linear (interactions with other </a:t>
            </a:r>
            <a:r>
              <a:rPr lang="en-US" sz="2200" dirty="0" err="1" smtClean="0"/>
              <a:t>signials</a:t>
            </a:r>
            <a:r>
              <a:rPr lang="en-US" sz="2200" dirty="0" smtClean="0"/>
              <a:t> add or subtract, but don’t multiply)</a:t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Coefficients: </a:t>
            </a:r>
            <a:r>
              <a:rPr lang="en-US" sz="2200" dirty="0" smtClean="0"/>
              <a:t>Generally eight to fourteen LPC coefficients are sufficient to represent a particular block of sound samples</a:t>
            </a:r>
            <a:br>
              <a:rPr lang="en-US" sz="2200" dirty="0" smtClean="0"/>
            </a:b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Disadvantage</a:t>
            </a:r>
            <a:r>
              <a:rPr lang="en-US" sz="2800" dirty="0" smtClean="0"/>
              <a:t>: Linear prediction coefficients tend to be less stable other methods (ex: </a:t>
            </a:r>
            <a:r>
              <a:rPr lang="en-US" sz="2800" dirty="0" err="1" smtClean="0"/>
              <a:t>Cepstral</a:t>
            </a:r>
            <a:r>
              <a:rPr lang="en-US" sz="2800" dirty="0" smtClean="0"/>
              <a:t> analysis). </a:t>
            </a:r>
            <a:br>
              <a:rPr lang="en-US" sz="2800" dirty="0" smtClean="0"/>
            </a:b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b="1" dirty="0" smtClean="0"/>
              <a:t>Enhancement</a:t>
            </a:r>
            <a:r>
              <a:rPr lang="en-US" sz="2800" dirty="0" smtClean="0"/>
              <a:t>: </a:t>
            </a:r>
            <a:r>
              <a:rPr lang="en-US" sz="2200" dirty="0" smtClean="0"/>
              <a:t>Perceptual Linear Prediction uses both frequency and time domain data. The result is comparable to </a:t>
            </a:r>
            <a:r>
              <a:rPr lang="en-US" sz="2200" dirty="0" err="1" smtClean="0"/>
              <a:t>Cepstral</a:t>
            </a:r>
            <a:r>
              <a:rPr lang="en-US" sz="2200" dirty="0" smtClean="0"/>
              <a:t> analysis. Rasta Linear Prediction also filters adjacent samples for an additional enhancement.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868362"/>
          </a:xfrm>
        </p:spPr>
        <p:txBody>
          <a:bodyPr/>
          <a:lstStyle/>
          <a:p>
            <a:pPr algn="ctr"/>
            <a:r>
              <a:rPr lang="en-US" dirty="0" smtClean="0"/>
              <a:t>The LPC Spectrum</a:t>
            </a:r>
          </a:p>
        </p:txBody>
      </p:sp>
      <p:pic>
        <p:nvPicPr>
          <p:cNvPr id="83972" name="Picture 3" descr="C:\Documents and Settings\HarveyD\My Documents\webSites\classes\cs415\ppt\LPC Pole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219200"/>
            <a:ext cx="2430463" cy="1905000"/>
          </a:xfrm>
          <a:noFill/>
        </p:spPr>
      </p:pic>
      <p:pic>
        <p:nvPicPr>
          <p:cNvPr id="83971" name="Content Placeholder 4" descr="C:\Documents and Settings\HarveyD\My Documents\webSites\classes\cs415\ppt\LPCAnalysi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403600" y="1169988"/>
            <a:ext cx="5715000" cy="4297362"/>
          </a:xfrm>
          <a:noFill/>
        </p:spPr>
      </p:pic>
      <p:sp>
        <p:nvSpPr>
          <p:cNvPr id="83973" name="TextBox 6"/>
          <p:cNvSpPr txBox="1">
            <a:spLocks noChangeArrowheads="1"/>
          </p:cNvSpPr>
          <p:nvPr/>
        </p:nvSpPr>
        <p:spPr bwMode="auto">
          <a:xfrm>
            <a:off x="0" y="3629025"/>
            <a:ext cx="3511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buFont typeface="Calibri" pitchFamily="34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Perform a LPC analysis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Find the poles</a:t>
            </a:r>
          </a:p>
          <a:p>
            <a:pPr eaLnBrk="1" hangingPunct="1">
              <a:buFont typeface="Calibri" pitchFamily="34" charset="0"/>
              <a:buAutoNum type="arabicPeriod"/>
            </a:pP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Plot the spectrum around</a:t>
            </a:r>
            <a:br>
              <a:rPr lang="en-US" sz="2000">
                <a:solidFill>
                  <a:srgbClr val="000000"/>
                </a:solidFill>
                <a:latin typeface="Arial" pitchFamily="34" charset="0"/>
              </a:rPr>
            </a:br>
            <a:r>
              <a:rPr lang="en-US" sz="2000">
                <a:solidFill>
                  <a:srgbClr val="000000"/>
                </a:solidFill>
                <a:latin typeface="Arial" pitchFamily="34" charset="0"/>
              </a:rPr>
              <a:t>the z-Plane unit circle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6200" y="5486400"/>
            <a:ext cx="9042400" cy="13239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prstClr val="black"/>
                </a:solidFill>
                <a:latin typeface="Arial" charset="0"/>
                <a:cs typeface="+mn-cs"/>
              </a:rPr>
              <a:t>What do we find concerning the </a:t>
            </a:r>
            <a:r>
              <a:rPr lang="en-US" sz="2000" b="1" dirty="0" err="1">
                <a:solidFill>
                  <a:prstClr val="black"/>
                </a:solidFill>
                <a:latin typeface="Arial" charset="0"/>
                <a:cs typeface="+mn-cs"/>
              </a:rPr>
              <a:t>LPC</a:t>
            </a:r>
            <a:r>
              <a:rPr lang="en-US" sz="2000" b="1" dirty="0">
                <a:solidFill>
                  <a:prstClr val="black"/>
                </a:solidFill>
                <a:latin typeface="Arial" charset="0"/>
                <a:cs typeface="+mn-cs"/>
              </a:rPr>
              <a:t> spectrum?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+mn-cs"/>
              </a:rPr>
              <a:t>Adding poles better matches speech up to about 18 for a 16k sampling rate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2000" dirty="0">
                <a:solidFill>
                  <a:prstClr val="black"/>
                </a:solidFill>
                <a:latin typeface="Arial" charset="0"/>
                <a:cs typeface="+mn-cs"/>
              </a:rPr>
              <a:t>The peaks tend to be overly sharp (“spiky”) because small radius changes</a:t>
            </a:r>
            <a:br>
              <a:rPr lang="en-US" sz="2000" dirty="0">
                <a:solidFill>
                  <a:prstClr val="black"/>
                </a:solidFill>
                <a:latin typeface="Arial" charset="0"/>
                <a:cs typeface="+mn-cs"/>
              </a:rPr>
            </a:br>
            <a:r>
              <a:rPr lang="en-US" sz="2000" dirty="0">
                <a:solidFill>
                  <a:prstClr val="black"/>
                </a:solidFill>
                <a:latin typeface="Arial" charset="0"/>
                <a:cs typeface="+mn-cs"/>
              </a:rPr>
              <a:t>greatly alters pole skirt widths in the z-plane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/>
              <a:t>Filter Bank Front End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9248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bank consists of twenty to thirty overlapping band pass filters spread along the warped frequency axis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Represent spectrum with log-energy output from filter bank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Each frequency bank F handles frequencies from f-</a:t>
            </a:r>
            <a:r>
              <a:rPr lang="en-US" sz="2400" dirty="0" err="1" smtClean="0"/>
              <a:t>i</a:t>
            </a:r>
            <a:r>
              <a:rPr lang="en-US" sz="2400" dirty="0" smtClean="0"/>
              <a:t> to </a:t>
            </a:r>
            <a:r>
              <a:rPr lang="en-US" sz="2400" dirty="0" err="1" smtClean="0"/>
              <a:t>f+i</a:t>
            </a:r>
            <a:r>
              <a:rPr lang="en-US" sz="2400" dirty="0" smtClean="0"/>
              <a:t> or individual ranges of frequencies that models the rows of hair bands in the cochlea</a:t>
            </a:r>
          </a:p>
          <a:p>
            <a:pPr lvl="1"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dirty="0" smtClean="0"/>
              <a:t>The feature data is an array of energy values obtained from each filter</a:t>
            </a:r>
            <a:br>
              <a:rPr lang="en-US" sz="2400" dirty="0" smtClean="0"/>
            </a:br>
            <a:endParaRPr lang="en-US" sz="2400" dirty="0" smtClean="0"/>
          </a:p>
          <a:p>
            <a:pPr eaLnBrk="1" hangingPunct="1">
              <a:lnSpc>
                <a:spcPct val="80000"/>
              </a:lnSpc>
            </a:pPr>
            <a:r>
              <a:rPr lang="en-US" sz="2400" b="1" dirty="0" smtClean="0"/>
              <a:t>Result:</a:t>
            </a:r>
            <a:r>
              <a:rPr lang="en-US" sz="2400" dirty="0" smtClean="0"/>
              <a:t> Good idea, but it has not proven to be as effective as other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Title 1"/>
          <p:cNvSpPr>
            <a:spLocks noGrp="1"/>
          </p:cNvSpPr>
          <p:nvPr>
            <p:ph type="title"/>
          </p:nvPr>
        </p:nvSpPr>
        <p:spPr>
          <a:xfrm>
            <a:off x="505378" y="457200"/>
            <a:ext cx="8382000" cy="7921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Warped band pass filter set</a:t>
            </a:r>
          </a:p>
        </p:txBody>
      </p:sp>
      <p:pic>
        <p:nvPicPr>
          <p:cNvPr id="86018" name="Picture 2" descr="C:\Documents and Settings\HarveyD\My Documents\webSites\classes\cs415\ppt\filterBank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6400" y="1371600"/>
            <a:ext cx="6153150" cy="5334000"/>
          </a:xfrm>
          <a:noFill/>
        </p:spPr>
      </p:pic>
      <p:sp>
        <p:nvSpPr>
          <p:cNvPr id="2" name="TextBox 1"/>
          <p:cNvSpPr txBox="1"/>
          <p:nvPr/>
        </p:nvSpPr>
        <p:spPr>
          <a:xfrm>
            <a:off x="3156503" y="4895850"/>
            <a:ext cx="3079750" cy="4619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Mel frequency warping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209800" y="1976735"/>
            <a:ext cx="24865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Original Spectrum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Title 4"/>
          <p:cNvSpPr>
            <a:spLocks noGrp="1"/>
          </p:cNvSpPr>
          <p:nvPr>
            <p:ph type="title"/>
          </p:nvPr>
        </p:nvSpPr>
        <p:spPr>
          <a:xfrm>
            <a:off x="114300" y="152400"/>
            <a:ext cx="8610600" cy="882650"/>
          </a:xfrm>
        </p:spPr>
        <p:txBody>
          <a:bodyPr/>
          <a:lstStyle/>
          <a:p>
            <a:pPr algn="ctr"/>
            <a:r>
              <a:rPr lang="en-US" dirty="0" smtClean="0"/>
              <a:t>Signal Filters</a:t>
            </a:r>
          </a:p>
        </p:txBody>
      </p:sp>
      <p:sp>
        <p:nvSpPr>
          <p:cNvPr id="117763" name="Text Placeholder 5"/>
          <p:cNvSpPr>
            <a:spLocks noGrp="1"/>
          </p:cNvSpPr>
          <p:nvPr>
            <p:ph type="body" idx="1"/>
          </p:nvPr>
        </p:nvSpPr>
        <p:spPr>
          <a:xfrm>
            <a:off x="76200" y="2179638"/>
            <a:ext cx="4040188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Purposes (General)</a:t>
            </a:r>
          </a:p>
        </p:txBody>
      </p:sp>
      <p:sp>
        <p:nvSpPr>
          <p:cNvPr id="117765" name="Text Placeholder 7"/>
          <p:cNvSpPr>
            <a:spLocks noGrp="1"/>
          </p:cNvSpPr>
          <p:nvPr>
            <p:ph type="body" sz="half" idx="3"/>
          </p:nvPr>
        </p:nvSpPr>
        <p:spPr>
          <a:xfrm>
            <a:off x="4645025" y="2179638"/>
            <a:ext cx="4117975" cy="639762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Examples</a:t>
            </a:r>
          </a:p>
        </p:txBody>
      </p:sp>
      <p:sp>
        <p:nvSpPr>
          <p:cNvPr id="117764" name="Content Placeholder 6"/>
          <p:cNvSpPr>
            <a:spLocks noGrp="1"/>
          </p:cNvSpPr>
          <p:nvPr>
            <p:ph sz="quarter" idx="2"/>
          </p:nvPr>
        </p:nvSpPr>
        <p:spPr>
          <a:xfrm>
            <a:off x="228600" y="2819400"/>
            <a:ext cx="4268788" cy="2514600"/>
          </a:xfrm>
        </p:spPr>
        <p:txBody>
          <a:bodyPr>
            <a:noAutofit/>
          </a:bodyPr>
          <a:lstStyle/>
          <a:p>
            <a:r>
              <a:rPr lang="en-US" sz="2200" dirty="0" smtClean="0">
                <a:latin typeface="Arial" pitchFamily="34" charset="0"/>
              </a:rPr>
              <a:t>Separate Signals</a:t>
            </a:r>
          </a:p>
          <a:p>
            <a:r>
              <a:rPr lang="en-US" sz="2200" dirty="0" smtClean="0">
                <a:latin typeface="Arial" pitchFamily="34" charset="0"/>
              </a:rPr>
              <a:t>Eliminate distortions</a:t>
            </a:r>
          </a:p>
          <a:p>
            <a:r>
              <a:rPr lang="en-US" sz="2200" dirty="0" smtClean="0">
                <a:latin typeface="Arial" pitchFamily="34" charset="0"/>
                <a:cs typeface="Arial" pitchFamily="34" charset="0"/>
              </a:rPr>
              <a:t>Remove unwanted data</a:t>
            </a:r>
          </a:p>
          <a:p>
            <a:pPr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Compress and decompress</a:t>
            </a:r>
          </a:p>
          <a:p>
            <a:pPr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Extract important features</a:t>
            </a:r>
          </a:p>
          <a:p>
            <a:pPr eaLnBrk="1" hangingPunct="1"/>
            <a:r>
              <a:rPr lang="en-US" sz="2200" dirty="0" smtClean="0">
                <a:latin typeface="Arial" pitchFamily="34" charset="0"/>
                <a:cs typeface="Arial" pitchFamily="34" charset="0"/>
              </a:rPr>
              <a:t>Enhance desired components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8200" y="2906713"/>
            <a:ext cx="4267200" cy="2579687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200" dirty="0" smtClean="0">
                <a:latin typeface="Arial" charset="0"/>
              </a:rPr>
              <a:t>Eliminate frequencies without speech information</a:t>
            </a:r>
          </a:p>
          <a:p>
            <a:pPr>
              <a:defRPr/>
            </a:pPr>
            <a:r>
              <a:rPr lang="en-US" sz="2200" dirty="0" smtClean="0">
                <a:latin typeface="Arial" charset="0"/>
              </a:rPr>
              <a:t>Enhance poor quality recordings</a:t>
            </a:r>
          </a:p>
          <a:p>
            <a:pPr>
              <a:defRPr/>
            </a:pPr>
            <a:r>
              <a:rPr lang="en-US" sz="2200" dirty="0" smtClean="0">
                <a:latin typeface="Arial" charset="0"/>
              </a:rPr>
              <a:t>Reduce background Noise</a:t>
            </a:r>
          </a:p>
          <a:p>
            <a:pPr>
              <a:defRPr/>
            </a:pPr>
            <a:r>
              <a:rPr lang="en-US" sz="2200" dirty="0" smtClean="0">
                <a:latin typeface="Arial" charset="0"/>
              </a:rPr>
              <a:t>Adjust frequencies to mimic human perception</a:t>
            </a:r>
            <a:endParaRPr lang="en-US" sz="22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defRPr/>
            </a:pPr>
            <a:endParaRPr lang="en-US" dirty="0"/>
          </a:p>
        </p:txBody>
      </p:sp>
      <p:pic>
        <p:nvPicPr>
          <p:cNvPr id="117767" name="Picture 4" descr="raw (unfiltered) signal -&gt; FILTER -&gt; filtered sign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235075"/>
            <a:ext cx="624840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7768" name="TextBox 1"/>
          <p:cNvSpPr txBox="1">
            <a:spLocks noChangeArrowheads="1"/>
          </p:cNvSpPr>
          <p:nvPr/>
        </p:nvSpPr>
        <p:spPr bwMode="auto">
          <a:xfrm>
            <a:off x="1219200" y="6059269"/>
            <a:ext cx="687630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3600" b="1" dirty="0" smtClean="0"/>
              <a:t>How? </a:t>
            </a:r>
            <a:r>
              <a:rPr lang="en-US" sz="3200" dirty="0"/>
              <a:t>Execute a convolution algorithm</a:t>
            </a:r>
          </a:p>
        </p:txBody>
      </p:sp>
    </p:spTree>
    <p:extLst>
      <p:ext uri="{BB962C8B-B14F-4D97-AF65-F5344CB8AC3E}">
        <p14:creationId xmlns:p14="http://schemas.microsoft.com/office/powerpoint/2010/main" val="207937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ooter Placeholder 3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/>
              <a:t>LML Speech Recognition 2008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55161-7274-4425-85AA-F21B7D7C1A71}" type="slidenum">
              <a:rPr lang="en-US" altLang="en-US"/>
              <a:pPr/>
              <a:t>4</a:t>
            </a:fld>
            <a:endParaRPr lang="en-US" altLang="en-US"/>
          </a:p>
        </p:txBody>
      </p:sp>
      <p:grpSp>
        <p:nvGrpSpPr>
          <p:cNvPr id="254978" name="Group 2"/>
          <p:cNvGrpSpPr>
            <a:grpSpLocks/>
          </p:cNvGrpSpPr>
          <p:nvPr/>
        </p:nvGrpSpPr>
        <p:grpSpPr bwMode="auto">
          <a:xfrm>
            <a:off x="679450" y="1270000"/>
            <a:ext cx="1979613" cy="434975"/>
            <a:chOff x="764" y="980"/>
            <a:chExt cx="1439" cy="274"/>
          </a:xfrm>
        </p:grpSpPr>
        <p:grpSp>
          <p:nvGrpSpPr>
            <p:cNvPr id="254979" name="Group 3"/>
            <p:cNvGrpSpPr>
              <a:grpSpLocks/>
            </p:cNvGrpSpPr>
            <p:nvPr/>
          </p:nvGrpSpPr>
          <p:grpSpPr bwMode="auto">
            <a:xfrm>
              <a:off x="764" y="980"/>
              <a:ext cx="839" cy="262"/>
              <a:chOff x="508" y="794"/>
              <a:chExt cx="839" cy="262"/>
            </a:xfrm>
          </p:grpSpPr>
          <p:sp>
            <p:nvSpPr>
              <p:cNvPr id="254980" name="Freeform 4"/>
              <p:cNvSpPr>
                <a:spLocks/>
              </p:cNvSpPr>
              <p:nvPr/>
            </p:nvSpPr>
            <p:spPr bwMode="auto">
              <a:xfrm>
                <a:off x="508" y="794"/>
                <a:ext cx="496" cy="262"/>
              </a:xfrm>
              <a:custGeom>
                <a:avLst/>
                <a:gdLst>
                  <a:gd name="T0" fmla="*/ 4 w 496"/>
                  <a:gd name="T1" fmla="*/ 134 h 262"/>
                  <a:gd name="T2" fmla="*/ 12 w 496"/>
                  <a:gd name="T3" fmla="*/ 136 h 262"/>
                  <a:gd name="T4" fmla="*/ 21 w 496"/>
                  <a:gd name="T5" fmla="*/ 136 h 262"/>
                  <a:gd name="T6" fmla="*/ 31 w 496"/>
                  <a:gd name="T7" fmla="*/ 136 h 262"/>
                  <a:gd name="T8" fmla="*/ 39 w 496"/>
                  <a:gd name="T9" fmla="*/ 134 h 262"/>
                  <a:gd name="T10" fmla="*/ 46 w 496"/>
                  <a:gd name="T11" fmla="*/ 132 h 262"/>
                  <a:gd name="T12" fmla="*/ 54 w 496"/>
                  <a:gd name="T13" fmla="*/ 130 h 262"/>
                  <a:gd name="T14" fmla="*/ 65 w 496"/>
                  <a:gd name="T15" fmla="*/ 136 h 262"/>
                  <a:gd name="T16" fmla="*/ 73 w 496"/>
                  <a:gd name="T17" fmla="*/ 132 h 262"/>
                  <a:gd name="T18" fmla="*/ 81 w 496"/>
                  <a:gd name="T19" fmla="*/ 136 h 262"/>
                  <a:gd name="T20" fmla="*/ 88 w 496"/>
                  <a:gd name="T21" fmla="*/ 138 h 262"/>
                  <a:gd name="T22" fmla="*/ 96 w 496"/>
                  <a:gd name="T23" fmla="*/ 138 h 262"/>
                  <a:gd name="T24" fmla="*/ 106 w 496"/>
                  <a:gd name="T25" fmla="*/ 134 h 262"/>
                  <a:gd name="T26" fmla="*/ 115 w 496"/>
                  <a:gd name="T27" fmla="*/ 132 h 262"/>
                  <a:gd name="T28" fmla="*/ 123 w 496"/>
                  <a:gd name="T29" fmla="*/ 129 h 262"/>
                  <a:gd name="T30" fmla="*/ 131 w 496"/>
                  <a:gd name="T31" fmla="*/ 134 h 262"/>
                  <a:gd name="T32" fmla="*/ 140 w 496"/>
                  <a:gd name="T33" fmla="*/ 136 h 262"/>
                  <a:gd name="T34" fmla="*/ 148 w 496"/>
                  <a:gd name="T35" fmla="*/ 129 h 262"/>
                  <a:gd name="T36" fmla="*/ 156 w 496"/>
                  <a:gd name="T37" fmla="*/ 130 h 262"/>
                  <a:gd name="T38" fmla="*/ 169 w 496"/>
                  <a:gd name="T39" fmla="*/ 169 h 262"/>
                  <a:gd name="T40" fmla="*/ 177 w 496"/>
                  <a:gd name="T41" fmla="*/ 65 h 262"/>
                  <a:gd name="T42" fmla="*/ 186 w 496"/>
                  <a:gd name="T43" fmla="*/ 115 h 262"/>
                  <a:gd name="T44" fmla="*/ 196 w 496"/>
                  <a:gd name="T45" fmla="*/ 167 h 262"/>
                  <a:gd name="T46" fmla="*/ 204 w 496"/>
                  <a:gd name="T47" fmla="*/ 56 h 262"/>
                  <a:gd name="T48" fmla="*/ 211 w 496"/>
                  <a:gd name="T49" fmla="*/ 152 h 262"/>
                  <a:gd name="T50" fmla="*/ 219 w 496"/>
                  <a:gd name="T51" fmla="*/ 129 h 262"/>
                  <a:gd name="T52" fmla="*/ 232 w 496"/>
                  <a:gd name="T53" fmla="*/ 196 h 262"/>
                  <a:gd name="T54" fmla="*/ 242 w 496"/>
                  <a:gd name="T55" fmla="*/ 21 h 262"/>
                  <a:gd name="T56" fmla="*/ 250 w 496"/>
                  <a:gd name="T57" fmla="*/ 119 h 262"/>
                  <a:gd name="T58" fmla="*/ 257 w 496"/>
                  <a:gd name="T59" fmla="*/ 117 h 262"/>
                  <a:gd name="T60" fmla="*/ 267 w 496"/>
                  <a:gd name="T61" fmla="*/ 169 h 262"/>
                  <a:gd name="T62" fmla="*/ 276 w 496"/>
                  <a:gd name="T63" fmla="*/ 0 h 262"/>
                  <a:gd name="T64" fmla="*/ 284 w 496"/>
                  <a:gd name="T65" fmla="*/ 82 h 262"/>
                  <a:gd name="T66" fmla="*/ 292 w 496"/>
                  <a:gd name="T67" fmla="*/ 123 h 262"/>
                  <a:gd name="T68" fmla="*/ 299 w 496"/>
                  <a:gd name="T69" fmla="*/ 146 h 262"/>
                  <a:gd name="T70" fmla="*/ 309 w 496"/>
                  <a:gd name="T71" fmla="*/ 230 h 262"/>
                  <a:gd name="T72" fmla="*/ 319 w 496"/>
                  <a:gd name="T73" fmla="*/ 117 h 262"/>
                  <a:gd name="T74" fmla="*/ 326 w 496"/>
                  <a:gd name="T75" fmla="*/ 100 h 262"/>
                  <a:gd name="T76" fmla="*/ 338 w 496"/>
                  <a:gd name="T77" fmla="*/ 171 h 262"/>
                  <a:gd name="T78" fmla="*/ 347 w 496"/>
                  <a:gd name="T79" fmla="*/ 192 h 262"/>
                  <a:gd name="T80" fmla="*/ 355 w 496"/>
                  <a:gd name="T81" fmla="*/ 104 h 262"/>
                  <a:gd name="T82" fmla="*/ 365 w 496"/>
                  <a:gd name="T83" fmla="*/ 148 h 262"/>
                  <a:gd name="T84" fmla="*/ 372 w 496"/>
                  <a:gd name="T85" fmla="*/ 154 h 262"/>
                  <a:gd name="T86" fmla="*/ 380 w 496"/>
                  <a:gd name="T87" fmla="*/ 194 h 262"/>
                  <a:gd name="T88" fmla="*/ 390 w 496"/>
                  <a:gd name="T89" fmla="*/ 6 h 262"/>
                  <a:gd name="T90" fmla="*/ 399 w 496"/>
                  <a:gd name="T91" fmla="*/ 100 h 262"/>
                  <a:gd name="T92" fmla="*/ 407 w 496"/>
                  <a:gd name="T93" fmla="*/ 123 h 262"/>
                  <a:gd name="T94" fmla="*/ 414 w 496"/>
                  <a:gd name="T95" fmla="*/ 146 h 262"/>
                  <a:gd name="T96" fmla="*/ 422 w 496"/>
                  <a:gd name="T97" fmla="*/ 161 h 262"/>
                  <a:gd name="T98" fmla="*/ 432 w 496"/>
                  <a:gd name="T99" fmla="*/ 65 h 262"/>
                  <a:gd name="T100" fmla="*/ 439 w 496"/>
                  <a:gd name="T101" fmla="*/ 61 h 262"/>
                  <a:gd name="T102" fmla="*/ 449 w 496"/>
                  <a:gd name="T103" fmla="*/ 142 h 262"/>
                  <a:gd name="T104" fmla="*/ 457 w 496"/>
                  <a:gd name="T105" fmla="*/ 169 h 262"/>
                  <a:gd name="T106" fmla="*/ 466 w 496"/>
                  <a:gd name="T107" fmla="*/ 132 h 262"/>
                  <a:gd name="T108" fmla="*/ 474 w 496"/>
                  <a:gd name="T109" fmla="*/ 36 h 262"/>
                  <a:gd name="T110" fmla="*/ 482 w 496"/>
                  <a:gd name="T111" fmla="*/ 84 h 262"/>
                  <a:gd name="T112" fmla="*/ 489 w 496"/>
                  <a:gd name="T113" fmla="*/ 14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96" h="262">
                    <a:moveTo>
                      <a:pt x="0" y="130"/>
                    </a:moveTo>
                    <a:lnTo>
                      <a:pt x="4" y="134"/>
                    </a:lnTo>
                    <a:lnTo>
                      <a:pt x="8" y="134"/>
                    </a:lnTo>
                    <a:lnTo>
                      <a:pt x="12" y="136"/>
                    </a:lnTo>
                    <a:lnTo>
                      <a:pt x="17" y="132"/>
                    </a:lnTo>
                    <a:lnTo>
                      <a:pt x="21" y="136"/>
                    </a:lnTo>
                    <a:lnTo>
                      <a:pt x="25" y="134"/>
                    </a:lnTo>
                    <a:lnTo>
                      <a:pt x="31" y="136"/>
                    </a:lnTo>
                    <a:lnTo>
                      <a:pt x="35" y="136"/>
                    </a:lnTo>
                    <a:lnTo>
                      <a:pt x="39" y="134"/>
                    </a:lnTo>
                    <a:lnTo>
                      <a:pt x="42" y="132"/>
                    </a:lnTo>
                    <a:lnTo>
                      <a:pt x="46" y="132"/>
                    </a:lnTo>
                    <a:lnTo>
                      <a:pt x="52" y="130"/>
                    </a:lnTo>
                    <a:lnTo>
                      <a:pt x="54" y="130"/>
                    </a:lnTo>
                    <a:lnTo>
                      <a:pt x="60" y="130"/>
                    </a:lnTo>
                    <a:lnTo>
                      <a:pt x="65" y="136"/>
                    </a:lnTo>
                    <a:lnTo>
                      <a:pt x="67" y="130"/>
                    </a:lnTo>
                    <a:lnTo>
                      <a:pt x="73" y="132"/>
                    </a:lnTo>
                    <a:lnTo>
                      <a:pt x="75" y="134"/>
                    </a:lnTo>
                    <a:lnTo>
                      <a:pt x="81" y="136"/>
                    </a:lnTo>
                    <a:lnTo>
                      <a:pt x="87" y="136"/>
                    </a:lnTo>
                    <a:lnTo>
                      <a:pt x="88" y="138"/>
                    </a:lnTo>
                    <a:lnTo>
                      <a:pt x="94" y="136"/>
                    </a:lnTo>
                    <a:lnTo>
                      <a:pt x="96" y="138"/>
                    </a:lnTo>
                    <a:lnTo>
                      <a:pt x="102" y="136"/>
                    </a:lnTo>
                    <a:lnTo>
                      <a:pt x="106" y="134"/>
                    </a:lnTo>
                    <a:lnTo>
                      <a:pt x="110" y="132"/>
                    </a:lnTo>
                    <a:lnTo>
                      <a:pt x="115" y="132"/>
                    </a:lnTo>
                    <a:lnTo>
                      <a:pt x="119" y="130"/>
                    </a:lnTo>
                    <a:lnTo>
                      <a:pt x="123" y="129"/>
                    </a:lnTo>
                    <a:lnTo>
                      <a:pt x="127" y="127"/>
                    </a:lnTo>
                    <a:lnTo>
                      <a:pt x="131" y="134"/>
                    </a:lnTo>
                    <a:lnTo>
                      <a:pt x="134" y="136"/>
                    </a:lnTo>
                    <a:lnTo>
                      <a:pt x="140" y="136"/>
                    </a:lnTo>
                    <a:lnTo>
                      <a:pt x="144" y="130"/>
                    </a:lnTo>
                    <a:lnTo>
                      <a:pt x="148" y="129"/>
                    </a:lnTo>
                    <a:lnTo>
                      <a:pt x="154" y="127"/>
                    </a:lnTo>
                    <a:lnTo>
                      <a:pt x="156" y="130"/>
                    </a:lnTo>
                    <a:lnTo>
                      <a:pt x="161" y="142"/>
                    </a:lnTo>
                    <a:lnTo>
                      <a:pt x="169" y="169"/>
                    </a:lnTo>
                    <a:lnTo>
                      <a:pt x="175" y="157"/>
                    </a:lnTo>
                    <a:lnTo>
                      <a:pt x="177" y="65"/>
                    </a:lnTo>
                    <a:lnTo>
                      <a:pt x="182" y="102"/>
                    </a:lnTo>
                    <a:lnTo>
                      <a:pt x="186" y="115"/>
                    </a:lnTo>
                    <a:lnTo>
                      <a:pt x="190" y="157"/>
                    </a:lnTo>
                    <a:lnTo>
                      <a:pt x="196" y="167"/>
                    </a:lnTo>
                    <a:lnTo>
                      <a:pt x="198" y="207"/>
                    </a:lnTo>
                    <a:lnTo>
                      <a:pt x="204" y="56"/>
                    </a:lnTo>
                    <a:lnTo>
                      <a:pt x="207" y="71"/>
                    </a:lnTo>
                    <a:lnTo>
                      <a:pt x="211" y="152"/>
                    </a:lnTo>
                    <a:lnTo>
                      <a:pt x="215" y="125"/>
                    </a:lnTo>
                    <a:lnTo>
                      <a:pt x="219" y="129"/>
                    </a:lnTo>
                    <a:lnTo>
                      <a:pt x="228" y="157"/>
                    </a:lnTo>
                    <a:lnTo>
                      <a:pt x="232" y="196"/>
                    </a:lnTo>
                    <a:lnTo>
                      <a:pt x="238" y="190"/>
                    </a:lnTo>
                    <a:lnTo>
                      <a:pt x="242" y="21"/>
                    </a:lnTo>
                    <a:lnTo>
                      <a:pt x="246" y="123"/>
                    </a:lnTo>
                    <a:lnTo>
                      <a:pt x="250" y="119"/>
                    </a:lnTo>
                    <a:lnTo>
                      <a:pt x="253" y="136"/>
                    </a:lnTo>
                    <a:lnTo>
                      <a:pt x="257" y="117"/>
                    </a:lnTo>
                    <a:lnTo>
                      <a:pt x="263" y="157"/>
                    </a:lnTo>
                    <a:lnTo>
                      <a:pt x="267" y="169"/>
                    </a:lnTo>
                    <a:lnTo>
                      <a:pt x="271" y="261"/>
                    </a:lnTo>
                    <a:lnTo>
                      <a:pt x="276" y="0"/>
                    </a:lnTo>
                    <a:lnTo>
                      <a:pt x="278" y="136"/>
                    </a:lnTo>
                    <a:lnTo>
                      <a:pt x="284" y="82"/>
                    </a:lnTo>
                    <a:lnTo>
                      <a:pt x="288" y="155"/>
                    </a:lnTo>
                    <a:lnTo>
                      <a:pt x="292" y="123"/>
                    </a:lnTo>
                    <a:lnTo>
                      <a:pt x="298" y="165"/>
                    </a:lnTo>
                    <a:lnTo>
                      <a:pt x="299" y="146"/>
                    </a:lnTo>
                    <a:lnTo>
                      <a:pt x="305" y="238"/>
                    </a:lnTo>
                    <a:lnTo>
                      <a:pt x="309" y="230"/>
                    </a:lnTo>
                    <a:lnTo>
                      <a:pt x="313" y="11"/>
                    </a:lnTo>
                    <a:lnTo>
                      <a:pt x="319" y="117"/>
                    </a:lnTo>
                    <a:lnTo>
                      <a:pt x="321" y="107"/>
                    </a:lnTo>
                    <a:lnTo>
                      <a:pt x="326" y="100"/>
                    </a:lnTo>
                    <a:lnTo>
                      <a:pt x="330" y="127"/>
                    </a:lnTo>
                    <a:lnTo>
                      <a:pt x="338" y="171"/>
                    </a:lnTo>
                    <a:lnTo>
                      <a:pt x="344" y="203"/>
                    </a:lnTo>
                    <a:lnTo>
                      <a:pt x="347" y="192"/>
                    </a:lnTo>
                    <a:lnTo>
                      <a:pt x="351" y="23"/>
                    </a:lnTo>
                    <a:lnTo>
                      <a:pt x="355" y="104"/>
                    </a:lnTo>
                    <a:lnTo>
                      <a:pt x="359" y="94"/>
                    </a:lnTo>
                    <a:lnTo>
                      <a:pt x="365" y="148"/>
                    </a:lnTo>
                    <a:lnTo>
                      <a:pt x="367" y="136"/>
                    </a:lnTo>
                    <a:lnTo>
                      <a:pt x="372" y="154"/>
                    </a:lnTo>
                    <a:lnTo>
                      <a:pt x="378" y="178"/>
                    </a:lnTo>
                    <a:lnTo>
                      <a:pt x="380" y="194"/>
                    </a:lnTo>
                    <a:lnTo>
                      <a:pt x="386" y="163"/>
                    </a:lnTo>
                    <a:lnTo>
                      <a:pt x="390" y="6"/>
                    </a:lnTo>
                    <a:lnTo>
                      <a:pt x="393" y="136"/>
                    </a:lnTo>
                    <a:lnTo>
                      <a:pt x="399" y="100"/>
                    </a:lnTo>
                    <a:lnTo>
                      <a:pt x="401" y="134"/>
                    </a:lnTo>
                    <a:lnTo>
                      <a:pt x="407" y="123"/>
                    </a:lnTo>
                    <a:lnTo>
                      <a:pt x="411" y="167"/>
                    </a:lnTo>
                    <a:lnTo>
                      <a:pt x="414" y="146"/>
                    </a:lnTo>
                    <a:lnTo>
                      <a:pt x="420" y="182"/>
                    </a:lnTo>
                    <a:lnTo>
                      <a:pt x="422" y="161"/>
                    </a:lnTo>
                    <a:lnTo>
                      <a:pt x="428" y="154"/>
                    </a:lnTo>
                    <a:lnTo>
                      <a:pt x="432" y="65"/>
                    </a:lnTo>
                    <a:lnTo>
                      <a:pt x="436" y="107"/>
                    </a:lnTo>
                    <a:lnTo>
                      <a:pt x="439" y="61"/>
                    </a:lnTo>
                    <a:lnTo>
                      <a:pt x="445" y="157"/>
                    </a:lnTo>
                    <a:lnTo>
                      <a:pt x="449" y="142"/>
                    </a:lnTo>
                    <a:lnTo>
                      <a:pt x="453" y="169"/>
                    </a:lnTo>
                    <a:lnTo>
                      <a:pt x="457" y="169"/>
                    </a:lnTo>
                    <a:lnTo>
                      <a:pt x="461" y="165"/>
                    </a:lnTo>
                    <a:lnTo>
                      <a:pt x="466" y="132"/>
                    </a:lnTo>
                    <a:lnTo>
                      <a:pt x="470" y="136"/>
                    </a:lnTo>
                    <a:lnTo>
                      <a:pt x="474" y="36"/>
                    </a:lnTo>
                    <a:lnTo>
                      <a:pt x="478" y="100"/>
                    </a:lnTo>
                    <a:lnTo>
                      <a:pt x="482" y="84"/>
                    </a:lnTo>
                    <a:lnTo>
                      <a:pt x="487" y="134"/>
                    </a:lnTo>
                    <a:lnTo>
                      <a:pt x="489" y="142"/>
                    </a:lnTo>
                    <a:lnTo>
                      <a:pt x="495" y="163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54981" name="Freeform 5"/>
              <p:cNvSpPr>
                <a:spLocks/>
              </p:cNvSpPr>
              <p:nvPr/>
            </p:nvSpPr>
            <p:spPr bwMode="auto">
              <a:xfrm>
                <a:off x="1003" y="882"/>
                <a:ext cx="344" cy="80"/>
              </a:xfrm>
              <a:custGeom>
                <a:avLst/>
                <a:gdLst>
                  <a:gd name="T0" fmla="*/ 0 w 344"/>
                  <a:gd name="T1" fmla="*/ 75 h 80"/>
                  <a:gd name="T2" fmla="*/ 8 w 344"/>
                  <a:gd name="T3" fmla="*/ 79 h 80"/>
                  <a:gd name="T4" fmla="*/ 17 w 344"/>
                  <a:gd name="T5" fmla="*/ 60 h 80"/>
                  <a:gd name="T6" fmla="*/ 25 w 344"/>
                  <a:gd name="T7" fmla="*/ 46 h 80"/>
                  <a:gd name="T8" fmla="*/ 35 w 344"/>
                  <a:gd name="T9" fmla="*/ 33 h 80"/>
                  <a:gd name="T10" fmla="*/ 42 w 344"/>
                  <a:gd name="T11" fmla="*/ 64 h 80"/>
                  <a:gd name="T12" fmla="*/ 50 w 344"/>
                  <a:gd name="T13" fmla="*/ 58 h 80"/>
                  <a:gd name="T14" fmla="*/ 59 w 344"/>
                  <a:gd name="T15" fmla="*/ 58 h 80"/>
                  <a:gd name="T16" fmla="*/ 67 w 344"/>
                  <a:gd name="T17" fmla="*/ 35 h 80"/>
                  <a:gd name="T18" fmla="*/ 75 w 344"/>
                  <a:gd name="T19" fmla="*/ 27 h 80"/>
                  <a:gd name="T20" fmla="*/ 84 w 344"/>
                  <a:gd name="T21" fmla="*/ 48 h 80"/>
                  <a:gd name="T22" fmla="*/ 94 w 344"/>
                  <a:gd name="T23" fmla="*/ 54 h 80"/>
                  <a:gd name="T24" fmla="*/ 106 w 344"/>
                  <a:gd name="T25" fmla="*/ 44 h 80"/>
                  <a:gd name="T26" fmla="*/ 115 w 344"/>
                  <a:gd name="T27" fmla="*/ 44 h 80"/>
                  <a:gd name="T28" fmla="*/ 123 w 344"/>
                  <a:gd name="T29" fmla="*/ 44 h 80"/>
                  <a:gd name="T30" fmla="*/ 130 w 344"/>
                  <a:gd name="T31" fmla="*/ 46 h 80"/>
                  <a:gd name="T32" fmla="*/ 140 w 344"/>
                  <a:gd name="T33" fmla="*/ 46 h 80"/>
                  <a:gd name="T34" fmla="*/ 148 w 344"/>
                  <a:gd name="T35" fmla="*/ 50 h 80"/>
                  <a:gd name="T36" fmla="*/ 161 w 344"/>
                  <a:gd name="T37" fmla="*/ 48 h 80"/>
                  <a:gd name="T38" fmla="*/ 169 w 344"/>
                  <a:gd name="T39" fmla="*/ 48 h 80"/>
                  <a:gd name="T40" fmla="*/ 178 w 344"/>
                  <a:gd name="T41" fmla="*/ 44 h 80"/>
                  <a:gd name="T42" fmla="*/ 186 w 344"/>
                  <a:gd name="T43" fmla="*/ 39 h 80"/>
                  <a:gd name="T44" fmla="*/ 196 w 344"/>
                  <a:gd name="T45" fmla="*/ 41 h 80"/>
                  <a:gd name="T46" fmla="*/ 203 w 344"/>
                  <a:gd name="T47" fmla="*/ 44 h 80"/>
                  <a:gd name="T48" fmla="*/ 211 w 344"/>
                  <a:gd name="T49" fmla="*/ 44 h 80"/>
                  <a:gd name="T50" fmla="*/ 221 w 344"/>
                  <a:gd name="T51" fmla="*/ 48 h 80"/>
                  <a:gd name="T52" fmla="*/ 228 w 344"/>
                  <a:gd name="T53" fmla="*/ 48 h 80"/>
                  <a:gd name="T54" fmla="*/ 238 w 344"/>
                  <a:gd name="T55" fmla="*/ 46 h 80"/>
                  <a:gd name="T56" fmla="*/ 246 w 344"/>
                  <a:gd name="T57" fmla="*/ 50 h 80"/>
                  <a:gd name="T58" fmla="*/ 259 w 344"/>
                  <a:gd name="T59" fmla="*/ 46 h 80"/>
                  <a:gd name="T60" fmla="*/ 267 w 344"/>
                  <a:gd name="T61" fmla="*/ 41 h 80"/>
                  <a:gd name="T62" fmla="*/ 276 w 344"/>
                  <a:gd name="T63" fmla="*/ 44 h 80"/>
                  <a:gd name="T64" fmla="*/ 284 w 344"/>
                  <a:gd name="T65" fmla="*/ 46 h 80"/>
                  <a:gd name="T66" fmla="*/ 292 w 344"/>
                  <a:gd name="T67" fmla="*/ 50 h 80"/>
                  <a:gd name="T68" fmla="*/ 299 w 344"/>
                  <a:gd name="T69" fmla="*/ 50 h 80"/>
                  <a:gd name="T70" fmla="*/ 309 w 344"/>
                  <a:gd name="T71" fmla="*/ 44 h 80"/>
                  <a:gd name="T72" fmla="*/ 318 w 344"/>
                  <a:gd name="T73" fmla="*/ 46 h 80"/>
                  <a:gd name="T74" fmla="*/ 326 w 344"/>
                  <a:gd name="T75" fmla="*/ 44 h 80"/>
                  <a:gd name="T76" fmla="*/ 334 w 344"/>
                  <a:gd name="T77" fmla="*/ 41 h 80"/>
                  <a:gd name="T78" fmla="*/ 343 w 344"/>
                  <a:gd name="T79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44" h="80">
                    <a:moveTo>
                      <a:pt x="0" y="75"/>
                    </a:moveTo>
                    <a:lnTo>
                      <a:pt x="0" y="75"/>
                    </a:lnTo>
                    <a:lnTo>
                      <a:pt x="6" y="73"/>
                    </a:lnTo>
                    <a:lnTo>
                      <a:pt x="8" y="79"/>
                    </a:lnTo>
                    <a:lnTo>
                      <a:pt x="13" y="50"/>
                    </a:lnTo>
                    <a:lnTo>
                      <a:pt x="17" y="60"/>
                    </a:lnTo>
                    <a:lnTo>
                      <a:pt x="21" y="48"/>
                    </a:lnTo>
                    <a:lnTo>
                      <a:pt x="25" y="46"/>
                    </a:lnTo>
                    <a:lnTo>
                      <a:pt x="29" y="0"/>
                    </a:lnTo>
                    <a:lnTo>
                      <a:pt x="35" y="33"/>
                    </a:lnTo>
                    <a:lnTo>
                      <a:pt x="38" y="44"/>
                    </a:lnTo>
                    <a:lnTo>
                      <a:pt x="42" y="64"/>
                    </a:lnTo>
                    <a:lnTo>
                      <a:pt x="46" y="58"/>
                    </a:lnTo>
                    <a:lnTo>
                      <a:pt x="50" y="58"/>
                    </a:lnTo>
                    <a:lnTo>
                      <a:pt x="56" y="44"/>
                    </a:lnTo>
                    <a:lnTo>
                      <a:pt x="59" y="58"/>
                    </a:lnTo>
                    <a:lnTo>
                      <a:pt x="63" y="35"/>
                    </a:lnTo>
                    <a:lnTo>
                      <a:pt x="67" y="35"/>
                    </a:lnTo>
                    <a:lnTo>
                      <a:pt x="73" y="35"/>
                    </a:lnTo>
                    <a:lnTo>
                      <a:pt x="75" y="27"/>
                    </a:lnTo>
                    <a:lnTo>
                      <a:pt x="81" y="44"/>
                    </a:lnTo>
                    <a:lnTo>
                      <a:pt x="84" y="48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2" y="50"/>
                    </a:lnTo>
                    <a:lnTo>
                      <a:pt x="106" y="44"/>
                    </a:lnTo>
                    <a:lnTo>
                      <a:pt x="109" y="44"/>
                    </a:lnTo>
                    <a:lnTo>
                      <a:pt x="115" y="44"/>
                    </a:lnTo>
                    <a:lnTo>
                      <a:pt x="119" y="41"/>
                    </a:lnTo>
                    <a:lnTo>
                      <a:pt x="123" y="44"/>
                    </a:lnTo>
                    <a:lnTo>
                      <a:pt x="129" y="44"/>
                    </a:lnTo>
                    <a:lnTo>
                      <a:pt x="130" y="46"/>
                    </a:lnTo>
                    <a:lnTo>
                      <a:pt x="136" y="42"/>
                    </a:lnTo>
                    <a:lnTo>
                      <a:pt x="140" y="46"/>
                    </a:lnTo>
                    <a:lnTo>
                      <a:pt x="144" y="46"/>
                    </a:lnTo>
                    <a:lnTo>
                      <a:pt x="148" y="50"/>
                    </a:lnTo>
                    <a:lnTo>
                      <a:pt x="157" y="54"/>
                    </a:lnTo>
                    <a:lnTo>
                      <a:pt x="161" y="48"/>
                    </a:lnTo>
                    <a:lnTo>
                      <a:pt x="165" y="48"/>
                    </a:lnTo>
                    <a:lnTo>
                      <a:pt x="169" y="48"/>
                    </a:lnTo>
                    <a:lnTo>
                      <a:pt x="175" y="48"/>
                    </a:lnTo>
                    <a:lnTo>
                      <a:pt x="178" y="44"/>
                    </a:lnTo>
                    <a:lnTo>
                      <a:pt x="182" y="44"/>
                    </a:lnTo>
                    <a:lnTo>
                      <a:pt x="186" y="39"/>
                    </a:lnTo>
                    <a:lnTo>
                      <a:pt x="190" y="42"/>
                    </a:lnTo>
                    <a:lnTo>
                      <a:pt x="196" y="41"/>
                    </a:lnTo>
                    <a:lnTo>
                      <a:pt x="198" y="42"/>
                    </a:lnTo>
                    <a:lnTo>
                      <a:pt x="203" y="44"/>
                    </a:lnTo>
                    <a:lnTo>
                      <a:pt x="207" y="48"/>
                    </a:lnTo>
                    <a:lnTo>
                      <a:pt x="211" y="44"/>
                    </a:lnTo>
                    <a:lnTo>
                      <a:pt x="217" y="44"/>
                    </a:lnTo>
                    <a:lnTo>
                      <a:pt x="221" y="48"/>
                    </a:lnTo>
                    <a:lnTo>
                      <a:pt x="224" y="46"/>
                    </a:lnTo>
                    <a:lnTo>
                      <a:pt x="228" y="48"/>
                    </a:lnTo>
                    <a:lnTo>
                      <a:pt x="232" y="46"/>
                    </a:lnTo>
                    <a:lnTo>
                      <a:pt x="238" y="46"/>
                    </a:lnTo>
                    <a:lnTo>
                      <a:pt x="242" y="50"/>
                    </a:lnTo>
                    <a:lnTo>
                      <a:pt x="246" y="50"/>
                    </a:lnTo>
                    <a:lnTo>
                      <a:pt x="253" y="44"/>
                    </a:lnTo>
                    <a:lnTo>
                      <a:pt x="259" y="46"/>
                    </a:lnTo>
                    <a:lnTo>
                      <a:pt x="263" y="41"/>
                    </a:lnTo>
                    <a:lnTo>
                      <a:pt x="267" y="41"/>
                    </a:lnTo>
                    <a:lnTo>
                      <a:pt x="270" y="41"/>
                    </a:lnTo>
                    <a:lnTo>
                      <a:pt x="276" y="44"/>
                    </a:lnTo>
                    <a:lnTo>
                      <a:pt x="280" y="44"/>
                    </a:lnTo>
                    <a:lnTo>
                      <a:pt x="284" y="46"/>
                    </a:lnTo>
                    <a:lnTo>
                      <a:pt x="288" y="48"/>
                    </a:lnTo>
                    <a:lnTo>
                      <a:pt x="292" y="50"/>
                    </a:lnTo>
                    <a:lnTo>
                      <a:pt x="297" y="50"/>
                    </a:lnTo>
                    <a:lnTo>
                      <a:pt x="299" y="50"/>
                    </a:lnTo>
                    <a:lnTo>
                      <a:pt x="305" y="44"/>
                    </a:lnTo>
                    <a:lnTo>
                      <a:pt x="309" y="44"/>
                    </a:lnTo>
                    <a:lnTo>
                      <a:pt x="313" y="46"/>
                    </a:lnTo>
                    <a:lnTo>
                      <a:pt x="318" y="46"/>
                    </a:lnTo>
                    <a:lnTo>
                      <a:pt x="320" y="44"/>
                    </a:lnTo>
                    <a:lnTo>
                      <a:pt x="326" y="44"/>
                    </a:lnTo>
                    <a:lnTo>
                      <a:pt x="332" y="41"/>
                    </a:lnTo>
                    <a:lnTo>
                      <a:pt x="334" y="41"/>
                    </a:lnTo>
                    <a:lnTo>
                      <a:pt x="340" y="41"/>
                    </a:lnTo>
                    <a:lnTo>
                      <a:pt x="343" y="35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54982" name="Group 6"/>
            <p:cNvGrpSpPr>
              <a:grpSpLocks/>
            </p:cNvGrpSpPr>
            <p:nvPr/>
          </p:nvGrpSpPr>
          <p:grpSpPr bwMode="auto">
            <a:xfrm>
              <a:off x="1364" y="992"/>
              <a:ext cx="839" cy="262"/>
              <a:chOff x="508" y="794"/>
              <a:chExt cx="839" cy="262"/>
            </a:xfrm>
          </p:grpSpPr>
          <p:sp>
            <p:nvSpPr>
              <p:cNvPr id="254983" name="Freeform 7"/>
              <p:cNvSpPr>
                <a:spLocks/>
              </p:cNvSpPr>
              <p:nvPr/>
            </p:nvSpPr>
            <p:spPr bwMode="auto">
              <a:xfrm>
                <a:off x="508" y="794"/>
                <a:ext cx="496" cy="262"/>
              </a:xfrm>
              <a:custGeom>
                <a:avLst/>
                <a:gdLst>
                  <a:gd name="T0" fmla="*/ 4 w 496"/>
                  <a:gd name="T1" fmla="*/ 134 h 262"/>
                  <a:gd name="T2" fmla="*/ 12 w 496"/>
                  <a:gd name="T3" fmla="*/ 136 h 262"/>
                  <a:gd name="T4" fmla="*/ 21 w 496"/>
                  <a:gd name="T5" fmla="*/ 136 h 262"/>
                  <a:gd name="T6" fmla="*/ 31 w 496"/>
                  <a:gd name="T7" fmla="*/ 136 h 262"/>
                  <a:gd name="T8" fmla="*/ 39 w 496"/>
                  <a:gd name="T9" fmla="*/ 134 h 262"/>
                  <a:gd name="T10" fmla="*/ 46 w 496"/>
                  <a:gd name="T11" fmla="*/ 132 h 262"/>
                  <a:gd name="T12" fmla="*/ 54 w 496"/>
                  <a:gd name="T13" fmla="*/ 130 h 262"/>
                  <a:gd name="T14" fmla="*/ 65 w 496"/>
                  <a:gd name="T15" fmla="*/ 136 h 262"/>
                  <a:gd name="T16" fmla="*/ 73 w 496"/>
                  <a:gd name="T17" fmla="*/ 132 h 262"/>
                  <a:gd name="T18" fmla="*/ 81 w 496"/>
                  <a:gd name="T19" fmla="*/ 136 h 262"/>
                  <a:gd name="T20" fmla="*/ 88 w 496"/>
                  <a:gd name="T21" fmla="*/ 138 h 262"/>
                  <a:gd name="T22" fmla="*/ 96 w 496"/>
                  <a:gd name="T23" fmla="*/ 138 h 262"/>
                  <a:gd name="T24" fmla="*/ 106 w 496"/>
                  <a:gd name="T25" fmla="*/ 134 h 262"/>
                  <a:gd name="T26" fmla="*/ 115 w 496"/>
                  <a:gd name="T27" fmla="*/ 132 h 262"/>
                  <a:gd name="T28" fmla="*/ 123 w 496"/>
                  <a:gd name="T29" fmla="*/ 129 h 262"/>
                  <a:gd name="T30" fmla="*/ 131 w 496"/>
                  <a:gd name="T31" fmla="*/ 134 h 262"/>
                  <a:gd name="T32" fmla="*/ 140 w 496"/>
                  <a:gd name="T33" fmla="*/ 136 h 262"/>
                  <a:gd name="T34" fmla="*/ 148 w 496"/>
                  <a:gd name="T35" fmla="*/ 129 h 262"/>
                  <a:gd name="T36" fmla="*/ 156 w 496"/>
                  <a:gd name="T37" fmla="*/ 130 h 262"/>
                  <a:gd name="T38" fmla="*/ 169 w 496"/>
                  <a:gd name="T39" fmla="*/ 169 h 262"/>
                  <a:gd name="T40" fmla="*/ 177 w 496"/>
                  <a:gd name="T41" fmla="*/ 65 h 262"/>
                  <a:gd name="T42" fmla="*/ 186 w 496"/>
                  <a:gd name="T43" fmla="*/ 115 h 262"/>
                  <a:gd name="T44" fmla="*/ 196 w 496"/>
                  <a:gd name="T45" fmla="*/ 167 h 262"/>
                  <a:gd name="T46" fmla="*/ 204 w 496"/>
                  <a:gd name="T47" fmla="*/ 56 h 262"/>
                  <a:gd name="T48" fmla="*/ 211 w 496"/>
                  <a:gd name="T49" fmla="*/ 152 h 262"/>
                  <a:gd name="T50" fmla="*/ 219 w 496"/>
                  <a:gd name="T51" fmla="*/ 129 h 262"/>
                  <a:gd name="T52" fmla="*/ 232 w 496"/>
                  <a:gd name="T53" fmla="*/ 196 h 262"/>
                  <a:gd name="T54" fmla="*/ 242 w 496"/>
                  <a:gd name="T55" fmla="*/ 21 h 262"/>
                  <a:gd name="T56" fmla="*/ 250 w 496"/>
                  <a:gd name="T57" fmla="*/ 119 h 262"/>
                  <a:gd name="T58" fmla="*/ 257 w 496"/>
                  <a:gd name="T59" fmla="*/ 117 h 262"/>
                  <a:gd name="T60" fmla="*/ 267 w 496"/>
                  <a:gd name="T61" fmla="*/ 169 h 262"/>
                  <a:gd name="T62" fmla="*/ 276 w 496"/>
                  <a:gd name="T63" fmla="*/ 0 h 262"/>
                  <a:gd name="T64" fmla="*/ 284 w 496"/>
                  <a:gd name="T65" fmla="*/ 82 h 262"/>
                  <a:gd name="T66" fmla="*/ 292 w 496"/>
                  <a:gd name="T67" fmla="*/ 123 h 262"/>
                  <a:gd name="T68" fmla="*/ 299 w 496"/>
                  <a:gd name="T69" fmla="*/ 146 h 262"/>
                  <a:gd name="T70" fmla="*/ 309 w 496"/>
                  <a:gd name="T71" fmla="*/ 230 h 262"/>
                  <a:gd name="T72" fmla="*/ 319 w 496"/>
                  <a:gd name="T73" fmla="*/ 117 h 262"/>
                  <a:gd name="T74" fmla="*/ 326 w 496"/>
                  <a:gd name="T75" fmla="*/ 100 h 262"/>
                  <a:gd name="T76" fmla="*/ 338 w 496"/>
                  <a:gd name="T77" fmla="*/ 171 h 262"/>
                  <a:gd name="T78" fmla="*/ 347 w 496"/>
                  <a:gd name="T79" fmla="*/ 192 h 262"/>
                  <a:gd name="T80" fmla="*/ 355 w 496"/>
                  <a:gd name="T81" fmla="*/ 104 h 262"/>
                  <a:gd name="T82" fmla="*/ 365 w 496"/>
                  <a:gd name="T83" fmla="*/ 148 h 262"/>
                  <a:gd name="T84" fmla="*/ 372 w 496"/>
                  <a:gd name="T85" fmla="*/ 154 h 262"/>
                  <a:gd name="T86" fmla="*/ 380 w 496"/>
                  <a:gd name="T87" fmla="*/ 194 h 262"/>
                  <a:gd name="T88" fmla="*/ 390 w 496"/>
                  <a:gd name="T89" fmla="*/ 6 h 262"/>
                  <a:gd name="T90" fmla="*/ 399 w 496"/>
                  <a:gd name="T91" fmla="*/ 100 h 262"/>
                  <a:gd name="T92" fmla="*/ 407 w 496"/>
                  <a:gd name="T93" fmla="*/ 123 h 262"/>
                  <a:gd name="T94" fmla="*/ 414 w 496"/>
                  <a:gd name="T95" fmla="*/ 146 h 262"/>
                  <a:gd name="T96" fmla="*/ 422 w 496"/>
                  <a:gd name="T97" fmla="*/ 161 h 262"/>
                  <a:gd name="T98" fmla="*/ 432 w 496"/>
                  <a:gd name="T99" fmla="*/ 65 h 262"/>
                  <a:gd name="T100" fmla="*/ 439 w 496"/>
                  <a:gd name="T101" fmla="*/ 61 h 262"/>
                  <a:gd name="T102" fmla="*/ 449 w 496"/>
                  <a:gd name="T103" fmla="*/ 142 h 262"/>
                  <a:gd name="T104" fmla="*/ 457 w 496"/>
                  <a:gd name="T105" fmla="*/ 169 h 262"/>
                  <a:gd name="T106" fmla="*/ 466 w 496"/>
                  <a:gd name="T107" fmla="*/ 132 h 262"/>
                  <a:gd name="T108" fmla="*/ 474 w 496"/>
                  <a:gd name="T109" fmla="*/ 36 h 262"/>
                  <a:gd name="T110" fmla="*/ 482 w 496"/>
                  <a:gd name="T111" fmla="*/ 84 h 262"/>
                  <a:gd name="T112" fmla="*/ 489 w 496"/>
                  <a:gd name="T113" fmla="*/ 142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496" h="262">
                    <a:moveTo>
                      <a:pt x="0" y="130"/>
                    </a:moveTo>
                    <a:lnTo>
                      <a:pt x="4" y="134"/>
                    </a:lnTo>
                    <a:lnTo>
                      <a:pt x="8" y="134"/>
                    </a:lnTo>
                    <a:lnTo>
                      <a:pt x="12" y="136"/>
                    </a:lnTo>
                    <a:lnTo>
                      <a:pt x="17" y="132"/>
                    </a:lnTo>
                    <a:lnTo>
                      <a:pt x="21" y="136"/>
                    </a:lnTo>
                    <a:lnTo>
                      <a:pt x="25" y="134"/>
                    </a:lnTo>
                    <a:lnTo>
                      <a:pt x="31" y="136"/>
                    </a:lnTo>
                    <a:lnTo>
                      <a:pt x="35" y="136"/>
                    </a:lnTo>
                    <a:lnTo>
                      <a:pt x="39" y="134"/>
                    </a:lnTo>
                    <a:lnTo>
                      <a:pt x="42" y="132"/>
                    </a:lnTo>
                    <a:lnTo>
                      <a:pt x="46" y="132"/>
                    </a:lnTo>
                    <a:lnTo>
                      <a:pt x="52" y="130"/>
                    </a:lnTo>
                    <a:lnTo>
                      <a:pt x="54" y="130"/>
                    </a:lnTo>
                    <a:lnTo>
                      <a:pt x="60" y="130"/>
                    </a:lnTo>
                    <a:lnTo>
                      <a:pt x="65" y="136"/>
                    </a:lnTo>
                    <a:lnTo>
                      <a:pt x="67" y="130"/>
                    </a:lnTo>
                    <a:lnTo>
                      <a:pt x="73" y="132"/>
                    </a:lnTo>
                    <a:lnTo>
                      <a:pt x="75" y="134"/>
                    </a:lnTo>
                    <a:lnTo>
                      <a:pt x="81" y="136"/>
                    </a:lnTo>
                    <a:lnTo>
                      <a:pt x="87" y="136"/>
                    </a:lnTo>
                    <a:lnTo>
                      <a:pt x="88" y="138"/>
                    </a:lnTo>
                    <a:lnTo>
                      <a:pt x="94" y="136"/>
                    </a:lnTo>
                    <a:lnTo>
                      <a:pt x="96" y="138"/>
                    </a:lnTo>
                    <a:lnTo>
                      <a:pt x="102" y="136"/>
                    </a:lnTo>
                    <a:lnTo>
                      <a:pt x="106" y="134"/>
                    </a:lnTo>
                    <a:lnTo>
                      <a:pt x="110" y="132"/>
                    </a:lnTo>
                    <a:lnTo>
                      <a:pt x="115" y="132"/>
                    </a:lnTo>
                    <a:lnTo>
                      <a:pt x="119" y="130"/>
                    </a:lnTo>
                    <a:lnTo>
                      <a:pt x="123" y="129"/>
                    </a:lnTo>
                    <a:lnTo>
                      <a:pt x="127" y="127"/>
                    </a:lnTo>
                    <a:lnTo>
                      <a:pt x="131" y="134"/>
                    </a:lnTo>
                    <a:lnTo>
                      <a:pt x="134" y="136"/>
                    </a:lnTo>
                    <a:lnTo>
                      <a:pt x="140" y="136"/>
                    </a:lnTo>
                    <a:lnTo>
                      <a:pt x="144" y="130"/>
                    </a:lnTo>
                    <a:lnTo>
                      <a:pt x="148" y="129"/>
                    </a:lnTo>
                    <a:lnTo>
                      <a:pt x="154" y="127"/>
                    </a:lnTo>
                    <a:lnTo>
                      <a:pt x="156" y="130"/>
                    </a:lnTo>
                    <a:lnTo>
                      <a:pt x="161" y="142"/>
                    </a:lnTo>
                    <a:lnTo>
                      <a:pt x="169" y="169"/>
                    </a:lnTo>
                    <a:lnTo>
                      <a:pt x="175" y="157"/>
                    </a:lnTo>
                    <a:lnTo>
                      <a:pt x="177" y="65"/>
                    </a:lnTo>
                    <a:lnTo>
                      <a:pt x="182" y="102"/>
                    </a:lnTo>
                    <a:lnTo>
                      <a:pt x="186" y="115"/>
                    </a:lnTo>
                    <a:lnTo>
                      <a:pt x="190" y="157"/>
                    </a:lnTo>
                    <a:lnTo>
                      <a:pt x="196" y="167"/>
                    </a:lnTo>
                    <a:lnTo>
                      <a:pt x="198" y="207"/>
                    </a:lnTo>
                    <a:lnTo>
                      <a:pt x="204" y="56"/>
                    </a:lnTo>
                    <a:lnTo>
                      <a:pt x="207" y="71"/>
                    </a:lnTo>
                    <a:lnTo>
                      <a:pt x="211" y="152"/>
                    </a:lnTo>
                    <a:lnTo>
                      <a:pt x="215" y="125"/>
                    </a:lnTo>
                    <a:lnTo>
                      <a:pt x="219" y="129"/>
                    </a:lnTo>
                    <a:lnTo>
                      <a:pt x="228" y="157"/>
                    </a:lnTo>
                    <a:lnTo>
                      <a:pt x="232" y="196"/>
                    </a:lnTo>
                    <a:lnTo>
                      <a:pt x="238" y="190"/>
                    </a:lnTo>
                    <a:lnTo>
                      <a:pt x="242" y="21"/>
                    </a:lnTo>
                    <a:lnTo>
                      <a:pt x="246" y="123"/>
                    </a:lnTo>
                    <a:lnTo>
                      <a:pt x="250" y="119"/>
                    </a:lnTo>
                    <a:lnTo>
                      <a:pt x="253" y="136"/>
                    </a:lnTo>
                    <a:lnTo>
                      <a:pt x="257" y="117"/>
                    </a:lnTo>
                    <a:lnTo>
                      <a:pt x="263" y="157"/>
                    </a:lnTo>
                    <a:lnTo>
                      <a:pt x="267" y="169"/>
                    </a:lnTo>
                    <a:lnTo>
                      <a:pt x="271" y="261"/>
                    </a:lnTo>
                    <a:lnTo>
                      <a:pt x="276" y="0"/>
                    </a:lnTo>
                    <a:lnTo>
                      <a:pt x="278" y="136"/>
                    </a:lnTo>
                    <a:lnTo>
                      <a:pt x="284" y="82"/>
                    </a:lnTo>
                    <a:lnTo>
                      <a:pt x="288" y="155"/>
                    </a:lnTo>
                    <a:lnTo>
                      <a:pt x="292" y="123"/>
                    </a:lnTo>
                    <a:lnTo>
                      <a:pt x="298" y="165"/>
                    </a:lnTo>
                    <a:lnTo>
                      <a:pt x="299" y="146"/>
                    </a:lnTo>
                    <a:lnTo>
                      <a:pt x="305" y="238"/>
                    </a:lnTo>
                    <a:lnTo>
                      <a:pt x="309" y="230"/>
                    </a:lnTo>
                    <a:lnTo>
                      <a:pt x="313" y="11"/>
                    </a:lnTo>
                    <a:lnTo>
                      <a:pt x="319" y="117"/>
                    </a:lnTo>
                    <a:lnTo>
                      <a:pt x="321" y="107"/>
                    </a:lnTo>
                    <a:lnTo>
                      <a:pt x="326" y="100"/>
                    </a:lnTo>
                    <a:lnTo>
                      <a:pt x="330" y="127"/>
                    </a:lnTo>
                    <a:lnTo>
                      <a:pt x="338" y="171"/>
                    </a:lnTo>
                    <a:lnTo>
                      <a:pt x="344" y="203"/>
                    </a:lnTo>
                    <a:lnTo>
                      <a:pt x="347" y="192"/>
                    </a:lnTo>
                    <a:lnTo>
                      <a:pt x="351" y="23"/>
                    </a:lnTo>
                    <a:lnTo>
                      <a:pt x="355" y="104"/>
                    </a:lnTo>
                    <a:lnTo>
                      <a:pt x="359" y="94"/>
                    </a:lnTo>
                    <a:lnTo>
                      <a:pt x="365" y="148"/>
                    </a:lnTo>
                    <a:lnTo>
                      <a:pt x="367" y="136"/>
                    </a:lnTo>
                    <a:lnTo>
                      <a:pt x="372" y="154"/>
                    </a:lnTo>
                    <a:lnTo>
                      <a:pt x="378" y="178"/>
                    </a:lnTo>
                    <a:lnTo>
                      <a:pt x="380" y="194"/>
                    </a:lnTo>
                    <a:lnTo>
                      <a:pt x="386" y="163"/>
                    </a:lnTo>
                    <a:lnTo>
                      <a:pt x="390" y="6"/>
                    </a:lnTo>
                    <a:lnTo>
                      <a:pt x="393" y="136"/>
                    </a:lnTo>
                    <a:lnTo>
                      <a:pt x="399" y="100"/>
                    </a:lnTo>
                    <a:lnTo>
                      <a:pt x="401" y="134"/>
                    </a:lnTo>
                    <a:lnTo>
                      <a:pt x="407" y="123"/>
                    </a:lnTo>
                    <a:lnTo>
                      <a:pt x="411" y="167"/>
                    </a:lnTo>
                    <a:lnTo>
                      <a:pt x="414" y="146"/>
                    </a:lnTo>
                    <a:lnTo>
                      <a:pt x="420" y="182"/>
                    </a:lnTo>
                    <a:lnTo>
                      <a:pt x="422" y="161"/>
                    </a:lnTo>
                    <a:lnTo>
                      <a:pt x="428" y="154"/>
                    </a:lnTo>
                    <a:lnTo>
                      <a:pt x="432" y="65"/>
                    </a:lnTo>
                    <a:lnTo>
                      <a:pt x="436" y="107"/>
                    </a:lnTo>
                    <a:lnTo>
                      <a:pt x="439" y="61"/>
                    </a:lnTo>
                    <a:lnTo>
                      <a:pt x="445" y="157"/>
                    </a:lnTo>
                    <a:lnTo>
                      <a:pt x="449" y="142"/>
                    </a:lnTo>
                    <a:lnTo>
                      <a:pt x="453" y="169"/>
                    </a:lnTo>
                    <a:lnTo>
                      <a:pt x="457" y="169"/>
                    </a:lnTo>
                    <a:lnTo>
                      <a:pt x="461" y="165"/>
                    </a:lnTo>
                    <a:lnTo>
                      <a:pt x="466" y="132"/>
                    </a:lnTo>
                    <a:lnTo>
                      <a:pt x="470" y="136"/>
                    </a:lnTo>
                    <a:lnTo>
                      <a:pt x="474" y="36"/>
                    </a:lnTo>
                    <a:lnTo>
                      <a:pt x="478" y="100"/>
                    </a:lnTo>
                    <a:lnTo>
                      <a:pt x="482" y="84"/>
                    </a:lnTo>
                    <a:lnTo>
                      <a:pt x="487" y="134"/>
                    </a:lnTo>
                    <a:lnTo>
                      <a:pt x="489" y="142"/>
                    </a:lnTo>
                    <a:lnTo>
                      <a:pt x="495" y="163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FF0000"/>
                  </a:solidFill>
                </a:endParaRPr>
              </a:p>
            </p:txBody>
          </p:sp>
          <p:sp>
            <p:nvSpPr>
              <p:cNvPr id="254984" name="Freeform 8"/>
              <p:cNvSpPr>
                <a:spLocks/>
              </p:cNvSpPr>
              <p:nvPr/>
            </p:nvSpPr>
            <p:spPr bwMode="auto">
              <a:xfrm>
                <a:off x="1003" y="882"/>
                <a:ext cx="344" cy="80"/>
              </a:xfrm>
              <a:custGeom>
                <a:avLst/>
                <a:gdLst>
                  <a:gd name="T0" fmla="*/ 0 w 344"/>
                  <a:gd name="T1" fmla="*/ 75 h 80"/>
                  <a:gd name="T2" fmla="*/ 8 w 344"/>
                  <a:gd name="T3" fmla="*/ 79 h 80"/>
                  <a:gd name="T4" fmla="*/ 17 w 344"/>
                  <a:gd name="T5" fmla="*/ 60 h 80"/>
                  <a:gd name="T6" fmla="*/ 25 w 344"/>
                  <a:gd name="T7" fmla="*/ 46 h 80"/>
                  <a:gd name="T8" fmla="*/ 35 w 344"/>
                  <a:gd name="T9" fmla="*/ 33 h 80"/>
                  <a:gd name="T10" fmla="*/ 42 w 344"/>
                  <a:gd name="T11" fmla="*/ 64 h 80"/>
                  <a:gd name="T12" fmla="*/ 50 w 344"/>
                  <a:gd name="T13" fmla="*/ 58 h 80"/>
                  <a:gd name="T14" fmla="*/ 59 w 344"/>
                  <a:gd name="T15" fmla="*/ 58 h 80"/>
                  <a:gd name="T16" fmla="*/ 67 w 344"/>
                  <a:gd name="T17" fmla="*/ 35 h 80"/>
                  <a:gd name="T18" fmla="*/ 75 w 344"/>
                  <a:gd name="T19" fmla="*/ 27 h 80"/>
                  <a:gd name="T20" fmla="*/ 84 w 344"/>
                  <a:gd name="T21" fmla="*/ 48 h 80"/>
                  <a:gd name="T22" fmla="*/ 94 w 344"/>
                  <a:gd name="T23" fmla="*/ 54 h 80"/>
                  <a:gd name="T24" fmla="*/ 106 w 344"/>
                  <a:gd name="T25" fmla="*/ 44 h 80"/>
                  <a:gd name="T26" fmla="*/ 115 w 344"/>
                  <a:gd name="T27" fmla="*/ 44 h 80"/>
                  <a:gd name="T28" fmla="*/ 123 w 344"/>
                  <a:gd name="T29" fmla="*/ 44 h 80"/>
                  <a:gd name="T30" fmla="*/ 130 w 344"/>
                  <a:gd name="T31" fmla="*/ 46 h 80"/>
                  <a:gd name="T32" fmla="*/ 140 w 344"/>
                  <a:gd name="T33" fmla="*/ 46 h 80"/>
                  <a:gd name="T34" fmla="*/ 148 w 344"/>
                  <a:gd name="T35" fmla="*/ 50 h 80"/>
                  <a:gd name="T36" fmla="*/ 161 w 344"/>
                  <a:gd name="T37" fmla="*/ 48 h 80"/>
                  <a:gd name="T38" fmla="*/ 169 w 344"/>
                  <a:gd name="T39" fmla="*/ 48 h 80"/>
                  <a:gd name="T40" fmla="*/ 178 w 344"/>
                  <a:gd name="T41" fmla="*/ 44 h 80"/>
                  <a:gd name="T42" fmla="*/ 186 w 344"/>
                  <a:gd name="T43" fmla="*/ 39 h 80"/>
                  <a:gd name="T44" fmla="*/ 196 w 344"/>
                  <a:gd name="T45" fmla="*/ 41 h 80"/>
                  <a:gd name="T46" fmla="*/ 203 w 344"/>
                  <a:gd name="T47" fmla="*/ 44 h 80"/>
                  <a:gd name="T48" fmla="*/ 211 w 344"/>
                  <a:gd name="T49" fmla="*/ 44 h 80"/>
                  <a:gd name="T50" fmla="*/ 221 w 344"/>
                  <a:gd name="T51" fmla="*/ 48 h 80"/>
                  <a:gd name="T52" fmla="*/ 228 w 344"/>
                  <a:gd name="T53" fmla="*/ 48 h 80"/>
                  <a:gd name="T54" fmla="*/ 238 w 344"/>
                  <a:gd name="T55" fmla="*/ 46 h 80"/>
                  <a:gd name="T56" fmla="*/ 246 w 344"/>
                  <a:gd name="T57" fmla="*/ 50 h 80"/>
                  <a:gd name="T58" fmla="*/ 259 w 344"/>
                  <a:gd name="T59" fmla="*/ 46 h 80"/>
                  <a:gd name="T60" fmla="*/ 267 w 344"/>
                  <a:gd name="T61" fmla="*/ 41 h 80"/>
                  <a:gd name="T62" fmla="*/ 276 w 344"/>
                  <a:gd name="T63" fmla="*/ 44 h 80"/>
                  <a:gd name="T64" fmla="*/ 284 w 344"/>
                  <a:gd name="T65" fmla="*/ 46 h 80"/>
                  <a:gd name="T66" fmla="*/ 292 w 344"/>
                  <a:gd name="T67" fmla="*/ 50 h 80"/>
                  <a:gd name="T68" fmla="*/ 299 w 344"/>
                  <a:gd name="T69" fmla="*/ 50 h 80"/>
                  <a:gd name="T70" fmla="*/ 309 w 344"/>
                  <a:gd name="T71" fmla="*/ 44 h 80"/>
                  <a:gd name="T72" fmla="*/ 318 w 344"/>
                  <a:gd name="T73" fmla="*/ 46 h 80"/>
                  <a:gd name="T74" fmla="*/ 326 w 344"/>
                  <a:gd name="T75" fmla="*/ 44 h 80"/>
                  <a:gd name="T76" fmla="*/ 334 w 344"/>
                  <a:gd name="T77" fmla="*/ 41 h 80"/>
                  <a:gd name="T78" fmla="*/ 343 w 344"/>
                  <a:gd name="T79" fmla="*/ 35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</a:cxnLst>
                <a:rect l="0" t="0" r="r" b="b"/>
                <a:pathLst>
                  <a:path w="344" h="80">
                    <a:moveTo>
                      <a:pt x="0" y="75"/>
                    </a:moveTo>
                    <a:lnTo>
                      <a:pt x="0" y="75"/>
                    </a:lnTo>
                    <a:lnTo>
                      <a:pt x="6" y="73"/>
                    </a:lnTo>
                    <a:lnTo>
                      <a:pt x="8" y="79"/>
                    </a:lnTo>
                    <a:lnTo>
                      <a:pt x="13" y="50"/>
                    </a:lnTo>
                    <a:lnTo>
                      <a:pt x="17" y="60"/>
                    </a:lnTo>
                    <a:lnTo>
                      <a:pt x="21" y="48"/>
                    </a:lnTo>
                    <a:lnTo>
                      <a:pt x="25" y="46"/>
                    </a:lnTo>
                    <a:lnTo>
                      <a:pt x="29" y="0"/>
                    </a:lnTo>
                    <a:lnTo>
                      <a:pt x="35" y="33"/>
                    </a:lnTo>
                    <a:lnTo>
                      <a:pt x="38" y="44"/>
                    </a:lnTo>
                    <a:lnTo>
                      <a:pt x="42" y="64"/>
                    </a:lnTo>
                    <a:lnTo>
                      <a:pt x="46" y="58"/>
                    </a:lnTo>
                    <a:lnTo>
                      <a:pt x="50" y="58"/>
                    </a:lnTo>
                    <a:lnTo>
                      <a:pt x="56" y="44"/>
                    </a:lnTo>
                    <a:lnTo>
                      <a:pt x="59" y="58"/>
                    </a:lnTo>
                    <a:lnTo>
                      <a:pt x="63" y="35"/>
                    </a:lnTo>
                    <a:lnTo>
                      <a:pt x="67" y="35"/>
                    </a:lnTo>
                    <a:lnTo>
                      <a:pt x="73" y="35"/>
                    </a:lnTo>
                    <a:lnTo>
                      <a:pt x="75" y="27"/>
                    </a:lnTo>
                    <a:lnTo>
                      <a:pt x="81" y="44"/>
                    </a:lnTo>
                    <a:lnTo>
                      <a:pt x="84" y="48"/>
                    </a:lnTo>
                    <a:lnTo>
                      <a:pt x="88" y="54"/>
                    </a:lnTo>
                    <a:lnTo>
                      <a:pt x="94" y="54"/>
                    </a:lnTo>
                    <a:lnTo>
                      <a:pt x="102" y="50"/>
                    </a:lnTo>
                    <a:lnTo>
                      <a:pt x="106" y="44"/>
                    </a:lnTo>
                    <a:lnTo>
                      <a:pt x="109" y="44"/>
                    </a:lnTo>
                    <a:lnTo>
                      <a:pt x="115" y="44"/>
                    </a:lnTo>
                    <a:lnTo>
                      <a:pt x="119" y="41"/>
                    </a:lnTo>
                    <a:lnTo>
                      <a:pt x="123" y="44"/>
                    </a:lnTo>
                    <a:lnTo>
                      <a:pt x="129" y="44"/>
                    </a:lnTo>
                    <a:lnTo>
                      <a:pt x="130" y="46"/>
                    </a:lnTo>
                    <a:lnTo>
                      <a:pt x="136" y="42"/>
                    </a:lnTo>
                    <a:lnTo>
                      <a:pt x="140" y="46"/>
                    </a:lnTo>
                    <a:lnTo>
                      <a:pt x="144" y="46"/>
                    </a:lnTo>
                    <a:lnTo>
                      <a:pt x="148" y="50"/>
                    </a:lnTo>
                    <a:lnTo>
                      <a:pt x="157" y="54"/>
                    </a:lnTo>
                    <a:lnTo>
                      <a:pt x="161" y="48"/>
                    </a:lnTo>
                    <a:lnTo>
                      <a:pt x="165" y="48"/>
                    </a:lnTo>
                    <a:lnTo>
                      <a:pt x="169" y="48"/>
                    </a:lnTo>
                    <a:lnTo>
                      <a:pt x="175" y="48"/>
                    </a:lnTo>
                    <a:lnTo>
                      <a:pt x="178" y="44"/>
                    </a:lnTo>
                    <a:lnTo>
                      <a:pt x="182" y="44"/>
                    </a:lnTo>
                    <a:lnTo>
                      <a:pt x="186" y="39"/>
                    </a:lnTo>
                    <a:lnTo>
                      <a:pt x="190" y="42"/>
                    </a:lnTo>
                    <a:lnTo>
                      <a:pt x="196" y="41"/>
                    </a:lnTo>
                    <a:lnTo>
                      <a:pt x="198" y="42"/>
                    </a:lnTo>
                    <a:lnTo>
                      <a:pt x="203" y="44"/>
                    </a:lnTo>
                    <a:lnTo>
                      <a:pt x="207" y="48"/>
                    </a:lnTo>
                    <a:lnTo>
                      <a:pt x="211" y="44"/>
                    </a:lnTo>
                    <a:lnTo>
                      <a:pt x="217" y="44"/>
                    </a:lnTo>
                    <a:lnTo>
                      <a:pt x="221" y="48"/>
                    </a:lnTo>
                    <a:lnTo>
                      <a:pt x="224" y="46"/>
                    </a:lnTo>
                    <a:lnTo>
                      <a:pt x="228" y="48"/>
                    </a:lnTo>
                    <a:lnTo>
                      <a:pt x="232" y="46"/>
                    </a:lnTo>
                    <a:lnTo>
                      <a:pt x="238" y="46"/>
                    </a:lnTo>
                    <a:lnTo>
                      <a:pt x="242" y="50"/>
                    </a:lnTo>
                    <a:lnTo>
                      <a:pt x="246" y="50"/>
                    </a:lnTo>
                    <a:lnTo>
                      <a:pt x="253" y="44"/>
                    </a:lnTo>
                    <a:lnTo>
                      <a:pt x="259" y="46"/>
                    </a:lnTo>
                    <a:lnTo>
                      <a:pt x="263" y="41"/>
                    </a:lnTo>
                    <a:lnTo>
                      <a:pt x="267" y="41"/>
                    </a:lnTo>
                    <a:lnTo>
                      <a:pt x="270" y="41"/>
                    </a:lnTo>
                    <a:lnTo>
                      <a:pt x="276" y="44"/>
                    </a:lnTo>
                    <a:lnTo>
                      <a:pt x="280" y="44"/>
                    </a:lnTo>
                    <a:lnTo>
                      <a:pt x="284" y="46"/>
                    </a:lnTo>
                    <a:lnTo>
                      <a:pt x="288" y="48"/>
                    </a:lnTo>
                    <a:lnTo>
                      <a:pt x="292" y="50"/>
                    </a:lnTo>
                    <a:lnTo>
                      <a:pt x="297" y="50"/>
                    </a:lnTo>
                    <a:lnTo>
                      <a:pt x="299" y="50"/>
                    </a:lnTo>
                    <a:lnTo>
                      <a:pt x="305" y="44"/>
                    </a:lnTo>
                    <a:lnTo>
                      <a:pt x="309" y="44"/>
                    </a:lnTo>
                    <a:lnTo>
                      <a:pt x="313" y="46"/>
                    </a:lnTo>
                    <a:lnTo>
                      <a:pt x="318" y="46"/>
                    </a:lnTo>
                    <a:lnTo>
                      <a:pt x="320" y="44"/>
                    </a:lnTo>
                    <a:lnTo>
                      <a:pt x="326" y="44"/>
                    </a:lnTo>
                    <a:lnTo>
                      <a:pt x="332" y="41"/>
                    </a:lnTo>
                    <a:lnTo>
                      <a:pt x="334" y="41"/>
                    </a:lnTo>
                    <a:lnTo>
                      <a:pt x="340" y="41"/>
                    </a:lnTo>
                    <a:lnTo>
                      <a:pt x="343" y="35"/>
                    </a:lnTo>
                  </a:path>
                </a:pathLst>
              </a:custGeom>
              <a:noFill/>
              <a:ln w="12700" cap="rnd" cmpd="sng">
                <a:solidFill>
                  <a:srgbClr val="FFFF00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54985" name="AutoShape 9"/>
          <p:cNvSpPr>
            <a:spLocks noChangeArrowheads="1"/>
          </p:cNvSpPr>
          <p:nvPr/>
        </p:nvSpPr>
        <p:spPr bwMode="auto">
          <a:xfrm rot="5400000">
            <a:off x="3915570" y="2091531"/>
            <a:ext cx="519112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6" name="Rectangle 10"/>
          <p:cNvSpPr>
            <a:spLocks noChangeArrowheads="1"/>
          </p:cNvSpPr>
          <p:nvPr/>
        </p:nvSpPr>
        <p:spPr bwMode="auto">
          <a:xfrm>
            <a:off x="3581400" y="1212850"/>
            <a:ext cx="1181100" cy="5905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Fourier</a:t>
            </a:r>
          </a:p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Transform</a:t>
            </a:r>
          </a:p>
        </p:txBody>
      </p:sp>
      <p:sp>
        <p:nvSpPr>
          <p:cNvPr id="254987" name="AutoShape 11"/>
          <p:cNvSpPr>
            <a:spLocks noChangeArrowheads="1"/>
          </p:cNvSpPr>
          <p:nvPr/>
        </p:nvSpPr>
        <p:spPr bwMode="auto">
          <a:xfrm>
            <a:off x="4911725" y="4117975"/>
            <a:ext cx="519113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88" name="Rectangle 12"/>
          <p:cNvSpPr>
            <a:spLocks noChangeArrowheads="1"/>
          </p:cNvSpPr>
          <p:nvPr/>
        </p:nvSpPr>
        <p:spPr bwMode="auto">
          <a:xfrm>
            <a:off x="3568700" y="2628900"/>
            <a:ext cx="1181100" cy="5905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400" b="1" dirty="0" err="1">
                <a:solidFill>
                  <a:srgbClr val="FFFF66"/>
                </a:solidFill>
              </a:rPr>
              <a:t>Cepstral</a:t>
            </a:r>
            <a:endParaRPr lang="en-US" altLang="en-US" sz="1400" b="1" dirty="0">
              <a:solidFill>
                <a:srgbClr val="FFFF66"/>
              </a:solidFill>
            </a:endParaRPr>
          </a:p>
          <a:p>
            <a:pPr algn="ctr"/>
            <a:r>
              <a:rPr lang="en-US" altLang="en-US" sz="1400" b="1" dirty="0">
                <a:solidFill>
                  <a:srgbClr val="FFFF66"/>
                </a:solidFill>
              </a:rPr>
              <a:t>Analysis</a:t>
            </a:r>
          </a:p>
        </p:txBody>
      </p:sp>
      <p:sp>
        <p:nvSpPr>
          <p:cNvPr id="254989" name="AutoShape 13"/>
          <p:cNvSpPr>
            <a:spLocks noChangeArrowheads="1"/>
          </p:cNvSpPr>
          <p:nvPr/>
        </p:nvSpPr>
        <p:spPr bwMode="auto">
          <a:xfrm rot="5400000">
            <a:off x="3902870" y="4802981"/>
            <a:ext cx="519112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0" name="Rectangle 14"/>
          <p:cNvSpPr>
            <a:spLocks noChangeArrowheads="1"/>
          </p:cNvSpPr>
          <p:nvPr/>
        </p:nvSpPr>
        <p:spPr bwMode="auto">
          <a:xfrm>
            <a:off x="3575050" y="4025900"/>
            <a:ext cx="1181100" cy="5905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Perceptual</a:t>
            </a:r>
          </a:p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Weighting</a:t>
            </a:r>
          </a:p>
        </p:txBody>
      </p:sp>
      <p:sp>
        <p:nvSpPr>
          <p:cNvPr id="254991" name="AutoShape 15"/>
          <p:cNvSpPr>
            <a:spLocks noChangeArrowheads="1"/>
          </p:cNvSpPr>
          <p:nvPr/>
        </p:nvSpPr>
        <p:spPr bwMode="auto">
          <a:xfrm rot="5400000">
            <a:off x="3902870" y="3482181"/>
            <a:ext cx="519112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2" name="Rectangle 16"/>
          <p:cNvSpPr>
            <a:spLocks noChangeArrowheads="1"/>
          </p:cNvSpPr>
          <p:nvPr/>
        </p:nvSpPr>
        <p:spPr bwMode="auto">
          <a:xfrm>
            <a:off x="5549900" y="4025900"/>
            <a:ext cx="1181100" cy="5905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Time</a:t>
            </a:r>
          </a:p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Derivative</a:t>
            </a:r>
          </a:p>
        </p:txBody>
      </p:sp>
      <p:sp>
        <p:nvSpPr>
          <p:cNvPr id="254993" name="AutoShape 17"/>
          <p:cNvSpPr>
            <a:spLocks noChangeArrowheads="1"/>
          </p:cNvSpPr>
          <p:nvPr/>
        </p:nvSpPr>
        <p:spPr bwMode="auto">
          <a:xfrm>
            <a:off x="6911975" y="4117975"/>
            <a:ext cx="519113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3187806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4" name="Rectangle 18"/>
          <p:cNvSpPr>
            <a:spLocks noChangeArrowheads="1"/>
          </p:cNvSpPr>
          <p:nvPr/>
        </p:nvSpPr>
        <p:spPr bwMode="auto">
          <a:xfrm>
            <a:off x="7543800" y="4025900"/>
            <a:ext cx="1181100" cy="590550"/>
          </a:xfrm>
          <a:prstGeom prst="rect">
            <a:avLst/>
          </a:prstGeom>
          <a:gradFill rotWithShape="0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Time </a:t>
            </a:r>
          </a:p>
          <a:p>
            <a:pPr algn="ctr"/>
            <a:r>
              <a:rPr lang="en-US" altLang="en-US" sz="1400" b="1">
                <a:solidFill>
                  <a:srgbClr val="FFFF66"/>
                </a:solidFill>
              </a:rPr>
              <a:t>Derivative</a:t>
            </a:r>
          </a:p>
        </p:txBody>
      </p:sp>
      <p:sp>
        <p:nvSpPr>
          <p:cNvPr id="254995" name="AutoShape 19"/>
          <p:cNvSpPr>
            <a:spLocks noChangeArrowheads="1"/>
          </p:cNvSpPr>
          <p:nvPr/>
        </p:nvSpPr>
        <p:spPr bwMode="auto">
          <a:xfrm rot="5400000">
            <a:off x="5884070" y="4815681"/>
            <a:ext cx="519112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6" name="AutoShape 20"/>
          <p:cNvSpPr>
            <a:spLocks noChangeArrowheads="1"/>
          </p:cNvSpPr>
          <p:nvPr/>
        </p:nvSpPr>
        <p:spPr bwMode="auto">
          <a:xfrm rot="5400000">
            <a:off x="7884320" y="4815681"/>
            <a:ext cx="519112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66FF99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63500" dir="2212194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54997" name="Text Box 21"/>
          <p:cNvSpPr txBox="1">
            <a:spLocks noChangeArrowheads="1"/>
          </p:cNvSpPr>
          <p:nvPr/>
        </p:nvSpPr>
        <p:spPr bwMode="auto">
          <a:xfrm>
            <a:off x="3076575" y="5326063"/>
            <a:ext cx="22066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 dirty="0"/>
              <a:t>Energy</a:t>
            </a:r>
          </a:p>
          <a:p>
            <a:pPr algn="ctr"/>
            <a:r>
              <a:rPr lang="en-US" altLang="en-US" sz="1400" b="1" dirty="0"/>
              <a:t>+</a:t>
            </a:r>
          </a:p>
          <a:p>
            <a:pPr algn="ctr"/>
            <a:r>
              <a:rPr lang="en-US" altLang="en-US" sz="1400" b="1" dirty="0"/>
              <a:t>Mel-Spaced </a:t>
            </a:r>
            <a:r>
              <a:rPr lang="en-US" altLang="en-US" sz="1400" b="1" dirty="0" err="1"/>
              <a:t>Cepstrum</a:t>
            </a:r>
            <a:endParaRPr lang="en-US" altLang="en-US" sz="1400" b="1" dirty="0"/>
          </a:p>
        </p:txBody>
      </p:sp>
      <p:sp>
        <p:nvSpPr>
          <p:cNvPr id="254998" name="Text Box 22"/>
          <p:cNvSpPr txBox="1">
            <a:spLocks noChangeArrowheads="1"/>
          </p:cNvSpPr>
          <p:nvPr/>
        </p:nvSpPr>
        <p:spPr bwMode="auto">
          <a:xfrm>
            <a:off x="5478076" y="5307013"/>
            <a:ext cx="1340623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en-US" sz="1400" b="1" dirty="0"/>
              <a:t>Delta Energy</a:t>
            </a:r>
          </a:p>
          <a:p>
            <a:pPr algn="ctr"/>
            <a:r>
              <a:rPr lang="en-US" altLang="en-US" sz="1400" b="1" dirty="0"/>
              <a:t>+</a:t>
            </a:r>
          </a:p>
          <a:p>
            <a:pPr algn="ctr"/>
            <a:r>
              <a:rPr lang="en-US" altLang="en-US" sz="1400" b="1" dirty="0"/>
              <a:t>Delta </a:t>
            </a:r>
            <a:r>
              <a:rPr lang="en-US" altLang="en-US" sz="1400" b="1" dirty="0" err="1"/>
              <a:t>Cepstrum</a:t>
            </a:r>
            <a:endParaRPr lang="en-US" altLang="en-US" sz="1400" b="1" dirty="0"/>
          </a:p>
        </p:txBody>
      </p:sp>
      <p:sp>
        <p:nvSpPr>
          <p:cNvPr id="254999" name="Text Box 23"/>
          <p:cNvSpPr txBox="1">
            <a:spLocks noChangeArrowheads="1"/>
          </p:cNvSpPr>
          <p:nvPr/>
        </p:nvSpPr>
        <p:spPr bwMode="auto">
          <a:xfrm>
            <a:off x="6988175" y="5313363"/>
            <a:ext cx="2295525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1400" b="1" dirty="0"/>
              <a:t>Delta-Delta Energy</a:t>
            </a:r>
          </a:p>
          <a:p>
            <a:pPr algn="ctr"/>
            <a:r>
              <a:rPr lang="en-US" altLang="en-US" sz="1400" b="1" dirty="0"/>
              <a:t>+</a:t>
            </a:r>
          </a:p>
          <a:p>
            <a:pPr algn="ctr"/>
            <a:r>
              <a:rPr lang="en-US" altLang="en-US" sz="1400" b="1" dirty="0"/>
              <a:t>Delta-Delta </a:t>
            </a:r>
            <a:r>
              <a:rPr lang="en-US" altLang="en-US" sz="1400" b="1" dirty="0" err="1"/>
              <a:t>Cepstrum</a:t>
            </a:r>
            <a:endParaRPr lang="en-US" altLang="en-US" sz="1400" b="1" dirty="0"/>
          </a:p>
        </p:txBody>
      </p:sp>
      <p:sp>
        <p:nvSpPr>
          <p:cNvPr id="255000" name="Text Box 24"/>
          <p:cNvSpPr txBox="1">
            <a:spLocks noChangeArrowheads="1"/>
          </p:cNvSpPr>
          <p:nvPr/>
        </p:nvSpPr>
        <p:spPr bwMode="auto">
          <a:xfrm>
            <a:off x="993775" y="1643063"/>
            <a:ext cx="1295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400" b="1">
                <a:solidFill>
                  <a:srgbClr val="FF3300"/>
                </a:solidFill>
              </a:rPr>
              <a:t>Input Speech</a:t>
            </a:r>
          </a:p>
        </p:txBody>
      </p:sp>
      <p:grpSp>
        <p:nvGrpSpPr>
          <p:cNvPr id="255001" name="Group 25"/>
          <p:cNvGrpSpPr>
            <a:grpSpLocks/>
          </p:cNvGrpSpPr>
          <p:nvPr/>
        </p:nvGrpSpPr>
        <p:grpSpPr bwMode="auto">
          <a:xfrm>
            <a:off x="5334000" y="1238250"/>
            <a:ext cx="3498850" cy="1765300"/>
            <a:chOff x="3360" y="780"/>
            <a:chExt cx="2204" cy="1176"/>
          </a:xfrm>
        </p:grpSpPr>
        <p:sp>
          <p:nvSpPr>
            <p:cNvPr id="255002" name="AutoShape 26"/>
            <p:cNvSpPr>
              <a:spLocks noChangeArrowheads="1"/>
            </p:cNvSpPr>
            <p:nvPr/>
          </p:nvSpPr>
          <p:spPr bwMode="auto">
            <a:xfrm>
              <a:off x="3360" y="780"/>
              <a:ext cx="2196" cy="117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5003" name="Text Box 27"/>
            <p:cNvSpPr txBox="1">
              <a:spLocks noChangeArrowheads="1"/>
            </p:cNvSpPr>
            <p:nvPr/>
          </p:nvSpPr>
          <p:spPr bwMode="auto">
            <a:xfrm>
              <a:off x="3422" y="815"/>
              <a:ext cx="2142" cy="10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buFontTx/>
                <a:buChar char="•"/>
              </a:pPr>
              <a:r>
                <a:rPr lang="en-US" altLang="en-US" sz="1400" b="1" dirty="0"/>
                <a:t>  </a:t>
              </a:r>
              <a:r>
                <a:rPr lang="en-US" altLang="en-US" dirty="0"/>
                <a:t>Incorporate knowledge of the </a:t>
              </a:r>
            </a:p>
            <a:p>
              <a:r>
                <a:rPr lang="en-US" altLang="en-US" dirty="0"/>
                <a:t>   nature of speech sounds in </a:t>
              </a:r>
            </a:p>
            <a:p>
              <a:r>
                <a:rPr lang="en-US" altLang="en-US" dirty="0"/>
                <a:t>   measurement of the features.</a:t>
              </a:r>
            </a:p>
            <a:p>
              <a:pPr>
                <a:lnSpc>
                  <a:spcPct val="50000"/>
                </a:lnSpc>
              </a:pPr>
              <a:endParaRPr lang="en-US" altLang="en-US" dirty="0"/>
            </a:p>
            <a:p>
              <a:pPr>
                <a:buFontTx/>
                <a:buChar char="•"/>
              </a:pPr>
              <a:r>
                <a:rPr lang="en-US" altLang="en-US" dirty="0"/>
                <a:t>  Utilize rudimentary models of </a:t>
              </a:r>
            </a:p>
            <a:p>
              <a:r>
                <a:rPr lang="en-US" altLang="en-US" dirty="0"/>
                <a:t>   human perception.</a:t>
              </a:r>
              <a:endParaRPr lang="en-US" altLang="en-US" sz="1400" b="1" dirty="0"/>
            </a:p>
          </p:txBody>
        </p:sp>
      </p:grpSp>
      <p:sp>
        <p:nvSpPr>
          <p:cNvPr id="255004" name="Rectangle 28"/>
          <p:cNvSpPr>
            <a:spLocks noChangeArrowheads="1"/>
          </p:cNvSpPr>
          <p:nvPr/>
        </p:nvSpPr>
        <p:spPr bwMode="auto">
          <a:xfrm>
            <a:off x="108357" y="304800"/>
            <a:ext cx="9035643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eaLnBrk="1" hangingPunct="1"/>
            <a:r>
              <a:rPr lang="en-US" altLang="en-US" sz="3200" dirty="0"/>
              <a:t>Acoustic Modeling: </a:t>
            </a:r>
            <a:r>
              <a:rPr lang="en-US" altLang="en-US" sz="3200" dirty="0" smtClean="0">
                <a:solidFill>
                  <a:srgbClr val="FFCC66"/>
                </a:solidFill>
              </a:rPr>
              <a:t>Feature Extraction </a:t>
            </a:r>
            <a:r>
              <a:rPr lang="en-US" altLang="en-US" sz="3200" dirty="0" err="1" smtClean="0">
                <a:solidFill>
                  <a:srgbClr val="FFCC66"/>
                </a:solidFill>
              </a:rPr>
              <a:t>Ecample</a:t>
            </a:r>
            <a:endParaRPr lang="en-US" altLang="en-US" sz="3200" dirty="0">
              <a:solidFill>
                <a:srgbClr val="FFCC66"/>
              </a:solidFill>
            </a:endParaRPr>
          </a:p>
        </p:txBody>
      </p:sp>
      <p:grpSp>
        <p:nvGrpSpPr>
          <p:cNvPr id="255005" name="Group 29"/>
          <p:cNvGrpSpPr>
            <a:grpSpLocks/>
          </p:cNvGrpSpPr>
          <p:nvPr/>
        </p:nvGrpSpPr>
        <p:grpSpPr bwMode="auto">
          <a:xfrm>
            <a:off x="88900" y="2425700"/>
            <a:ext cx="3641725" cy="3041650"/>
            <a:chOff x="60" y="1357"/>
            <a:chExt cx="2246" cy="2268"/>
          </a:xfrm>
        </p:grpSpPr>
        <p:sp>
          <p:nvSpPr>
            <p:cNvPr id="255006" name="AutoShape 30"/>
            <p:cNvSpPr>
              <a:spLocks noChangeArrowheads="1"/>
            </p:cNvSpPr>
            <p:nvPr/>
          </p:nvSpPr>
          <p:spPr bwMode="auto">
            <a:xfrm>
              <a:off x="72" y="1357"/>
              <a:ext cx="2028" cy="226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5007" name="Rectangle 31"/>
            <p:cNvSpPr>
              <a:spLocks noChangeArrowheads="1"/>
            </p:cNvSpPr>
            <p:nvPr/>
          </p:nvSpPr>
          <p:spPr bwMode="auto">
            <a:xfrm>
              <a:off x="60" y="1492"/>
              <a:ext cx="2246" cy="2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marL="292100" indent="-228600">
                <a:defRPr>
                  <a:solidFill>
                    <a:schemeClr val="tx1"/>
                  </a:solidFill>
                  <a:latin typeface="Arial" charset="0"/>
                </a:defRPr>
              </a:lvl1pPr>
              <a:lvl2pPr>
                <a:defRPr>
                  <a:solidFill>
                    <a:schemeClr val="tx1"/>
                  </a:solidFill>
                  <a:latin typeface="Arial" charset="0"/>
                </a:defRPr>
              </a:lvl2pPr>
              <a:lvl3pPr>
                <a:defRPr>
                  <a:solidFill>
                    <a:schemeClr val="tx1"/>
                  </a:solidFill>
                  <a:latin typeface="Arial" charset="0"/>
                </a:defRPr>
              </a:lvl3pPr>
              <a:lvl4pPr>
                <a:defRPr>
                  <a:solidFill>
                    <a:schemeClr val="tx1"/>
                  </a:solidFill>
                  <a:latin typeface="Arial" charset="0"/>
                </a:defRPr>
              </a:lvl4pPr>
              <a:lvl5pPr>
                <a:defRPr>
                  <a:solidFill>
                    <a:schemeClr val="tx1"/>
                  </a:solidFill>
                  <a:latin typeface="Arial" charset="0"/>
                </a:defRPr>
              </a:lvl5pPr>
              <a:lvl6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buFontTx/>
                <a:buChar char="•"/>
              </a:pPr>
              <a:r>
                <a:rPr lang="en-US" altLang="en-US" dirty="0"/>
                <a:t>Measure features 100 </a:t>
              </a:r>
              <a:br>
                <a:rPr lang="en-US" altLang="en-US" dirty="0"/>
              </a:br>
              <a:r>
                <a:rPr lang="en-US" altLang="en-US" dirty="0"/>
                <a:t>times per sec.</a:t>
              </a:r>
            </a:p>
            <a:p>
              <a:pPr>
                <a:lnSpc>
                  <a:spcPct val="50000"/>
                </a:lnSpc>
              </a:pPr>
              <a:endParaRPr lang="en-US" altLang="en-US" dirty="0"/>
            </a:p>
            <a:p>
              <a:pPr>
                <a:buFontTx/>
                <a:buChar char="•"/>
              </a:pPr>
              <a:r>
                <a:rPr lang="en-US" altLang="en-US" dirty="0"/>
                <a:t>Use a 25 </a:t>
              </a:r>
              <a:r>
                <a:rPr lang="en-US" altLang="en-US" dirty="0" smtClean="0"/>
                <a:t>MS </a:t>
              </a:r>
              <a:r>
                <a:rPr lang="en-US" altLang="en-US" dirty="0"/>
                <a:t>window for</a:t>
              </a:r>
              <a:br>
                <a:rPr lang="en-US" altLang="en-US" dirty="0"/>
              </a:br>
              <a:r>
                <a:rPr lang="en-US" altLang="en-US" dirty="0"/>
                <a:t>frequency domain analysis.</a:t>
              </a:r>
            </a:p>
            <a:p>
              <a:pPr>
                <a:lnSpc>
                  <a:spcPct val="50000"/>
                </a:lnSpc>
              </a:pPr>
              <a:endParaRPr lang="en-US" altLang="en-US" dirty="0"/>
            </a:p>
            <a:p>
              <a:pPr>
                <a:buFontTx/>
                <a:buChar char="•"/>
              </a:pPr>
              <a:r>
                <a:rPr lang="en-US" altLang="en-US" dirty="0"/>
                <a:t>Include absolute energy and 12 spectral measurements.</a:t>
              </a:r>
            </a:p>
            <a:p>
              <a:pPr>
                <a:lnSpc>
                  <a:spcPct val="50000"/>
                </a:lnSpc>
              </a:pPr>
              <a:endParaRPr lang="en-US" altLang="en-US" dirty="0"/>
            </a:p>
            <a:p>
              <a:pPr>
                <a:buFontTx/>
                <a:buChar char="•"/>
              </a:pPr>
              <a:r>
                <a:rPr lang="en-US" altLang="en-US" dirty="0"/>
                <a:t>Time derivatives to model spectral change.</a:t>
              </a:r>
            </a:p>
          </p:txBody>
        </p:sp>
      </p:grpSp>
      <p:sp>
        <p:nvSpPr>
          <p:cNvPr id="255008" name="AutoShape 32"/>
          <p:cNvSpPr>
            <a:spLocks noChangeArrowheads="1"/>
          </p:cNvSpPr>
          <p:nvPr/>
        </p:nvSpPr>
        <p:spPr bwMode="auto">
          <a:xfrm>
            <a:off x="2854325" y="1298575"/>
            <a:ext cx="519113" cy="409575"/>
          </a:xfrm>
          <a:prstGeom prst="rightArrow">
            <a:avLst>
              <a:gd name="adj1" fmla="val 41833"/>
              <a:gd name="adj2" fmla="val 88375"/>
            </a:avLst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53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25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255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533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Convolution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idx="1"/>
          </p:nvPr>
        </p:nvSpPr>
        <p:spPr>
          <a:xfrm>
            <a:off x="76200" y="1147763"/>
            <a:ext cx="8915400" cy="5405437"/>
          </a:xfrm>
        </p:spPr>
        <p:txBody>
          <a:bodyPr>
            <a:noAutofit/>
          </a:bodyPr>
          <a:lstStyle/>
          <a:p>
            <a:pPr marL="0" indent="0">
              <a:buFontTx/>
              <a:buNone/>
            </a:pPr>
            <a:r>
              <a:rPr lang="en-US" sz="2400" b="1" dirty="0" smtClean="0"/>
              <a:t>public static double[] convolution(double[] </a:t>
            </a:r>
            <a:r>
              <a:rPr lang="en-US" sz="2400" b="1" dirty="0"/>
              <a:t>x</a:t>
            </a:r>
            <a:r>
              <a:rPr lang="en-US" sz="2400" b="1" dirty="0" smtClean="0"/>
              <a:t>, double[] b, double[] a)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{    </a:t>
            </a:r>
            <a:r>
              <a:rPr lang="en-US" sz="2400" b="1" dirty="0" smtClean="0"/>
              <a:t>double[] y = new double[</a:t>
            </a:r>
            <a:r>
              <a:rPr lang="en-US" sz="2400" b="1" dirty="0" err="1"/>
              <a:t>x</a:t>
            </a:r>
            <a:r>
              <a:rPr lang="en-US" sz="2400" b="1" dirty="0" err="1" smtClean="0"/>
              <a:t>.length</a:t>
            </a:r>
            <a:r>
              <a:rPr lang="en-US" sz="2400" b="1" dirty="0" smtClean="0"/>
              <a:t> + </a:t>
            </a:r>
            <a:r>
              <a:rPr lang="en-US" sz="2400" b="1" dirty="0" err="1" smtClean="0"/>
              <a:t>b.length</a:t>
            </a:r>
            <a:r>
              <a:rPr lang="en-US" sz="2400" b="1" dirty="0" smtClean="0"/>
              <a:t> - 1];</a:t>
            </a:r>
          </a:p>
          <a:p>
            <a:pPr marL="0" indent="0">
              <a:buFontTx/>
              <a:buNone/>
            </a:pPr>
            <a:r>
              <a:rPr lang="en-US" sz="800" dirty="0" smtClean="0"/>
              <a:t>   </a:t>
            </a:r>
          </a:p>
          <a:p>
            <a:pPr marL="0" indent="0">
              <a:buFontTx/>
              <a:buNone/>
            </a:pPr>
            <a:r>
              <a:rPr lang="en-US" sz="800" dirty="0" smtClean="0"/>
              <a:t> </a:t>
            </a:r>
            <a:r>
              <a:rPr lang="en-US" sz="2400" dirty="0" smtClean="0"/>
              <a:t>    </a:t>
            </a:r>
            <a:r>
              <a:rPr lang="en-US" sz="2400" b="1" dirty="0" smtClean="0"/>
              <a:t>for 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= 0;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&lt; </a:t>
            </a:r>
            <a:r>
              <a:rPr lang="en-US" sz="2400" b="1" dirty="0" err="1"/>
              <a:t>x</a:t>
            </a:r>
            <a:r>
              <a:rPr lang="en-US" sz="2400" b="1" dirty="0" err="1" smtClean="0"/>
              <a:t>.length</a:t>
            </a:r>
            <a:r>
              <a:rPr lang="en-US" sz="2400" b="1" dirty="0" smtClean="0"/>
              <a:t>; 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++) 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{   </a:t>
            </a:r>
            <a:r>
              <a:rPr lang="en-US" sz="2400" b="1" dirty="0" smtClean="0"/>
              <a:t>for 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j = 0; j &lt; </a:t>
            </a:r>
            <a:r>
              <a:rPr lang="en-US" sz="2400" b="1" dirty="0" err="1" smtClean="0"/>
              <a:t>b.length</a:t>
            </a:r>
            <a:r>
              <a:rPr lang="en-US" sz="2400" b="1" dirty="0" smtClean="0"/>
              <a:t>; j++)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    {   </a:t>
            </a:r>
            <a:r>
              <a:rPr lang="en-US" sz="2400" b="1" dirty="0" smtClean="0"/>
              <a:t>if (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-j&gt;=0) y[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+= b[j] * x[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- j];</a:t>
            </a:r>
            <a:r>
              <a:rPr lang="en-US" sz="2400" dirty="0" smtClean="0"/>
              <a:t>   }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    </a:t>
            </a:r>
            <a:r>
              <a:rPr lang="en-US" sz="2400" b="1" dirty="0" smtClean="0"/>
              <a:t>if (a!=null)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    {   </a:t>
            </a:r>
            <a:r>
              <a:rPr lang="en-US" sz="2400" b="1" dirty="0" smtClean="0"/>
              <a:t>for 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j = 1; j &lt; </a:t>
            </a:r>
            <a:r>
              <a:rPr lang="en-US" sz="2400" b="1" dirty="0" err="1" smtClean="0"/>
              <a:t>a.length</a:t>
            </a:r>
            <a:r>
              <a:rPr lang="en-US" sz="2400" b="1" dirty="0" smtClean="0"/>
              <a:t>; j ++)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        {   </a:t>
            </a:r>
            <a:r>
              <a:rPr lang="en-US" sz="2400" b="1" dirty="0" smtClean="0"/>
              <a:t>if (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-j&gt;=0) y[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] -= a[j] * y[</a:t>
            </a:r>
            <a:r>
              <a:rPr lang="en-US" sz="2400" b="1" dirty="0" err="1" smtClean="0"/>
              <a:t>i</a:t>
            </a:r>
            <a:r>
              <a:rPr lang="en-US" sz="2400" b="1" dirty="0" smtClean="0"/>
              <a:t> - j];</a:t>
            </a:r>
            <a:r>
              <a:rPr lang="en-US" sz="2400" dirty="0" smtClean="0"/>
              <a:t>   }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    }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}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     </a:t>
            </a:r>
            <a:r>
              <a:rPr lang="en-US" sz="2400" b="1" dirty="0" smtClean="0"/>
              <a:t>return y;</a:t>
            </a:r>
          </a:p>
          <a:p>
            <a:pPr marL="0" indent="0">
              <a:buFontTx/>
              <a:buNone/>
            </a:pPr>
            <a:r>
              <a:rPr lang="en-US" sz="2400" dirty="0" smtClean="0"/>
              <a:t>}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5318125" y="2667000"/>
            <a:ext cx="3673475" cy="830997"/>
          </a:xfrm>
          <a:prstGeom prst="rect">
            <a:avLst/>
          </a:prstGeom>
          <a:solidFill>
            <a:schemeClr val="accent1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The algorithm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</a:rPr>
              <a:t>for 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creating Time Domain filters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7400" y="5257800"/>
            <a:ext cx="682225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Notes</a:t>
            </a:r>
            <a:r>
              <a:rPr lang="en-US" sz="2000" dirty="0" smtClean="0">
                <a:solidFill>
                  <a:srgbClr val="FF0000"/>
                </a:solidFill>
              </a:rPr>
              <a:t>: </a:t>
            </a:r>
          </a:p>
          <a:p>
            <a:r>
              <a:rPr lang="en-US" sz="2000" dirty="0" smtClean="0"/>
              <a:t>The symbol x commonly </a:t>
            </a:r>
            <a:r>
              <a:rPr lang="en-US" sz="2000" dirty="0"/>
              <a:t> </a:t>
            </a:r>
            <a:r>
              <a:rPr lang="en-US" sz="2000" dirty="0" smtClean="0"/>
              <a:t>represents the raw time domain signal</a:t>
            </a:r>
          </a:p>
          <a:p>
            <a:r>
              <a:rPr lang="en-US" sz="2000" dirty="0" smtClean="0"/>
              <a:t>The symbol  Y represents the </a:t>
            </a:r>
            <a:r>
              <a:rPr lang="en-US" sz="2000" dirty="0" err="1" smtClean="0"/>
              <a:t>filterd</a:t>
            </a:r>
            <a:r>
              <a:rPr lang="en-US" sz="2000" dirty="0" smtClean="0"/>
              <a:t> signal</a:t>
            </a:r>
          </a:p>
          <a:p>
            <a:r>
              <a:rPr lang="en-US" sz="2000" dirty="0" smtClean="0"/>
              <a:t>Capital X represents the frequency domain spectrum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5448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itle 1"/>
          <p:cNvSpPr>
            <a:spLocks noGrp="1"/>
          </p:cNvSpPr>
          <p:nvPr>
            <p:ph type="title"/>
          </p:nvPr>
        </p:nvSpPr>
        <p:spPr>
          <a:xfrm>
            <a:off x="457200" y="427038"/>
            <a:ext cx="8229600" cy="1020762"/>
          </a:xfrm>
        </p:spPr>
        <p:txBody>
          <a:bodyPr/>
          <a:lstStyle/>
          <a:p>
            <a:pPr algn="ctr"/>
            <a:r>
              <a:rPr lang="en-US" dirty="0" smtClean="0"/>
              <a:t>Time Domain Filters</a:t>
            </a:r>
          </a:p>
        </p:txBody>
      </p:sp>
      <p:sp>
        <p:nvSpPr>
          <p:cNvPr id="121859" name="Content Placeholder 4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5105400"/>
          </a:xfrm>
        </p:spPr>
        <p:txBody>
          <a:bodyPr>
            <a:normAutofit/>
          </a:bodyPr>
          <a:lstStyle/>
          <a:p>
            <a:r>
              <a:rPr lang="en-US" sz="2800" b="1" smtClean="0"/>
              <a:t>Finite Impulse Response</a:t>
            </a:r>
          </a:p>
          <a:p>
            <a:pPr lvl="1"/>
            <a:r>
              <a:rPr lang="en-US" sz="2400" smtClean="0"/>
              <a:t>Filter only affects the data samples, hence the filter only effects a fixed number of data point </a:t>
            </a:r>
          </a:p>
          <a:p>
            <a:pPr lvl="1"/>
            <a:r>
              <a:rPr lang="en-US" sz="2400" smtClean="0"/>
              <a:t>y[n] = b</a:t>
            </a:r>
            <a:r>
              <a:rPr lang="en-US" sz="2400" baseline="-25000" smtClean="0"/>
              <a:t>0</a:t>
            </a:r>
            <a:r>
              <a:rPr lang="en-US" sz="2400" smtClean="0"/>
              <a:t> s</a:t>
            </a:r>
            <a:r>
              <a:rPr lang="en-US" sz="2400" baseline="-25000" smtClean="0"/>
              <a:t>n</a:t>
            </a:r>
            <a:r>
              <a:rPr lang="en-US" sz="2400" smtClean="0"/>
              <a:t>+ b</a:t>
            </a:r>
            <a:r>
              <a:rPr lang="en-US" sz="2400" baseline="-25000" smtClean="0"/>
              <a:t>1</a:t>
            </a:r>
            <a:r>
              <a:rPr lang="en-US" sz="2400" smtClean="0"/>
              <a:t> s</a:t>
            </a:r>
            <a:r>
              <a:rPr lang="en-US" sz="2400" baseline="-25000" smtClean="0"/>
              <a:t>n-1</a:t>
            </a:r>
            <a:r>
              <a:rPr lang="en-US" sz="2400" smtClean="0"/>
              <a:t>+ …+ b</a:t>
            </a:r>
            <a:r>
              <a:rPr lang="en-US" sz="2400" baseline="-25000" smtClean="0"/>
              <a:t>M-1</a:t>
            </a:r>
            <a:r>
              <a:rPr lang="en-US" sz="2400" smtClean="0"/>
              <a:t> s</a:t>
            </a:r>
            <a:r>
              <a:rPr lang="en-US" sz="2400" baseline="-25000" smtClean="0"/>
              <a:t>n-M+1</a:t>
            </a:r>
            <a:r>
              <a:rPr lang="en-US" sz="2400" smtClean="0"/>
              <a:t>=∑</a:t>
            </a:r>
            <a:r>
              <a:rPr lang="en-US" sz="2400" baseline="-25000" smtClean="0"/>
              <a:t>k=0,M-1</a:t>
            </a:r>
            <a:r>
              <a:rPr lang="en-US" sz="2400" smtClean="0"/>
              <a:t>b</a:t>
            </a:r>
            <a:r>
              <a:rPr lang="en-US" sz="2400" baseline="-25000" smtClean="0"/>
              <a:t>k</a:t>
            </a:r>
            <a:r>
              <a:rPr lang="en-US" sz="2400" smtClean="0"/>
              <a:t> s</a:t>
            </a:r>
            <a:r>
              <a:rPr lang="en-US" sz="2400" baseline="-25000" smtClean="0"/>
              <a:t>n-k</a:t>
            </a:r>
            <a:r>
              <a:rPr lang="en-US" sz="2400" smtClean="0"/>
              <a:t> </a:t>
            </a:r>
          </a:p>
          <a:p>
            <a:r>
              <a:rPr lang="en-US" sz="2800" b="1" smtClean="0"/>
              <a:t>Infinite Impulse Response (also called recursive)</a:t>
            </a:r>
          </a:p>
          <a:p>
            <a:pPr lvl="1"/>
            <a:r>
              <a:rPr lang="en-US" sz="2400" smtClean="0"/>
              <a:t>Filter affects the data samples and previous filtered output, hence the effect can be infinite</a:t>
            </a:r>
          </a:p>
          <a:p>
            <a:pPr lvl="1"/>
            <a:r>
              <a:rPr lang="en-US" sz="2400" smtClean="0"/>
              <a:t>t[n] = ∑</a:t>
            </a:r>
            <a:r>
              <a:rPr lang="en-US" sz="2400" baseline="-25000" smtClean="0"/>
              <a:t>k=0,M-1</a:t>
            </a:r>
            <a:r>
              <a:rPr lang="en-US" sz="2400" smtClean="0"/>
              <a:t>b</a:t>
            </a:r>
            <a:r>
              <a:rPr lang="en-US" sz="2400" baseline="-25000" smtClean="0"/>
              <a:t>k</a:t>
            </a:r>
            <a:r>
              <a:rPr lang="en-US" sz="2400" smtClean="0"/>
              <a:t> s</a:t>
            </a:r>
            <a:r>
              <a:rPr lang="en-US" sz="2400" baseline="-25000" smtClean="0"/>
              <a:t>n-k</a:t>
            </a:r>
            <a:r>
              <a:rPr lang="en-US" sz="2400" smtClean="0"/>
              <a:t>  + ∑</a:t>
            </a:r>
            <a:r>
              <a:rPr lang="en-US" sz="2400" baseline="-25000" smtClean="0"/>
              <a:t>k=0,M-1 </a:t>
            </a:r>
            <a:r>
              <a:rPr lang="en-US" smtClean="0"/>
              <a:t>a</a:t>
            </a:r>
            <a:r>
              <a:rPr lang="en-US" sz="2400" baseline="-25000" smtClean="0"/>
              <a:t>k</a:t>
            </a:r>
            <a:r>
              <a:rPr lang="en-US" sz="2400" smtClean="0"/>
              <a:t> t</a:t>
            </a:r>
            <a:r>
              <a:rPr lang="en-US" sz="2400" baseline="-25000" smtClean="0"/>
              <a:t>n-k</a:t>
            </a:r>
            <a:r>
              <a:rPr lang="en-US" sz="2400" smtClean="0"/>
              <a:t> </a:t>
            </a:r>
          </a:p>
          <a:p>
            <a:r>
              <a:rPr lang="en-US" sz="2800" b="1" smtClean="0"/>
              <a:t>If a signal was linear, so is the filtered signal</a:t>
            </a:r>
          </a:p>
          <a:p>
            <a:pPr lvl="1"/>
            <a:r>
              <a:rPr lang="en-US" sz="2400" smtClean="0"/>
              <a:t>Why? We summed samples multiplied by constants, we didn’t multiply or raise samples to a power</a:t>
            </a:r>
          </a:p>
          <a:p>
            <a:pPr lvl="1"/>
            <a:endParaRPr lang="en-US" sz="2400" smtClean="0"/>
          </a:p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9218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Convolution Theorem</a:t>
            </a:r>
          </a:p>
        </p:txBody>
      </p:sp>
      <p:sp>
        <p:nvSpPr>
          <p:cNvPr id="123907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>
            <a:normAutofit lnSpcReduction="10000"/>
          </a:bodyPr>
          <a:lstStyle/>
          <a:p>
            <a:r>
              <a:rPr lang="en-US" sz="2800" smtClean="0"/>
              <a:t>Multiplication in the time domain is equivalent to convolution in the frequency domain</a:t>
            </a:r>
          </a:p>
          <a:p>
            <a:r>
              <a:rPr lang="en-US" sz="2800" smtClean="0"/>
              <a:t>Multiplication in the frequency domain equivalent to  convolution in the time domain</a:t>
            </a:r>
          </a:p>
          <a:p>
            <a:r>
              <a:rPr lang="en-US" sz="2800" b="1" smtClean="0"/>
              <a:t>Applicatio</a:t>
            </a:r>
            <a:r>
              <a:rPr lang="en-US" sz="2800" smtClean="0"/>
              <a:t>n: We can design a filter by creating its desired frequency response and then perform an inverse FFT to derive the filter kernel</a:t>
            </a:r>
          </a:p>
          <a:p>
            <a:r>
              <a:rPr lang="en-US" sz="2800" smtClean="0"/>
              <a:t>Theoretically, we can create an ideal (“perfect”) low pass filter with this approach</a:t>
            </a:r>
          </a:p>
        </p:txBody>
      </p:sp>
    </p:spTree>
    <p:extLst>
      <p:ext uri="{BB962C8B-B14F-4D97-AF65-F5344CB8AC3E}">
        <p14:creationId xmlns:p14="http://schemas.microsoft.com/office/powerpoint/2010/main" val="237963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3962400" cy="1143000"/>
          </a:xfrm>
        </p:spPr>
        <p:txBody>
          <a:bodyPr/>
          <a:lstStyle/>
          <a:p>
            <a:pPr algn="ctr"/>
            <a:r>
              <a:rPr lang="en-US" sz="4000" dirty="0" smtClean="0"/>
              <a:t>Amplify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438400"/>
            <a:ext cx="4953000" cy="34290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b="1" smtClean="0"/>
              <a:t>Top Figure </a:t>
            </a:r>
            <a:r>
              <a:rPr lang="en-US" smtClean="0"/>
              <a:t>(original signal)</a:t>
            </a:r>
          </a:p>
          <a:p>
            <a:pPr>
              <a:lnSpc>
                <a:spcPct val="90000"/>
              </a:lnSpc>
            </a:pPr>
            <a:r>
              <a:rPr lang="en-US" b="1" smtClean="0"/>
              <a:t>Bottom Figure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The signal’s amplitude is multiplied by 1.6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Attenuation can occur by picking a magnitude that is less than one</a:t>
            </a:r>
          </a:p>
        </p:txBody>
      </p:sp>
      <p:pic>
        <p:nvPicPr>
          <p:cNvPr id="124932" name="Picture 5" descr="F_7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071" r="11835" b="52402"/>
          <a:stretch>
            <a:fillRect/>
          </a:stretch>
        </p:blipFill>
        <p:spPr bwMode="auto">
          <a:xfrm>
            <a:off x="5148263" y="228600"/>
            <a:ext cx="3538537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4933" name="Text Box 6"/>
          <p:cNvSpPr txBox="1">
            <a:spLocks noChangeArrowheads="1"/>
          </p:cNvSpPr>
          <p:nvPr/>
        </p:nvSpPr>
        <p:spPr bwMode="auto">
          <a:xfrm>
            <a:off x="1905000" y="1636713"/>
            <a:ext cx="192087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y[n] = k δ[</a:t>
            </a:r>
            <a:r>
              <a:rPr lang="en-US" sz="2400" i="1">
                <a:solidFill>
                  <a:srgbClr val="000000"/>
                </a:solidFill>
                <a:latin typeface="Times New Roman" pitchFamily="18" charset="0"/>
              </a:rPr>
              <a:t>n</a:t>
            </a: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] </a:t>
            </a:r>
          </a:p>
        </p:txBody>
      </p:sp>
    </p:spTree>
    <p:extLst>
      <p:ext uri="{BB962C8B-B14F-4D97-AF65-F5344CB8AC3E}">
        <p14:creationId xmlns:p14="http://schemas.microsoft.com/office/powerpoint/2010/main" val="2071762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Moving Average FIR Filter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7315200" cy="2362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200" dirty="0" err="1" smtClean="0">
                <a:latin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</a:rPr>
              <a:t>[] average(</a:t>
            </a:r>
            <a:r>
              <a:rPr lang="en-US" sz="2200" dirty="0" err="1" smtClean="0">
                <a:latin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</a:rPr>
              <a:t> x[])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pitchFamily="34" charset="0"/>
              </a:rPr>
              <a:t>{  </a:t>
            </a:r>
            <a:r>
              <a:rPr lang="en-US" sz="2200" dirty="0" err="1" smtClean="0">
                <a:latin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</a:rPr>
              <a:t>[] y[</a:t>
            </a:r>
            <a:r>
              <a:rPr lang="en-US" sz="2200" dirty="0" err="1" smtClean="0">
                <a:latin typeface="Arial" pitchFamily="34" charset="0"/>
              </a:rPr>
              <a:t>x.length</a:t>
            </a:r>
            <a:r>
              <a:rPr lang="en-US" sz="2200" dirty="0" smtClean="0">
                <a:latin typeface="Arial" pitchFamily="34" charset="0"/>
              </a:rPr>
              <a:t>];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pitchFamily="34" charset="0"/>
              </a:rPr>
              <a:t>   for (</a:t>
            </a:r>
            <a:r>
              <a:rPr lang="en-US" sz="2200" dirty="0" err="1" smtClean="0">
                <a:latin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=50; 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&lt;x.length-50; 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++)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pitchFamily="34" charset="0"/>
              </a:rPr>
              <a:t>   {   for (</a:t>
            </a:r>
            <a:r>
              <a:rPr lang="en-US" sz="2200" dirty="0" err="1" smtClean="0">
                <a:latin typeface="Arial" pitchFamily="34" charset="0"/>
              </a:rPr>
              <a:t>int</a:t>
            </a:r>
            <a:r>
              <a:rPr lang="en-US" sz="2200" dirty="0" smtClean="0">
                <a:latin typeface="Arial" pitchFamily="34" charset="0"/>
              </a:rPr>
              <a:t> j=-50; j&lt;=50; j++)    {    y[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] += x[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 + j];   }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pitchFamily="34" charset="0"/>
              </a:rPr>
              <a:t>       y[</a:t>
            </a:r>
            <a:r>
              <a:rPr lang="en-US" sz="2200" dirty="0" err="1" smtClean="0">
                <a:latin typeface="Arial" pitchFamily="34" charset="0"/>
              </a:rPr>
              <a:t>i</a:t>
            </a:r>
            <a:r>
              <a:rPr lang="en-US" sz="2200" dirty="0" smtClean="0">
                <a:latin typeface="Arial" pitchFamily="34" charset="0"/>
              </a:rPr>
              <a:t>] /= 101;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200" dirty="0" smtClean="0">
                <a:latin typeface="Arial" pitchFamily="34" charset="0"/>
              </a:rPr>
              <a:t>}  }</a:t>
            </a:r>
          </a:p>
        </p:txBody>
      </p:sp>
      <p:pic>
        <p:nvPicPr>
          <p:cNvPr id="125956" name="Picture 5" descr="E_15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361" t="18898" b="44095"/>
          <a:stretch>
            <a:fillRect/>
          </a:stretch>
        </p:blipFill>
        <p:spPr>
          <a:xfrm>
            <a:off x="1752600" y="3944938"/>
            <a:ext cx="3657600" cy="1008062"/>
          </a:xfrm>
          <a:noFill/>
        </p:spPr>
      </p:pic>
      <p:pic>
        <p:nvPicPr>
          <p:cNvPr id="125957" name="Picture 8" descr="E_15_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8" t="22223" r="4878" b="22223"/>
          <a:stretch>
            <a:fillRect/>
          </a:stretch>
        </p:blipFill>
        <p:spPr>
          <a:xfrm>
            <a:off x="2590800" y="4953000"/>
            <a:ext cx="5060950" cy="684213"/>
          </a:xfrm>
          <a:noFill/>
        </p:spPr>
      </p:pic>
      <p:pic>
        <p:nvPicPr>
          <p:cNvPr id="125958" name="Picture 11" descr="E_15_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622" b="21622"/>
          <a:stretch>
            <a:fillRect/>
          </a:stretch>
        </p:blipFill>
        <p:spPr bwMode="auto">
          <a:xfrm>
            <a:off x="3522662" y="5703887"/>
            <a:ext cx="5621337" cy="773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6" name="Text Box 12"/>
          <p:cNvSpPr txBox="1">
            <a:spLocks noChangeArrowheads="1"/>
          </p:cNvSpPr>
          <p:nvPr/>
        </p:nvSpPr>
        <p:spPr bwMode="auto">
          <a:xfrm>
            <a:off x="3489325" y="1676400"/>
            <a:ext cx="50450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Convolution using a simple filter kernel</a:t>
            </a:r>
          </a:p>
        </p:txBody>
      </p:sp>
      <p:sp>
        <p:nvSpPr>
          <p:cNvPr id="125960" name="Text Box 13"/>
          <p:cNvSpPr txBox="1">
            <a:spLocks noChangeArrowheads="1"/>
          </p:cNvSpPr>
          <p:nvPr/>
        </p:nvSpPr>
        <p:spPr bwMode="auto">
          <a:xfrm>
            <a:off x="76200" y="4308475"/>
            <a:ext cx="3446463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Formula:</a:t>
            </a:r>
          </a:p>
          <a:p>
            <a:pPr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Example Point:</a:t>
            </a:r>
          </a:p>
          <a:p>
            <a:pPr eaLnBrk="1" hangingPunct="1"/>
            <a:endParaRPr lang="en-US" sz="2400" dirty="0">
              <a:solidFill>
                <a:srgbClr val="000000"/>
              </a:solidFill>
              <a:latin typeface="Times New Roman" pitchFamily="18" charset="0"/>
            </a:endParaRPr>
          </a:p>
          <a:p>
            <a:pPr eaLnBrk="1" hangingPunct="1"/>
            <a:r>
              <a:rPr lang="en-US" sz="2400" dirty="0">
                <a:solidFill>
                  <a:srgbClr val="000000"/>
                </a:solidFill>
                <a:latin typeface="Times New Roman" pitchFamily="18" charset="0"/>
              </a:rPr>
              <a:t>Example Point (Centered):</a:t>
            </a:r>
          </a:p>
        </p:txBody>
      </p:sp>
    </p:spTree>
    <p:extLst>
      <p:ext uri="{BB962C8B-B14F-4D97-AF65-F5344CB8AC3E}">
        <p14:creationId xmlns:p14="http://schemas.microsoft.com/office/powerpoint/2010/main" val="89720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IIR (Recursive) Moving Average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3276600"/>
          </a:xfrm>
        </p:spPr>
        <p:txBody>
          <a:bodyPr/>
          <a:lstStyle/>
          <a:p>
            <a:r>
              <a:rPr lang="en-US" smtClean="0"/>
              <a:t>Example:</a:t>
            </a:r>
            <a:br>
              <a:rPr lang="en-US" smtClean="0"/>
            </a:br>
            <a:r>
              <a:rPr lang="en-US" sz="2400" smtClean="0"/>
              <a:t>y[50] = (x[47]+x[48]+x[49]+x[50]+x[51]+x[52]+x[53])/7</a:t>
            </a:r>
            <a:br>
              <a:rPr lang="en-US" sz="2400" smtClean="0"/>
            </a:br>
            <a:r>
              <a:rPr lang="en-US" sz="2400" smtClean="0"/>
              <a:t>y[51]</a:t>
            </a:r>
            <a:br>
              <a:rPr lang="en-US" sz="2400" smtClean="0"/>
            </a:br>
            <a:r>
              <a:rPr lang="en-US" sz="2400" smtClean="0"/>
              <a:t>    = (x[48]+x[49]+x[50]+x[51]+x[52]+x[53]+x[54])/7</a:t>
            </a:r>
            <a:br>
              <a:rPr lang="en-US" sz="2400" smtClean="0"/>
            </a:br>
            <a:r>
              <a:rPr lang="en-US" sz="2400" smtClean="0"/>
              <a:t>    = y[50] + (x[54] – x[47])/7</a:t>
            </a:r>
          </a:p>
          <a:p>
            <a:r>
              <a:rPr lang="en-US" dirty="0" smtClean="0"/>
              <a:t>The general case</a:t>
            </a:r>
            <a:br>
              <a:rPr lang="en-US" dirty="0" smtClean="0"/>
            </a:br>
            <a:r>
              <a:rPr lang="en-US" sz="2400" dirty="0" smtClean="0"/>
              <a:t>y[</a:t>
            </a:r>
            <a:r>
              <a:rPr lang="en-US" sz="2400" dirty="0" err="1" smtClean="0"/>
              <a:t>i</a:t>
            </a:r>
            <a:r>
              <a:rPr lang="en-US" sz="2400" dirty="0" smtClean="0"/>
              <a:t>] = y[i-1] + (x[</a:t>
            </a:r>
            <a:r>
              <a:rPr lang="en-US" sz="2400" dirty="0" err="1" smtClean="0"/>
              <a:t>i+M</a:t>
            </a:r>
            <a:r>
              <a:rPr lang="en-US" sz="2400" dirty="0" smtClean="0"/>
              <a:t>/2] - x[</a:t>
            </a:r>
            <a:r>
              <a:rPr lang="en-US" sz="2400" dirty="0" err="1" smtClean="0"/>
              <a:t>i</a:t>
            </a:r>
            <a:r>
              <a:rPr lang="en-US" sz="2400" dirty="0" smtClean="0"/>
              <a:t>-(M+1)/2])/M</a:t>
            </a:r>
          </a:p>
          <a:p>
            <a:pPr lvl="1"/>
            <a:endParaRPr lang="en-US" sz="2400" dirty="0" smtClean="0"/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1127125" y="1414463"/>
            <a:ext cx="7062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Two additions per point no matter the length of the filter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1000" y="5834063"/>
            <a:ext cx="8397875" cy="4572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Note: Integers work best with this approach to avoid round off drift</a:t>
            </a:r>
          </a:p>
        </p:txBody>
      </p:sp>
    </p:spTree>
    <p:extLst>
      <p:ext uri="{BB962C8B-B14F-4D97-AF65-F5344CB8AC3E}">
        <p14:creationId xmlns:p14="http://schemas.microsoft.com/office/powerpoint/2010/main" val="4262602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8915400" cy="8382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/>
              <a:t>Moving Average Filter Characteristics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2362200"/>
            <a:ext cx="4495800" cy="3962400"/>
          </a:xfrm>
        </p:spPr>
        <p:txBody>
          <a:bodyPr>
            <a:normAutofit/>
          </a:bodyPr>
          <a:lstStyle/>
          <a:p>
            <a:pPr marL="228600" indent="-228600">
              <a:lnSpc>
                <a:spcPct val="90000"/>
              </a:lnSpc>
              <a:tabLst>
                <a:tab pos="228600" algn="l"/>
              </a:tabLst>
              <a:defRPr/>
            </a:pPr>
            <a:r>
              <a:rPr lang="en-US" sz="2200" dirty="0" smtClean="0">
                <a:latin typeface="Arial" pitchFamily="34" charset="0"/>
              </a:rPr>
              <a:t>Longer kernel filters more noise</a:t>
            </a:r>
          </a:p>
          <a:p>
            <a:pPr marL="228600" indent="-228600">
              <a:lnSpc>
                <a:spcPct val="90000"/>
              </a:lnSpc>
              <a:tabLst>
                <a:tab pos="228600" algn="l"/>
              </a:tabLst>
              <a:defRPr/>
            </a:pPr>
            <a:r>
              <a:rPr lang="en-US" sz="2200" dirty="0" smtClean="0">
                <a:latin typeface="Arial" pitchFamily="34" charset="0"/>
              </a:rPr>
              <a:t>Long filters lose edge sharpness</a:t>
            </a:r>
          </a:p>
          <a:p>
            <a:pPr marL="228600" indent="-228600">
              <a:lnSpc>
                <a:spcPct val="90000"/>
              </a:lnSpc>
              <a:tabLst>
                <a:tab pos="228600" algn="l"/>
              </a:tabLst>
              <a:defRPr/>
            </a:pPr>
            <a:r>
              <a:rPr lang="en-US" sz="2200" dirty="0" smtClean="0">
                <a:latin typeface="Arial" pitchFamily="34" charset="0"/>
              </a:rPr>
              <a:t>Distorts the frequency domain</a:t>
            </a:r>
          </a:p>
          <a:p>
            <a:pPr marL="228600" indent="-228600">
              <a:lnSpc>
                <a:spcPct val="90000"/>
              </a:lnSpc>
              <a:tabLst>
                <a:tab pos="228600" algn="l"/>
              </a:tabLst>
              <a:defRPr/>
            </a:pPr>
            <a:r>
              <a:rPr lang="en-US" sz="2200" dirty="0" smtClean="0">
                <a:latin typeface="Arial" pitchFamily="34" charset="0"/>
              </a:rPr>
              <a:t>Very fast</a:t>
            </a:r>
          </a:p>
          <a:p>
            <a:pPr marL="228600" indent="-228600">
              <a:lnSpc>
                <a:spcPct val="90000"/>
              </a:lnSpc>
              <a:tabLst>
                <a:tab pos="228600" algn="l"/>
              </a:tabLst>
              <a:defRPr/>
            </a:pPr>
            <a:r>
              <a:rPr lang="en-US" sz="2200" dirty="0" smtClean="0">
                <a:latin typeface="Arial" pitchFamily="34" charset="0"/>
              </a:rPr>
              <a:t>Frequency response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</a:rPr>
              <a:t>sync function (sin(x)/x)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</a:rPr>
              <a:t>A degrading sine wave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>
                <a:latin typeface="Arial" pitchFamily="34" charset="0"/>
              </a:rPr>
              <a:t>Speech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</a:rPr>
              <a:t>Great for smoothing a pitch contour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 smtClean="0">
                <a:latin typeface="Arial" pitchFamily="34" charset="0"/>
              </a:rPr>
              <a:t>Horrible for identifying formants</a:t>
            </a:r>
          </a:p>
        </p:txBody>
      </p:sp>
      <p:pic>
        <p:nvPicPr>
          <p:cNvPr id="128004" name="Picture 5" descr="F_15_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72" r="2672" b="50337"/>
          <a:stretch>
            <a:fillRect/>
          </a:stretch>
        </p:blipFill>
        <p:spPr>
          <a:xfrm>
            <a:off x="4724400" y="1355725"/>
            <a:ext cx="4419600" cy="2682875"/>
          </a:xfrm>
          <a:noFill/>
        </p:spPr>
      </p:pic>
      <p:pic>
        <p:nvPicPr>
          <p:cNvPr id="128005" name="Picture 8" descr="F_15_2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4580927"/>
            <a:ext cx="3810000" cy="1591273"/>
          </a:xfrm>
          <a:noFill/>
        </p:spPr>
      </p:pic>
    </p:spTree>
    <p:extLst>
      <p:ext uri="{BB962C8B-B14F-4D97-AF65-F5344CB8AC3E}">
        <p14:creationId xmlns:p14="http://schemas.microsoft.com/office/powerpoint/2010/main" val="1379329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Title 4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Time Domain Filtering </a:t>
            </a:r>
          </a:p>
        </p:txBody>
      </p:sp>
      <p:sp>
        <p:nvSpPr>
          <p:cNvPr id="87043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mtClean="0"/>
              <a:t>Band Pass</a:t>
            </a:r>
          </a:p>
          <a:p>
            <a:pPr lvl="1"/>
            <a:r>
              <a:rPr lang="en-US" sz="2400" smtClean="0"/>
              <a:t>Filter frequencies below the minimum fundamental frequency (F0)</a:t>
            </a:r>
          </a:p>
          <a:p>
            <a:pPr lvl="1"/>
            <a:r>
              <a:rPr lang="en-US" sz="2400" smtClean="0"/>
              <a:t>Filter frequencies above the speech range (</a:t>
            </a:r>
            <a:r>
              <a:rPr lang="en-US" sz="2400" smtClean="0">
                <a:cs typeface="Calibri" pitchFamily="34" charset="0"/>
              </a:rPr>
              <a:t>≈</a:t>
            </a:r>
            <a:r>
              <a:rPr lang="en-US" sz="2400" smtClean="0"/>
              <a:t>4kHz)</a:t>
            </a:r>
          </a:p>
          <a:p>
            <a:r>
              <a:rPr lang="en-US" smtClean="0"/>
              <a:t>Linear smoother and median of five filters</a:t>
            </a:r>
          </a:p>
          <a:p>
            <a:pPr lvl="1"/>
            <a:r>
              <a:rPr lang="en-US" sz="2400" smtClean="0"/>
              <a:t>Used in combination to smooth the pitch contour</a:t>
            </a:r>
          </a:p>
          <a:p>
            <a:r>
              <a:rPr lang="en-US" smtClean="0"/>
              <a:t>Derivative (slope) filter</a:t>
            </a:r>
          </a:p>
          <a:p>
            <a:pPr lvl="1"/>
            <a:r>
              <a:rPr lang="en-US" sz="2400" smtClean="0"/>
              <a:t>Measure changes in a given feature from one frame to another</a:t>
            </a:r>
          </a:p>
          <a:p>
            <a:pPr lvl="1"/>
            <a:r>
              <a:rPr lang="en-US" sz="2400" smtClean="0"/>
              <a:t>Tends to reduce the effects of noise in ASR</a:t>
            </a:r>
          </a:p>
          <a:p>
            <a:r>
              <a:rPr lang="en-US" smtClean="0"/>
              <a:t>Noise Removal: </a:t>
            </a:r>
            <a:r>
              <a:rPr lang="en-US" sz="2400" smtClean="0"/>
              <a:t>Separate set of slides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/>
          <p:cNvSpPr>
            <a:spLocks noGrp="1"/>
          </p:cNvSpPr>
          <p:nvPr>
            <p:ph type="title"/>
          </p:nvPr>
        </p:nvSpPr>
        <p:spPr>
          <a:xfrm>
            <a:off x="457200" y="503237"/>
            <a:ext cx="8229600" cy="792163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Band Pass Filters</a:t>
            </a:r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Butterworth</a:t>
            </a:r>
          </a:p>
          <a:p>
            <a:pPr lvl="1"/>
            <a:r>
              <a:rPr lang="en-US" sz="2400" dirty="0" smtClean="0"/>
              <a:t>Advantages: </a:t>
            </a:r>
          </a:p>
          <a:p>
            <a:pPr lvl="2"/>
            <a:r>
              <a:rPr lang="en-US" sz="2000" dirty="0" smtClean="0"/>
              <a:t>IIR filter, which is fast</a:t>
            </a:r>
          </a:p>
          <a:p>
            <a:pPr lvl="2"/>
            <a:r>
              <a:rPr lang="en-US" sz="2000" dirty="0" smtClean="0"/>
              <a:t>minimal ripple</a:t>
            </a:r>
          </a:p>
          <a:p>
            <a:pPr lvl="1"/>
            <a:r>
              <a:rPr lang="en-US" sz="2400" dirty="0" smtClean="0"/>
              <a:t>Disadvantage: slow transition</a:t>
            </a:r>
          </a:p>
          <a:p>
            <a:r>
              <a:rPr lang="en-US" sz="2800" b="1" dirty="0" smtClean="0"/>
              <a:t>Window Sync</a:t>
            </a:r>
          </a:p>
          <a:p>
            <a:pPr lvl="1"/>
            <a:r>
              <a:rPr lang="en-US" sz="2400" dirty="0" smtClean="0"/>
              <a:t>Advantage: quick transition</a:t>
            </a:r>
          </a:p>
          <a:p>
            <a:pPr lvl="1"/>
            <a:r>
              <a:rPr lang="en-US" sz="2400" dirty="0" smtClean="0"/>
              <a:t>Disadvantages</a:t>
            </a:r>
          </a:p>
          <a:p>
            <a:pPr lvl="2"/>
            <a:r>
              <a:rPr lang="en-US" sz="2000" dirty="0" smtClean="0"/>
              <a:t>FIR filter, which is slow</a:t>
            </a:r>
          </a:p>
          <a:p>
            <a:pPr lvl="2"/>
            <a:r>
              <a:rPr lang="en-US" sz="2000" dirty="0" smtClean="0"/>
              <a:t>Ripples in the pass band</a:t>
            </a:r>
          </a:p>
          <a:p>
            <a:r>
              <a:rPr lang="en-US" sz="2800" dirty="0" smtClean="0"/>
              <a:t>Many other filters with various advantages and disadvantages. Open source code for these exist.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86200" y="1432351"/>
            <a:ext cx="480060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>
                <a:cs typeface="Arial" charset="0"/>
              </a:rPr>
              <a:t>ACORNS uses </a:t>
            </a:r>
            <a:r>
              <a:rPr lang="en-US" sz="2400" dirty="0" smtClean="0">
                <a:cs typeface="Arial" charset="0"/>
              </a:rPr>
              <a:t>both Butterworth </a:t>
            </a:r>
            <a:r>
              <a:rPr lang="en-US" sz="2400" dirty="0">
                <a:cs typeface="Arial" charset="0"/>
              </a:rPr>
              <a:t>and Window Sync filters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Median of Five</a:t>
            </a:r>
          </a:p>
        </p:txBody>
      </p:sp>
      <p:sp>
        <p:nvSpPr>
          <p:cNvPr id="89091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8915400" cy="5943600"/>
          </a:xfrm>
        </p:spPr>
        <p:txBody>
          <a:bodyPr/>
          <a:lstStyle/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2000" b="1" dirty="0" smtClean="0"/>
              <a:t>private void </a:t>
            </a:r>
            <a:r>
              <a:rPr lang="en-US" sz="2000" b="1" dirty="0" err="1" smtClean="0"/>
              <a:t>medianOfFive</a:t>
            </a:r>
            <a:r>
              <a:rPr lang="en-US" sz="2000" b="1" dirty="0" smtClean="0"/>
              <a:t>(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feature)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{	double median, save, middle, out[] = new double[</a:t>
            </a:r>
            <a:r>
              <a:rPr lang="en-US" sz="1600" dirty="0" err="1" smtClean="0"/>
              <a:t>features.length</a:t>
            </a:r>
            <a:r>
              <a:rPr lang="en-US" sz="1600" dirty="0" smtClean="0"/>
              <a:t>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for (</a:t>
            </a:r>
            <a:r>
              <a:rPr lang="en-US" sz="1600" dirty="0" err="1" smtClean="0"/>
              <a:t>int</a:t>
            </a:r>
            <a:r>
              <a:rPr lang="en-US" sz="1600" dirty="0" smtClean="0"/>
              <a:t> frame=2; frame&lt;</a:t>
            </a:r>
            <a:r>
              <a:rPr lang="en-US" sz="1600" dirty="0" err="1" smtClean="0"/>
              <a:t>features.length</a:t>
            </a:r>
            <a:r>
              <a:rPr lang="en-US" sz="1600" dirty="0" smtClean="0"/>
              <a:t> - 2; frame++)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{	median = features[frame+2][feature];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save = features[frame+1][feature];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if (median &gt; save)  { median = features[frame+1][feature];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		        save = features[frame+2][feature];	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if (features[frame-2][feature]&lt;features[frame-1][feature])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{	if (features[frame-2][feature]&gt;median) median= features[frame-2][feature];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	if (features[frame-1][feature]&lt;save) save = features[frame-1][feature];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}	else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{	if (features[frame-1][feature]&gt;median) median= features[frame-1][feature];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	If (features[frame-2][feature]&lt;save) save = features[frame-2][feature];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}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middle = features[frame][feature];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if ((save - middle) * (save-median) &lt;= 0) median = save;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if ((middle - save) * (middle - median) &lt;= 0) median = middle;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		out[frame] = median;</a:t>
            </a:r>
          </a:p>
          <a:p>
            <a:pPr marL="0" indent="0">
              <a:buFont typeface="Arial" pitchFamily="34" charset="0"/>
              <a:buNone/>
              <a:tabLst>
                <a:tab pos="228600" algn="l"/>
                <a:tab pos="457200" algn="l"/>
              </a:tabLst>
            </a:pPr>
            <a:r>
              <a:rPr lang="en-US" sz="16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 descr="C:\Documents and Settings\HarveyD\My Documents\webSites\classes\cs415\ppt\fram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905000"/>
            <a:ext cx="3838575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Speech Frames</a:t>
            </a:r>
          </a:p>
        </p:txBody>
      </p:sp>
      <p:sp>
        <p:nvSpPr>
          <p:cNvPr id="40964" name="Content Placeholder 4"/>
          <p:cNvSpPr>
            <a:spLocks noGrp="1"/>
          </p:cNvSpPr>
          <p:nvPr>
            <p:ph sz="half" idx="1"/>
          </p:nvPr>
        </p:nvSpPr>
        <p:spPr>
          <a:xfrm>
            <a:off x="304800" y="1905000"/>
            <a:ext cx="4267200" cy="4267200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/>
              <a:t>Breakup speech signal into overlapping frames</a:t>
            </a:r>
          </a:p>
          <a:p>
            <a:pPr eaLnBrk="1" hangingPunct="1"/>
            <a:r>
              <a:rPr lang="en-US" smtClean="0"/>
              <a:t>Why? </a:t>
            </a:r>
          </a:p>
          <a:p>
            <a:pPr lvl="1" eaLnBrk="1" hangingPunct="1"/>
            <a:r>
              <a:rPr lang="en-US" smtClean="0"/>
              <a:t>Speech is quasi-periodic, not periodic, because vocal musculature is always changing</a:t>
            </a:r>
          </a:p>
          <a:p>
            <a:pPr lvl="1" eaLnBrk="1" hangingPunct="1"/>
            <a:r>
              <a:rPr lang="en-US" smtClean="0"/>
              <a:t>Within a small window of time, we can assume constancy</a:t>
            </a:r>
          </a:p>
        </p:txBody>
      </p:sp>
      <p:sp>
        <p:nvSpPr>
          <p:cNvPr id="102405" name="TextBox 4"/>
          <p:cNvSpPr txBox="1">
            <a:spLocks noChangeArrowheads="1"/>
          </p:cNvSpPr>
          <p:nvPr/>
        </p:nvSpPr>
        <p:spPr bwMode="auto">
          <a:xfrm>
            <a:off x="5029200" y="5334000"/>
            <a:ext cx="3532188" cy="120015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2400" b="1" dirty="0" smtClean="0">
                <a:solidFill>
                  <a:srgbClr val="000000"/>
                </a:solidFill>
                <a:latin typeface="Arial" charset="0"/>
              </a:rPr>
              <a:t>Typical Characteristics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	10-30 MS length</a:t>
            </a:r>
          </a:p>
          <a:p>
            <a:pPr eaLnBrk="1" hangingPunct="1">
              <a:tabLst>
                <a:tab pos="457200" algn="l"/>
              </a:tabLst>
              <a:defRPr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</a:rPr>
              <a:t>	1/3  – 1/2 overlap</a:t>
            </a:r>
          </a:p>
        </p:txBody>
      </p:sp>
      <p:sp>
        <p:nvSpPr>
          <p:cNvPr id="40966" name="TextBox 1"/>
          <p:cNvSpPr txBox="1">
            <a:spLocks noChangeArrowheads="1"/>
          </p:cNvSpPr>
          <p:nvPr/>
        </p:nvSpPr>
        <p:spPr bwMode="auto">
          <a:xfrm>
            <a:off x="655638" y="1143000"/>
            <a:ext cx="78025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2400" b="1"/>
              <a:t>Goal</a:t>
            </a:r>
            <a:r>
              <a:rPr lang="en-US" sz="2200" b="1"/>
              <a:t>:</a:t>
            </a:r>
            <a:r>
              <a:rPr lang="en-US" sz="2200"/>
              <a:t> Extract short-term signal features from speech signal frames</a:t>
            </a:r>
          </a:p>
        </p:txBody>
      </p:sp>
      <p:sp>
        <p:nvSpPr>
          <p:cNvPr id="40967" name="TextBox 2"/>
          <p:cNvSpPr txBox="1">
            <a:spLocks noChangeArrowheads="1"/>
          </p:cNvSpPr>
          <p:nvPr/>
        </p:nvSpPr>
        <p:spPr bwMode="auto">
          <a:xfrm>
            <a:off x="6562725" y="2819400"/>
            <a:ext cx="776288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Frame</a:t>
            </a:r>
          </a:p>
        </p:txBody>
      </p:sp>
      <p:sp>
        <p:nvSpPr>
          <p:cNvPr id="40968" name="TextBox 7"/>
          <p:cNvSpPr txBox="1">
            <a:spLocks noChangeArrowheads="1"/>
          </p:cNvSpPr>
          <p:nvPr/>
        </p:nvSpPr>
        <p:spPr bwMode="auto">
          <a:xfrm>
            <a:off x="6767513" y="3287713"/>
            <a:ext cx="7762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Frame</a:t>
            </a:r>
          </a:p>
        </p:txBody>
      </p:sp>
      <p:sp>
        <p:nvSpPr>
          <p:cNvPr id="40969" name="TextBox 8"/>
          <p:cNvSpPr txBox="1">
            <a:spLocks noChangeArrowheads="1"/>
          </p:cNvSpPr>
          <p:nvPr/>
        </p:nvSpPr>
        <p:spPr bwMode="auto">
          <a:xfrm>
            <a:off x="7072313" y="3744913"/>
            <a:ext cx="7762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Frame</a:t>
            </a:r>
          </a:p>
        </p:txBody>
      </p:sp>
      <p:sp>
        <p:nvSpPr>
          <p:cNvPr id="40970" name="TextBox 9"/>
          <p:cNvSpPr txBox="1">
            <a:spLocks noChangeArrowheads="1"/>
          </p:cNvSpPr>
          <p:nvPr/>
        </p:nvSpPr>
        <p:spPr bwMode="auto">
          <a:xfrm>
            <a:off x="7300913" y="4202113"/>
            <a:ext cx="776287" cy="36988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Frame</a:t>
            </a:r>
          </a:p>
        </p:txBody>
      </p:sp>
      <p:sp>
        <p:nvSpPr>
          <p:cNvPr id="40971" name="TextBox 10"/>
          <p:cNvSpPr txBox="1">
            <a:spLocks noChangeArrowheads="1"/>
          </p:cNvSpPr>
          <p:nvPr/>
        </p:nvSpPr>
        <p:spPr bwMode="auto">
          <a:xfrm>
            <a:off x="5943600" y="4800600"/>
            <a:ext cx="1212850" cy="3698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/>
              <a:t>Frame size</a:t>
            </a:r>
          </a:p>
        </p:txBody>
      </p:sp>
      <p:sp>
        <p:nvSpPr>
          <p:cNvPr id="40972" name="TextBox 11"/>
          <p:cNvSpPr txBox="1">
            <a:spLocks noChangeArrowheads="1"/>
          </p:cNvSpPr>
          <p:nvPr/>
        </p:nvSpPr>
        <p:spPr bwMode="auto">
          <a:xfrm>
            <a:off x="4730750" y="4383088"/>
            <a:ext cx="831850" cy="64611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/>
              <a:t>Frame </a:t>
            </a:r>
          </a:p>
          <a:p>
            <a:pPr algn="ctr" eaLnBrk="1" hangingPunct="1"/>
            <a:r>
              <a:rPr lang="en-US"/>
              <a:t>shift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Linear Smoother</a:t>
            </a:r>
          </a:p>
        </p:txBody>
      </p:sp>
      <p:sp>
        <p:nvSpPr>
          <p:cNvPr id="90115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/>
          </a:bodyPr>
          <a:lstStyle/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b="1" dirty="0" smtClean="0"/>
              <a:t>private double[] </a:t>
            </a:r>
            <a:r>
              <a:rPr lang="en-US" sz="2400" b="1" dirty="0" err="1" smtClean="0"/>
              <a:t>linearSmoother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			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frame, double[][] frames,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feature)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{	</a:t>
            </a:r>
            <a:br>
              <a:rPr lang="en-US" sz="2400" dirty="0" smtClean="0"/>
            </a:br>
            <a:r>
              <a:rPr lang="en-US" sz="2400" b="1" dirty="0" smtClean="0"/>
              <a:t>	double[] out = new double[</a:t>
            </a:r>
            <a:r>
              <a:rPr lang="en-US" sz="2400" b="1" dirty="0" err="1" smtClean="0"/>
              <a:t>features.length</a:t>
            </a:r>
            <a:r>
              <a:rPr lang="en-US" sz="2400" b="1" dirty="0" smtClean="0"/>
              <a:t>];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b="1" dirty="0" smtClean="0"/>
              <a:t>	for (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feature = 2; frame&lt;frames[frame].length; frame++)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	{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		out[feature] = frames[frame][feature]/4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		+ frames[frame-1][feature]/2 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		+ frames[frame-2][feature]/4;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	}</a:t>
            </a:r>
            <a:br>
              <a:rPr lang="en-US" sz="2400" dirty="0" smtClean="0"/>
            </a:br>
            <a:r>
              <a:rPr lang="en-US" sz="2400" dirty="0" smtClean="0"/>
              <a:t>	return out;</a:t>
            </a:r>
          </a:p>
          <a:p>
            <a:pPr marL="0" indent="0">
              <a:buFont typeface="Arial" pitchFamily="34" charset="0"/>
              <a:buNone/>
              <a:tabLst>
                <a:tab pos="282575" algn="l"/>
              </a:tabLst>
            </a:pPr>
            <a:r>
              <a:rPr lang="en-US" sz="24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Derivative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55837"/>
            <a:ext cx="86868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Font typeface="Arial" pitchFamily="34" charset="0"/>
              <a:buNone/>
            </a:pPr>
            <a:r>
              <a:rPr lang="en-US" b="1" dirty="0"/>
              <a:t>private void </a:t>
            </a:r>
            <a:r>
              <a:rPr lang="en-US" b="1" dirty="0" err="1"/>
              <a:t>calculateDynamicFeatures</a:t>
            </a:r>
            <a:r>
              <a:rPr lang="en-US" b="1" dirty="0"/>
              <a:t>(</a:t>
            </a:r>
            <a:r>
              <a:rPr lang="en-US" b="1" dirty="0" err="1"/>
              <a:t>int</a:t>
            </a:r>
            <a:r>
              <a:rPr lang="en-US" b="1" dirty="0"/>
              <a:t> </a:t>
            </a:r>
            <a:r>
              <a:rPr lang="en-US" b="1" dirty="0" err="1"/>
              <a:t>featureOffset</a:t>
            </a:r>
            <a:r>
              <a:rPr lang="en-US" b="1" dirty="0"/>
              <a:t>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{	</a:t>
            </a:r>
            <a:r>
              <a:rPr lang="en-US" dirty="0" err="1"/>
              <a:t>int</a:t>
            </a:r>
            <a:r>
              <a:rPr lang="en-US" dirty="0"/>
              <a:t> start, end;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double numerator, denominator;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for (</a:t>
            </a:r>
            <a:r>
              <a:rPr lang="en-US" dirty="0" err="1"/>
              <a:t>int</a:t>
            </a:r>
            <a:r>
              <a:rPr lang="en-US" dirty="0"/>
              <a:t> frame=0; frame&lt;</a:t>
            </a:r>
            <a:r>
              <a:rPr lang="en-US" dirty="0" err="1"/>
              <a:t>features.length</a:t>
            </a:r>
            <a:r>
              <a:rPr lang="en-US" dirty="0"/>
              <a:t>; frame++)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{  numerator = denominator = 0;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 start = (frame&lt;</a:t>
            </a:r>
            <a:r>
              <a:rPr lang="en-US" i="1" dirty="0"/>
              <a:t>D) ? -frame: - D;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 end = (frame&gt;=</a:t>
            </a:r>
            <a:r>
              <a:rPr lang="en-US" dirty="0" err="1"/>
              <a:t>features.length</a:t>
            </a:r>
            <a:r>
              <a:rPr lang="en-US" dirty="0"/>
              <a:t> - </a:t>
            </a:r>
            <a:r>
              <a:rPr lang="en-US" i="1" dirty="0"/>
              <a:t>D) ? </a:t>
            </a:r>
            <a:r>
              <a:rPr lang="en-US" i="1" dirty="0" err="1"/>
              <a:t>features.length</a:t>
            </a:r>
            <a:r>
              <a:rPr lang="en-US" i="1" dirty="0"/>
              <a:t> - frame - 1: +D;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 for (</a:t>
            </a:r>
            <a:r>
              <a:rPr lang="en-US" dirty="0" err="1"/>
              <a:t>int</a:t>
            </a:r>
            <a:r>
              <a:rPr lang="en-US" dirty="0"/>
              <a:t> d= start; d&lt;= end; d++)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 {	numerator +=  d * features[frame + d][feature];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	denominator += d * d;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 }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	   if (denominator !=0)  out[frame][feature]</a:t>
            </a:r>
            <a:r>
              <a:rPr lang="en-US" i="1" dirty="0"/>
              <a:t> </a:t>
            </a:r>
            <a:r>
              <a:rPr lang="en-US" dirty="0"/>
              <a:t>= numerator / denominator;</a:t>
            </a:r>
          </a:p>
          <a:p>
            <a:pPr marL="0" indent="0">
              <a:buFont typeface="Arial" pitchFamily="34" charset="0"/>
              <a:buNone/>
            </a:pPr>
            <a:r>
              <a:rPr lang="en-US" dirty="0"/>
              <a:t>}	}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0150" y="6091237"/>
            <a:ext cx="4540250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Computes slope over 2D+1 frames</a:t>
            </a:r>
          </a:p>
        </p:txBody>
      </p:sp>
      <p:pic>
        <p:nvPicPr>
          <p:cNvPr id="839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669" y="1447800"/>
            <a:ext cx="6536531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6717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Filter Characteristics</a:t>
            </a:r>
          </a:p>
        </p:txBody>
      </p:sp>
      <p:pic>
        <p:nvPicPr>
          <p:cNvPr id="118787" name="Picture 3" descr="fil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7750175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066800" y="6167437"/>
            <a:ext cx="7207250" cy="4619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cs typeface="Arial" charset="0"/>
              </a:rPr>
              <a:t>Note: </a:t>
            </a:r>
            <a:r>
              <a:rPr lang="en-US" sz="2400" dirty="0">
                <a:cs typeface="Arial" charset="0"/>
              </a:rPr>
              <a:t>The ideal filter would require infinite computation</a:t>
            </a:r>
          </a:p>
        </p:txBody>
      </p:sp>
    </p:spTree>
    <p:extLst>
      <p:ext uri="{BB962C8B-B14F-4D97-AF65-F5344CB8AC3E}">
        <p14:creationId xmlns:p14="http://schemas.microsoft.com/office/powerpoint/2010/main" val="1913700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pPr algn="ctr"/>
            <a:r>
              <a:rPr lang="en-US" dirty="0" smtClean="0"/>
              <a:t>Filter Terminology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4267200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en-US" sz="2400" b="1" smtClean="0"/>
              <a:t>Rise time</a:t>
            </a:r>
            <a:r>
              <a:rPr lang="en-US" sz="2400" smtClean="0"/>
              <a:t>: Time for step response to go from 10% to 90%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Linear phase</a:t>
            </a:r>
            <a:r>
              <a:rPr lang="en-US" sz="2400" smtClean="0"/>
              <a:t>: Rising edges match falling edges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Overshoot</a:t>
            </a:r>
            <a:r>
              <a:rPr lang="en-US" sz="2400" smtClean="0"/>
              <a:t>: amount amplitude exceeds the desired value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Ripple</a:t>
            </a:r>
            <a:r>
              <a:rPr lang="en-US" sz="2400" smtClean="0"/>
              <a:t>: pass band oscillations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Ringing</a:t>
            </a:r>
            <a:r>
              <a:rPr lang="en-US" sz="2400" smtClean="0"/>
              <a:t>: stop band oscillations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Pass band</a:t>
            </a:r>
            <a:r>
              <a:rPr lang="en-US" sz="2400" smtClean="0"/>
              <a:t>: the allowed frequencies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Stop band</a:t>
            </a:r>
            <a:r>
              <a:rPr lang="en-US" sz="2400" smtClean="0"/>
              <a:t>: the blocked frequencies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Transition band</a:t>
            </a:r>
            <a:r>
              <a:rPr lang="en-US" sz="2400" smtClean="0"/>
              <a:t>: frequencies between pass or stop bands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Cutoff frequency</a:t>
            </a:r>
            <a:r>
              <a:rPr lang="en-US" sz="2400" smtClean="0"/>
              <a:t>: point between pass and transition bands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Roll off</a:t>
            </a:r>
            <a:r>
              <a:rPr lang="en-US" sz="2400" smtClean="0"/>
              <a:t>: transition sharpness between pass and stop bands</a:t>
            </a:r>
          </a:p>
          <a:p>
            <a:pPr>
              <a:lnSpc>
                <a:spcPct val="80000"/>
              </a:lnSpc>
            </a:pPr>
            <a:r>
              <a:rPr lang="en-US" sz="2400" b="1" smtClean="0"/>
              <a:t>Stop band attenuation</a:t>
            </a:r>
            <a:r>
              <a:rPr lang="en-US" sz="2400" smtClean="0"/>
              <a:t>: reduced amplitude in the stop band</a:t>
            </a:r>
          </a:p>
        </p:txBody>
      </p:sp>
    </p:spTree>
    <p:extLst>
      <p:ext uri="{BB962C8B-B14F-4D97-AF65-F5344CB8AC3E}">
        <p14:creationId xmlns:p14="http://schemas.microsoft.com/office/powerpoint/2010/main" val="166673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457200"/>
            <a:ext cx="7772400" cy="7620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Filter Performance</a:t>
            </a:r>
          </a:p>
        </p:txBody>
      </p:sp>
      <p:pic>
        <p:nvPicPr>
          <p:cNvPr id="120835" name="Picture 4" descr="500px-Electronic_linear_filt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235075"/>
            <a:ext cx="6934200" cy="5546725"/>
          </a:xfrm>
          <a:noFill/>
        </p:spPr>
      </p:pic>
    </p:spTree>
    <p:extLst>
      <p:ext uri="{BB962C8B-B14F-4D97-AF65-F5344CB8AC3E}">
        <p14:creationId xmlns:p14="http://schemas.microsoft.com/office/powerpoint/2010/main" val="118516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dirty="0" smtClean="0"/>
              <a:t>Feature Extraction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76400"/>
            <a:ext cx="7772400" cy="4267200"/>
          </a:xfrm>
        </p:spPr>
        <p:txBody>
          <a:bodyPr>
            <a:normAutofit fontScale="92500"/>
          </a:bodyPr>
          <a:lstStyle/>
          <a:p>
            <a:pPr marL="234950" indent="-234950" eaLnBrk="1" hangingPunct="1">
              <a:lnSpc>
                <a:spcPct val="80000"/>
              </a:lnSpc>
            </a:pPr>
            <a:r>
              <a:rPr lang="en-US" sz="2400" b="1" dirty="0" smtClean="0"/>
              <a:t>Definitions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i="1" dirty="0" smtClean="0"/>
              <a:t>Feature</a:t>
            </a:r>
            <a:r>
              <a:rPr lang="en-US" sz="2200" dirty="0" smtClean="0"/>
              <a:t>: A calculated attribute of a speech signal 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i="1" dirty="0" smtClean="0"/>
              <a:t>Phoneme</a:t>
            </a:r>
            <a:r>
              <a:rPr lang="en-US" sz="2200" dirty="0" smtClean="0"/>
              <a:t>: The smallest phonetic unit that distinguishes words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i="1" dirty="0" smtClean="0"/>
              <a:t>Morpheme</a:t>
            </a:r>
            <a:r>
              <a:rPr lang="en-US" sz="2200" dirty="0" smtClean="0"/>
              <a:t>: The smallest phonetic unit that conveys meaning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i="1" dirty="0" smtClean="0"/>
              <a:t>Feature Extraction</a:t>
            </a:r>
            <a:r>
              <a:rPr lang="en-US" sz="2200" dirty="0" smtClean="0"/>
              <a:t>: Algorithm to convert a captured audio into a useable form for decoding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i="1" dirty="0" smtClean="0"/>
              <a:t>Feature Vector</a:t>
            </a:r>
            <a:r>
              <a:rPr lang="en-US" sz="2200" dirty="0" smtClean="0"/>
              <a:t>: List of values representing a given signal frame</a:t>
            </a:r>
            <a:br>
              <a:rPr lang="en-US" sz="2200" dirty="0" smtClean="0"/>
            </a:br>
            <a:endParaRPr lang="en-US" sz="2200" dirty="0" smtClean="0"/>
          </a:p>
          <a:p>
            <a:pPr marL="234950" indent="-234950" eaLnBrk="1" hangingPunct="1">
              <a:lnSpc>
                <a:spcPct val="80000"/>
              </a:lnSpc>
            </a:pPr>
            <a:r>
              <a:rPr lang="en-US" sz="2400" b="1" dirty="0" smtClean="0"/>
              <a:t>Process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dirty="0" smtClean="0"/>
              <a:t>Signal Conditioning (digitizing a signal)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dirty="0" smtClean="0"/>
              <a:t>Signal Measurement (compute signal amplitudes)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dirty="0" smtClean="0"/>
              <a:t>Enhance (perform perceptual augmentations)</a:t>
            </a:r>
          </a:p>
          <a:p>
            <a:pPr marL="512763" lvl="1" indent="-277813" eaLnBrk="1" hangingPunct="1">
              <a:lnSpc>
                <a:spcPct val="80000"/>
              </a:lnSpc>
            </a:pPr>
            <a:r>
              <a:rPr lang="en-US" sz="2200" dirty="0" smtClean="0"/>
              <a:t>Conversion (Convert data into a feature vector) 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76200" y="5943600"/>
            <a:ext cx="8918660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Challenge:</a:t>
            </a:r>
            <a:r>
              <a:rPr lang="en-US" sz="2400" dirty="0">
                <a:solidFill>
                  <a:srgbClr val="000000"/>
                </a:solidFill>
                <a:latin typeface="Times New Roman" pitchFamily="18" charset="0"/>
                <a:cs typeface="+mn-cs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Times New Roman" pitchFamily="18" charset="0"/>
                <a:cs typeface="+mn-cs"/>
              </a:rPr>
              <a:t>Choose a relevant and computationally efficient feature set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" y="838200"/>
            <a:ext cx="8586788" cy="4619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cs typeface="Arial" charset="0"/>
              </a:rPr>
              <a:t>Goal: </a:t>
            </a:r>
            <a:r>
              <a:rPr lang="en-US" sz="2000" dirty="0">
                <a:cs typeface="Arial" charset="0"/>
              </a:rPr>
              <a:t>Remove redundancies by representing a frame by its feature “fingerprint”</a:t>
            </a:r>
          </a:p>
        </p:txBody>
      </p:sp>
    </p:spTree>
    <p:extLst>
      <p:ext uri="{BB962C8B-B14F-4D97-AF65-F5344CB8AC3E}">
        <p14:creationId xmlns:p14="http://schemas.microsoft.com/office/powerpoint/2010/main" val="7977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Component Analysis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04800" y="2027237"/>
                <a:ext cx="8686800" cy="4525963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Normalize the mean of the data set to zero</a:t>
                </a:r>
              </a:p>
              <a:p>
                <a:r>
                  <a:rPr lang="en-US" dirty="0" smtClean="0"/>
                  <a:t>Calculate the covariance matrix and calculate the eigenvectors (v) and eigenvalues (</a:t>
                </a:r>
                <a:r>
                  <a:rPr lang="el-GR" dirty="0" smtClean="0"/>
                  <a:t>λ</a:t>
                </a:r>
                <a:r>
                  <a:rPr lang="en-US" dirty="0" smtClean="0"/>
                  <a:t>) of that matrix</a:t>
                </a:r>
              </a:p>
              <a:p>
                <a:pPr marL="400050" lvl="1" indent="0">
                  <a:buNone/>
                </a:pPr>
                <a:r>
                  <a:rPr lang="en-US" dirty="0" smtClean="0"/>
                  <a:t>Av = </a:t>
                </a:r>
                <a:r>
                  <a:rPr lang="el-GR" dirty="0" smtClean="0"/>
                  <a:t>λ</a:t>
                </a:r>
                <a:r>
                  <a:rPr lang="en-US" dirty="0" smtClean="0"/>
                  <a:t>v  (ex: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e>
                          </m:mr>
                        </m:m>
                      </m:e>
                    </m:d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8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/>
                      </a:rPr>
                      <m:t>=4 ∗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 smtClean="0"/>
              </a:p>
              <a:p>
                <a:r>
                  <a:rPr lang="en-US" dirty="0" smtClean="0"/>
                  <a:t>Sort the eigenvectors (V</a:t>
                </a:r>
                <a:r>
                  <a:rPr lang="en-US" baseline="-25000" dirty="0" smtClean="0"/>
                  <a:t>i</a:t>
                </a:r>
                <a:r>
                  <a:rPr lang="en-US" dirty="0" smtClean="0"/>
                  <a:t>) by eigenvalues</a:t>
                </a:r>
              </a:p>
              <a:p>
                <a:r>
                  <a:rPr lang="en-US" dirty="0" smtClean="0"/>
                  <a:t>Pick the largest eigenvectors and discard those that remain.</a:t>
                </a:r>
              </a:p>
              <a:p>
                <a:r>
                  <a:rPr lang="en-US" dirty="0" smtClean="0"/>
                  <a:t>Transform the data to a reduced dimension by performing a dot product (</a:t>
                </a:r>
                <a:r>
                  <a:rPr lang="en-US" sz="2600" dirty="0" err="1" smtClean="0"/>
                  <a:t>fNew</a:t>
                </a:r>
                <a:r>
                  <a:rPr lang="en-US" sz="2600" baseline="-25000" dirty="0" err="1" smtClean="0"/>
                  <a:t>p</a:t>
                </a:r>
                <a:r>
                  <a:rPr lang="en-US" sz="2600" dirty="0" smtClean="0"/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26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2600" b="0" i="1" smtClean="0">
                            <a:latin typeface="Cambria Math"/>
                          </a:rPr>
                          <m:t>𝑓</m:t>
                        </m:r>
                        <m:r>
                          <a:rPr lang="en-US" sz="2600" b="0" i="1" smtClean="0">
                            <a:latin typeface="Cambria Math"/>
                          </a:rPr>
                          <m:t>=0</m:t>
                        </m:r>
                      </m:sub>
                      <m:sup>
                        <m:r>
                          <a:rPr lang="en-US" sz="2600" b="0" i="1" smtClean="0">
                            <a:latin typeface="Cambria Math"/>
                          </a:rPr>
                          <m:t>𝐹</m:t>
                        </m:r>
                        <m:r>
                          <a:rPr lang="en-US" sz="2600" b="0" i="1" smtClean="0">
                            <a:latin typeface="Cambria Math"/>
                          </a:rPr>
                          <m:t>−1</m:t>
                        </m:r>
                      </m:sup>
                      <m:e>
                        <m:r>
                          <a:rPr lang="en-US" sz="2600" b="0" i="1" smtClean="0">
                            <a:latin typeface="Cambria Math"/>
                          </a:rPr>
                          <m:t>𝑑𝑎𝑡𝑎</m:t>
                        </m:r>
                        <m:r>
                          <a:rPr lang="en-US" sz="2600" b="0" i="1" baseline="-25000" smtClean="0">
                            <a:latin typeface="Cambria Math"/>
                          </a:rPr>
                          <m:t>𝑓</m:t>
                        </m:r>
                        <m:r>
                          <a:rPr lang="en-US" sz="2600" b="0" i="1" smtClean="0">
                            <a:latin typeface="Cambria Math"/>
                          </a:rPr>
                          <m:t> ∗</m:t>
                        </m:r>
                        <m:r>
                          <a:rPr lang="en-US" sz="2600" b="0" i="1" smtClean="0">
                            <a:latin typeface="Cambria Math"/>
                          </a:rPr>
                          <m:t>𝑉𝑝</m:t>
                        </m:r>
                        <m:r>
                          <a:rPr lang="en-US" sz="2600" b="0" i="1" baseline="-25000" smtClean="0">
                            <a:latin typeface="Cambria Math"/>
                          </a:rPr>
                          <m:t>, </m:t>
                        </m:r>
                        <m:r>
                          <a:rPr lang="en-US" sz="2600" b="0" i="1" baseline="-25000" smtClean="0">
                            <a:latin typeface="Cambria Math"/>
                          </a:rPr>
                          <m:t>𝑓</m:t>
                        </m:r>
                      </m:e>
                    </m:nary>
                  </m:oMath>
                </a14:m>
                <a:r>
                  <a:rPr lang="en-US" dirty="0" smtClean="0"/>
                  <a:t>)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04800" y="2027237"/>
                <a:ext cx="8686800" cy="4525963"/>
              </a:xfrm>
              <a:blipFill rotWithShape="0">
                <a:blip r:embed="rId2"/>
                <a:stretch>
                  <a:fillRect l="-561" t="-2695" b="-2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737688" y="1295400"/>
            <a:ext cx="5120312" cy="584775"/>
          </a:xfrm>
          <a:prstGeom prst="rect">
            <a:avLst/>
          </a:prstGeom>
          <a:solidFill>
            <a:srgbClr val="92D050"/>
          </a:solidFill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Feature Dimension Reduction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351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Which Audio Features?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Cepstrals</a:t>
            </a:r>
            <a:r>
              <a:rPr lang="en-US" dirty="0" smtClean="0"/>
              <a:t>: They are statistically independent and phase differences are removed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 smtClean="0"/>
              <a:t>ΔCepstrals</a:t>
            </a:r>
            <a:r>
              <a:rPr lang="en-US" b="1" dirty="0" smtClean="0"/>
              <a:t>, or </a:t>
            </a:r>
            <a:r>
              <a:rPr lang="en-US" b="1" dirty="0" err="1" smtClean="0"/>
              <a:t>ΔΔCepstrals</a:t>
            </a:r>
            <a:r>
              <a:rPr lang="en-US" dirty="0" smtClean="0"/>
              <a:t>: Reflects how the signal is changing from one frame to the next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Energy</a:t>
            </a:r>
            <a:r>
              <a:rPr lang="en-US" dirty="0" smtClean="0"/>
              <a:t>: Distinguish the frames that are voiced verses those that are unvoiced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Normalized </a:t>
            </a:r>
            <a:r>
              <a:rPr lang="en-US" b="1" dirty="0" err="1" smtClean="0"/>
              <a:t>LPC</a:t>
            </a:r>
            <a:r>
              <a:rPr lang="en-US" b="1" dirty="0" smtClean="0"/>
              <a:t> Coefficients</a:t>
            </a:r>
            <a:r>
              <a:rPr lang="en-US" dirty="0" smtClean="0"/>
              <a:t>: Represents the shape of the vocal track normalized by vocal tract length for different speakers.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0175" y="6019800"/>
            <a:ext cx="8937625" cy="523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solidFill>
                  <a:prstClr val="black"/>
                </a:solidFill>
                <a:latin typeface="Calibri"/>
                <a:cs typeface="+mn-cs"/>
              </a:rPr>
              <a:t>These are some of the popular speech recognition features</a:t>
            </a:r>
          </a:p>
        </p:txBody>
      </p:sp>
    </p:spTree>
    <p:extLst>
      <p:ext uri="{BB962C8B-B14F-4D97-AF65-F5344CB8AC3E}">
        <p14:creationId xmlns:p14="http://schemas.microsoft.com/office/powerpoint/2010/main" val="15557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57200"/>
            <a:ext cx="8839200" cy="838200"/>
          </a:xfrm>
        </p:spPr>
        <p:txBody>
          <a:bodyPr>
            <a:normAutofit/>
          </a:bodyPr>
          <a:lstStyle/>
          <a:p>
            <a:pPr algn="ctr"/>
            <a:r>
              <a:rPr lang="en-US" altLang="en-US" sz="4000" dirty="0"/>
              <a:t>Signal </a:t>
            </a:r>
            <a:r>
              <a:rPr lang="en-US" altLang="en-US" sz="4000" dirty="0" smtClean="0"/>
              <a:t>Processing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Processing</a:t>
            </a:r>
            <a:endParaRPr lang="en-US" altLang="en-US" sz="4000" dirty="0"/>
          </a:p>
        </p:txBody>
      </p:sp>
      <p:sp>
        <p:nvSpPr>
          <p:cNvPr id="993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en-US" b="1" dirty="0"/>
              <a:t>Acoustic </a:t>
            </a:r>
            <a:r>
              <a:rPr lang="en-US" altLang="en-US" b="1" dirty="0" smtClean="0"/>
              <a:t>Transducers</a:t>
            </a:r>
            <a:r>
              <a:rPr lang="en-US" altLang="en-US" dirty="0" smtClean="0"/>
              <a:t>: Convert sound into an electronic signal which is then digitized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Sampling and </a:t>
            </a:r>
            <a:r>
              <a:rPr lang="en-US" altLang="en-US" b="1" dirty="0" smtClean="0"/>
              <a:t>Resamp</a:t>
            </a:r>
            <a:r>
              <a:rPr lang="en-US" altLang="en-US" dirty="0" smtClean="0"/>
              <a:t>ling: Down or up sample for compatibility with stored audio templates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Band pass filter</a:t>
            </a:r>
            <a:r>
              <a:rPr lang="en-US" altLang="en-US" dirty="0" smtClean="0"/>
              <a:t>: Eliminate frequencies that don’t contain useful speech information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Time Domain Analysis</a:t>
            </a:r>
            <a:r>
              <a:rPr lang="en-US" altLang="en-US" dirty="0" smtClean="0"/>
              <a:t>: Extract time domain features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Frequency Domain </a:t>
            </a:r>
            <a:r>
              <a:rPr lang="en-US" altLang="en-US" b="1" dirty="0" smtClean="0"/>
              <a:t>Analysis:</a:t>
            </a:r>
            <a:r>
              <a:rPr lang="en-US" altLang="en-US" dirty="0" smtClean="0"/>
              <a:t> Extract frequency domain features</a:t>
            </a:r>
            <a:endParaRPr lang="en-US" altLang="en-US" b="1" dirty="0"/>
          </a:p>
          <a:p>
            <a:pPr>
              <a:lnSpc>
                <a:spcPct val="90000"/>
              </a:lnSpc>
            </a:pPr>
            <a:r>
              <a:rPr lang="en-US" altLang="en-US" b="1" dirty="0"/>
              <a:t>Spectral Normalization</a:t>
            </a:r>
            <a:r>
              <a:rPr lang="en-US" altLang="en-US" dirty="0"/>
              <a:t>: Apply Mel or Bark scale frequency transformations</a:t>
            </a:r>
          </a:p>
          <a:p>
            <a:pPr>
              <a:lnSpc>
                <a:spcPct val="90000"/>
              </a:lnSpc>
            </a:pPr>
            <a:r>
              <a:rPr lang="en-US" altLang="en-US" b="1" dirty="0" err="1" smtClean="0"/>
              <a:t>Cepstral</a:t>
            </a:r>
            <a:r>
              <a:rPr lang="en-US" altLang="en-US" b="1" dirty="0" smtClean="0"/>
              <a:t> Analysis or Linear Prediction</a:t>
            </a:r>
            <a:r>
              <a:rPr lang="en-US" altLang="en-US" dirty="0" smtClean="0"/>
              <a:t>: Each have a well-defined set of steps</a:t>
            </a:r>
          </a:p>
          <a:p>
            <a:pPr>
              <a:lnSpc>
                <a:spcPct val="90000"/>
              </a:lnSpc>
            </a:pPr>
            <a:r>
              <a:rPr lang="en-US" altLang="en-US" b="1" dirty="0" smtClean="0"/>
              <a:t>Feature Normalization: </a:t>
            </a:r>
            <a:r>
              <a:rPr lang="en-US" altLang="en-US" dirty="0" smtClean="0"/>
              <a:t>Normalize the mean, variance respectively to zero and one. Optionally </a:t>
            </a:r>
            <a:r>
              <a:rPr lang="en-US" altLang="en-US" dirty="0" err="1" smtClean="0"/>
              <a:t>nomalize</a:t>
            </a:r>
            <a:r>
              <a:rPr lang="en-US" altLang="en-US" dirty="0" smtClean="0"/>
              <a:t> the higher statistical moments.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33790-249A-4E73-92B4-9D02A169AB1E}" type="slidenum">
              <a:rPr lang="en-US" altLang="en-US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628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2476</TotalTime>
  <Words>3275</Words>
  <Application>Microsoft Office PowerPoint</Application>
  <PresentationFormat>On-screen Show (4:3)</PresentationFormat>
  <Paragraphs>573</Paragraphs>
  <Slides>54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2" baseType="lpstr">
      <vt:lpstr>Arial</vt:lpstr>
      <vt:lpstr>Calibri</vt:lpstr>
      <vt:lpstr>Cambria Math</vt:lpstr>
      <vt:lpstr>Franklin Gothic Book</vt:lpstr>
      <vt:lpstr>Franklin Gothic Medium</vt:lpstr>
      <vt:lpstr>Times New Roman</vt:lpstr>
      <vt:lpstr>Wingdings 2</vt:lpstr>
      <vt:lpstr>Trek</vt:lpstr>
      <vt:lpstr>Speech Recognition Frameworks</vt:lpstr>
      <vt:lpstr>Definitions</vt:lpstr>
      <vt:lpstr>Front End (Signal Processing)</vt:lpstr>
      <vt:lpstr>PowerPoint Presentation</vt:lpstr>
      <vt:lpstr>Speech Frames</vt:lpstr>
      <vt:lpstr>Feature Extraction</vt:lpstr>
      <vt:lpstr>Principle Component Analysis</vt:lpstr>
      <vt:lpstr>Which Audio Features?</vt:lpstr>
      <vt:lpstr>Signal Processing Processing</vt:lpstr>
      <vt:lpstr>Speech Recognition Front End</vt:lpstr>
      <vt:lpstr>Pre-emphasis</vt:lpstr>
      <vt:lpstr>Pre-emphasis Filter</vt:lpstr>
      <vt:lpstr>Windowing</vt:lpstr>
      <vt:lpstr>Window Types for Speech</vt:lpstr>
      <vt:lpstr>Create and Apply Hamming Window</vt:lpstr>
      <vt:lpstr>Rectangular Window Frequency Response</vt:lpstr>
      <vt:lpstr>Blackman &amp; Hamming Frequency Response</vt:lpstr>
      <vt:lpstr>Time domain Features</vt:lpstr>
      <vt:lpstr>Signal Energy</vt:lpstr>
      <vt:lpstr>Zero Crossings</vt:lpstr>
      <vt:lpstr>Pitch detection</vt:lpstr>
      <vt:lpstr>Vocal Source</vt:lpstr>
      <vt:lpstr>Fractal Dimension</vt:lpstr>
      <vt:lpstr>Box Counting Algorithm</vt:lpstr>
      <vt:lpstr>Linear Regression</vt:lpstr>
      <vt:lpstr>Best Fit Slope of x amplitudes</vt:lpstr>
      <vt:lpstr>Katz Fractal Dimension</vt:lpstr>
      <vt:lpstr>Higuchi Fractal Dimension</vt:lpstr>
      <vt:lpstr>Higuchi Fractal Dimension (cont)</vt:lpstr>
      <vt:lpstr>Linear Prediction Coding (LPC)</vt:lpstr>
      <vt:lpstr>Illustration: Linear Prediction</vt:lpstr>
      <vt:lpstr>Solving n equations and n unknowns</vt:lpstr>
      <vt:lpstr>Covariance Example</vt:lpstr>
      <vt:lpstr>Auto Correlation Example</vt:lpstr>
      <vt:lpstr>LPC Features as a front end</vt:lpstr>
      <vt:lpstr>The LPC Spectrum</vt:lpstr>
      <vt:lpstr>Filter Bank Front End</vt:lpstr>
      <vt:lpstr>Warped band pass filter set</vt:lpstr>
      <vt:lpstr>Signal Filters</vt:lpstr>
      <vt:lpstr>Convolution</vt:lpstr>
      <vt:lpstr>Time Domain Filters</vt:lpstr>
      <vt:lpstr>Convolution Theorem</vt:lpstr>
      <vt:lpstr>Amplify</vt:lpstr>
      <vt:lpstr>Moving Average FIR Filter</vt:lpstr>
      <vt:lpstr>IIR (Recursive) Moving Average</vt:lpstr>
      <vt:lpstr>Moving Average Filter Characteristics</vt:lpstr>
      <vt:lpstr>Time Domain Filtering </vt:lpstr>
      <vt:lpstr>Band Pass Filters</vt:lpstr>
      <vt:lpstr>Median of Five</vt:lpstr>
      <vt:lpstr>Linear Smoother</vt:lpstr>
      <vt:lpstr>Derivative Filter</vt:lpstr>
      <vt:lpstr>Filter Characteristics</vt:lpstr>
      <vt:lpstr>Filter Terminology</vt:lpstr>
      <vt:lpstr>Filter Performance</vt:lpstr>
    </vt:vector>
  </TitlesOfParts>
  <Company>Southern Oregon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Front End</dc:title>
  <dc:creator>Itinstaller</dc:creator>
  <cp:lastModifiedBy>Dan Harvey</cp:lastModifiedBy>
  <cp:revision>153</cp:revision>
  <dcterms:created xsi:type="dcterms:W3CDTF">2012-09-17T18:13:14Z</dcterms:created>
  <dcterms:modified xsi:type="dcterms:W3CDTF">2015-05-04T21:40:45Z</dcterms:modified>
</cp:coreProperties>
</file>