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7" r:id="rId1"/>
  </p:sldMasterIdLst>
  <p:sldIdLst>
    <p:sldId id="285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07" r:id="rId30"/>
    <p:sldId id="310" r:id="rId31"/>
    <p:sldId id="311" r:id="rId32"/>
    <p:sldId id="308" r:id="rId33"/>
    <p:sldId id="313" r:id="rId34"/>
    <p:sldId id="312" r:id="rId35"/>
    <p:sldId id="314" r:id="rId36"/>
    <p:sldId id="315" r:id="rId37"/>
    <p:sldId id="330" r:id="rId38"/>
    <p:sldId id="331" r:id="rId39"/>
    <p:sldId id="321" r:id="rId40"/>
    <p:sldId id="316" r:id="rId41"/>
    <p:sldId id="335" r:id="rId42"/>
    <p:sldId id="336" r:id="rId43"/>
    <p:sldId id="317" r:id="rId44"/>
    <p:sldId id="318" r:id="rId45"/>
    <p:sldId id="319" r:id="rId46"/>
    <p:sldId id="320" r:id="rId47"/>
    <p:sldId id="333" r:id="rId48"/>
    <p:sldId id="334" r:id="rId49"/>
    <p:sldId id="323" r:id="rId50"/>
    <p:sldId id="325" r:id="rId51"/>
    <p:sldId id="324" r:id="rId52"/>
    <p:sldId id="326" r:id="rId53"/>
    <p:sldId id="328" r:id="rId54"/>
    <p:sldId id="337" r:id="rId55"/>
    <p:sldId id="322" r:id="rId56"/>
    <p:sldId id="329" r:id="rId57"/>
    <p:sldId id="327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B782A0D-1B03-44DB-9114-9D5E08F360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51BAA-61A0-402D-B354-97DAF386BC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E080E-AFC6-43A6-BA43-EF0333CF5F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7C2CD-FC7C-48F9-87FC-F55F66123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5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718AE10-9A57-40A0-8C38-F3171A96B4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F57BD-275A-4CDC-94FF-7EB1542FE8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14CB9-8959-4E71-B86D-FA0FB5E85D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1F25E62-FB34-4EFC-BB77-CD3A431E8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32CA-8CF0-4903-AFCC-B242BC910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81988-690A-4A67-8FED-BAD66AA293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F9758-4EFD-4FB1-B5A1-3402D7663D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D7AFA-6685-431D-9D7A-6EDFE93A4B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8234C85-CC95-4D40-9A10-5A5FD1019B29}" type="datetimeFigureOut">
              <a:rPr lang="en-US" smtClean="0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4B62F2-3430-47D4-AC3B-16C8B64D7A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Euler's_formula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Spectral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/>
              <a:t>Goal</a:t>
            </a:r>
            <a:r>
              <a:rPr lang="en-US" dirty="0" smtClean="0"/>
              <a:t>: Find useful frequency related features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Approaches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Apply a recursive band pass bank of filters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Apply linear predictive coding techniques based on perceptual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Apply FFT techniques and then warp the results based on a MEL or Bark scale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Eliminate noise by removing non-voice frequencies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Apply auditory models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600" dirty="0" smtClean="0"/>
              <a:t>Deemphasize frequencies continuing for extended periods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600" dirty="0" smtClean="0"/>
              <a:t>Implement frequency masking algorithms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Determine pitch using frequency domain approaches</a:t>
            </a:r>
            <a:br>
              <a:rPr lang="en-US" sz="2600" dirty="0" smtClean="0"/>
            </a:b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DFT Correlation Algorithm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77200" cy="396240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pitchFamily="34" charset="0"/>
              <a:buNone/>
              <a:tabLst>
                <a:tab pos="228600" algn="l"/>
              </a:tabLst>
            </a:pPr>
            <a:r>
              <a:rPr lang="en-US" altLang="en-US" sz="2000" b="1" smtClean="0"/>
              <a:t>public double[] DFT( double[] time)</a:t>
            </a:r>
          </a:p>
          <a:p>
            <a:pPr marL="0" indent="0">
              <a:buFont typeface="Arial" pitchFamily="34" charset="0"/>
              <a:buNone/>
              <a:tabLst>
                <a:tab pos="228600" algn="l"/>
              </a:tabLst>
            </a:pPr>
            <a:r>
              <a:rPr lang="en-US" altLang="en-US" sz="2000" smtClean="0"/>
              <a:t>{ 	int N = time.length;</a:t>
            </a:r>
          </a:p>
          <a:p>
            <a:pPr marL="0" indent="0">
              <a:buFont typeface="Arial" pitchFamily="34" charset="0"/>
              <a:buNone/>
              <a:tabLst>
                <a:tab pos="228600" algn="l"/>
              </a:tabLst>
            </a:pPr>
            <a:r>
              <a:rPr lang="en-US" altLang="en-US" sz="2000" smtClean="0"/>
              <a:t>	double fourier[] = new double[2*N], real, imag;</a:t>
            </a:r>
          </a:p>
          <a:p>
            <a:pPr marL="0" indent="0">
              <a:buFont typeface="Arial" pitchFamily="34" charset="0"/>
              <a:buNone/>
              <a:tabLst>
                <a:tab pos="228600" algn="l"/>
              </a:tabLst>
            </a:pPr>
            <a:r>
              <a:rPr lang="en-US" altLang="en-US" sz="2000" smtClean="0"/>
              <a:t>	for (int k=0; k&lt;N; k++)</a:t>
            </a:r>
          </a:p>
          <a:p>
            <a:pPr marL="0" indent="0">
              <a:buFont typeface="Arial" pitchFamily="34" charset="0"/>
              <a:buNone/>
              <a:tabLst>
                <a:tab pos="228600" algn="l"/>
              </a:tabLst>
            </a:pPr>
            <a:r>
              <a:rPr lang="nn-NO" altLang="en-US" sz="2000" smtClean="0"/>
              <a:t>	{   for (int i=0; i&lt;N; i++)</a:t>
            </a:r>
          </a:p>
          <a:p>
            <a:pPr marL="0" indent="0">
              <a:buFont typeface="Arial" pitchFamily="34" charset="0"/>
              <a:buNone/>
              <a:tabLst>
                <a:tab pos="228600" algn="l"/>
              </a:tabLst>
            </a:pPr>
            <a:r>
              <a:rPr lang="en-US" altLang="en-US" sz="2000" smtClean="0"/>
              <a:t>	    {   real =  Math.</a:t>
            </a:r>
            <a:r>
              <a:rPr lang="en-US" altLang="en-US" sz="2000" i="1" smtClean="0"/>
              <a:t>cos(2*Math.PI*k*i/N);</a:t>
            </a:r>
          </a:p>
          <a:p>
            <a:pPr marL="0" indent="0">
              <a:buFont typeface="Arial" pitchFamily="34" charset="0"/>
              <a:buNone/>
              <a:tabLst>
                <a:tab pos="228600" algn="l"/>
              </a:tabLst>
            </a:pPr>
            <a:r>
              <a:rPr lang="en-US" altLang="en-US" sz="2000" smtClean="0"/>
              <a:t>	        imag = -Math.</a:t>
            </a:r>
            <a:r>
              <a:rPr lang="en-US" altLang="en-US" sz="2000" i="1" smtClean="0"/>
              <a:t>sin(2*Math.PI*k*i/N);</a:t>
            </a:r>
          </a:p>
          <a:p>
            <a:pPr marL="0" indent="0">
              <a:buFont typeface="Arial" pitchFamily="34" charset="0"/>
              <a:buNone/>
              <a:tabLst>
                <a:tab pos="228600" algn="l"/>
              </a:tabLst>
            </a:pPr>
            <a:r>
              <a:rPr lang="en-US" altLang="en-US" sz="2000" smtClean="0"/>
              <a:t>	        fourier[2*k] += time[i]*real;</a:t>
            </a:r>
          </a:p>
          <a:p>
            <a:pPr marL="0" indent="0">
              <a:buFont typeface="Arial" pitchFamily="34" charset="0"/>
              <a:buNone/>
              <a:tabLst>
                <a:tab pos="228600" algn="l"/>
              </a:tabLst>
            </a:pPr>
            <a:r>
              <a:rPr lang="en-US" altLang="en-US" sz="2000" smtClean="0"/>
              <a:t>	        fourier[2*k+1]+= time[i]*imag;</a:t>
            </a:r>
          </a:p>
          <a:p>
            <a:pPr marL="0" indent="0">
              <a:buFont typeface="Arial" pitchFamily="34" charset="0"/>
              <a:buNone/>
              <a:tabLst>
                <a:tab pos="228600" algn="l"/>
              </a:tabLst>
            </a:pPr>
            <a:r>
              <a:rPr lang="en-US" altLang="en-US" sz="2000" smtClean="0"/>
              <a:t>	}   }</a:t>
            </a:r>
          </a:p>
          <a:p>
            <a:pPr marL="0" indent="0">
              <a:buFont typeface="Arial" pitchFamily="34" charset="0"/>
              <a:buNone/>
              <a:tabLst>
                <a:tab pos="228600" algn="l"/>
              </a:tabLst>
            </a:pPr>
            <a:r>
              <a:rPr lang="en-US" altLang="en-US" sz="2000" smtClean="0"/>
              <a:t>	return fourier;</a:t>
            </a:r>
          </a:p>
          <a:p>
            <a:pPr marL="0" indent="0">
              <a:buFont typeface="Arial" pitchFamily="34" charset="0"/>
              <a:buNone/>
              <a:tabLst>
                <a:tab pos="228600" algn="l"/>
              </a:tabLst>
            </a:pPr>
            <a:r>
              <a:rPr lang="en-US" altLang="en-US" sz="2000" smtClean="0"/>
              <a:t>}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228600" y="6248400"/>
            <a:ext cx="876617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latin typeface="Times New Roman" pitchFamily="18" charset="0"/>
              </a:rPr>
              <a:t>Note:</a:t>
            </a:r>
            <a:r>
              <a:rPr lang="en-US" sz="2800" dirty="0" smtClean="0">
                <a:latin typeface="Times New Roman" pitchFamily="18" charset="0"/>
              </a:rPr>
              <a:t> even indices = real part, odd indices = imaginary part</a:t>
            </a:r>
          </a:p>
        </p:txBody>
      </p:sp>
      <p:sp>
        <p:nvSpPr>
          <p:cNvPr id="56325" name="TextBox 5"/>
          <p:cNvSpPr txBox="1">
            <a:spLocks noChangeArrowheads="1"/>
          </p:cNvSpPr>
          <p:nvPr/>
        </p:nvSpPr>
        <p:spPr bwMode="auto">
          <a:xfrm>
            <a:off x="1238250" y="5105400"/>
            <a:ext cx="6686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/>
              <a:t>Complexity: </a:t>
            </a:r>
            <a:r>
              <a:rPr lang="en-US" altLang="en-US" sz="2000"/>
              <a:t>O(N</a:t>
            </a:r>
            <a:r>
              <a:rPr lang="en-US" altLang="en-US" sz="2000" baseline="30000"/>
              <a:t>2</a:t>
            </a:r>
            <a:r>
              <a:rPr lang="en-US" altLang="en-US" sz="2000"/>
              <a:t>) because of the double loop of N each</a:t>
            </a:r>
            <a:endParaRPr lang="en-US" altLang="en-US" sz="2000" b="1"/>
          </a:p>
          <a:p>
            <a:pPr eaLnBrk="1" hangingPunct="1"/>
            <a:r>
              <a:rPr lang="en-US" altLang="en-US" sz="2000" b="1"/>
              <a:t>Example: </a:t>
            </a:r>
            <a:r>
              <a:rPr lang="en-US" altLang="en-US" sz="2000"/>
              <a:t>For 512 samples, loops 262144 times</a:t>
            </a:r>
          </a:p>
          <a:p>
            <a:pPr eaLnBrk="1" hangingPunct="1"/>
            <a:r>
              <a:rPr lang="en-US" altLang="en-US" sz="2000" b="1"/>
              <a:t>Evaluation: </a:t>
            </a:r>
            <a:r>
              <a:rPr lang="en-US" altLang="en-US" sz="2000"/>
              <a:t>Too slow, but FFT is O(N lg N)</a:t>
            </a:r>
          </a:p>
        </p:txBody>
      </p:sp>
    </p:spTree>
    <p:extLst>
      <p:ext uri="{BB962C8B-B14F-4D97-AF65-F5344CB8AC3E}">
        <p14:creationId xmlns:p14="http://schemas.microsoft.com/office/powerpoint/2010/main" val="18884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Relation to Speech</a:t>
            </a:r>
          </a:p>
        </p:txBody>
      </p:sp>
      <p:sp>
        <p:nvSpPr>
          <p:cNvPr id="57347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910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For analysis we breakup signal into overlapping windows </a:t>
            </a:r>
          </a:p>
          <a:p>
            <a:pPr eaLnBrk="1" hangingPunct="1"/>
            <a:r>
              <a:rPr lang="en-US" altLang="en-US" smtClean="0"/>
              <a:t>Why? </a:t>
            </a:r>
          </a:p>
          <a:p>
            <a:pPr lvl="1" eaLnBrk="1" hangingPunct="1"/>
            <a:r>
              <a:rPr lang="en-US" altLang="en-US" smtClean="0"/>
              <a:t>Speech is quasi-periodic, not periodic</a:t>
            </a:r>
          </a:p>
          <a:p>
            <a:pPr lvl="1" eaLnBrk="1" hangingPunct="1"/>
            <a:r>
              <a:rPr lang="en-US" altLang="en-US" smtClean="0"/>
              <a:t>Vocal musculature is always changing</a:t>
            </a:r>
          </a:p>
          <a:p>
            <a:pPr lvl="1" eaLnBrk="1" hangingPunct="1"/>
            <a:r>
              <a:rPr lang="en-US" altLang="en-US" smtClean="0"/>
              <a:t>Within a small window of time, we assume constancy, and process as if the signal were periodic</a:t>
            </a:r>
          </a:p>
        </p:txBody>
      </p:sp>
      <p:pic>
        <p:nvPicPr>
          <p:cNvPr id="57348" name="Picture 4" descr="C:\Documents and Settings\HarveyD\My Documents\webSites\classes\cs415\ppt\fra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8385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5486400" y="5486400"/>
            <a:ext cx="3532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</a:rPr>
              <a:t>Typical Characteristics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10-30 ms length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1/3 to 1/2 overlap</a:t>
            </a:r>
          </a:p>
        </p:txBody>
      </p:sp>
    </p:spTree>
    <p:extLst>
      <p:ext uri="{BB962C8B-B14F-4D97-AF65-F5344CB8AC3E}">
        <p14:creationId xmlns:p14="http://schemas.microsoft.com/office/powerpoint/2010/main" val="17917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DFT Issues</a:t>
            </a:r>
          </a:p>
        </p:txBody>
      </p:sp>
      <p:sp>
        <p:nvSpPr>
          <p:cNvPr id="58371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altLang="en-US" sz="2400" smtClean="0"/>
              <a:t>Implementation difficulties</a:t>
            </a:r>
          </a:p>
          <a:p>
            <a:pPr lvl="1"/>
            <a:r>
              <a:rPr lang="en-US" altLang="en-US" sz="2000" b="1" smtClean="0"/>
              <a:t>Impact</a:t>
            </a:r>
            <a:r>
              <a:rPr lang="en-US" altLang="en-US" sz="2000" smtClean="0"/>
              <a:t>: Algorithm runs too slow, especially for real time processing</a:t>
            </a:r>
          </a:p>
          <a:p>
            <a:pPr lvl="1"/>
            <a:r>
              <a:rPr lang="en-US" altLang="en-US" sz="2000" b="1" smtClean="0"/>
              <a:t>Solution</a:t>
            </a:r>
            <a:r>
              <a:rPr lang="en-US" altLang="en-US" sz="2000" smtClean="0"/>
              <a:t>: FFT algorithm</a:t>
            </a:r>
          </a:p>
          <a:p>
            <a:r>
              <a:rPr lang="en-US" altLang="en-US" sz="2400" smtClean="0"/>
              <a:t>Spectral Leakage: Occurs when a signal has frequencies that fall between those of the DFT basis functions</a:t>
            </a:r>
          </a:p>
          <a:p>
            <a:pPr lvl="1"/>
            <a:r>
              <a:rPr lang="en-US" altLang="en-US" sz="2200" b="1" smtClean="0"/>
              <a:t>Result</a:t>
            </a:r>
            <a:r>
              <a:rPr lang="en-US" altLang="en-US" sz="2200" smtClean="0"/>
              <a:t>: Magnitude leaks over the entire spectrum</a:t>
            </a:r>
          </a:p>
          <a:p>
            <a:pPr lvl="1"/>
            <a:r>
              <a:rPr lang="en-US" altLang="en-US" sz="2200" b="1" smtClean="0"/>
              <a:t>Solutions</a:t>
            </a:r>
            <a:r>
              <a:rPr lang="en-US" altLang="en-US" sz="2200" smtClean="0"/>
              <a:t>: Windowing and DFT padding</a:t>
            </a:r>
          </a:p>
          <a:p>
            <a:r>
              <a:rPr lang="en-US" altLang="en-US" sz="2400" smtClean="0"/>
              <a:t>Inadequate frequency resolution</a:t>
            </a:r>
          </a:p>
          <a:p>
            <a:pPr lvl="1"/>
            <a:r>
              <a:rPr lang="en-US" altLang="en-US" sz="2000" b="1" smtClean="0"/>
              <a:t>Impact:</a:t>
            </a:r>
            <a:r>
              <a:rPr lang="en-US" altLang="en-US" sz="2000" smtClean="0"/>
              <a:t> DFT magnitudes represent wide ranges of frequencies</a:t>
            </a:r>
          </a:p>
          <a:p>
            <a:pPr lvl="1"/>
            <a:r>
              <a:rPr lang="en-US" altLang="en-US" sz="2000" b="1" smtClean="0"/>
              <a:t>Solution:</a:t>
            </a:r>
            <a:r>
              <a:rPr lang="en-US" altLang="en-US" sz="2000" smtClean="0"/>
              <a:t> DFT zero padding</a:t>
            </a:r>
          </a:p>
          <a:p>
            <a:r>
              <a:rPr lang="en-US" altLang="en-US" sz="2400" smtClean="0"/>
              <a:t>Signal rough edges: </a:t>
            </a:r>
          </a:p>
          <a:p>
            <a:pPr lvl="1"/>
            <a:r>
              <a:rPr lang="en-US" altLang="en-US" sz="2000" b="1" smtClean="0"/>
              <a:t>Impact</a:t>
            </a:r>
            <a:r>
              <a:rPr lang="en-US" altLang="en-US" sz="2000" smtClean="0"/>
              <a:t>: Inaccuracies because windows don’t have smooth transistions</a:t>
            </a:r>
          </a:p>
          <a:p>
            <a:pPr lvl="1"/>
            <a:r>
              <a:rPr lang="en-US" altLang="en-US" sz="2000" b="1" smtClean="0"/>
              <a:t>Solution:</a:t>
            </a:r>
            <a:r>
              <a:rPr lang="en-US" altLang="en-US" sz="2000" smtClean="0"/>
              <a:t> Windowing</a:t>
            </a:r>
          </a:p>
        </p:txBody>
      </p:sp>
    </p:spTree>
    <p:extLst>
      <p:ext uri="{BB962C8B-B14F-4D97-AF65-F5344CB8AC3E}">
        <p14:creationId xmlns:p14="http://schemas.microsoft.com/office/powerpoint/2010/main" val="1004804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DFT Zero Padding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en-US" smtClean="0"/>
              <a:t>Each frequency domain bin represents a range of frequencies </a:t>
            </a:r>
          </a:p>
          <a:p>
            <a:pPr marL="742950" lvl="2" indent="-342900"/>
            <a:r>
              <a:rPr lang="en-US" altLang="en-US" smtClean="0"/>
              <a:t>Assume sampling rate fs = 16000, N = 512</a:t>
            </a:r>
          </a:p>
          <a:p>
            <a:pPr marL="742950" lvl="2" indent="-342900"/>
            <a:r>
              <a:rPr lang="en-US" altLang="en-US" smtClean="0"/>
              <a:t>Frequency domain 3, contains magnitudes for frequencies between 16000/512*3 (93.75) to 16000/512*4  (125)</a:t>
            </a:r>
          </a:p>
          <a:p>
            <a:pPr marL="742950" lvl="2" indent="-342900"/>
            <a:r>
              <a:rPr lang="en-US" altLang="en-US" smtClean="0"/>
              <a:t>Each frequency bin models a range of 31.25 frequencies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z="2800" smtClean="0"/>
              <a:t>Padding the time domain frame with zeroes adds high frequency components, but does not negatively impact the result, or impact the lower frequencies of the spectrum</a:t>
            </a:r>
          </a:p>
        </p:txBody>
      </p:sp>
    </p:spTree>
    <p:extLst>
      <p:ext uri="{BB962C8B-B14F-4D97-AF65-F5344CB8AC3E}">
        <p14:creationId xmlns:p14="http://schemas.microsoft.com/office/powerpoint/2010/main" val="11254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Fourier Analysis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Naïve DFT requires a double loop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Outer loop is T long (length of the time domain frame)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Inner loop is N long (number of FFT frequency bins)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Total calculations: O(N*T), or O(N</a:t>
            </a:r>
            <a:r>
              <a:rPr lang="en-US" altLang="en-US" sz="2000" baseline="30000" smtClean="0"/>
              <a:t>2</a:t>
            </a:r>
            <a:r>
              <a:rPr lang="en-US" altLang="en-US" sz="2000" smtClean="0"/>
              <a:t>) when N = 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Fast Fourier Transform (FFT)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N must be an even power of 2, if not, pad with zeros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Total  calculations O(N lgN) calculations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Compare efficiencies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0" y="4648200"/>
          <a:ext cx="6096000" cy="1482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371600"/>
                <a:gridCol w="762000"/>
                <a:gridCol w="1066800"/>
                <a:gridCol w="1676400"/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</a:t>
                      </a:r>
                      <a:r>
                        <a:rPr lang="en-US" sz="1800" baseline="30000" dirty="0" smtClean="0"/>
                        <a:t>2</a:t>
                      </a:r>
                      <a:endParaRPr lang="en-US" sz="1800" baseline="300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lg</a:t>
                      </a:r>
                      <a:r>
                        <a:rPr lang="en-US" sz="1800" dirty="0" smtClean="0"/>
                        <a:t> N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 </a:t>
                      </a:r>
                      <a:r>
                        <a:rPr lang="en-US" sz="1800" dirty="0" err="1" smtClean="0"/>
                        <a:t>lg</a:t>
                      </a:r>
                      <a:r>
                        <a:rPr lang="en-US" sz="1800" dirty="0" smtClean="0"/>
                        <a:t> N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Improvement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128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16,384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896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18.2857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1,024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1,048,576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10,240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102.4000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8,192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67,108,864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106,496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630.1538</a:t>
                      </a:r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990600"/>
            <a:ext cx="8097838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Real-time </a:t>
            </a:r>
            <a:r>
              <a:rPr lang="en-US" sz="2400" dirty="0" err="1"/>
              <a:t>DSP</a:t>
            </a:r>
            <a:r>
              <a:rPr lang="en-US" sz="2400" dirty="0"/>
              <a:t> Algorithms must be as efficient as possible</a:t>
            </a:r>
          </a:p>
        </p:txBody>
      </p:sp>
    </p:spTree>
    <p:extLst>
      <p:ext uri="{BB962C8B-B14F-4D97-AF65-F5344CB8AC3E}">
        <p14:creationId xmlns:p14="http://schemas.microsoft.com/office/powerpoint/2010/main" val="100436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53340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400" dirty="0" smtClean="0"/>
              <a:t>The </a:t>
            </a:r>
            <a:r>
              <a:rPr lang="en-US" sz="2400" dirty="0" err="1" smtClean="0"/>
              <a:t>FFT</a:t>
            </a:r>
            <a:r>
              <a:rPr lang="en-US" sz="2400" dirty="0" smtClean="0"/>
              <a:t> is an efficient </a:t>
            </a:r>
            <a:r>
              <a:rPr lang="en-US" sz="2400" b="1" dirty="0" smtClean="0"/>
              <a:t>divide and conquer</a:t>
            </a:r>
            <a:r>
              <a:rPr lang="en-US" sz="2400" dirty="0" smtClean="0"/>
              <a:t> algorithm</a:t>
            </a:r>
          </a:p>
          <a:p>
            <a:pPr marL="533400" indent="-533400" eaLnBrk="1" hangingPunct="1">
              <a:defRPr/>
            </a:pPr>
            <a:r>
              <a:rPr lang="en-US" sz="2400" dirty="0" smtClean="0"/>
              <a:t>For polynomials, If n is even, we can divide</a:t>
            </a:r>
          </a:p>
          <a:p>
            <a:pPr marL="914400" lvl="1" indent="-457200" eaLnBrk="1" hangingPunct="1">
              <a:defRPr/>
            </a:pPr>
            <a:endParaRPr lang="en-US" sz="1800" dirty="0" smtClean="0"/>
          </a:p>
          <a:p>
            <a:pPr marL="914400" lvl="1" indent="-457200" eaLnBrk="1" hangingPunct="1">
              <a:defRPr/>
            </a:pPr>
            <a:endParaRPr lang="en-US" sz="1800" dirty="0" smtClean="0"/>
          </a:p>
          <a:p>
            <a:pPr marL="914400" lvl="1" indent="-457200" eaLnBrk="1" hangingPunct="1">
              <a:buFontTx/>
              <a:buNone/>
              <a:defRPr/>
            </a:pPr>
            <a:r>
              <a:rPr lang="en-US" sz="1800" dirty="0" smtClean="0"/>
              <a:t>      </a:t>
            </a:r>
            <a:r>
              <a:rPr lang="en-US" sz="2400" dirty="0" smtClean="0"/>
              <a:t>into two smaller polynomials</a:t>
            </a:r>
          </a:p>
          <a:p>
            <a:pPr marL="914400" lvl="1" indent="-457200" eaLnBrk="1" hangingPunct="1">
              <a:buFontTx/>
              <a:buNone/>
              <a:defRPr/>
            </a:pPr>
            <a:endParaRPr lang="en-US" sz="1800" dirty="0" smtClean="0"/>
          </a:p>
          <a:p>
            <a:pPr marL="914400" lvl="1" indent="-457200" eaLnBrk="1" hangingPunct="1">
              <a:buFontTx/>
              <a:buNone/>
              <a:defRPr/>
            </a:pPr>
            <a:endParaRPr lang="en-US" sz="1800" dirty="0" smtClean="0"/>
          </a:p>
          <a:p>
            <a:pPr marL="914400" lvl="1" indent="-457200" eaLnBrk="1" hangingPunct="1">
              <a:buFontTx/>
              <a:buNone/>
              <a:defRPr/>
            </a:pPr>
            <a:r>
              <a:rPr lang="en-US" sz="1800" dirty="0" smtClean="0"/>
              <a:t>      </a:t>
            </a:r>
          </a:p>
          <a:p>
            <a:pPr marL="914400" lvl="1" indent="-457200" eaLnBrk="1" hangingPunct="1">
              <a:buFontTx/>
              <a:buNone/>
              <a:defRPr/>
            </a:pP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400" dirty="0" smtClean="0"/>
              <a:t>       and we can write the equation as follows </a:t>
            </a:r>
          </a:p>
          <a:p>
            <a:pPr marL="914400" lvl="1" indent="-457200" eaLnBrk="1" hangingPunct="1">
              <a:buFontTx/>
              <a:buNone/>
              <a:defRPr/>
            </a:pPr>
            <a:endParaRPr lang="en-US" sz="800" dirty="0" smtClean="0"/>
          </a:p>
          <a:p>
            <a:pPr marL="914400" lvl="1" indent="-457200" eaLnBrk="1" hangingPunct="1">
              <a:buFontTx/>
              <a:buNone/>
              <a:defRPr/>
            </a:pPr>
            <a:endParaRPr lang="en-US" sz="2400" dirty="0"/>
          </a:p>
          <a:p>
            <a:pPr marL="914400" lvl="1" indent="-457200" eaLnBrk="1" hangingPunct="1">
              <a:buFontTx/>
              <a:buNone/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400" dirty="0" smtClean="0"/>
              <a:t>This suggests recursion of </a:t>
            </a:r>
            <a:r>
              <a:rPr lang="en-US" sz="2400" dirty="0" err="1" smtClean="0"/>
              <a:t>lg</a:t>
            </a:r>
            <a:r>
              <a:rPr lang="en-US" sz="2400" dirty="0" smtClean="0"/>
              <a:t>(n) steps. The above equation is the recursive relationship between levels</a:t>
            </a: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Fast Fourier Transform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2057400"/>
            <a:ext cx="583723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3" name="TextBox 1"/>
          <p:cNvSpPr txBox="1">
            <a:spLocks noChangeArrowheads="1"/>
          </p:cNvSpPr>
          <p:nvPr/>
        </p:nvSpPr>
        <p:spPr bwMode="auto">
          <a:xfrm>
            <a:off x="2433638" y="4648200"/>
            <a:ext cx="3738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P(x) = p</a:t>
            </a:r>
            <a:r>
              <a:rPr lang="en-US" altLang="en-US" sz="2400" baseline="-25000"/>
              <a:t>even</a:t>
            </a:r>
            <a:r>
              <a:rPr lang="en-US" altLang="en-US" sz="2400"/>
              <a:t>(x) + x * p</a:t>
            </a:r>
            <a:r>
              <a:rPr lang="en-US" altLang="en-US" sz="2400" baseline="-25000"/>
              <a:t>odd</a:t>
            </a:r>
            <a:r>
              <a:rPr lang="en-US" altLang="en-US" sz="2400"/>
              <a:t>(x)</a:t>
            </a:r>
          </a:p>
        </p:txBody>
      </p:sp>
      <p:sp>
        <p:nvSpPr>
          <p:cNvPr id="83974" name="TextBox 2"/>
          <p:cNvSpPr txBox="1">
            <a:spLocks noChangeArrowheads="1"/>
          </p:cNvSpPr>
          <p:nvPr/>
        </p:nvSpPr>
        <p:spPr bwMode="auto">
          <a:xfrm>
            <a:off x="1462088" y="3200400"/>
            <a:ext cx="5643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P</a:t>
            </a:r>
            <a:r>
              <a:rPr lang="en-US" altLang="en-US" sz="2400" baseline="-25000"/>
              <a:t>even</a:t>
            </a:r>
            <a:r>
              <a:rPr lang="en-US" altLang="en-US" sz="2400"/>
              <a:t>(x) = a</a:t>
            </a:r>
            <a:r>
              <a:rPr lang="en-US" altLang="en-US" sz="2400" baseline="-25000"/>
              <a:t>0</a:t>
            </a:r>
            <a:r>
              <a:rPr lang="en-US" altLang="en-US" sz="2400"/>
              <a:t> + a</a:t>
            </a:r>
            <a:r>
              <a:rPr lang="en-US" altLang="en-US" sz="2400" baseline="-25000"/>
              <a:t>2</a:t>
            </a:r>
            <a:r>
              <a:rPr lang="en-US" altLang="en-US" sz="2400"/>
              <a:t>x</a:t>
            </a:r>
            <a:r>
              <a:rPr lang="en-US" altLang="en-US" sz="2400" baseline="30000"/>
              <a:t>2</a:t>
            </a:r>
            <a:r>
              <a:rPr lang="en-US" altLang="en-US" sz="2400"/>
              <a:t> + a</a:t>
            </a:r>
            <a:r>
              <a:rPr lang="en-US" altLang="en-US" sz="2400" baseline="-25000"/>
              <a:t>4</a:t>
            </a:r>
            <a:r>
              <a:rPr lang="en-US" altLang="en-US" sz="2400"/>
              <a:t>x</a:t>
            </a:r>
            <a:r>
              <a:rPr lang="en-US" altLang="en-US" sz="2400" baseline="30000"/>
              <a:t>4</a:t>
            </a:r>
            <a:r>
              <a:rPr lang="en-US" altLang="en-US" sz="2400"/>
              <a:t> + … + a</a:t>
            </a:r>
            <a:r>
              <a:rPr lang="en-US" altLang="en-US" sz="2400" baseline="-25000"/>
              <a:t>n-2</a:t>
            </a:r>
            <a:r>
              <a:rPr lang="en-US" altLang="en-US" sz="2400"/>
              <a:t> x</a:t>
            </a:r>
            <a:r>
              <a:rPr lang="en-US" altLang="en-US" sz="2400" baseline="30000"/>
              <a:t>n-2</a:t>
            </a:r>
          </a:p>
          <a:p>
            <a:pPr eaLnBrk="1" hangingPunct="1"/>
            <a:r>
              <a:rPr lang="en-US" altLang="en-US" sz="2400"/>
              <a:t>P</a:t>
            </a:r>
            <a:r>
              <a:rPr lang="en-US" altLang="en-US" sz="2400" baseline="-25000"/>
              <a:t>odd</a:t>
            </a:r>
            <a:r>
              <a:rPr lang="en-US" altLang="en-US" sz="2400"/>
              <a:t>(x) = a</a:t>
            </a:r>
            <a:r>
              <a:rPr lang="en-US" altLang="en-US" sz="2400" baseline="-25000"/>
              <a:t>1</a:t>
            </a:r>
            <a:r>
              <a:rPr lang="en-US" altLang="en-US" sz="2400"/>
              <a:t> + a</a:t>
            </a:r>
            <a:r>
              <a:rPr lang="en-US" altLang="en-US" sz="2400" baseline="-25000"/>
              <a:t>3</a:t>
            </a:r>
            <a:r>
              <a:rPr lang="en-US" altLang="en-US" sz="2400"/>
              <a:t> x</a:t>
            </a:r>
            <a:r>
              <a:rPr lang="en-US" altLang="en-US" sz="2400" baseline="30000"/>
              <a:t>2</a:t>
            </a:r>
            <a:r>
              <a:rPr lang="en-US" altLang="en-US" sz="2400"/>
              <a:t> + … + a</a:t>
            </a:r>
            <a:r>
              <a:rPr lang="en-US" altLang="en-US" sz="2400" baseline="-25000"/>
              <a:t>n-1</a:t>
            </a:r>
            <a:r>
              <a:rPr lang="en-US" altLang="en-US" sz="2400"/>
              <a:t> x</a:t>
            </a:r>
            <a:r>
              <a:rPr lang="en-US" altLang="en-US" sz="2400" baseline="30000"/>
              <a:t>n-1</a:t>
            </a:r>
          </a:p>
        </p:txBody>
      </p:sp>
    </p:spTree>
    <p:extLst>
      <p:ext uri="{BB962C8B-B14F-4D97-AF65-F5344CB8AC3E}">
        <p14:creationId xmlns:p14="http://schemas.microsoft.com/office/powerpoint/2010/main" val="250959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Theory for Optimization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Times New Roman" pitchFamily="18" charset="0"/>
              </a:rPr>
              <a:t>Base Case: 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x[0] </a:t>
            </a:r>
            <a:endParaRPr lang="en-US" altLang="en-US" sz="2400" b="1" smtClean="0">
              <a:latin typeface="Courier New" pitchFamily="49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Times New Roman" pitchFamily="18" charset="0"/>
              </a:rPr>
              <a:t>Recursive Relationship</a:t>
            </a:r>
          </a:p>
          <a:p>
            <a:pPr eaLnBrk="1" hangingPunct="1"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F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k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 = ∑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t=0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N-1 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x[t] e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-j2</a:t>
            </a:r>
            <a:r>
              <a:rPr lang="el-GR" altLang="en-US" sz="2400" baseline="30000" smtClean="0"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kt/N</a:t>
            </a:r>
          </a:p>
          <a:p>
            <a:pPr eaLnBrk="1" hangingPunct="1">
              <a:buFontTx/>
              <a:buNone/>
            </a:pP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	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 =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∑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t=0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N/2-1 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x[2t] e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-j2</a:t>
            </a:r>
            <a:r>
              <a:rPr lang="el-GR" altLang="en-US" sz="2400" baseline="30000" smtClean="0"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k(2t)/N </a:t>
            </a:r>
          </a:p>
          <a:p>
            <a:pPr eaLnBrk="1" hangingPunct="1">
              <a:buFontTx/>
              <a:buNone/>
            </a:pP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             + 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∑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t=0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N/2-1 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x[2t+1] e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-j2</a:t>
            </a:r>
            <a:r>
              <a:rPr lang="el-GR" altLang="en-US" sz="2400" baseline="30000" smtClean="0"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k(2t+1)/N</a:t>
            </a:r>
          </a:p>
          <a:p>
            <a:pPr eaLnBrk="1" hangingPunct="1">
              <a:buFontTx/>
              <a:buNone/>
            </a:pPr>
            <a:endParaRPr lang="en-US" altLang="en-US" sz="800" baseline="30000" smtClean="0">
              <a:latin typeface="Courier New" pitchFamily="49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   =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∑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t=0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N/2-1 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x[2t] e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-j2</a:t>
            </a:r>
            <a:r>
              <a:rPr lang="el-GR" altLang="en-US" sz="2400" baseline="30000" smtClean="0"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kt/(N/2) </a:t>
            </a:r>
          </a:p>
          <a:p>
            <a:pPr eaLnBrk="1" hangingPunct="1">
              <a:buFontTx/>
              <a:buNone/>
            </a:pP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             + 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∑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t=0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N/2-1 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x[2t+1] e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-j2</a:t>
            </a:r>
            <a:r>
              <a:rPr lang="el-GR" altLang="en-US" sz="2400" baseline="30000" smtClean="0"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k(2t+1)/N</a:t>
            </a:r>
          </a:p>
          <a:p>
            <a:pPr eaLnBrk="1" hangingPunct="1"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   =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∑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t=0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N/2-1 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x[2t] e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-j2</a:t>
            </a:r>
            <a:r>
              <a:rPr lang="el-GR" altLang="en-US" sz="2400" baseline="30000" smtClean="0"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kt/(N/2) </a:t>
            </a:r>
          </a:p>
          <a:p>
            <a:pPr eaLnBrk="1" hangingPunct="1">
              <a:buFontTx/>
              <a:buNone/>
            </a:pP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             + </a:t>
            </a: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e</a:t>
            </a:r>
            <a:r>
              <a:rPr lang="en-US" altLang="en-US" sz="2400" baseline="30000" smtClean="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-j2</a:t>
            </a:r>
            <a:r>
              <a:rPr lang="el-GR" altLang="en-US" sz="2400" baseline="30000" smtClean="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400" baseline="30000" smtClean="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k/N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∑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t=0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N/2-1 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x[2t+1] e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-j2</a:t>
            </a:r>
            <a:r>
              <a:rPr lang="el-GR" altLang="en-US" sz="2400" baseline="30000" smtClean="0"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kt/(N/2)</a:t>
            </a:r>
          </a:p>
          <a:p>
            <a:pPr eaLnBrk="1" hangingPunct="1"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   =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F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k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even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+ e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-j2</a:t>
            </a:r>
            <a:r>
              <a:rPr lang="el-GR" altLang="en-US" sz="2400" baseline="30000" smtClean="0"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k/N * </a:t>
            </a:r>
            <a:r>
              <a:rPr lang="en-US" altLang="en-US" sz="2400" smtClean="0">
                <a:latin typeface="Courier New" pitchFamily="49" charset="0"/>
                <a:cs typeface="Times New Roman" pitchFamily="18" charset="0"/>
              </a:rPr>
              <a:t>F</a:t>
            </a:r>
            <a:r>
              <a:rPr lang="en-US" altLang="en-US" sz="2400" baseline="-25000" smtClean="0">
                <a:latin typeface="Courier New" pitchFamily="49" charset="0"/>
                <a:cs typeface="Times New Roman" pitchFamily="18" charset="0"/>
              </a:rPr>
              <a:t>k</a:t>
            </a:r>
            <a:r>
              <a:rPr lang="en-US" altLang="en-US" sz="2400" baseline="30000" smtClean="0">
                <a:latin typeface="Courier New" pitchFamily="49" charset="0"/>
                <a:cs typeface="Times New Roman" pitchFamily="18" charset="0"/>
              </a:rPr>
              <a:t>odd</a:t>
            </a:r>
            <a:endParaRPr lang="el-GR" altLang="en-US" sz="2400" baseline="30000" smtClean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1828800"/>
            <a:ext cx="1665288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(2t)/N = t/(N/2)</a:t>
            </a:r>
          </a:p>
        </p:txBody>
      </p:sp>
      <p:cxnSp>
        <p:nvCxnSpPr>
          <p:cNvPr id="4" name="Curved Connector 3"/>
          <p:cNvCxnSpPr/>
          <p:nvPr/>
        </p:nvCxnSpPr>
        <p:spPr>
          <a:xfrm rot="10800000" flipV="1">
            <a:off x="5867400" y="2198688"/>
            <a:ext cx="1519238" cy="145891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>
            <a:stCxn id="2" idx="2"/>
          </p:cNvCxnSpPr>
          <p:nvPr/>
        </p:nvCxnSpPr>
        <p:spPr>
          <a:xfrm rot="16200000" flipH="1">
            <a:off x="6202363" y="3382963"/>
            <a:ext cx="2678112" cy="30956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370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The FFT Algorithm</a:t>
            </a:r>
          </a:p>
        </p:txBody>
      </p:sp>
      <p:graphicFrame>
        <p:nvGraphicFramePr>
          <p:cNvPr id="86019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228600" y="1905000"/>
          <a:ext cx="86741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Visio" r:id="rId3" imgW="8148218" imgH="2963570" progId="Visio.Drawing.11">
                  <p:embed/>
                </p:oleObj>
              </mc:Choice>
              <mc:Fallback>
                <p:oleObj name="Visio" r:id="rId3" imgW="8148218" imgH="29635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05000"/>
                        <a:ext cx="86741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5257800"/>
            <a:ext cx="838200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recursive step has O(N) computations</a:t>
            </a:r>
          </a:p>
          <a:p>
            <a:pPr algn="ctr"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recursion requires O(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(N)) levels</a:t>
            </a:r>
          </a:p>
          <a:p>
            <a:pPr algn="ctr"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Total calculations are O(N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(N))</a:t>
            </a:r>
          </a:p>
        </p:txBody>
      </p:sp>
    </p:spTree>
    <p:extLst>
      <p:ext uri="{BB962C8B-B14F-4D97-AF65-F5344CB8AC3E}">
        <p14:creationId xmlns:p14="http://schemas.microsoft.com/office/powerpoint/2010/main" val="1295366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1143000"/>
          </a:xfrm>
        </p:spPr>
        <p:txBody>
          <a:bodyPr/>
          <a:lstStyle/>
          <a:p>
            <a:r>
              <a:rPr lang="en-US" altLang="en-US" smtClean="0"/>
              <a:t>FFT Recursive Efficiency</a:t>
            </a:r>
          </a:p>
        </p:txBody>
      </p:sp>
      <p:sp>
        <p:nvSpPr>
          <p:cNvPr id="87043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Figure to the right</a:t>
            </a:r>
          </a:p>
          <a:p>
            <a:pPr lvl="1"/>
            <a:r>
              <a:rPr lang="en-US" altLang="en-US" smtClean="0"/>
              <a:t>FFT of 16 points</a:t>
            </a:r>
          </a:p>
          <a:p>
            <a:pPr lvl="1"/>
            <a:r>
              <a:rPr lang="en-US" altLang="en-US" smtClean="0"/>
              <a:t>O(N) work at each level</a:t>
            </a:r>
          </a:p>
          <a:p>
            <a:pPr lvl="1"/>
            <a:r>
              <a:rPr lang="en-US" altLang="en-US" smtClean="0"/>
              <a:t>lg N + 1 = 5 levels</a:t>
            </a:r>
          </a:p>
          <a:p>
            <a:pPr lvl="1"/>
            <a:r>
              <a:rPr lang="en-US" altLang="en-US" smtClean="0"/>
              <a:t>Total calculations:</a:t>
            </a:r>
            <a:br>
              <a:rPr lang="en-US" altLang="en-US" smtClean="0"/>
            </a:br>
            <a:r>
              <a:rPr lang="en-US" altLang="en-US" smtClean="0"/>
              <a:t>O(N lg(N)</a:t>
            </a:r>
          </a:p>
        </p:txBody>
      </p:sp>
      <p:pic>
        <p:nvPicPr>
          <p:cNvPr id="870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1981200"/>
            <a:ext cx="4367212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633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The FFT Algorithm Overview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Initial Recursive Call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400" i="1" smtClean="0">
                <a:latin typeface="Times New Roman" pitchFamily="18" charset="0"/>
                <a:cs typeface="Times New Roman" pitchFamily="18" charset="0"/>
              </a:rPr>
              <a:t>FFT(time)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i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contains signal amplitudes, and is a power of 2 length (</a:t>
            </a:r>
            <a:r>
              <a:rPr lang="en-US" altLang="en-US" sz="24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Base Case: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n=1, then return the </a:t>
            </a:r>
            <a:r>
              <a:rPr lang="en-US" altLang="en-US" sz="2400" i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array</a:t>
            </a:r>
            <a:br>
              <a:rPr lang="en-US" altLang="en-US" sz="240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Divide Step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80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separate </a:t>
            </a:r>
            <a:r>
              <a:rPr lang="en-US" altLang="en-US" sz="2400" i="1" smtClean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into even (</a:t>
            </a:r>
            <a:r>
              <a:rPr lang="en-US" altLang="en-US" sz="2400" i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en-US" sz="2400" i="1" baseline="-25000" smtClean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) and odd (</a:t>
            </a:r>
            <a:r>
              <a:rPr lang="en-US" altLang="en-US" sz="2400" i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en-US" sz="2400" i="1" baseline="-25000" smtClean="0">
                <a:latin typeface="Times New Roman" pitchFamily="18" charset="0"/>
                <a:cs typeface="Times New Roman" pitchFamily="18" charset="0"/>
              </a:rPr>
              <a:t>odd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) sub-arrays</a:t>
            </a:r>
            <a:br>
              <a:rPr lang="en-US" altLang="en-US" sz="240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Recursive Step: 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2000" baseline="-25000" smtClean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 = FFT(time</a:t>
            </a:r>
            <a:r>
              <a:rPr lang="en-US" altLang="en-US" sz="2000" baseline="-25000" smtClean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), y</a:t>
            </a:r>
            <a:r>
              <a:rPr lang="en-US" altLang="en-US" sz="2000" baseline="-25000" smtClean="0">
                <a:latin typeface="Times New Roman" pitchFamily="18" charset="0"/>
                <a:cs typeface="Times New Roman" pitchFamily="18" charset="0"/>
              </a:rPr>
              <a:t>odd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= FFT(time</a:t>
            </a:r>
            <a:r>
              <a:rPr lang="en-US" altLang="en-US" sz="2000" baseline="-25000" smtClean="0">
                <a:latin typeface="Times New Roman" pitchFamily="18" charset="0"/>
                <a:cs typeface="Times New Roman" pitchFamily="18" charset="0"/>
              </a:rPr>
              <a:t>odd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altLang="en-US" sz="2000" smtClean="0">
                <a:latin typeface="Times New Roman" pitchFamily="18" charset="0"/>
                <a:cs typeface="Times New Roman" pitchFamily="18" charset="0"/>
              </a:rPr>
            </a:br>
            <a:endParaRPr lang="el-GR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Combine Step  </a:t>
            </a:r>
            <a:b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For loop of complex number multiplications </a:t>
            </a:r>
          </a:p>
        </p:txBody>
      </p:sp>
    </p:spTree>
    <p:extLst>
      <p:ext uri="{BB962C8B-B14F-4D97-AF65-F5344CB8AC3E}">
        <p14:creationId xmlns:p14="http://schemas.microsoft.com/office/powerpoint/2010/main" val="355940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5105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Complex Numbers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429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Complex numbers are written a + bi</a:t>
            </a:r>
          </a:p>
          <a:p>
            <a:pPr lvl="1" eaLnBrk="1" hangingPunct="1"/>
            <a:r>
              <a:rPr lang="en-US" altLang="en-US" smtClean="0"/>
              <a:t>a and b are real numbers </a:t>
            </a:r>
          </a:p>
          <a:p>
            <a:pPr lvl="1" eaLnBrk="1" hangingPunct="1"/>
            <a:r>
              <a:rPr lang="en-US" altLang="en-US" smtClean="0"/>
              <a:t>i (or j) satisfies the equation:</a:t>
            </a:r>
          </a:p>
          <a:p>
            <a:pPr eaLnBrk="1" hangingPunct="1"/>
            <a:r>
              <a:rPr lang="en-US" altLang="en-US" smtClean="0"/>
              <a:t>Characteristics of Complex Numbers</a:t>
            </a:r>
          </a:p>
          <a:p>
            <a:pPr lvl="1" eaLnBrk="1" hangingPunct="1"/>
            <a:r>
              <a:rPr lang="en-US" altLang="en-US" smtClean="0"/>
              <a:t>Extend the number system to two dimensions</a:t>
            </a:r>
          </a:p>
          <a:p>
            <a:pPr lvl="1" eaLnBrk="1" hangingPunct="1"/>
            <a:r>
              <a:rPr lang="en-US" altLang="en-US" smtClean="0"/>
              <a:t>i</a:t>
            </a:r>
            <a:r>
              <a:rPr lang="en-US" altLang="en-US" baseline="30000" smtClean="0"/>
              <a:t>2 </a:t>
            </a:r>
            <a:r>
              <a:rPr lang="en-US" altLang="en-US" smtClean="0"/>
              <a:t>= j</a:t>
            </a:r>
            <a:r>
              <a:rPr lang="en-US" altLang="en-US" baseline="30000" smtClean="0"/>
              <a:t>2</a:t>
            </a:r>
            <a:r>
              <a:rPr lang="en-US" altLang="en-US" smtClean="0"/>
              <a:t> = -1</a:t>
            </a:r>
          </a:p>
        </p:txBody>
      </p:sp>
      <p:pic>
        <p:nvPicPr>
          <p:cNvPr id="27652" name="Picture 7" descr="i = sqrt(-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25813"/>
            <a:ext cx="12033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3" name="Group 14"/>
          <p:cNvGrpSpPr>
            <a:grpSpLocks/>
          </p:cNvGrpSpPr>
          <p:nvPr/>
        </p:nvGrpSpPr>
        <p:grpSpPr bwMode="auto">
          <a:xfrm>
            <a:off x="6858000" y="457200"/>
            <a:ext cx="1911350" cy="2092325"/>
            <a:chOff x="4080" y="2666"/>
            <a:chExt cx="1204" cy="1318"/>
          </a:xfrm>
        </p:grpSpPr>
        <p:sp>
          <p:nvSpPr>
            <p:cNvPr id="27656" name="Line 9"/>
            <p:cNvSpPr>
              <a:spLocks noChangeShapeType="1"/>
            </p:cNvSpPr>
            <p:nvPr/>
          </p:nvSpPr>
          <p:spPr bwMode="auto">
            <a:xfrm>
              <a:off x="4512" y="278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10"/>
            <p:cNvSpPr>
              <a:spLocks noChangeShapeType="1"/>
            </p:cNvSpPr>
            <p:nvPr/>
          </p:nvSpPr>
          <p:spPr bwMode="auto">
            <a:xfrm>
              <a:off x="4080" y="340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Oval 11"/>
            <p:cNvSpPr>
              <a:spLocks noChangeArrowheads="1"/>
            </p:cNvSpPr>
            <p:nvPr/>
          </p:nvSpPr>
          <p:spPr bwMode="auto">
            <a:xfrm>
              <a:off x="4704" y="29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659" name="Text Box 12"/>
            <p:cNvSpPr txBox="1">
              <a:spLocks noChangeArrowheads="1"/>
            </p:cNvSpPr>
            <p:nvPr/>
          </p:nvSpPr>
          <p:spPr bwMode="auto">
            <a:xfrm>
              <a:off x="4811" y="2666"/>
              <a:ext cx="4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</a:rPr>
                <a:t>2+4j</a:t>
              </a:r>
            </a:p>
          </p:txBody>
        </p:sp>
        <p:cxnSp>
          <p:nvCxnSpPr>
            <p:cNvPr id="27660" name="AutoShape 13"/>
            <p:cNvCxnSpPr>
              <a:cxnSpLocks noChangeShapeType="1"/>
              <a:stCxn id="27659" idx="1"/>
              <a:endCxn id="27658" idx="7"/>
            </p:cNvCxnSpPr>
            <p:nvPr/>
          </p:nvCxnSpPr>
          <p:spPr bwMode="auto">
            <a:xfrm rot="10800000" flipV="1">
              <a:off x="4745" y="2812"/>
              <a:ext cx="66" cy="12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1776413" y="1066800"/>
            <a:ext cx="279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Rectangular Notation</a:t>
            </a:r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608013" y="5943600"/>
            <a:ext cx="7773987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5000"/>
              </a:schemeClr>
            </a:solidFill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Note: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Mathematicians use the symbol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;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DSP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normally uses j</a:t>
            </a:r>
          </a:p>
        </p:txBody>
      </p:sp>
    </p:spTree>
    <p:extLst>
      <p:ext uri="{BB962C8B-B14F-4D97-AF65-F5344CB8AC3E}">
        <p14:creationId xmlns:p14="http://schemas.microsoft.com/office/powerpoint/2010/main" val="2532203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Simple Recursive Solution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96000"/>
          </a:xfrm>
        </p:spPr>
        <p:txBody>
          <a:bodyPr/>
          <a:lstStyle/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2000" b="1" smtClean="0"/>
              <a:t>public static Complex[] FFT(Complex[] time)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2000" smtClean="0"/>
              <a:t>{	int N = time.length;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2000" smtClean="0"/>
              <a:t>	Complex[] fourier = new Complex[N];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2000" smtClean="0"/>
              <a:t>	if (N==1)  { fourier[0] = time[0]; return fourier; }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800" smtClean="0"/>
              <a:t>    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2000" smtClean="0"/>
              <a:t>	Complex[] even = new Complex[N/2], odd  = new Complex[N/2];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2000" smtClean="0"/>
              <a:t>	for (int m=0; m&lt;N/2; m++) 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2000" smtClean="0"/>
              <a:t>	{   even[m] = time[2*m]; odd[m] = time[2*m+1]; }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800" smtClean="0"/>
              <a:t>    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2000" smtClean="0"/>
              <a:t>	Complex[] q = </a:t>
            </a:r>
            <a:r>
              <a:rPr lang="en-US" altLang="en-US" sz="2000" i="1" smtClean="0"/>
              <a:t>FFT(even), r = FFT(odd);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2000" smtClean="0"/>
              <a:t>	for (int k=0; k&lt;N/2; k++)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2000" smtClean="0"/>
              <a:t>	{	double exp = -2*k* Math.</a:t>
            </a:r>
            <a:r>
              <a:rPr lang="en-US" altLang="en-US" sz="2000" i="1" smtClean="0"/>
              <a:t>PI /N;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2000" smtClean="0"/>
              <a:t>		Complex wk = new Complex(Math.</a:t>
            </a:r>
            <a:r>
              <a:rPr lang="en-US" altLang="en-US" sz="2000" i="1" smtClean="0"/>
              <a:t>cos(exp), Math.sin(exp));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2000" smtClean="0"/>
              <a:t>		fourier[k]     = q[k].plus(wk.times(r[k])); </a:t>
            </a:r>
            <a:br>
              <a:rPr lang="en-US" altLang="en-US" sz="2000" smtClean="0"/>
            </a:br>
            <a:r>
              <a:rPr lang="en-US" altLang="en-US" sz="2000" smtClean="0"/>
              <a:t>		fourier[k+N/2] = q[k].minus(wk.times(r[k])); 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2000" smtClean="0"/>
              <a:t>	}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2000" smtClean="0"/>
              <a:t>	return fourier; </a:t>
            </a:r>
            <a:r>
              <a:rPr lang="en-US" altLang="en-US" sz="2000" b="1" smtClean="0"/>
              <a:t>  </a:t>
            </a:r>
            <a:br>
              <a:rPr lang="en-US" altLang="en-US" sz="2000" b="1" smtClean="0"/>
            </a:br>
            <a:r>
              <a:rPr lang="en-US" altLang="en-US" sz="2000" smtClean="0"/>
              <a:t>}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970338" y="6045200"/>
            <a:ext cx="4259262" cy="584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</a:rPr>
              <a:t>Note:</a:t>
            </a: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</a:rPr>
              <a:t> e</a:t>
            </a:r>
            <a:r>
              <a:rPr lang="en-US" altLang="en-US" sz="3200" baseline="30000">
                <a:solidFill>
                  <a:srgbClr val="000000"/>
                </a:solidFill>
                <a:latin typeface="Times New Roman" pitchFamily="18" charset="0"/>
              </a:rPr>
              <a:t>-2k</a:t>
            </a:r>
            <a:r>
              <a:rPr lang="el-GR" altLang="en-US" sz="32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en-US" sz="32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/N </a:t>
            </a: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-e</a:t>
            </a:r>
            <a:r>
              <a:rPr lang="en-US" altLang="en-US" sz="3200" baseline="30000">
                <a:solidFill>
                  <a:srgbClr val="000000"/>
                </a:solidFill>
                <a:latin typeface="Times New Roman" pitchFamily="18" charset="0"/>
              </a:rPr>
              <a:t>-2k</a:t>
            </a:r>
            <a:r>
              <a:rPr lang="el-GR" altLang="en-US" sz="3200" baseline="30000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en-US" altLang="en-US" sz="3200" baseline="30000">
                <a:solidFill>
                  <a:srgbClr val="000000"/>
                </a:solidFill>
                <a:latin typeface="Times New Roman" pitchFamily="18" charset="0"/>
              </a:rPr>
              <a:t>/N+N/2</a:t>
            </a:r>
            <a:endParaRPr lang="en-US" alt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43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Inefficiencies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810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Repetitive calculations of sines and cosines are extremely slow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Recursive activation record overhead is huge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Declaring and copying arrays at every step slows things down at least by half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N&gt;&gt;1 is ten times faster than N/2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Complex class methods cause machine code jumps that put pressure on the hardware cache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42900" y="1143000"/>
            <a:ext cx="8397875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Computations still are an order of magnitude slower than necessary</a:t>
            </a:r>
          </a:p>
        </p:txBody>
      </p:sp>
    </p:spTree>
    <p:extLst>
      <p:ext uri="{BB962C8B-B14F-4D97-AF65-F5344CB8AC3E}">
        <p14:creationId xmlns:p14="http://schemas.microsoft.com/office/powerpoint/2010/main" val="1427346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Eliminating the Recursion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229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numbers in the rectangles are the array indices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Notice how the indices change during the recursion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Can you see a pattern ?</a:t>
            </a:r>
          </a:p>
        </p:txBody>
      </p:sp>
      <p:grpSp>
        <p:nvGrpSpPr>
          <p:cNvPr id="91140" name="Group 12"/>
          <p:cNvGrpSpPr>
            <a:grpSpLocks/>
          </p:cNvGrpSpPr>
          <p:nvPr/>
        </p:nvGrpSpPr>
        <p:grpSpPr bwMode="auto">
          <a:xfrm>
            <a:off x="685800" y="2362200"/>
            <a:ext cx="7848600" cy="381000"/>
            <a:chOff x="432" y="1488"/>
            <a:chExt cx="4944" cy="240"/>
          </a:xfrm>
        </p:grpSpPr>
        <p:sp>
          <p:nvSpPr>
            <p:cNvPr id="91162" name="Rectangle 4"/>
            <p:cNvSpPr>
              <a:spLocks noChangeArrowheads="1"/>
            </p:cNvSpPr>
            <p:nvPr/>
          </p:nvSpPr>
          <p:spPr bwMode="auto">
            <a:xfrm>
              <a:off x="432" y="1488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</a:rPr>
                <a:t>000</a:t>
              </a:r>
            </a:p>
          </p:txBody>
        </p:sp>
        <p:sp>
          <p:nvSpPr>
            <p:cNvPr id="91163" name="Rectangle 5"/>
            <p:cNvSpPr>
              <a:spLocks noChangeArrowheads="1"/>
            </p:cNvSpPr>
            <p:nvPr/>
          </p:nvSpPr>
          <p:spPr bwMode="auto">
            <a:xfrm>
              <a:off x="1056" y="1488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</a:rPr>
                <a:t>001</a:t>
              </a:r>
            </a:p>
          </p:txBody>
        </p:sp>
        <p:sp>
          <p:nvSpPr>
            <p:cNvPr id="91164" name="Rectangle 6"/>
            <p:cNvSpPr>
              <a:spLocks noChangeArrowheads="1"/>
            </p:cNvSpPr>
            <p:nvPr/>
          </p:nvSpPr>
          <p:spPr bwMode="auto">
            <a:xfrm>
              <a:off x="1680" y="1488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</a:rPr>
                <a:t>010</a:t>
              </a:r>
            </a:p>
          </p:txBody>
        </p:sp>
        <p:sp>
          <p:nvSpPr>
            <p:cNvPr id="91165" name="Rectangle 7"/>
            <p:cNvSpPr>
              <a:spLocks noChangeArrowheads="1"/>
            </p:cNvSpPr>
            <p:nvPr/>
          </p:nvSpPr>
          <p:spPr bwMode="auto">
            <a:xfrm>
              <a:off x="2304" y="1488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</a:rPr>
                <a:t>011</a:t>
              </a:r>
            </a:p>
          </p:txBody>
        </p:sp>
        <p:sp>
          <p:nvSpPr>
            <p:cNvPr id="91166" name="Rectangle 8"/>
            <p:cNvSpPr>
              <a:spLocks noChangeArrowheads="1"/>
            </p:cNvSpPr>
            <p:nvPr/>
          </p:nvSpPr>
          <p:spPr bwMode="auto">
            <a:xfrm>
              <a:off x="2928" y="1488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91167" name="Rectangle 9"/>
            <p:cNvSpPr>
              <a:spLocks noChangeArrowheads="1"/>
            </p:cNvSpPr>
            <p:nvPr/>
          </p:nvSpPr>
          <p:spPr bwMode="auto">
            <a:xfrm>
              <a:off x="3552" y="1488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</a:rPr>
                <a:t>101</a:t>
              </a:r>
            </a:p>
          </p:txBody>
        </p:sp>
        <p:sp>
          <p:nvSpPr>
            <p:cNvPr id="91168" name="Rectangle 10"/>
            <p:cNvSpPr>
              <a:spLocks noChangeArrowheads="1"/>
            </p:cNvSpPr>
            <p:nvPr/>
          </p:nvSpPr>
          <p:spPr bwMode="auto">
            <a:xfrm>
              <a:off x="4800" y="1488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</a:rPr>
                <a:t>111</a:t>
              </a:r>
            </a:p>
          </p:txBody>
        </p:sp>
        <p:sp>
          <p:nvSpPr>
            <p:cNvPr id="91169" name="Rectangle 11"/>
            <p:cNvSpPr>
              <a:spLocks noChangeArrowheads="1"/>
            </p:cNvSpPr>
            <p:nvPr/>
          </p:nvSpPr>
          <p:spPr bwMode="auto">
            <a:xfrm>
              <a:off x="4176" y="1488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</a:rPr>
                <a:t>110</a:t>
              </a:r>
            </a:p>
          </p:txBody>
        </p:sp>
      </p:grpSp>
      <p:sp>
        <p:nvSpPr>
          <p:cNvPr id="91141" name="Rectangle 14"/>
          <p:cNvSpPr>
            <a:spLocks noChangeArrowheads="1"/>
          </p:cNvSpPr>
          <p:nvPr/>
        </p:nvSpPr>
        <p:spPr bwMode="auto">
          <a:xfrm>
            <a:off x="457200" y="3124200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000</a:t>
            </a:r>
          </a:p>
        </p:txBody>
      </p:sp>
      <p:sp>
        <p:nvSpPr>
          <p:cNvPr id="91142" name="Rectangle 15"/>
          <p:cNvSpPr>
            <a:spLocks noChangeArrowheads="1"/>
          </p:cNvSpPr>
          <p:nvPr/>
        </p:nvSpPr>
        <p:spPr bwMode="auto">
          <a:xfrm>
            <a:off x="1447800" y="3124200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010</a:t>
            </a:r>
          </a:p>
        </p:txBody>
      </p:sp>
      <p:sp>
        <p:nvSpPr>
          <p:cNvPr id="91143" name="Rectangle 16"/>
          <p:cNvSpPr>
            <a:spLocks noChangeArrowheads="1"/>
          </p:cNvSpPr>
          <p:nvPr/>
        </p:nvSpPr>
        <p:spPr bwMode="auto">
          <a:xfrm>
            <a:off x="2438400" y="3124200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91144" name="Rectangle 17"/>
          <p:cNvSpPr>
            <a:spLocks noChangeArrowheads="1"/>
          </p:cNvSpPr>
          <p:nvPr/>
        </p:nvSpPr>
        <p:spPr bwMode="auto">
          <a:xfrm>
            <a:off x="3429000" y="3124200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110</a:t>
            </a:r>
          </a:p>
        </p:txBody>
      </p:sp>
      <p:sp>
        <p:nvSpPr>
          <p:cNvPr id="91145" name="Rectangle 18"/>
          <p:cNvSpPr>
            <a:spLocks noChangeArrowheads="1"/>
          </p:cNvSpPr>
          <p:nvPr/>
        </p:nvSpPr>
        <p:spPr bwMode="auto">
          <a:xfrm>
            <a:off x="4572000" y="3124200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001</a:t>
            </a:r>
          </a:p>
        </p:txBody>
      </p:sp>
      <p:sp>
        <p:nvSpPr>
          <p:cNvPr id="91146" name="Rectangle 19"/>
          <p:cNvSpPr>
            <a:spLocks noChangeArrowheads="1"/>
          </p:cNvSpPr>
          <p:nvPr/>
        </p:nvSpPr>
        <p:spPr bwMode="auto">
          <a:xfrm>
            <a:off x="5562600" y="3124200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011</a:t>
            </a:r>
          </a:p>
        </p:txBody>
      </p:sp>
      <p:sp>
        <p:nvSpPr>
          <p:cNvPr id="91147" name="Rectangle 20"/>
          <p:cNvSpPr>
            <a:spLocks noChangeArrowheads="1"/>
          </p:cNvSpPr>
          <p:nvPr/>
        </p:nvSpPr>
        <p:spPr bwMode="auto">
          <a:xfrm>
            <a:off x="7543800" y="3124200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111</a:t>
            </a:r>
          </a:p>
        </p:txBody>
      </p:sp>
      <p:sp>
        <p:nvSpPr>
          <p:cNvPr id="91148" name="Rectangle 21"/>
          <p:cNvSpPr>
            <a:spLocks noChangeArrowheads="1"/>
          </p:cNvSpPr>
          <p:nvPr/>
        </p:nvSpPr>
        <p:spPr bwMode="auto">
          <a:xfrm>
            <a:off x="6553200" y="3124200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101</a:t>
            </a:r>
          </a:p>
        </p:txBody>
      </p:sp>
      <p:sp>
        <p:nvSpPr>
          <p:cNvPr id="91149" name="Rectangle 23"/>
          <p:cNvSpPr>
            <a:spLocks noChangeArrowheads="1"/>
          </p:cNvSpPr>
          <p:nvPr/>
        </p:nvSpPr>
        <p:spPr bwMode="auto">
          <a:xfrm>
            <a:off x="304800" y="3733800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000</a:t>
            </a:r>
          </a:p>
        </p:txBody>
      </p:sp>
      <p:sp>
        <p:nvSpPr>
          <p:cNvPr id="91150" name="Rectangle 24"/>
          <p:cNvSpPr>
            <a:spLocks noChangeArrowheads="1"/>
          </p:cNvSpPr>
          <p:nvPr/>
        </p:nvSpPr>
        <p:spPr bwMode="auto">
          <a:xfrm>
            <a:off x="1295400" y="3733800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91151" name="Rectangle 25"/>
          <p:cNvSpPr>
            <a:spLocks noChangeArrowheads="1"/>
          </p:cNvSpPr>
          <p:nvPr/>
        </p:nvSpPr>
        <p:spPr bwMode="auto">
          <a:xfrm>
            <a:off x="2438400" y="3733800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010</a:t>
            </a:r>
          </a:p>
        </p:txBody>
      </p:sp>
      <p:sp>
        <p:nvSpPr>
          <p:cNvPr id="91152" name="Rectangle 26"/>
          <p:cNvSpPr>
            <a:spLocks noChangeArrowheads="1"/>
          </p:cNvSpPr>
          <p:nvPr/>
        </p:nvSpPr>
        <p:spPr bwMode="auto">
          <a:xfrm>
            <a:off x="3429000" y="3733800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110</a:t>
            </a:r>
          </a:p>
        </p:txBody>
      </p:sp>
      <p:sp>
        <p:nvSpPr>
          <p:cNvPr id="91153" name="Rectangle 27"/>
          <p:cNvSpPr>
            <a:spLocks noChangeArrowheads="1"/>
          </p:cNvSpPr>
          <p:nvPr/>
        </p:nvSpPr>
        <p:spPr bwMode="auto">
          <a:xfrm>
            <a:off x="4572000" y="3733800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001</a:t>
            </a:r>
          </a:p>
        </p:txBody>
      </p:sp>
      <p:sp>
        <p:nvSpPr>
          <p:cNvPr id="91154" name="Rectangle 28"/>
          <p:cNvSpPr>
            <a:spLocks noChangeArrowheads="1"/>
          </p:cNvSpPr>
          <p:nvPr/>
        </p:nvSpPr>
        <p:spPr bwMode="auto">
          <a:xfrm>
            <a:off x="5562600" y="3733800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101</a:t>
            </a:r>
          </a:p>
        </p:txBody>
      </p:sp>
      <p:sp>
        <p:nvSpPr>
          <p:cNvPr id="91155" name="Rectangle 29"/>
          <p:cNvSpPr>
            <a:spLocks noChangeArrowheads="1"/>
          </p:cNvSpPr>
          <p:nvPr/>
        </p:nvSpPr>
        <p:spPr bwMode="auto">
          <a:xfrm>
            <a:off x="7696200" y="3733800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111</a:t>
            </a:r>
          </a:p>
        </p:txBody>
      </p:sp>
      <p:sp>
        <p:nvSpPr>
          <p:cNvPr id="91156" name="Rectangle 30"/>
          <p:cNvSpPr>
            <a:spLocks noChangeArrowheads="1"/>
          </p:cNvSpPr>
          <p:nvPr/>
        </p:nvSpPr>
        <p:spPr bwMode="auto">
          <a:xfrm>
            <a:off x="6705600" y="3733800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011</a:t>
            </a:r>
          </a:p>
        </p:txBody>
      </p:sp>
      <p:sp>
        <p:nvSpPr>
          <p:cNvPr id="91157" name="Line 40"/>
          <p:cNvSpPr>
            <a:spLocks noChangeShapeType="1"/>
          </p:cNvSpPr>
          <p:nvPr/>
        </p:nvSpPr>
        <p:spPr bwMode="auto">
          <a:xfrm>
            <a:off x="4495800" y="2895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8" name="Line 41"/>
          <p:cNvSpPr>
            <a:spLocks noChangeShapeType="1"/>
          </p:cNvSpPr>
          <p:nvPr/>
        </p:nvSpPr>
        <p:spPr bwMode="auto">
          <a:xfrm>
            <a:off x="2362200" y="3581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9" name="Line 42"/>
          <p:cNvSpPr>
            <a:spLocks noChangeShapeType="1"/>
          </p:cNvSpPr>
          <p:nvPr/>
        </p:nvSpPr>
        <p:spPr bwMode="auto">
          <a:xfrm>
            <a:off x="6629400" y="3581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0" name="Line 43"/>
          <p:cNvSpPr>
            <a:spLocks noChangeShapeType="1"/>
          </p:cNvSpPr>
          <p:nvPr/>
        </p:nvSpPr>
        <p:spPr bwMode="auto">
          <a:xfrm>
            <a:off x="4495800" y="3581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1" name="Text Box 44"/>
          <p:cNvSpPr txBox="1">
            <a:spLocks noChangeArrowheads="1"/>
          </p:cNvSpPr>
          <p:nvPr/>
        </p:nvSpPr>
        <p:spPr bwMode="auto">
          <a:xfrm>
            <a:off x="3352800" y="1524000"/>
            <a:ext cx="2541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Butterfly algorithm</a:t>
            </a:r>
          </a:p>
        </p:txBody>
      </p:sp>
    </p:spTree>
    <p:extLst>
      <p:ext uri="{BB962C8B-B14F-4D97-AF65-F5344CB8AC3E}">
        <p14:creationId xmlns:p14="http://schemas.microsoft.com/office/powerpoint/2010/main" val="579254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Bit flipping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Determine if a number is an even power of two: n &amp; (n-1)</a:t>
            </a:r>
          </a:p>
          <a:p>
            <a:pPr>
              <a:defRPr/>
            </a:pPr>
            <a:r>
              <a:rPr lang="en-US" dirty="0" smtClean="0"/>
              <a:t>Determine the upper most bit number, B</a:t>
            </a:r>
            <a:br>
              <a:rPr lang="en-US" dirty="0" smtClean="0"/>
            </a:b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=1, x = n-1;  while (x&amp;(x-1)) </a:t>
            </a:r>
            <a:r>
              <a:rPr lang="en-US" dirty="0"/>
              <a:t>B</a:t>
            </a:r>
            <a:r>
              <a:rPr lang="en-US" dirty="0" smtClean="0"/>
              <a:t>++;</a:t>
            </a:r>
          </a:p>
          <a:p>
            <a:pPr marL="0" indent="0">
              <a:buFontTx/>
              <a:buNone/>
              <a:defRPr/>
            </a:pPr>
            <a:endParaRPr lang="en-US" sz="800" dirty="0" smtClean="0"/>
          </a:p>
          <a:p>
            <a:pPr marL="0" indent="0">
              <a:buFontTx/>
              <a:buNone/>
              <a:defRPr/>
            </a:pPr>
            <a:r>
              <a:rPr lang="en-US" i="1" dirty="0" smtClean="0"/>
              <a:t>Result</a:t>
            </a:r>
            <a:r>
              <a:rPr lang="en-US" dirty="0" smtClean="0"/>
              <a:t> = 0</a:t>
            </a:r>
            <a:br>
              <a:rPr lang="en-US" dirty="0" smtClean="0"/>
            </a:br>
            <a:r>
              <a:rPr lang="en-US" b="1" dirty="0" smtClean="0"/>
              <a:t>FOR</a:t>
            </a:r>
            <a:r>
              <a:rPr lang="en-US" dirty="0" smtClean="0"/>
              <a:t> each bit </a:t>
            </a:r>
            <a:r>
              <a:rPr lang="en-US" i="1" dirty="0" smtClean="0"/>
              <a:t>b</a:t>
            </a:r>
            <a:r>
              <a:rPr lang="en-US" dirty="0" smtClean="0"/>
              <a:t> from 0 to </a:t>
            </a:r>
            <a:r>
              <a:rPr lang="en-US" i="1" dirty="0" smtClean="0"/>
              <a:t>B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</a:t>
            </a:r>
            <a:r>
              <a:rPr lang="en-US" b="1" dirty="0" smtClean="0"/>
              <a:t>IF</a:t>
            </a:r>
            <a:r>
              <a:rPr lang="en-US" dirty="0" smtClean="0"/>
              <a:t> bit set, shift </a:t>
            </a:r>
            <a:r>
              <a:rPr lang="en-US" i="1" dirty="0" smtClean="0"/>
              <a:t>B – b</a:t>
            </a:r>
            <a:r>
              <a:rPr lang="en-US" dirty="0" smtClean="0"/>
              <a:t> and </a:t>
            </a:r>
            <a:r>
              <a:rPr lang="en-US" b="1" dirty="0" smtClean="0"/>
              <a:t>OR</a:t>
            </a:r>
            <a:r>
              <a:rPr lang="en-US" dirty="0" smtClean="0"/>
              <a:t> into </a:t>
            </a:r>
            <a:r>
              <a:rPr lang="en-US" i="1" dirty="0" smtClean="0"/>
              <a:t>result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12545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Butterfly Code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itchFamily="49" charset="0"/>
              </a:rPr>
              <a:t>int j = N&gt;&gt;1, k;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itchFamily="49" charset="0"/>
              </a:rPr>
              <a:t>for (int i=1;i&lt;N-1;i++)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itchFamily="49" charset="0"/>
              </a:rPr>
              <a:t>{ if (i &lt; j)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itchFamily="49" charset="0"/>
              </a:rPr>
              <a:t>  {  swap (x[i],x[j]);}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itchFamily="49" charset="0"/>
              </a:rPr>
              <a:t>  k = N&gt;&gt;1;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itchFamily="49" charset="0"/>
              </a:rPr>
              <a:t>  while (k&gt;=2 &amp; j&gt;=k)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itchFamily="49" charset="0"/>
              </a:rPr>
              <a:t>  { j -= k;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itchFamily="49" charset="0"/>
              </a:rPr>
              <a:t>    k &gt;&gt;= 1;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itchFamily="49" charset="0"/>
              </a:rPr>
              <a:t>  }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itchFamily="49" charset="0"/>
              </a:rPr>
              <a:t>  j += k;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smtClean="0">
              <a:latin typeface="Courier New" pitchFamily="49" charset="0"/>
            </a:endParaRPr>
          </a:p>
        </p:txBody>
      </p:sp>
      <p:sp>
        <p:nvSpPr>
          <p:cNvPr id="9318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403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Arial" pitchFamily="34" charset="0"/>
              </a:rPr>
              <a:t>Most Significant Bit</a:t>
            </a:r>
            <a:br>
              <a:rPr lang="en-US" altLang="en-US" sz="2000" smtClean="0">
                <a:latin typeface="Arial" pitchFamily="34" charset="0"/>
              </a:rPr>
            </a:br>
            <a:r>
              <a:rPr lang="en-US" altLang="en-US" sz="2000" smtClean="0">
                <a:latin typeface="Arial" pitchFamily="34" charset="0"/>
              </a:rPr>
              <a:t>SwapBit ( x, x + lgN)</a:t>
            </a:r>
            <a:br>
              <a:rPr lang="en-US" altLang="en-US" sz="2000" smtClean="0">
                <a:latin typeface="Arial" pitchFamily="34" charset="0"/>
              </a:rPr>
            </a:br>
            <a:endParaRPr lang="en-US" altLang="en-US" sz="200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Arial" pitchFamily="34" charset="0"/>
              </a:rPr>
              <a:t>Second most significant bit </a:t>
            </a:r>
            <a:br>
              <a:rPr lang="en-US" altLang="en-US" sz="2000" smtClean="0">
                <a:latin typeface="Arial" pitchFamily="34" charset="0"/>
              </a:rPr>
            </a:br>
            <a:r>
              <a:rPr lang="en-US" altLang="en-US" sz="2000" smtClean="0">
                <a:latin typeface="Arial" pitchFamily="34" charset="0"/>
              </a:rPr>
              <a:t>SwapBit(x, x + lg(N/2)</a:t>
            </a:r>
            <a:br>
              <a:rPr lang="en-US" altLang="en-US" sz="2000" smtClean="0">
                <a:latin typeface="Arial" pitchFamily="34" charset="0"/>
              </a:rPr>
            </a:br>
            <a:endParaRPr lang="en-US" altLang="en-US" sz="200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Arial" pitchFamily="34" charset="0"/>
              </a:rPr>
              <a:t>Third most significant bit </a:t>
            </a:r>
            <a:br>
              <a:rPr lang="en-US" altLang="en-US" sz="2000" smtClean="0">
                <a:latin typeface="Arial" pitchFamily="34" charset="0"/>
              </a:rPr>
            </a:br>
            <a:r>
              <a:rPr lang="en-US" altLang="en-US" sz="2000" smtClean="0">
                <a:latin typeface="Arial" pitchFamily="34" charset="0"/>
              </a:rPr>
              <a:t>SwapBit(x, x + lg(N/4) </a:t>
            </a:r>
            <a:br>
              <a:rPr lang="en-US" altLang="en-US" sz="2000" smtClean="0">
                <a:latin typeface="Arial" pitchFamily="34" charset="0"/>
              </a:rPr>
            </a:br>
            <a:endParaRPr lang="en-US" altLang="en-US" sz="200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Arial" pitchFamily="34" charset="0"/>
              </a:rPr>
              <a:t>kth most significant bit</a:t>
            </a:r>
            <a:br>
              <a:rPr lang="en-US" altLang="en-US" sz="2000" smtClean="0">
                <a:latin typeface="Arial" pitchFamily="34" charset="0"/>
              </a:rPr>
            </a:br>
            <a:r>
              <a:rPr lang="en-US" altLang="en-US" sz="2000" smtClean="0">
                <a:latin typeface="Arial" pitchFamily="34" charset="0"/>
              </a:rPr>
              <a:t>SwapBit(x, x + lg(N/2</a:t>
            </a:r>
            <a:r>
              <a:rPr lang="en-US" altLang="en-US" sz="2000" baseline="30000" smtClean="0">
                <a:latin typeface="Arial" pitchFamily="34" charset="0"/>
              </a:rPr>
              <a:t>k</a:t>
            </a:r>
            <a:r>
              <a:rPr lang="en-US" altLang="en-US" sz="2000" smtClean="0">
                <a:latin typeface="Arial" pitchFamily="34" charset="0"/>
              </a:rPr>
              <a:t>))</a:t>
            </a:r>
          </a:p>
        </p:txBody>
      </p:sp>
      <p:sp>
        <p:nvSpPr>
          <p:cNvPr id="93189" name="Text Box 4"/>
          <p:cNvSpPr txBox="1">
            <a:spLocks noChangeArrowheads="1"/>
          </p:cNvSpPr>
          <p:nvPr/>
        </p:nvSpPr>
        <p:spPr bwMode="auto">
          <a:xfrm>
            <a:off x="2944813" y="1219200"/>
            <a:ext cx="3303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Flip bits from left to right</a:t>
            </a:r>
          </a:p>
        </p:txBody>
      </p:sp>
    </p:spTree>
    <p:extLst>
      <p:ext uri="{BB962C8B-B14F-4D97-AF65-F5344CB8AC3E}">
        <p14:creationId xmlns:p14="http://schemas.microsoft.com/office/powerpoint/2010/main" val="648886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 and Cosine Table Look Up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2895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Courier New" pitchFamily="49" charset="0"/>
                <a:cs typeface="Times New Roman" pitchFamily="18" charset="0"/>
              </a:rPr>
              <a:t>e</a:t>
            </a:r>
            <a:r>
              <a:rPr lang="en-US" altLang="en-US" sz="2800" baseline="30000" smtClean="0">
                <a:latin typeface="Courier New" pitchFamily="49" charset="0"/>
                <a:cs typeface="Times New Roman" pitchFamily="18" charset="0"/>
              </a:rPr>
              <a:t>i2</a:t>
            </a:r>
            <a:r>
              <a:rPr lang="el-GR" altLang="en-US" sz="2800" baseline="30000" smtClean="0"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800" baseline="30000" smtClean="0">
                <a:latin typeface="Courier New" pitchFamily="49" charset="0"/>
                <a:cs typeface="Times New Roman" pitchFamily="18" charset="0"/>
              </a:rPr>
              <a:t>k/N </a:t>
            </a:r>
            <a:r>
              <a:rPr lang="en-US" altLang="en-US" sz="2800" smtClean="0">
                <a:latin typeface="Courier New" pitchFamily="49" charset="0"/>
                <a:cs typeface="Times New Roman" pitchFamily="18" charset="0"/>
              </a:rPr>
              <a:t>= cos(2</a:t>
            </a:r>
            <a:r>
              <a:rPr lang="el-GR" altLang="en-US" sz="2800" smtClean="0"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800" smtClean="0">
                <a:latin typeface="Courier New" pitchFamily="49" charset="0"/>
                <a:cs typeface="Times New Roman" pitchFamily="18" charset="0"/>
              </a:rPr>
              <a:t>k/N) + i sin(2</a:t>
            </a:r>
            <a:r>
              <a:rPr lang="el-GR" altLang="en-US" sz="2800" smtClean="0"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800" smtClean="0">
                <a:latin typeface="Courier New" pitchFamily="49" charset="0"/>
                <a:cs typeface="Times New Roman" pitchFamily="18" charset="0"/>
              </a:rPr>
              <a:t>k/N)</a:t>
            </a:r>
          </a:p>
          <a:p>
            <a:pPr eaLnBrk="1" hangingPunct="1"/>
            <a:r>
              <a:rPr lang="en-US" altLang="en-US" sz="2800" smtClean="0">
                <a:latin typeface="Courier New" pitchFamily="49" charset="0"/>
                <a:cs typeface="Times New Roman" pitchFamily="18" charset="0"/>
              </a:rPr>
              <a:t>We can store in an array (sinX[])</a:t>
            </a:r>
            <a:br>
              <a:rPr lang="en-US" altLang="en-US" sz="2800" smtClean="0">
                <a:latin typeface="Courier New" pitchFamily="49" charset="0"/>
                <a:cs typeface="Times New Roman" pitchFamily="18" charset="0"/>
              </a:rPr>
            </a:br>
            <a:r>
              <a:rPr lang="en-US" altLang="en-US" sz="2800" smtClean="0">
                <a:latin typeface="Courier New" pitchFamily="49" charset="0"/>
                <a:cs typeface="Times New Roman" pitchFamily="18" charset="0"/>
              </a:rPr>
              <a:t>sin(2</a:t>
            </a:r>
            <a:r>
              <a:rPr lang="el-GR" altLang="en-US" sz="2800" smtClean="0"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800" smtClean="0">
                <a:latin typeface="Courier New" pitchFamily="49" charset="0"/>
                <a:cs typeface="Times New Roman" pitchFamily="18" charset="0"/>
              </a:rPr>
              <a:t>0/N), sin(2</a:t>
            </a:r>
            <a:r>
              <a:rPr lang="el-GR" altLang="en-US" sz="2800" smtClean="0"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800" smtClean="0">
                <a:latin typeface="Courier New" pitchFamily="49" charset="0"/>
                <a:cs typeface="Times New Roman" pitchFamily="18" charset="0"/>
              </a:rPr>
              <a:t>1/N), sin(2</a:t>
            </a:r>
            <a:r>
              <a:rPr lang="el-GR" altLang="en-US" sz="2800" smtClean="0"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800" smtClean="0">
                <a:latin typeface="Courier New" pitchFamily="49" charset="0"/>
                <a:cs typeface="Times New Roman" pitchFamily="18" charset="0"/>
              </a:rPr>
              <a:t>2/N) sin(2</a:t>
            </a:r>
            <a:r>
              <a:rPr lang="el-GR" altLang="en-US" sz="2800" smtClean="0"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800" smtClean="0">
                <a:latin typeface="Courier New" pitchFamily="49" charset="0"/>
                <a:cs typeface="Times New Roman" pitchFamily="18" charset="0"/>
              </a:rPr>
              <a:t>3/N), … sin(2</a:t>
            </a:r>
            <a:r>
              <a:rPr lang="el-GR" altLang="en-US" sz="2800" smtClean="0"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800" smtClean="0">
                <a:latin typeface="Courier New" pitchFamily="49" charset="0"/>
                <a:cs typeface="Times New Roman" pitchFamily="18" charset="0"/>
              </a:rPr>
              <a:t>(N-1)/N)</a:t>
            </a:r>
          </a:p>
          <a:p>
            <a:pPr eaLnBrk="1" hangingPunct="1"/>
            <a:r>
              <a:rPr lang="en-US" altLang="en-US" sz="2800" smtClean="0">
                <a:latin typeface="Courier New" pitchFamily="49" charset="0"/>
                <a:cs typeface="Times New Roman" pitchFamily="18" charset="0"/>
              </a:rPr>
              <a:t>cos(2</a:t>
            </a:r>
            <a:r>
              <a:rPr lang="el-GR" altLang="en-US" sz="2800" smtClean="0">
                <a:latin typeface="Courier New" pitchFamily="49" charset="0"/>
                <a:cs typeface="Times New Roman" pitchFamily="18" charset="0"/>
              </a:rPr>
              <a:t>π</a:t>
            </a:r>
            <a:r>
              <a:rPr lang="en-US" altLang="en-US" sz="2800" smtClean="0">
                <a:latin typeface="Courier New" pitchFamily="49" charset="0"/>
                <a:cs typeface="Times New Roman" pitchFamily="18" charset="0"/>
              </a:rPr>
              <a:t>k/N) = cosX[(k+(N&gt;&gt;2))%N] 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90525" y="1676400"/>
            <a:ext cx="822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Compute the values ahead of time and save repetitive calculations</a:t>
            </a:r>
          </a:p>
        </p:txBody>
      </p:sp>
    </p:spTree>
    <p:extLst>
      <p:ext uri="{BB962C8B-B14F-4D97-AF65-F5344CB8AC3E}">
        <p14:creationId xmlns:p14="http://schemas.microsoft.com/office/powerpoint/2010/main" val="3823682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00800"/>
            <a:ext cx="7772400" cy="304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000" smtClean="0">
                <a:solidFill>
                  <a:srgbClr val="000000"/>
                </a:solidFill>
                <a:latin typeface="Palatino"/>
              </a:rPr>
              <a:t>Understanding Digital Signal Processing, Third Edition, Richard Lyons</a:t>
            </a:r>
            <a:br>
              <a:rPr lang="en-US" altLang="en-US" sz="1000" smtClean="0">
                <a:solidFill>
                  <a:srgbClr val="000000"/>
                </a:solidFill>
                <a:latin typeface="Palatino"/>
              </a:rPr>
            </a:br>
            <a:r>
              <a:rPr lang="en-US" altLang="en-US" sz="1000" smtClean="0">
                <a:solidFill>
                  <a:srgbClr val="000000"/>
                </a:solidFill>
                <a:latin typeface="Palatino"/>
              </a:rPr>
              <a:t>(0-13-261480-4) © Pearson Education, 2011.</a:t>
            </a:r>
            <a:br>
              <a:rPr lang="en-US" altLang="en-US" sz="1000" smtClean="0">
                <a:solidFill>
                  <a:srgbClr val="000000"/>
                </a:solidFill>
                <a:latin typeface="Palatino"/>
              </a:rPr>
            </a:br>
            <a:endParaRPr lang="en-US" altLang="en-US" sz="1000" smtClean="0">
              <a:solidFill>
                <a:srgbClr val="000000"/>
              </a:solidFill>
              <a:latin typeface="Monaco"/>
            </a:endParaRPr>
          </a:p>
        </p:txBody>
      </p:sp>
      <p:pic>
        <p:nvPicPr>
          <p:cNvPr id="95235" name="Picture 4" descr="FIg04-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549275"/>
            <a:ext cx="8839200" cy="5276850"/>
          </a:xfrm>
        </p:spPr>
      </p:pic>
      <p:sp>
        <p:nvSpPr>
          <p:cNvPr id="2" name="TextBox 1"/>
          <p:cNvSpPr txBox="1"/>
          <p:nvPr/>
        </p:nvSpPr>
        <p:spPr>
          <a:xfrm>
            <a:off x="914400" y="619125"/>
            <a:ext cx="1938338" cy="52387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/>
              <a:t>W</a:t>
            </a:r>
            <a:r>
              <a:rPr lang="en-US" sz="2800" baseline="30000" dirty="0" err="1"/>
              <a:t>k</a:t>
            </a:r>
            <a:r>
              <a:rPr lang="en-US" sz="2800" baseline="-25000" dirty="0" err="1"/>
              <a:t>N</a:t>
            </a:r>
            <a:r>
              <a:rPr lang="en-US" sz="2800" dirty="0"/>
              <a:t>= e</a:t>
            </a:r>
            <a:r>
              <a:rPr lang="en-US" sz="2800" baseline="30000" dirty="0"/>
              <a:t>2</a:t>
            </a:r>
            <a:r>
              <a:rPr lang="el-GR" sz="2800" baseline="30000" dirty="0">
                <a:latin typeface="Times New Roman"/>
                <a:cs typeface="Times New Roman"/>
              </a:rPr>
              <a:t>π</a:t>
            </a:r>
            <a:r>
              <a:rPr lang="en-US" sz="2800" baseline="30000" dirty="0">
                <a:latin typeface="Times New Roman"/>
                <a:cs typeface="Times New Roman"/>
              </a:rPr>
              <a:t>k/N</a:t>
            </a:r>
            <a:endParaRPr lang="en-US" sz="28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791200"/>
            <a:ext cx="8466138" cy="40005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This relationship allows table lookups for </a:t>
            </a:r>
            <a:r>
              <a:rPr lang="en-US" sz="2000" dirty="0" err="1"/>
              <a:t>precomputed</a:t>
            </a:r>
            <a:r>
              <a:rPr lang="en-US" sz="2000" dirty="0"/>
              <a:t> </a:t>
            </a:r>
            <a:r>
              <a:rPr lang="en-US" sz="2000" dirty="0" err="1"/>
              <a:t>sines</a:t>
            </a:r>
            <a:r>
              <a:rPr lang="en-US" sz="2000" dirty="0"/>
              <a:t> and cosines</a:t>
            </a:r>
          </a:p>
        </p:txBody>
      </p:sp>
    </p:spTree>
    <p:extLst>
      <p:ext uri="{BB962C8B-B14F-4D97-AF65-F5344CB8AC3E}">
        <p14:creationId xmlns:p14="http://schemas.microsoft.com/office/powerpoint/2010/main" val="4149308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Optimized FFT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// Perform the fft calculations.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for (int stage=1; stage&lt;=M; stage++)   // M = lg 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{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   // Remember  that complex numbers require pairs of doubles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   fftSubGroupGap = 2&lt;&lt;stage;          // 4, 8, 16, ... – subgroup distance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   gap  = fftSubGroupGap&gt;&gt;1; // 2, 4, 8, ... – odd/even distance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   kInc = N&gt;&gt;1; // Number of 2PIki/N steps for odd/even entries.</a:t>
            </a:r>
            <a:br>
              <a:rPr lang="en-US" altLang="en-US" sz="2000" smtClean="0"/>
            </a:br>
            <a:endParaRPr lang="en-US" altLang="en-US" sz="1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   // Outer loop: each sub-fft group; inner loop: combine group elements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   for (int even=0; even&lt;complex.length; even+=fftSubGroupGap)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   {   k = 0; // Index into the trigonometric lookup table.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        for (int element=even; element&lt;(even+gap); element+=2)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        {   </a:t>
            </a:r>
            <a:br>
              <a:rPr lang="en-US" altLang="en-US" sz="2000" smtClean="0"/>
            </a:br>
            <a:r>
              <a:rPr lang="en-US" altLang="en-US" sz="2000" smtClean="0"/>
              <a:t>        </a:t>
            </a:r>
            <a:r>
              <a:rPr lang="en-US" altLang="en-US" sz="2400" b="1" smtClean="0"/>
              <a:t>// *****  See Next Slide  *****</a:t>
            </a: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000" smtClean="0"/>
              <a:t>        k += kInc;                  // position for next look up.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   }   }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   kInc &gt;&gt;= 1;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20120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Multiplication Portion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// Look up e^2PIki/N avoiding trig calculations here.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realW = sines[(k+(N&gt;&gt;2))%N];   // cos(2PIk/N);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imagW = -sines[k%N];                // -sin(2PIk/N);</a:t>
            </a:r>
            <a:br>
              <a:rPr lang="en-US" altLang="en-US" sz="2000" smtClean="0"/>
            </a:br>
            <a:endParaRPr lang="en-US" altLang="en-US" sz="9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// Complex multiplication of the odd entry of the subgroup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//   with (e^2PIi/N)^k = (cos(2PI/N) - i * sin(2*PI/N)^k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j = (element + gap);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tempReal = realW * complex[j] - imagW   * complex[j+1];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tempImag = realW * complex[j+1] + imagW * complex[j];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// Adjust the odd entry (subtract: the fft is periodic).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complex[j]   = complex[element] - tempReal;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complex[j+1] = complex[element+1] -tempImag;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//Adjust the even entry.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complex[element]   += tempReal;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complex[element+1] += tempImag;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smtClean="0"/>
          </a:p>
        </p:txBody>
      </p:sp>
    </p:spTree>
    <p:extLst>
      <p:ext uri="{BB962C8B-B14F-4D97-AF65-F5344CB8AC3E}">
        <p14:creationId xmlns:p14="http://schemas.microsoft.com/office/powerpoint/2010/main" val="684979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 smtClean="0"/>
              <a:t>Cepstrum</a:t>
            </a:r>
            <a:endParaRPr lang="en-US" sz="4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010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History </a:t>
            </a:r>
            <a:r>
              <a:rPr lang="en-US" sz="2400" dirty="0" smtClean="0"/>
              <a:t>(</a:t>
            </a:r>
            <a:r>
              <a:rPr lang="en-US" sz="2400" dirty="0" err="1" smtClean="0"/>
              <a:t>Bogert</a:t>
            </a:r>
            <a:r>
              <a:rPr lang="en-US" sz="2400" dirty="0" smtClean="0"/>
              <a:t> et. Al. 1963)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Definition </a:t>
            </a:r>
            <a:br>
              <a:rPr lang="en-US" sz="2400" b="1" dirty="0" smtClean="0"/>
            </a:br>
            <a:r>
              <a:rPr lang="en-US" sz="2400" dirty="0" smtClean="0"/>
              <a:t>Fourier Transform (or Discrete Cosine Transform) of the log of the magnitude (absolute value) of a Fourier Transform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Concept </a:t>
            </a:r>
            <a:br>
              <a:rPr lang="en-US" sz="2400" b="1" dirty="0" smtClean="0"/>
            </a:br>
            <a:r>
              <a:rPr lang="en-US" sz="2400" dirty="0" smtClean="0"/>
              <a:t>Treats the frequency as a “</a:t>
            </a:r>
            <a:r>
              <a:rPr lang="en-US" sz="2400" i="1" dirty="0" smtClean="0"/>
              <a:t>time domain</a:t>
            </a:r>
            <a:r>
              <a:rPr lang="en-US" sz="2400" dirty="0" smtClean="0"/>
              <a:t>” signal and computes the frequency spectrum of the spectrum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Pitch Algorithm</a:t>
            </a:r>
            <a:endParaRPr lang="en-US" sz="24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Vocal track excitation (E) and harmonics (H) are multiplicative, not additive.  F1, F2, … are integer multiples of F0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The log converts the multiplicity to a sum </a:t>
            </a:r>
          </a:p>
          <a:p>
            <a:pPr marL="914400" lvl="2" indent="0" eaLnBrk="1" hangingPunct="1">
              <a:lnSpc>
                <a:spcPct val="80000"/>
              </a:lnSpc>
              <a:buFontTx/>
              <a:buNone/>
            </a:pPr>
            <a:r>
              <a:rPr lang="en-US" sz="2200" i="1" dirty="0" smtClean="0"/>
              <a:t>log(|X(</a:t>
            </a:r>
            <a:r>
              <a:rPr lang="el-GR" sz="2200" i="1" dirty="0" smtClean="0">
                <a:cs typeface="Times New Roman" pitchFamily="18" charset="0"/>
              </a:rPr>
              <a:t>ω</a:t>
            </a:r>
            <a:r>
              <a:rPr lang="en-US" sz="2200" i="1" dirty="0" smtClean="0"/>
              <a:t>)|) = Log(|E(</a:t>
            </a:r>
            <a:r>
              <a:rPr lang="el-GR" sz="2200" i="1" dirty="0" smtClean="0">
                <a:cs typeface="Times New Roman" pitchFamily="18" charset="0"/>
              </a:rPr>
              <a:t>ω</a:t>
            </a:r>
            <a:r>
              <a:rPr lang="en-US" sz="2200" i="1" dirty="0" smtClean="0"/>
              <a:t>)||H(</a:t>
            </a:r>
            <a:r>
              <a:rPr lang="el-GR" sz="2200" i="1" dirty="0" smtClean="0">
                <a:cs typeface="Times New Roman" pitchFamily="18" charset="0"/>
              </a:rPr>
              <a:t>ω</a:t>
            </a:r>
            <a:r>
              <a:rPr lang="en-US" sz="2200" i="1" dirty="0" smtClean="0"/>
              <a:t>)|)  = log(|E(</a:t>
            </a:r>
            <a:r>
              <a:rPr lang="el-GR" sz="2200" i="1" dirty="0" smtClean="0">
                <a:cs typeface="Times New Roman" pitchFamily="18" charset="0"/>
              </a:rPr>
              <a:t>ω</a:t>
            </a:r>
            <a:r>
              <a:rPr lang="en-US" sz="2200" i="1" dirty="0" smtClean="0"/>
              <a:t>)|)+log(|H(</a:t>
            </a:r>
            <a:r>
              <a:rPr lang="el-GR" sz="2200" i="1" dirty="0" smtClean="0">
                <a:cs typeface="Times New Roman" pitchFamily="18" charset="0"/>
              </a:rPr>
              <a:t>ω</a:t>
            </a:r>
            <a:r>
              <a:rPr lang="en-US" sz="2200" i="1" dirty="0" smtClean="0"/>
              <a:t>)|)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The pitch shows up as a spike in the lower part of the </a:t>
            </a:r>
            <a:r>
              <a:rPr lang="en-US" sz="2400" dirty="0" err="1" smtClean="0"/>
              <a:t>Cepstrum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4958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Polar Notation</a:t>
            </a:r>
          </a:p>
        </p:txBody>
      </p:sp>
      <p:sp>
        <p:nvSpPr>
          <p:cNvPr id="2867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191000" y="3276600"/>
            <a:ext cx="4724400" cy="26670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Rectangular Form</a:t>
            </a:r>
            <a:r>
              <a:rPr lang="en-US" altLang="en-US" sz="2400" smtClean="0"/>
              <a:t> 4+i3</a:t>
            </a:r>
          </a:p>
          <a:p>
            <a:pPr eaLnBrk="1" hangingPunct="1"/>
            <a:r>
              <a:rPr lang="en-US" altLang="en-US" sz="2400" smtClean="0"/>
              <a:t>Convert to Polar Form (5,36.87)</a:t>
            </a:r>
          </a:p>
          <a:p>
            <a:pPr lvl="1" eaLnBrk="1" hangingPunct="1"/>
            <a:r>
              <a:rPr lang="en-US" altLang="en-US" sz="2200" smtClean="0"/>
              <a:t>M = sqrt(4</a:t>
            </a:r>
            <a:r>
              <a:rPr lang="en-US" altLang="en-US" sz="2200" baseline="30000" smtClean="0"/>
              <a:t>2</a:t>
            </a:r>
            <a:r>
              <a:rPr lang="en-US" altLang="en-US" sz="2200" smtClean="0"/>
              <a:t>+3</a:t>
            </a:r>
            <a:r>
              <a:rPr lang="en-US" altLang="en-US" sz="2200" baseline="30000" smtClean="0"/>
              <a:t>2</a:t>
            </a:r>
            <a:r>
              <a:rPr lang="en-US" altLang="en-US" sz="2200" smtClean="0"/>
              <a:t>) = 5</a:t>
            </a:r>
          </a:p>
          <a:p>
            <a:pPr lvl="1" eaLnBrk="1" hangingPunct="1"/>
            <a:r>
              <a:rPr lang="ru-RU" altLang="en-US" sz="2200" smtClean="0">
                <a:cs typeface="Times New Roman" pitchFamily="18" charset="0"/>
              </a:rPr>
              <a:t>Ө</a:t>
            </a:r>
            <a:r>
              <a:rPr lang="en-US" altLang="en-US" sz="2200" smtClean="0"/>
              <a:t> = arctan(3/4)</a:t>
            </a:r>
          </a:p>
          <a:p>
            <a:pPr eaLnBrk="1" hangingPunct="1"/>
            <a:r>
              <a:rPr lang="en-US" altLang="en-US" sz="2400" smtClean="0"/>
              <a:t>Convert to Rectangular</a:t>
            </a:r>
          </a:p>
          <a:p>
            <a:pPr lvl="1" eaLnBrk="1" hangingPunct="1"/>
            <a:r>
              <a:rPr lang="en-US" altLang="en-US" sz="2200" smtClean="0"/>
              <a:t>A+ib = M(cos </a:t>
            </a:r>
            <a:r>
              <a:rPr lang="ru-RU" altLang="en-US" sz="2200" smtClean="0">
                <a:cs typeface="Times New Roman" pitchFamily="18" charset="0"/>
              </a:rPr>
              <a:t>Ө</a:t>
            </a:r>
            <a:r>
              <a:rPr lang="en-US" altLang="en-US" sz="2200" smtClean="0"/>
              <a:t> + i * sin</a:t>
            </a:r>
            <a:r>
              <a:rPr lang="ru-RU" altLang="en-US" sz="2200" smtClean="0">
                <a:cs typeface="Times New Roman" pitchFamily="18" charset="0"/>
              </a:rPr>
              <a:t>Ө</a:t>
            </a:r>
            <a:r>
              <a:rPr lang="en-US" altLang="en-US" sz="2200" smtClean="0"/>
              <a:t>)</a:t>
            </a:r>
          </a:p>
        </p:txBody>
      </p:sp>
      <p:pic>
        <p:nvPicPr>
          <p:cNvPr id="28676" name="Picture 6" descr="0204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533400"/>
            <a:ext cx="3200400" cy="2405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469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Distance and angle from the origin</a:t>
            </a:r>
          </a:p>
        </p:txBody>
      </p:sp>
      <p:pic>
        <p:nvPicPr>
          <p:cNvPr id="28678" name="Picture 12" descr="1200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7" r="29546"/>
          <a:stretch>
            <a:fillRect/>
          </a:stretch>
        </p:blipFill>
        <p:spPr>
          <a:xfrm>
            <a:off x="482600" y="2514600"/>
            <a:ext cx="3251200" cy="313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9" name="Text Box 15"/>
          <p:cNvSpPr txBox="1">
            <a:spLocks noChangeArrowheads="1"/>
          </p:cNvSpPr>
          <p:nvPr/>
        </p:nvSpPr>
        <p:spPr bwMode="auto">
          <a:xfrm>
            <a:off x="588963" y="6061075"/>
            <a:ext cx="78692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Be Careful: At 90 and 270 degrees we have a divide by zero</a:t>
            </a:r>
          </a:p>
        </p:txBody>
      </p:sp>
    </p:spTree>
    <p:extLst>
      <p:ext uri="{BB962C8B-B14F-4D97-AF65-F5344CB8AC3E}">
        <p14:creationId xmlns:p14="http://schemas.microsoft.com/office/powerpoint/2010/main" val="4139119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Terminology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3369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43400"/>
                <a:gridCol w="4343400"/>
              </a:tblGrid>
              <a:tr h="37076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Cepstrum</a:t>
                      </a:r>
                      <a:r>
                        <a:rPr lang="en-US" sz="1800" dirty="0" smtClean="0"/>
                        <a:t> Terminology</a:t>
                      </a:r>
                      <a:endParaRPr lang="en-US" sz="1800" dirty="0"/>
                    </a:p>
                  </a:txBody>
                  <a:tcPr marL="102198" marR="102198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Frequency</a:t>
                      </a:r>
                      <a:r>
                        <a:rPr lang="en-US" sz="1800" baseline="0" dirty="0" smtClean="0"/>
                        <a:t> Terminology</a:t>
                      </a:r>
                      <a:endParaRPr lang="en-US" sz="1800" dirty="0"/>
                    </a:p>
                  </a:txBody>
                  <a:tcPr marL="102198" marR="102198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Cepstrum</a:t>
                      </a:r>
                      <a:endParaRPr lang="en-US" sz="1800" dirty="0"/>
                    </a:p>
                  </a:txBody>
                  <a:tcPr marL="102198" marR="102198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Spectrum</a:t>
                      </a:r>
                      <a:endParaRPr lang="en-US" sz="1800" dirty="0"/>
                    </a:p>
                  </a:txBody>
                  <a:tcPr marL="102198" marR="102198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Quefrency</a:t>
                      </a:r>
                      <a:endParaRPr lang="en-US" sz="1800" dirty="0"/>
                    </a:p>
                  </a:txBody>
                  <a:tcPr marL="102198" marR="102198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Frequency</a:t>
                      </a:r>
                      <a:endParaRPr lang="en-US" sz="1800" dirty="0"/>
                    </a:p>
                  </a:txBody>
                  <a:tcPr marL="102198" marR="102198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Rahmonics</a:t>
                      </a:r>
                      <a:endParaRPr lang="en-US" sz="1800" dirty="0"/>
                    </a:p>
                  </a:txBody>
                  <a:tcPr marL="102198" marR="102198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Harmonics</a:t>
                      </a:r>
                      <a:endParaRPr lang="en-US" sz="1800" dirty="0"/>
                    </a:p>
                  </a:txBody>
                  <a:tcPr marL="102198" marR="102198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Gamnitude</a:t>
                      </a:r>
                      <a:endParaRPr lang="en-US" sz="1800" dirty="0"/>
                    </a:p>
                  </a:txBody>
                  <a:tcPr marL="102198" marR="102198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Magnitude</a:t>
                      </a:r>
                      <a:endParaRPr lang="en-US" sz="1800" dirty="0"/>
                    </a:p>
                  </a:txBody>
                  <a:tcPr marL="102198" marR="102198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Sphe</a:t>
                      </a:r>
                      <a:endParaRPr lang="en-US" sz="1800" dirty="0"/>
                    </a:p>
                  </a:txBody>
                  <a:tcPr marL="102198" marR="102198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Phase</a:t>
                      </a:r>
                    </a:p>
                  </a:txBody>
                  <a:tcPr marL="102198" marR="102198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Lifter</a:t>
                      </a:r>
                      <a:endParaRPr lang="en-US" sz="1800" dirty="0"/>
                    </a:p>
                  </a:txBody>
                  <a:tcPr marL="102198" marR="102198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Filter</a:t>
                      </a:r>
                      <a:endParaRPr lang="en-US" sz="1800" dirty="0"/>
                    </a:p>
                  </a:txBody>
                  <a:tcPr marL="102198" marR="102198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Short-pass Lifter</a:t>
                      </a:r>
                      <a:endParaRPr lang="en-US" sz="1800" dirty="0"/>
                    </a:p>
                  </a:txBody>
                  <a:tcPr marL="102198" marR="102198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Low-pass</a:t>
                      </a:r>
                      <a:r>
                        <a:rPr lang="en-US" sz="1800" baseline="0" dirty="0" smtClean="0"/>
                        <a:t> Filter</a:t>
                      </a:r>
                      <a:endParaRPr lang="en-US" sz="1800" dirty="0"/>
                    </a:p>
                  </a:txBody>
                  <a:tcPr marL="102198" marR="102198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Long-pass Lifter</a:t>
                      </a:r>
                      <a:endParaRPr lang="en-US" sz="1800" dirty="0"/>
                    </a:p>
                  </a:txBody>
                  <a:tcPr marL="102198" marR="102198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High-pass-Filter</a:t>
                      </a:r>
                      <a:endParaRPr lang="en-US" sz="1800" dirty="0"/>
                    </a:p>
                  </a:txBody>
                  <a:tcPr marL="102198" marR="102198" marT="45711" marB="45711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943600"/>
            <a:ext cx="8499475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Notice the flipping of the letters – example </a:t>
            </a:r>
            <a:r>
              <a:rPr lang="en-US" sz="2400" dirty="0" err="1"/>
              <a:t>Ceps</a:t>
            </a:r>
            <a:r>
              <a:rPr lang="en-US" sz="2400" dirty="0"/>
              <a:t> is Spec backwards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246063"/>
            <a:ext cx="7772400" cy="1143000"/>
          </a:xfrm>
        </p:spPr>
        <p:txBody>
          <a:bodyPr/>
          <a:lstStyle/>
          <a:p>
            <a:r>
              <a:rPr lang="en-US" smtClean="0"/>
              <a:t>Cepstrum and Pitch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610552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 smtClean="0"/>
              <a:t>Cepstrums</a:t>
            </a:r>
            <a:r>
              <a:rPr lang="en-US" sz="4000" dirty="0" smtClean="0"/>
              <a:t> for Formants</a:t>
            </a:r>
          </a:p>
        </p:txBody>
      </p:sp>
      <p:grpSp>
        <p:nvGrpSpPr>
          <p:cNvPr id="20483" name="Group 58"/>
          <p:cNvGrpSpPr>
            <a:grpSpLocks/>
          </p:cNvGrpSpPr>
          <p:nvPr/>
        </p:nvGrpSpPr>
        <p:grpSpPr bwMode="auto">
          <a:xfrm>
            <a:off x="1905000" y="1219200"/>
            <a:ext cx="5170488" cy="5029200"/>
            <a:chOff x="1399" y="912"/>
            <a:chExt cx="3257" cy="3168"/>
          </a:xfrm>
        </p:grpSpPr>
        <p:sp>
          <p:nvSpPr>
            <p:cNvPr id="20485" name="Freeform 4"/>
            <p:cNvSpPr>
              <a:spLocks/>
            </p:cNvSpPr>
            <p:nvPr/>
          </p:nvSpPr>
          <p:spPr bwMode="auto">
            <a:xfrm>
              <a:off x="1399" y="969"/>
              <a:ext cx="1856" cy="419"/>
            </a:xfrm>
            <a:custGeom>
              <a:avLst/>
              <a:gdLst>
                <a:gd name="T0" fmla="*/ 0 w 1856"/>
                <a:gd name="T1" fmla="*/ 238 h 419"/>
                <a:gd name="T2" fmla="*/ 73 w 1856"/>
                <a:gd name="T3" fmla="*/ 183 h 419"/>
                <a:gd name="T4" fmla="*/ 119 w 1856"/>
                <a:gd name="T5" fmla="*/ 256 h 419"/>
                <a:gd name="T6" fmla="*/ 174 w 1856"/>
                <a:gd name="T7" fmla="*/ 284 h 419"/>
                <a:gd name="T8" fmla="*/ 219 w 1856"/>
                <a:gd name="T9" fmla="*/ 174 h 419"/>
                <a:gd name="T10" fmla="*/ 256 w 1856"/>
                <a:gd name="T11" fmla="*/ 247 h 419"/>
                <a:gd name="T12" fmla="*/ 265 w 1856"/>
                <a:gd name="T13" fmla="*/ 274 h 419"/>
                <a:gd name="T14" fmla="*/ 311 w 1856"/>
                <a:gd name="T15" fmla="*/ 284 h 419"/>
                <a:gd name="T16" fmla="*/ 338 w 1856"/>
                <a:gd name="T17" fmla="*/ 82 h 419"/>
                <a:gd name="T18" fmla="*/ 384 w 1856"/>
                <a:gd name="T19" fmla="*/ 0 h 419"/>
                <a:gd name="T20" fmla="*/ 439 w 1856"/>
                <a:gd name="T21" fmla="*/ 92 h 419"/>
                <a:gd name="T22" fmla="*/ 475 w 1856"/>
                <a:gd name="T23" fmla="*/ 357 h 419"/>
                <a:gd name="T24" fmla="*/ 484 w 1856"/>
                <a:gd name="T25" fmla="*/ 393 h 419"/>
                <a:gd name="T26" fmla="*/ 503 w 1856"/>
                <a:gd name="T27" fmla="*/ 375 h 419"/>
                <a:gd name="T28" fmla="*/ 494 w 1856"/>
                <a:gd name="T29" fmla="*/ 256 h 419"/>
                <a:gd name="T30" fmla="*/ 503 w 1856"/>
                <a:gd name="T31" fmla="*/ 119 h 419"/>
                <a:gd name="T32" fmla="*/ 594 w 1856"/>
                <a:gd name="T33" fmla="*/ 183 h 419"/>
                <a:gd name="T34" fmla="*/ 640 w 1856"/>
                <a:gd name="T35" fmla="*/ 229 h 419"/>
                <a:gd name="T36" fmla="*/ 649 w 1856"/>
                <a:gd name="T37" fmla="*/ 165 h 419"/>
                <a:gd name="T38" fmla="*/ 704 w 1856"/>
                <a:gd name="T39" fmla="*/ 201 h 419"/>
                <a:gd name="T40" fmla="*/ 795 w 1856"/>
                <a:gd name="T41" fmla="*/ 311 h 419"/>
                <a:gd name="T42" fmla="*/ 823 w 1856"/>
                <a:gd name="T43" fmla="*/ 210 h 419"/>
                <a:gd name="T44" fmla="*/ 850 w 1856"/>
                <a:gd name="T45" fmla="*/ 201 h 419"/>
                <a:gd name="T46" fmla="*/ 923 w 1856"/>
                <a:gd name="T47" fmla="*/ 174 h 419"/>
                <a:gd name="T48" fmla="*/ 951 w 1856"/>
                <a:gd name="T49" fmla="*/ 302 h 419"/>
                <a:gd name="T50" fmla="*/ 1006 w 1856"/>
                <a:gd name="T51" fmla="*/ 338 h 419"/>
                <a:gd name="T52" fmla="*/ 1024 w 1856"/>
                <a:gd name="T53" fmla="*/ 366 h 419"/>
                <a:gd name="T54" fmla="*/ 1042 w 1856"/>
                <a:gd name="T55" fmla="*/ 329 h 419"/>
                <a:gd name="T56" fmla="*/ 1079 w 1856"/>
                <a:gd name="T57" fmla="*/ 238 h 419"/>
                <a:gd name="T58" fmla="*/ 1152 w 1856"/>
                <a:gd name="T59" fmla="*/ 128 h 419"/>
                <a:gd name="T60" fmla="*/ 1170 w 1856"/>
                <a:gd name="T61" fmla="*/ 302 h 419"/>
                <a:gd name="T62" fmla="*/ 1198 w 1856"/>
                <a:gd name="T63" fmla="*/ 357 h 419"/>
                <a:gd name="T64" fmla="*/ 1207 w 1856"/>
                <a:gd name="T65" fmla="*/ 412 h 419"/>
                <a:gd name="T66" fmla="*/ 1225 w 1856"/>
                <a:gd name="T67" fmla="*/ 393 h 419"/>
                <a:gd name="T68" fmla="*/ 1262 w 1856"/>
                <a:gd name="T69" fmla="*/ 183 h 419"/>
                <a:gd name="T70" fmla="*/ 1298 w 1856"/>
                <a:gd name="T71" fmla="*/ 247 h 419"/>
                <a:gd name="T72" fmla="*/ 1353 w 1856"/>
                <a:gd name="T73" fmla="*/ 284 h 419"/>
                <a:gd name="T74" fmla="*/ 1417 w 1856"/>
                <a:gd name="T75" fmla="*/ 274 h 419"/>
                <a:gd name="T76" fmla="*/ 1426 w 1856"/>
                <a:gd name="T77" fmla="*/ 229 h 419"/>
                <a:gd name="T78" fmla="*/ 1444 w 1856"/>
                <a:gd name="T79" fmla="*/ 210 h 419"/>
                <a:gd name="T80" fmla="*/ 1472 w 1856"/>
                <a:gd name="T81" fmla="*/ 220 h 419"/>
                <a:gd name="T82" fmla="*/ 1527 w 1856"/>
                <a:gd name="T83" fmla="*/ 357 h 419"/>
                <a:gd name="T84" fmla="*/ 1609 w 1856"/>
                <a:gd name="T85" fmla="*/ 302 h 419"/>
                <a:gd name="T86" fmla="*/ 1609 w 1856"/>
                <a:gd name="T87" fmla="*/ 201 h 419"/>
                <a:gd name="T88" fmla="*/ 1646 w 1856"/>
                <a:gd name="T89" fmla="*/ 210 h 419"/>
                <a:gd name="T90" fmla="*/ 1673 w 1856"/>
                <a:gd name="T91" fmla="*/ 265 h 419"/>
                <a:gd name="T92" fmla="*/ 1691 w 1856"/>
                <a:gd name="T93" fmla="*/ 348 h 419"/>
                <a:gd name="T94" fmla="*/ 1728 w 1856"/>
                <a:gd name="T95" fmla="*/ 338 h 419"/>
                <a:gd name="T96" fmla="*/ 1801 w 1856"/>
                <a:gd name="T97" fmla="*/ 165 h 419"/>
                <a:gd name="T98" fmla="*/ 1838 w 1856"/>
                <a:gd name="T99" fmla="*/ 174 h 419"/>
                <a:gd name="T100" fmla="*/ 1847 w 1856"/>
                <a:gd name="T101" fmla="*/ 210 h 419"/>
                <a:gd name="T102" fmla="*/ 1856 w 1856"/>
                <a:gd name="T103" fmla="*/ 238 h 4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56" h="419">
                  <a:moveTo>
                    <a:pt x="0" y="238"/>
                  </a:moveTo>
                  <a:cubicBezTo>
                    <a:pt x="21" y="205"/>
                    <a:pt x="36" y="195"/>
                    <a:pt x="73" y="183"/>
                  </a:cubicBezTo>
                  <a:cubicBezTo>
                    <a:pt x="132" y="203"/>
                    <a:pt x="92" y="215"/>
                    <a:pt x="119" y="256"/>
                  </a:cubicBezTo>
                  <a:cubicBezTo>
                    <a:pt x="129" y="270"/>
                    <a:pt x="159" y="279"/>
                    <a:pt x="174" y="284"/>
                  </a:cubicBezTo>
                  <a:cubicBezTo>
                    <a:pt x="191" y="231"/>
                    <a:pt x="146" y="150"/>
                    <a:pt x="219" y="174"/>
                  </a:cubicBezTo>
                  <a:cubicBezTo>
                    <a:pt x="252" y="205"/>
                    <a:pt x="235" y="184"/>
                    <a:pt x="256" y="247"/>
                  </a:cubicBezTo>
                  <a:cubicBezTo>
                    <a:pt x="259" y="256"/>
                    <a:pt x="256" y="272"/>
                    <a:pt x="265" y="274"/>
                  </a:cubicBezTo>
                  <a:cubicBezTo>
                    <a:pt x="280" y="277"/>
                    <a:pt x="296" y="281"/>
                    <a:pt x="311" y="284"/>
                  </a:cubicBezTo>
                  <a:cubicBezTo>
                    <a:pt x="362" y="205"/>
                    <a:pt x="322" y="277"/>
                    <a:pt x="338" y="82"/>
                  </a:cubicBezTo>
                  <a:cubicBezTo>
                    <a:pt x="342" y="39"/>
                    <a:pt x="344" y="13"/>
                    <a:pt x="384" y="0"/>
                  </a:cubicBezTo>
                  <a:cubicBezTo>
                    <a:pt x="412" y="29"/>
                    <a:pt x="427" y="53"/>
                    <a:pt x="439" y="92"/>
                  </a:cubicBezTo>
                  <a:cubicBezTo>
                    <a:pt x="449" y="175"/>
                    <a:pt x="418" y="297"/>
                    <a:pt x="475" y="357"/>
                  </a:cubicBezTo>
                  <a:cubicBezTo>
                    <a:pt x="478" y="369"/>
                    <a:pt x="474" y="386"/>
                    <a:pt x="484" y="393"/>
                  </a:cubicBezTo>
                  <a:cubicBezTo>
                    <a:pt x="491" y="398"/>
                    <a:pt x="502" y="384"/>
                    <a:pt x="503" y="375"/>
                  </a:cubicBezTo>
                  <a:cubicBezTo>
                    <a:pt x="506" y="335"/>
                    <a:pt x="497" y="296"/>
                    <a:pt x="494" y="256"/>
                  </a:cubicBezTo>
                  <a:cubicBezTo>
                    <a:pt x="497" y="210"/>
                    <a:pt x="480" y="159"/>
                    <a:pt x="503" y="119"/>
                  </a:cubicBezTo>
                  <a:cubicBezTo>
                    <a:pt x="540" y="55"/>
                    <a:pt x="587" y="173"/>
                    <a:pt x="594" y="183"/>
                  </a:cubicBezTo>
                  <a:cubicBezTo>
                    <a:pt x="604" y="289"/>
                    <a:pt x="592" y="300"/>
                    <a:pt x="640" y="229"/>
                  </a:cubicBezTo>
                  <a:cubicBezTo>
                    <a:pt x="643" y="208"/>
                    <a:pt x="629" y="174"/>
                    <a:pt x="649" y="165"/>
                  </a:cubicBezTo>
                  <a:cubicBezTo>
                    <a:pt x="669" y="156"/>
                    <a:pt x="704" y="201"/>
                    <a:pt x="704" y="201"/>
                  </a:cubicBezTo>
                  <a:cubicBezTo>
                    <a:pt x="720" y="250"/>
                    <a:pt x="752" y="283"/>
                    <a:pt x="795" y="311"/>
                  </a:cubicBezTo>
                  <a:cubicBezTo>
                    <a:pt x="847" y="262"/>
                    <a:pt x="772" y="341"/>
                    <a:pt x="823" y="210"/>
                  </a:cubicBezTo>
                  <a:cubicBezTo>
                    <a:pt x="826" y="201"/>
                    <a:pt x="841" y="205"/>
                    <a:pt x="850" y="201"/>
                  </a:cubicBezTo>
                  <a:cubicBezTo>
                    <a:pt x="912" y="170"/>
                    <a:pt x="838" y="191"/>
                    <a:pt x="923" y="174"/>
                  </a:cubicBezTo>
                  <a:cubicBezTo>
                    <a:pt x="986" y="234"/>
                    <a:pt x="869" y="115"/>
                    <a:pt x="951" y="302"/>
                  </a:cubicBezTo>
                  <a:cubicBezTo>
                    <a:pt x="960" y="322"/>
                    <a:pt x="1006" y="338"/>
                    <a:pt x="1006" y="338"/>
                  </a:cubicBezTo>
                  <a:cubicBezTo>
                    <a:pt x="1012" y="347"/>
                    <a:pt x="1013" y="369"/>
                    <a:pt x="1024" y="366"/>
                  </a:cubicBezTo>
                  <a:cubicBezTo>
                    <a:pt x="1037" y="363"/>
                    <a:pt x="1037" y="342"/>
                    <a:pt x="1042" y="329"/>
                  </a:cubicBezTo>
                  <a:cubicBezTo>
                    <a:pt x="1081" y="229"/>
                    <a:pt x="1039" y="313"/>
                    <a:pt x="1079" y="238"/>
                  </a:cubicBezTo>
                  <a:cubicBezTo>
                    <a:pt x="1091" y="190"/>
                    <a:pt x="1122" y="167"/>
                    <a:pt x="1152" y="128"/>
                  </a:cubicBezTo>
                  <a:cubicBezTo>
                    <a:pt x="1184" y="33"/>
                    <a:pt x="1149" y="126"/>
                    <a:pt x="1170" y="302"/>
                  </a:cubicBezTo>
                  <a:cubicBezTo>
                    <a:pt x="1172" y="322"/>
                    <a:pt x="1191" y="338"/>
                    <a:pt x="1198" y="357"/>
                  </a:cubicBezTo>
                  <a:cubicBezTo>
                    <a:pt x="1201" y="375"/>
                    <a:pt x="1196" y="397"/>
                    <a:pt x="1207" y="412"/>
                  </a:cubicBezTo>
                  <a:cubicBezTo>
                    <a:pt x="1212" y="419"/>
                    <a:pt x="1224" y="402"/>
                    <a:pt x="1225" y="393"/>
                  </a:cubicBezTo>
                  <a:cubicBezTo>
                    <a:pt x="1242" y="284"/>
                    <a:pt x="1211" y="255"/>
                    <a:pt x="1262" y="183"/>
                  </a:cubicBezTo>
                  <a:cubicBezTo>
                    <a:pt x="1268" y="194"/>
                    <a:pt x="1286" y="236"/>
                    <a:pt x="1298" y="247"/>
                  </a:cubicBezTo>
                  <a:cubicBezTo>
                    <a:pt x="1315" y="262"/>
                    <a:pt x="1353" y="284"/>
                    <a:pt x="1353" y="284"/>
                  </a:cubicBezTo>
                  <a:cubicBezTo>
                    <a:pt x="1374" y="281"/>
                    <a:pt x="1400" y="287"/>
                    <a:pt x="1417" y="274"/>
                  </a:cubicBezTo>
                  <a:cubicBezTo>
                    <a:pt x="1429" y="265"/>
                    <a:pt x="1420" y="243"/>
                    <a:pt x="1426" y="229"/>
                  </a:cubicBezTo>
                  <a:cubicBezTo>
                    <a:pt x="1429" y="221"/>
                    <a:pt x="1438" y="216"/>
                    <a:pt x="1444" y="210"/>
                  </a:cubicBezTo>
                  <a:cubicBezTo>
                    <a:pt x="1453" y="213"/>
                    <a:pt x="1466" y="212"/>
                    <a:pt x="1472" y="220"/>
                  </a:cubicBezTo>
                  <a:cubicBezTo>
                    <a:pt x="1503" y="263"/>
                    <a:pt x="1489" y="319"/>
                    <a:pt x="1527" y="357"/>
                  </a:cubicBezTo>
                  <a:cubicBezTo>
                    <a:pt x="1565" y="330"/>
                    <a:pt x="1582" y="342"/>
                    <a:pt x="1609" y="302"/>
                  </a:cubicBezTo>
                  <a:cubicBezTo>
                    <a:pt x="1602" y="273"/>
                    <a:pt x="1586" y="228"/>
                    <a:pt x="1609" y="201"/>
                  </a:cubicBezTo>
                  <a:cubicBezTo>
                    <a:pt x="1617" y="191"/>
                    <a:pt x="1634" y="207"/>
                    <a:pt x="1646" y="210"/>
                  </a:cubicBezTo>
                  <a:cubicBezTo>
                    <a:pt x="1669" y="281"/>
                    <a:pt x="1638" y="193"/>
                    <a:pt x="1673" y="265"/>
                  </a:cubicBezTo>
                  <a:cubicBezTo>
                    <a:pt x="1684" y="287"/>
                    <a:pt x="1688" y="328"/>
                    <a:pt x="1691" y="348"/>
                  </a:cubicBezTo>
                  <a:cubicBezTo>
                    <a:pt x="1703" y="345"/>
                    <a:pt x="1718" y="345"/>
                    <a:pt x="1728" y="338"/>
                  </a:cubicBezTo>
                  <a:cubicBezTo>
                    <a:pt x="1793" y="292"/>
                    <a:pt x="1728" y="213"/>
                    <a:pt x="1801" y="165"/>
                  </a:cubicBezTo>
                  <a:cubicBezTo>
                    <a:pt x="1813" y="168"/>
                    <a:pt x="1829" y="165"/>
                    <a:pt x="1838" y="174"/>
                  </a:cubicBezTo>
                  <a:cubicBezTo>
                    <a:pt x="1847" y="183"/>
                    <a:pt x="1844" y="198"/>
                    <a:pt x="1847" y="210"/>
                  </a:cubicBezTo>
                  <a:cubicBezTo>
                    <a:pt x="1850" y="219"/>
                    <a:pt x="1856" y="238"/>
                    <a:pt x="1856" y="2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1440" y="91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3398" y="1035"/>
              <a:ext cx="5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1574" y="1323"/>
              <a:ext cx="1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Speech Signal</a:t>
              </a:r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1440" y="168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1440" y="240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1440" y="350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1440" y="1968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1440" y="2688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1440" y="3792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>
              <a:off x="1440" y="1200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3398" y="1803"/>
              <a:ext cx="9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Frequency</a:t>
              </a:r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372" y="2523"/>
              <a:ext cx="1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Log Frequency</a:t>
              </a:r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3350" y="3627"/>
              <a:ext cx="5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20499" name="Freeform 19"/>
            <p:cNvSpPr>
              <a:spLocks/>
            </p:cNvSpPr>
            <p:nvPr/>
          </p:nvSpPr>
          <p:spPr bwMode="auto">
            <a:xfrm>
              <a:off x="1619" y="1632"/>
              <a:ext cx="109" cy="345"/>
            </a:xfrm>
            <a:custGeom>
              <a:avLst/>
              <a:gdLst>
                <a:gd name="T0" fmla="*/ 10 w 187"/>
                <a:gd name="T1" fmla="*/ 378 h 325"/>
                <a:gd name="T2" fmla="*/ 25 w 187"/>
                <a:gd name="T3" fmla="*/ 5 h 325"/>
                <a:gd name="T4" fmla="*/ 34 w 187"/>
                <a:gd name="T5" fmla="*/ 17 h 325"/>
                <a:gd name="T6" fmla="*/ 36 w 187"/>
                <a:gd name="T7" fmla="*/ 389 h 3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" h="325">
                  <a:moveTo>
                    <a:pt x="54" y="316"/>
                  </a:moveTo>
                  <a:cubicBezTo>
                    <a:pt x="120" y="216"/>
                    <a:pt x="0" y="47"/>
                    <a:pt x="127" y="5"/>
                  </a:cubicBezTo>
                  <a:cubicBezTo>
                    <a:pt x="142" y="8"/>
                    <a:pt x="167" y="0"/>
                    <a:pt x="173" y="14"/>
                  </a:cubicBezTo>
                  <a:cubicBezTo>
                    <a:pt x="187" y="46"/>
                    <a:pt x="182" y="319"/>
                    <a:pt x="182" y="3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20"/>
            <p:cNvSpPr>
              <a:spLocks/>
            </p:cNvSpPr>
            <p:nvPr/>
          </p:nvSpPr>
          <p:spPr bwMode="auto">
            <a:xfrm>
              <a:off x="1776" y="1728"/>
              <a:ext cx="96" cy="249"/>
            </a:xfrm>
            <a:custGeom>
              <a:avLst/>
              <a:gdLst>
                <a:gd name="T0" fmla="*/ 7 w 187"/>
                <a:gd name="T1" fmla="*/ 142 h 325"/>
                <a:gd name="T2" fmla="*/ 17 w 187"/>
                <a:gd name="T3" fmla="*/ 2 h 325"/>
                <a:gd name="T4" fmla="*/ 24 w 187"/>
                <a:gd name="T5" fmla="*/ 6 h 325"/>
                <a:gd name="T6" fmla="*/ 25 w 187"/>
                <a:gd name="T7" fmla="*/ 146 h 3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" h="325">
                  <a:moveTo>
                    <a:pt x="54" y="316"/>
                  </a:moveTo>
                  <a:cubicBezTo>
                    <a:pt x="120" y="216"/>
                    <a:pt x="0" y="47"/>
                    <a:pt x="127" y="5"/>
                  </a:cubicBezTo>
                  <a:cubicBezTo>
                    <a:pt x="142" y="8"/>
                    <a:pt x="167" y="0"/>
                    <a:pt x="173" y="14"/>
                  </a:cubicBezTo>
                  <a:cubicBezTo>
                    <a:pt x="187" y="46"/>
                    <a:pt x="182" y="319"/>
                    <a:pt x="182" y="3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1"/>
            <p:cNvSpPr>
              <a:spLocks/>
            </p:cNvSpPr>
            <p:nvPr/>
          </p:nvSpPr>
          <p:spPr bwMode="auto">
            <a:xfrm>
              <a:off x="2003" y="1776"/>
              <a:ext cx="109" cy="192"/>
            </a:xfrm>
            <a:custGeom>
              <a:avLst/>
              <a:gdLst>
                <a:gd name="T0" fmla="*/ 10 w 187"/>
                <a:gd name="T1" fmla="*/ 65 h 325"/>
                <a:gd name="T2" fmla="*/ 25 w 187"/>
                <a:gd name="T3" fmla="*/ 1 h 325"/>
                <a:gd name="T4" fmla="*/ 34 w 187"/>
                <a:gd name="T5" fmla="*/ 3 h 325"/>
                <a:gd name="T6" fmla="*/ 36 w 187"/>
                <a:gd name="T7" fmla="*/ 67 h 3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" h="325">
                  <a:moveTo>
                    <a:pt x="54" y="316"/>
                  </a:moveTo>
                  <a:cubicBezTo>
                    <a:pt x="120" y="216"/>
                    <a:pt x="0" y="47"/>
                    <a:pt x="127" y="5"/>
                  </a:cubicBezTo>
                  <a:cubicBezTo>
                    <a:pt x="142" y="8"/>
                    <a:pt x="167" y="0"/>
                    <a:pt x="173" y="14"/>
                  </a:cubicBezTo>
                  <a:cubicBezTo>
                    <a:pt x="187" y="46"/>
                    <a:pt x="182" y="319"/>
                    <a:pt x="182" y="3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2352" y="1728"/>
              <a:ext cx="96" cy="249"/>
            </a:xfrm>
            <a:custGeom>
              <a:avLst/>
              <a:gdLst>
                <a:gd name="T0" fmla="*/ 7 w 187"/>
                <a:gd name="T1" fmla="*/ 142 h 325"/>
                <a:gd name="T2" fmla="*/ 17 w 187"/>
                <a:gd name="T3" fmla="*/ 2 h 325"/>
                <a:gd name="T4" fmla="*/ 24 w 187"/>
                <a:gd name="T5" fmla="*/ 6 h 325"/>
                <a:gd name="T6" fmla="*/ 25 w 187"/>
                <a:gd name="T7" fmla="*/ 146 h 3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" h="325">
                  <a:moveTo>
                    <a:pt x="54" y="316"/>
                  </a:moveTo>
                  <a:cubicBezTo>
                    <a:pt x="120" y="216"/>
                    <a:pt x="0" y="47"/>
                    <a:pt x="127" y="5"/>
                  </a:cubicBezTo>
                  <a:cubicBezTo>
                    <a:pt x="142" y="8"/>
                    <a:pt x="167" y="0"/>
                    <a:pt x="173" y="14"/>
                  </a:cubicBezTo>
                  <a:cubicBezTo>
                    <a:pt x="187" y="46"/>
                    <a:pt x="182" y="319"/>
                    <a:pt x="182" y="3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2531" y="1872"/>
              <a:ext cx="109" cy="105"/>
            </a:xfrm>
            <a:custGeom>
              <a:avLst/>
              <a:gdLst>
                <a:gd name="T0" fmla="*/ 10 w 187"/>
                <a:gd name="T1" fmla="*/ 11 h 325"/>
                <a:gd name="T2" fmla="*/ 25 w 187"/>
                <a:gd name="T3" fmla="*/ 0 h 325"/>
                <a:gd name="T4" fmla="*/ 34 w 187"/>
                <a:gd name="T5" fmla="*/ 1 h 325"/>
                <a:gd name="T6" fmla="*/ 36 w 187"/>
                <a:gd name="T7" fmla="*/ 11 h 3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" h="325">
                  <a:moveTo>
                    <a:pt x="54" y="316"/>
                  </a:moveTo>
                  <a:cubicBezTo>
                    <a:pt x="120" y="216"/>
                    <a:pt x="0" y="47"/>
                    <a:pt x="127" y="5"/>
                  </a:cubicBezTo>
                  <a:cubicBezTo>
                    <a:pt x="142" y="8"/>
                    <a:pt x="167" y="0"/>
                    <a:pt x="173" y="14"/>
                  </a:cubicBezTo>
                  <a:cubicBezTo>
                    <a:pt x="187" y="46"/>
                    <a:pt x="182" y="319"/>
                    <a:pt x="182" y="3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auto">
            <a:xfrm>
              <a:off x="2771" y="1872"/>
              <a:ext cx="61" cy="105"/>
            </a:xfrm>
            <a:custGeom>
              <a:avLst/>
              <a:gdLst>
                <a:gd name="T0" fmla="*/ 2 w 187"/>
                <a:gd name="T1" fmla="*/ 11 h 325"/>
                <a:gd name="T2" fmla="*/ 4 w 187"/>
                <a:gd name="T3" fmla="*/ 0 h 325"/>
                <a:gd name="T4" fmla="*/ 6 w 187"/>
                <a:gd name="T5" fmla="*/ 1 h 325"/>
                <a:gd name="T6" fmla="*/ 6 w 187"/>
                <a:gd name="T7" fmla="*/ 11 h 3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" h="325">
                  <a:moveTo>
                    <a:pt x="54" y="316"/>
                  </a:moveTo>
                  <a:cubicBezTo>
                    <a:pt x="120" y="216"/>
                    <a:pt x="0" y="47"/>
                    <a:pt x="127" y="5"/>
                  </a:cubicBezTo>
                  <a:cubicBezTo>
                    <a:pt x="142" y="8"/>
                    <a:pt x="167" y="0"/>
                    <a:pt x="173" y="14"/>
                  </a:cubicBezTo>
                  <a:cubicBezTo>
                    <a:pt x="187" y="46"/>
                    <a:pt x="182" y="319"/>
                    <a:pt x="182" y="3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5"/>
            <p:cNvSpPr>
              <a:spLocks/>
            </p:cNvSpPr>
            <p:nvPr/>
          </p:nvSpPr>
          <p:spPr bwMode="auto">
            <a:xfrm>
              <a:off x="3059" y="1872"/>
              <a:ext cx="109" cy="105"/>
            </a:xfrm>
            <a:custGeom>
              <a:avLst/>
              <a:gdLst>
                <a:gd name="T0" fmla="*/ 10 w 187"/>
                <a:gd name="T1" fmla="*/ 11 h 325"/>
                <a:gd name="T2" fmla="*/ 25 w 187"/>
                <a:gd name="T3" fmla="*/ 0 h 325"/>
                <a:gd name="T4" fmla="*/ 34 w 187"/>
                <a:gd name="T5" fmla="*/ 1 h 325"/>
                <a:gd name="T6" fmla="*/ 36 w 187"/>
                <a:gd name="T7" fmla="*/ 11 h 3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" h="325">
                  <a:moveTo>
                    <a:pt x="54" y="316"/>
                  </a:moveTo>
                  <a:cubicBezTo>
                    <a:pt x="120" y="216"/>
                    <a:pt x="0" y="47"/>
                    <a:pt x="127" y="5"/>
                  </a:cubicBezTo>
                  <a:cubicBezTo>
                    <a:pt x="142" y="8"/>
                    <a:pt x="167" y="0"/>
                    <a:pt x="173" y="14"/>
                  </a:cubicBezTo>
                  <a:cubicBezTo>
                    <a:pt x="187" y="46"/>
                    <a:pt x="182" y="319"/>
                    <a:pt x="182" y="3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Arc 28"/>
            <p:cNvSpPr>
              <a:spLocks/>
            </p:cNvSpPr>
            <p:nvPr/>
          </p:nvSpPr>
          <p:spPr bwMode="auto">
            <a:xfrm>
              <a:off x="1728" y="2400"/>
              <a:ext cx="9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Arc 29"/>
            <p:cNvSpPr>
              <a:spLocks/>
            </p:cNvSpPr>
            <p:nvPr/>
          </p:nvSpPr>
          <p:spPr bwMode="auto">
            <a:xfrm flipH="1">
              <a:off x="1632" y="2400"/>
              <a:ext cx="9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rc 30"/>
            <p:cNvSpPr>
              <a:spLocks/>
            </p:cNvSpPr>
            <p:nvPr/>
          </p:nvSpPr>
          <p:spPr bwMode="auto">
            <a:xfrm>
              <a:off x="1920" y="2400"/>
              <a:ext cx="9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Arc 31"/>
            <p:cNvSpPr>
              <a:spLocks/>
            </p:cNvSpPr>
            <p:nvPr/>
          </p:nvSpPr>
          <p:spPr bwMode="auto">
            <a:xfrm flipH="1">
              <a:off x="1824" y="2400"/>
              <a:ext cx="9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Arc 32"/>
            <p:cNvSpPr>
              <a:spLocks/>
            </p:cNvSpPr>
            <p:nvPr/>
          </p:nvSpPr>
          <p:spPr bwMode="auto">
            <a:xfrm>
              <a:off x="2112" y="2496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Arc 33"/>
            <p:cNvSpPr>
              <a:spLocks/>
            </p:cNvSpPr>
            <p:nvPr/>
          </p:nvSpPr>
          <p:spPr bwMode="auto">
            <a:xfrm flipH="1">
              <a:off x="2016" y="2496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Arc 34"/>
            <p:cNvSpPr>
              <a:spLocks/>
            </p:cNvSpPr>
            <p:nvPr/>
          </p:nvSpPr>
          <p:spPr bwMode="auto">
            <a:xfrm>
              <a:off x="2304" y="2400"/>
              <a:ext cx="9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Arc 35"/>
            <p:cNvSpPr>
              <a:spLocks/>
            </p:cNvSpPr>
            <p:nvPr/>
          </p:nvSpPr>
          <p:spPr bwMode="auto">
            <a:xfrm flipH="1">
              <a:off x="2208" y="2400"/>
              <a:ext cx="9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Arc 36"/>
            <p:cNvSpPr>
              <a:spLocks/>
            </p:cNvSpPr>
            <p:nvPr/>
          </p:nvSpPr>
          <p:spPr bwMode="auto">
            <a:xfrm>
              <a:off x="2544" y="2400"/>
              <a:ext cx="192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Arc 37"/>
            <p:cNvSpPr>
              <a:spLocks/>
            </p:cNvSpPr>
            <p:nvPr/>
          </p:nvSpPr>
          <p:spPr bwMode="auto">
            <a:xfrm flipH="1">
              <a:off x="2400" y="2400"/>
              <a:ext cx="192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Arc 38"/>
            <p:cNvSpPr>
              <a:spLocks/>
            </p:cNvSpPr>
            <p:nvPr/>
          </p:nvSpPr>
          <p:spPr bwMode="auto">
            <a:xfrm>
              <a:off x="2784" y="2400"/>
              <a:ext cx="192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Arc 40"/>
            <p:cNvSpPr>
              <a:spLocks/>
            </p:cNvSpPr>
            <p:nvPr/>
          </p:nvSpPr>
          <p:spPr bwMode="auto">
            <a:xfrm>
              <a:off x="3072" y="2400"/>
              <a:ext cx="144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Arc 41"/>
            <p:cNvSpPr>
              <a:spLocks/>
            </p:cNvSpPr>
            <p:nvPr/>
          </p:nvSpPr>
          <p:spPr bwMode="auto">
            <a:xfrm flipH="1">
              <a:off x="2976" y="2400"/>
              <a:ext cx="144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Arc 42"/>
            <p:cNvSpPr>
              <a:spLocks/>
            </p:cNvSpPr>
            <p:nvPr/>
          </p:nvSpPr>
          <p:spPr bwMode="auto">
            <a:xfrm flipH="1">
              <a:off x="2736" y="2400"/>
              <a:ext cx="9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Freeform 43"/>
            <p:cNvSpPr>
              <a:spLocks/>
            </p:cNvSpPr>
            <p:nvPr/>
          </p:nvSpPr>
          <p:spPr bwMode="auto">
            <a:xfrm>
              <a:off x="1445" y="3527"/>
              <a:ext cx="237" cy="274"/>
            </a:xfrm>
            <a:custGeom>
              <a:avLst/>
              <a:gdLst>
                <a:gd name="T0" fmla="*/ 0 w 237"/>
                <a:gd name="T1" fmla="*/ 0 h 274"/>
                <a:gd name="T2" fmla="*/ 54 w 237"/>
                <a:gd name="T3" fmla="*/ 9 h 274"/>
                <a:gd name="T4" fmla="*/ 64 w 237"/>
                <a:gd name="T5" fmla="*/ 36 h 274"/>
                <a:gd name="T6" fmla="*/ 118 w 237"/>
                <a:gd name="T7" fmla="*/ 128 h 274"/>
                <a:gd name="T8" fmla="*/ 137 w 237"/>
                <a:gd name="T9" fmla="*/ 146 h 274"/>
                <a:gd name="T10" fmla="*/ 146 w 237"/>
                <a:gd name="T11" fmla="*/ 174 h 274"/>
                <a:gd name="T12" fmla="*/ 201 w 237"/>
                <a:gd name="T13" fmla="*/ 201 h 274"/>
                <a:gd name="T14" fmla="*/ 237 w 237"/>
                <a:gd name="T15" fmla="*/ 274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7" h="274">
                  <a:moveTo>
                    <a:pt x="0" y="0"/>
                  </a:moveTo>
                  <a:cubicBezTo>
                    <a:pt x="18" y="3"/>
                    <a:pt x="38" y="0"/>
                    <a:pt x="54" y="9"/>
                  </a:cubicBezTo>
                  <a:cubicBezTo>
                    <a:pt x="62" y="14"/>
                    <a:pt x="61" y="27"/>
                    <a:pt x="64" y="36"/>
                  </a:cubicBezTo>
                  <a:cubicBezTo>
                    <a:pt x="81" y="85"/>
                    <a:pt x="72" y="113"/>
                    <a:pt x="118" y="128"/>
                  </a:cubicBezTo>
                  <a:cubicBezTo>
                    <a:pt x="124" y="134"/>
                    <a:pt x="132" y="139"/>
                    <a:pt x="137" y="146"/>
                  </a:cubicBezTo>
                  <a:cubicBezTo>
                    <a:pt x="142" y="154"/>
                    <a:pt x="140" y="166"/>
                    <a:pt x="146" y="174"/>
                  </a:cubicBezTo>
                  <a:cubicBezTo>
                    <a:pt x="159" y="190"/>
                    <a:pt x="183" y="195"/>
                    <a:pt x="201" y="201"/>
                  </a:cubicBezTo>
                  <a:cubicBezTo>
                    <a:pt x="235" y="223"/>
                    <a:pt x="237" y="235"/>
                    <a:pt x="237" y="2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Arc 44"/>
            <p:cNvSpPr>
              <a:spLocks/>
            </p:cNvSpPr>
            <p:nvPr/>
          </p:nvSpPr>
          <p:spPr bwMode="auto">
            <a:xfrm flipV="1">
              <a:off x="1920" y="3552"/>
              <a:ext cx="9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Arc 45"/>
            <p:cNvSpPr>
              <a:spLocks/>
            </p:cNvSpPr>
            <p:nvPr/>
          </p:nvSpPr>
          <p:spPr bwMode="auto">
            <a:xfrm flipH="1" flipV="1">
              <a:off x="2016" y="3552"/>
              <a:ext cx="9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Arc 46"/>
            <p:cNvSpPr>
              <a:spLocks/>
            </p:cNvSpPr>
            <p:nvPr/>
          </p:nvSpPr>
          <p:spPr bwMode="auto">
            <a:xfrm flipV="1">
              <a:off x="2400" y="3648"/>
              <a:ext cx="9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Arc 47"/>
            <p:cNvSpPr>
              <a:spLocks/>
            </p:cNvSpPr>
            <p:nvPr/>
          </p:nvSpPr>
          <p:spPr bwMode="auto">
            <a:xfrm flipH="1" flipV="1">
              <a:off x="2496" y="3648"/>
              <a:ext cx="9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Arc 48"/>
            <p:cNvSpPr>
              <a:spLocks/>
            </p:cNvSpPr>
            <p:nvPr/>
          </p:nvSpPr>
          <p:spPr bwMode="auto">
            <a:xfrm flipV="1">
              <a:off x="2881" y="3648"/>
              <a:ext cx="47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Arc 49"/>
            <p:cNvSpPr>
              <a:spLocks/>
            </p:cNvSpPr>
            <p:nvPr/>
          </p:nvSpPr>
          <p:spPr bwMode="auto">
            <a:xfrm flipH="1" flipV="1">
              <a:off x="2928" y="3648"/>
              <a:ext cx="4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50"/>
            <p:cNvSpPr>
              <a:spLocks noChangeShapeType="1"/>
            </p:cNvSpPr>
            <p:nvPr/>
          </p:nvSpPr>
          <p:spPr bwMode="auto">
            <a:xfrm flipH="1">
              <a:off x="2064" y="3408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Line 51"/>
            <p:cNvSpPr>
              <a:spLocks noChangeShapeType="1"/>
            </p:cNvSpPr>
            <p:nvPr/>
          </p:nvSpPr>
          <p:spPr bwMode="auto">
            <a:xfrm>
              <a:off x="2400" y="340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Line 52"/>
            <p:cNvSpPr>
              <a:spLocks noChangeShapeType="1"/>
            </p:cNvSpPr>
            <p:nvPr/>
          </p:nvSpPr>
          <p:spPr bwMode="auto">
            <a:xfrm>
              <a:off x="2592" y="340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Text Box 53"/>
            <p:cNvSpPr txBox="1">
              <a:spLocks noChangeArrowheads="1"/>
            </p:cNvSpPr>
            <p:nvPr/>
          </p:nvSpPr>
          <p:spPr bwMode="auto">
            <a:xfrm>
              <a:off x="1824" y="3110"/>
              <a:ext cx="1667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Cepstrums of Excitation</a:t>
              </a:r>
            </a:p>
          </p:txBody>
        </p:sp>
        <p:sp>
          <p:nvSpPr>
            <p:cNvPr id="20531" name="Text Box 55"/>
            <p:cNvSpPr txBox="1">
              <a:spLocks noChangeArrowheads="1"/>
            </p:cNvSpPr>
            <p:nvPr/>
          </p:nvSpPr>
          <p:spPr bwMode="auto">
            <a:xfrm>
              <a:off x="1622" y="1947"/>
              <a:ext cx="9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After FFT</a:t>
              </a:r>
            </a:p>
          </p:txBody>
        </p:sp>
        <p:sp>
          <p:nvSpPr>
            <p:cNvPr id="20532" name="Text Box 56"/>
            <p:cNvSpPr txBox="1">
              <a:spLocks noChangeArrowheads="1"/>
            </p:cNvSpPr>
            <p:nvPr/>
          </p:nvSpPr>
          <p:spPr bwMode="auto">
            <a:xfrm>
              <a:off x="1574" y="2667"/>
              <a:ext cx="1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After log(FFT)</a:t>
              </a:r>
            </a:p>
          </p:txBody>
        </p:sp>
        <p:sp>
          <p:nvSpPr>
            <p:cNvPr id="20533" name="Text Box 57"/>
            <p:cNvSpPr txBox="1">
              <a:spLocks noChangeArrowheads="1"/>
            </p:cNvSpPr>
            <p:nvPr/>
          </p:nvSpPr>
          <p:spPr bwMode="auto">
            <a:xfrm>
              <a:off x="1574" y="3771"/>
              <a:ext cx="20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After inverse FFT of log</a:t>
              </a:r>
            </a:p>
          </p:txBody>
        </p:sp>
      </p:grpSp>
      <p:sp>
        <p:nvSpPr>
          <p:cNvPr id="20484" name="Text Box 59"/>
          <p:cNvSpPr txBox="1">
            <a:spLocks noChangeArrowheads="1"/>
          </p:cNvSpPr>
          <p:nvPr/>
        </p:nvSpPr>
        <p:spPr bwMode="auto">
          <a:xfrm>
            <a:off x="1174750" y="6324600"/>
            <a:ext cx="63690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Answer: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It makes it easier to identify the formants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838200"/>
          </a:xfrm>
        </p:spPr>
        <p:txBody>
          <a:bodyPr/>
          <a:lstStyle/>
          <a:p>
            <a:r>
              <a:rPr lang="en-US" dirty="0" smtClean="0"/>
              <a:t>Harmonic Product Spectrum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77200" cy="5105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Concept</a:t>
            </a:r>
          </a:p>
          <a:p>
            <a:pPr marL="511175" lvl="1" indent="-228600"/>
            <a:r>
              <a:rPr lang="en-US" sz="2200" dirty="0" smtClean="0"/>
              <a:t>Speech consists of a series of spectrum peaks, at the fundamental frequency (F0), with the harmonics being multiples of this value</a:t>
            </a:r>
          </a:p>
          <a:p>
            <a:pPr marL="511175" lvl="1" indent="-228600"/>
            <a:r>
              <a:rPr lang="en-US" sz="2200" dirty="0" smtClean="0"/>
              <a:t>If we compress  the spectrum a number of times (down sampling), and compare these with the original spectrum, the harmonic peaks align </a:t>
            </a:r>
          </a:p>
          <a:p>
            <a:pPr marL="511175" lvl="1" indent="-228600"/>
            <a:r>
              <a:rPr lang="en-US" sz="2200" dirty="0" smtClean="0"/>
              <a:t>When the various down sampled spectrums are multiplied together, a clear peak will occur at the fundamental frequency</a:t>
            </a:r>
          </a:p>
          <a:p>
            <a:r>
              <a:rPr lang="en-US" sz="2400" b="1" dirty="0" smtClean="0"/>
              <a:t>Advantages</a:t>
            </a:r>
            <a:r>
              <a:rPr lang="en-US" sz="2400" dirty="0" smtClean="0"/>
              <a:t>: </a:t>
            </a:r>
            <a:r>
              <a:rPr lang="en-US" sz="2200" dirty="0" smtClean="0"/>
              <a:t>Computationally inexpensive and reasonably resistant to additive and multiplicative noise</a:t>
            </a:r>
          </a:p>
          <a:p>
            <a:r>
              <a:rPr lang="en-US" sz="2400" b="1" dirty="0" smtClean="0"/>
              <a:t>Disadvantage</a:t>
            </a:r>
            <a:r>
              <a:rPr lang="en-US" sz="2400" dirty="0" smtClean="0"/>
              <a:t>: </a:t>
            </a:r>
            <a:r>
              <a:rPr lang="en-US" sz="2200" dirty="0" smtClean="0"/>
              <a:t>Resolution is only as good as the FFT length. A longer FFT length will slow down the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mtClean="0"/>
              <a:t>Harmonic Product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33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en-US" sz="2800" dirty="0" smtClean="0"/>
              <a:t>Notice the alignment of the down sampled spectrums</a:t>
            </a:r>
            <a:endParaRPr lang="en-US" sz="2800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676400"/>
            <a:ext cx="89344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Warping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143827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000" dirty="0" smtClean="0"/>
              <a:t>Audio signals cause cochlear fluid pressure variations that excite the basilar membrane. Therefore, the ear perceives sound non-linearly</a:t>
            </a:r>
          </a:p>
          <a:p>
            <a:pPr>
              <a:defRPr/>
            </a:pPr>
            <a:r>
              <a:rPr lang="en-US" sz="2000" dirty="0" smtClean="0"/>
              <a:t>Mel and Bark scale are formulas derived from many experiments that attempt to mimic human perception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428875"/>
            <a:ext cx="62007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Mel Frequency </a:t>
            </a:r>
            <a:r>
              <a:rPr lang="en-US" sz="3200" dirty="0" err="1" smtClean="0"/>
              <a:t>Cepstral</a:t>
            </a:r>
            <a:r>
              <a:rPr lang="en-US" sz="3200" dirty="0" smtClean="0"/>
              <a:t> Coefficients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343400" cy="5029200"/>
          </a:xfrm>
        </p:spPr>
        <p:txBody>
          <a:bodyPr>
            <a:normAutofit fontScale="92500"/>
          </a:bodyPr>
          <a:lstStyle/>
          <a:p>
            <a:r>
              <a:rPr lang="en-US" sz="2000" b="1" dirty="0" err="1" smtClean="0"/>
              <a:t>Preemphasis</a:t>
            </a:r>
            <a:r>
              <a:rPr lang="en-US" sz="2000" dirty="0" smtClean="0"/>
              <a:t> deemphasizes the low frequencies (similar to the effect of the basilar membrane)</a:t>
            </a:r>
          </a:p>
          <a:p>
            <a:r>
              <a:rPr lang="en-US" sz="2000" b="1" dirty="0" smtClean="0"/>
              <a:t>Windowing</a:t>
            </a:r>
            <a:r>
              <a:rPr lang="en-US" sz="2000" dirty="0" smtClean="0"/>
              <a:t> divides the signal into 20-30 </a:t>
            </a:r>
            <a:r>
              <a:rPr lang="en-US" sz="2000" dirty="0" err="1" smtClean="0"/>
              <a:t>ms</a:t>
            </a:r>
            <a:r>
              <a:rPr lang="en-US" sz="2000" dirty="0" smtClean="0"/>
              <a:t> frames with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≈</a:t>
            </a:r>
            <a:r>
              <a:rPr lang="en-US" sz="2000" dirty="0" smtClean="0"/>
              <a:t>50% overlap applying Hamming windows to each</a:t>
            </a:r>
          </a:p>
          <a:p>
            <a:r>
              <a:rPr lang="en-US" sz="2000" b="1" dirty="0" smtClean="0"/>
              <a:t>FFT</a:t>
            </a:r>
            <a:r>
              <a:rPr lang="en-US" sz="2000" dirty="0" smtClean="0"/>
              <a:t> of length 256-512 is performed on each windowed audio frame</a:t>
            </a:r>
          </a:p>
          <a:p>
            <a:r>
              <a:rPr lang="en-US" sz="2000" b="1" dirty="0" smtClean="0"/>
              <a:t>Mel-Scale Filtering</a:t>
            </a:r>
            <a:r>
              <a:rPr lang="en-US" sz="2000" dirty="0" smtClean="0"/>
              <a:t> results in 40 filter values per frame</a:t>
            </a:r>
          </a:p>
          <a:p>
            <a:r>
              <a:rPr lang="en-US" sz="2000" b="1" dirty="0" smtClean="0"/>
              <a:t>Discrete Cosine Transform</a:t>
            </a:r>
            <a:r>
              <a:rPr lang="en-US" sz="2000" dirty="0" smtClean="0"/>
              <a:t> (DCT) further reduces the coefficients to 14 (or some other reasonable number)</a:t>
            </a:r>
          </a:p>
          <a:p>
            <a:r>
              <a:rPr lang="en-US" sz="2000" dirty="0" smtClean="0"/>
              <a:t>The resulting coefficients are statistically trained for ASR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371600"/>
            <a:ext cx="48291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6172200"/>
            <a:ext cx="8791575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Note: </a:t>
            </a:r>
            <a:r>
              <a:rPr lang="en-US" sz="2400" dirty="0" err="1"/>
              <a:t>DCT</a:t>
            </a:r>
            <a:r>
              <a:rPr lang="en-US" sz="2400" dirty="0"/>
              <a:t> used because it is faster than </a:t>
            </a:r>
            <a:r>
              <a:rPr lang="en-US" sz="2400" dirty="0" err="1"/>
              <a:t>FFT</a:t>
            </a:r>
            <a:r>
              <a:rPr lang="en-US" sz="2400" dirty="0"/>
              <a:t> and we ignore the phase</a:t>
            </a:r>
          </a:p>
        </p:txBody>
      </p:sp>
      <p:pic>
        <p:nvPicPr>
          <p:cNvPr id="24582" name="Picture 13" descr="X_k =  \sum_{n=0}^{N-1} x_n \cos \left[\frac{\pi}{N} \left(n+\frac{1}{2}\right) k \right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762000"/>
            <a:ext cx="4495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Front End Cepstrum Procedure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09725"/>
            <a:ext cx="84963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Preemphasis/Framing/Windowing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562100"/>
            <a:ext cx="75057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Discrete Cosine Transform</a:t>
            </a:r>
          </a:p>
        </p:txBody>
      </p:sp>
      <p:pic>
        <p:nvPicPr>
          <p:cNvPr id="27651" name="Picture 13" descr="X_k =  \sum_{n=0}^{N-1} x_n \cos \left[\frac{\pi}{N} \left(n+\frac{1}{2}\right) k \right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360613"/>
            <a:ext cx="6651625" cy="1296987"/>
          </a:xfrm>
          <a:noFill/>
        </p:spPr>
      </p:pic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914400" y="4572000"/>
            <a:ext cx="74596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/>
              <a:t>Notes</a:t>
            </a:r>
          </a:p>
          <a:p>
            <a:pPr eaLnBrk="1" hangingPunct="1"/>
            <a:r>
              <a:rPr lang="en-US" sz="2400"/>
              <a:t>N is the desired number of DCT coefficients</a:t>
            </a:r>
          </a:p>
          <a:p>
            <a:pPr eaLnBrk="1" hangingPunct="1"/>
            <a:r>
              <a:rPr lang="en-US" sz="2400"/>
              <a:t>k is the “quefrency bin” to compute</a:t>
            </a:r>
          </a:p>
          <a:p>
            <a:pPr eaLnBrk="1" hangingPunct="1"/>
            <a:r>
              <a:rPr lang="en-US" sz="2400"/>
              <a:t>Implemented with a double </a:t>
            </a:r>
            <a:r>
              <a:rPr lang="en-US" sz="2400" i="1"/>
              <a:t>for </a:t>
            </a:r>
            <a:r>
              <a:rPr lang="en-US" sz="2400"/>
              <a:t>loop, but N is usually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00800"/>
            <a:ext cx="7772400" cy="304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000" smtClean="0">
                <a:solidFill>
                  <a:srgbClr val="000000"/>
                </a:solidFill>
                <a:latin typeface="Palatino"/>
              </a:rPr>
              <a:t>Understanding Digital Signal Processing, Third Edition, Richard Lyons</a:t>
            </a:r>
            <a:br>
              <a:rPr lang="en-US" altLang="en-US" sz="1000" smtClean="0">
                <a:solidFill>
                  <a:srgbClr val="000000"/>
                </a:solidFill>
                <a:latin typeface="Palatino"/>
              </a:rPr>
            </a:br>
            <a:r>
              <a:rPr lang="en-US" altLang="en-US" sz="1000" smtClean="0">
                <a:solidFill>
                  <a:srgbClr val="000000"/>
                </a:solidFill>
                <a:latin typeface="Palatino"/>
              </a:rPr>
              <a:t>(0-13-261480-4) © Pearson Education, 2011.</a:t>
            </a:r>
            <a:br>
              <a:rPr lang="en-US" altLang="en-US" sz="1000" smtClean="0">
                <a:solidFill>
                  <a:srgbClr val="000000"/>
                </a:solidFill>
                <a:latin typeface="Palatino"/>
              </a:rPr>
            </a:br>
            <a:endParaRPr lang="en-US" altLang="en-US" sz="1000" smtClean="0">
              <a:solidFill>
                <a:srgbClr val="000000"/>
              </a:solidFill>
              <a:latin typeface="Monaco"/>
            </a:endParaRPr>
          </a:p>
        </p:txBody>
      </p:sp>
      <p:pic>
        <p:nvPicPr>
          <p:cNvPr id="29699" name="Picture 4" descr="Fig08-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057275"/>
            <a:ext cx="8839200" cy="4259263"/>
          </a:xfrm>
        </p:spPr>
      </p:pic>
      <p:sp>
        <p:nvSpPr>
          <p:cNvPr id="2" name="TextBox 1"/>
          <p:cNvSpPr txBox="1"/>
          <p:nvPr/>
        </p:nvSpPr>
        <p:spPr>
          <a:xfrm>
            <a:off x="1149350" y="5486400"/>
            <a:ext cx="6775450" cy="461963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Multiplications of complex numbers are rotations</a:t>
            </a:r>
          </a:p>
        </p:txBody>
      </p:sp>
    </p:spTree>
    <p:extLst>
      <p:ext uri="{BB962C8B-B14F-4D97-AF65-F5344CB8AC3E}">
        <p14:creationId xmlns:p14="http://schemas.microsoft.com/office/powerpoint/2010/main" val="867009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838200"/>
          </a:xfrm>
        </p:spPr>
        <p:txBody>
          <a:bodyPr/>
          <a:lstStyle/>
          <a:p>
            <a:r>
              <a:rPr lang="en-US" dirty="0" smtClean="0"/>
              <a:t>MFCC Enhancements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2438400"/>
          </a:xfrm>
        </p:spPr>
        <p:txBody>
          <a:bodyPr/>
          <a:lstStyle/>
          <a:p>
            <a:r>
              <a:rPr lang="en-US" dirty="0" smtClean="0"/>
              <a:t>Derivative and double derivative coefficients model changes in the speech between frames</a:t>
            </a:r>
          </a:p>
        </p:txBody>
      </p:sp>
      <p:sp>
        <p:nvSpPr>
          <p:cNvPr id="2867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2057400"/>
          </a:xfrm>
        </p:spPr>
        <p:txBody>
          <a:bodyPr/>
          <a:lstStyle/>
          <a:p>
            <a:r>
              <a:rPr lang="en-US" dirty="0" smtClean="0"/>
              <a:t>Mean, Variance, and Skew normalize results for improved ASR performance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504950"/>
            <a:ext cx="788670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Resulting feature array size is 3 times the number of </a:t>
            </a:r>
            <a:r>
              <a:rPr lang="en-US" sz="2000" dirty="0" err="1"/>
              <a:t>Cepstral</a:t>
            </a:r>
            <a:r>
              <a:rPr lang="en-US" sz="2000" dirty="0"/>
              <a:t> coefficients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Statistics: Moments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US" sz="2600" b="1" dirty="0" smtClean="0"/>
              <a:t>First moment </a:t>
            </a:r>
            <a:r>
              <a:rPr lang="en-US" sz="2600" dirty="0" smtClean="0"/>
              <a:t>- Mean or average value: </a:t>
            </a:r>
            <a:r>
              <a:rPr lang="el-GR" sz="2800" dirty="0" smtClean="0"/>
              <a:t>μ</a:t>
            </a:r>
            <a:r>
              <a:rPr lang="en-US" sz="2800" dirty="0" smtClean="0"/>
              <a:t> = ∑</a:t>
            </a:r>
            <a:r>
              <a:rPr lang="en-US" sz="2800" baseline="-25000" dirty="0" err="1" smtClean="0"/>
              <a:t>i</a:t>
            </a:r>
            <a:r>
              <a:rPr lang="en-US" sz="2800" baseline="-25000" dirty="0" smtClean="0"/>
              <a:t>=1,N</a:t>
            </a:r>
            <a:r>
              <a:rPr lang="en-US" sz="2800" dirty="0" smtClean="0"/>
              <a:t> 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i</a:t>
            </a:r>
            <a:endParaRPr lang="en-US" sz="2600" dirty="0" smtClean="0"/>
          </a:p>
          <a:p>
            <a:pPr eaLnBrk="1" hangingPunct="1"/>
            <a:r>
              <a:rPr lang="en-US" sz="2600" b="1" dirty="0" smtClean="0"/>
              <a:t>Second moment </a:t>
            </a:r>
            <a:r>
              <a:rPr lang="en-US" sz="2600" dirty="0" smtClean="0"/>
              <a:t>- Variance or spread: </a:t>
            </a:r>
            <a:r>
              <a:rPr lang="el-GR" sz="2600" dirty="0" smtClean="0"/>
              <a:t>σ</a:t>
            </a:r>
            <a:r>
              <a:rPr lang="en-US" sz="2600" baseline="30000" dirty="0" smtClean="0"/>
              <a:t>2 </a:t>
            </a:r>
            <a:r>
              <a:rPr lang="en-US" sz="2600" dirty="0" smtClean="0"/>
              <a:t>=</a:t>
            </a:r>
            <a:r>
              <a:rPr lang="en-US" sz="2600" baseline="30000" dirty="0" smtClean="0"/>
              <a:t> 1</a:t>
            </a:r>
            <a:r>
              <a:rPr lang="en-US" sz="2600" dirty="0" smtClean="0"/>
              <a:t>/</a:t>
            </a:r>
            <a:r>
              <a:rPr lang="en-US" sz="2600" baseline="-25000" dirty="0" err="1" smtClean="0"/>
              <a:t>N</a:t>
            </a:r>
            <a:r>
              <a:rPr lang="en-US" sz="2600" dirty="0" err="1" smtClean="0"/>
              <a:t>∑</a:t>
            </a:r>
            <a:r>
              <a:rPr lang="en-US" sz="2600" baseline="-25000" dirty="0" err="1" smtClean="0"/>
              <a:t>i</a:t>
            </a:r>
            <a:r>
              <a:rPr lang="en-US" sz="2600" baseline="-25000" dirty="0" smtClean="0"/>
              <a:t>=1,N</a:t>
            </a:r>
            <a:r>
              <a:rPr lang="en-US" sz="2600" dirty="0" smtClean="0"/>
              <a:t>(</a:t>
            </a:r>
            <a:r>
              <a:rPr lang="en-US" sz="2600" dirty="0" err="1" smtClean="0"/>
              <a:t>s</a:t>
            </a:r>
            <a:r>
              <a:rPr lang="en-US" sz="2600" baseline="-25000" dirty="0" err="1" smtClean="0"/>
              <a:t>i</a:t>
            </a:r>
            <a:r>
              <a:rPr lang="en-US" sz="2600" baseline="-25000" dirty="0" smtClean="0"/>
              <a:t>  - </a:t>
            </a:r>
            <a:r>
              <a:rPr lang="el-GR" sz="2600" dirty="0" smtClean="0"/>
              <a:t>μ</a:t>
            </a:r>
            <a:r>
              <a:rPr lang="en-US" sz="2600" dirty="0" smtClean="0"/>
              <a:t>)</a:t>
            </a:r>
            <a:r>
              <a:rPr lang="en-US" sz="2600" baseline="30000" dirty="0" smtClean="0"/>
              <a:t>2</a:t>
            </a:r>
            <a:endParaRPr lang="en-US" sz="2600" dirty="0" smtClean="0"/>
          </a:p>
          <a:p>
            <a:pPr eaLnBrk="1" hangingPunct="1"/>
            <a:r>
              <a:rPr lang="en-US" sz="2600" b="1" dirty="0" smtClean="0"/>
              <a:t>Standard deviation </a:t>
            </a:r>
            <a:r>
              <a:rPr lang="en-US" sz="2600" dirty="0" smtClean="0"/>
              <a:t>– square root of variance: </a:t>
            </a:r>
            <a:r>
              <a:rPr lang="el-GR" sz="2600" dirty="0" smtClean="0"/>
              <a:t>σ</a:t>
            </a:r>
            <a:r>
              <a:rPr lang="en-US" sz="2600" dirty="0" smtClean="0"/>
              <a:t> </a:t>
            </a:r>
          </a:p>
          <a:p>
            <a:pPr eaLnBrk="1" hangingPunct="1"/>
            <a:r>
              <a:rPr lang="en-US" sz="2600" b="1" dirty="0" smtClean="0"/>
              <a:t>3</a:t>
            </a:r>
            <a:r>
              <a:rPr lang="en-US" sz="2600" b="1" baseline="30000" dirty="0" smtClean="0"/>
              <a:t>rd</a:t>
            </a:r>
            <a:r>
              <a:rPr lang="en-US" sz="2600" b="1" dirty="0" smtClean="0"/>
              <a:t> standardized moment- </a:t>
            </a:r>
            <a:r>
              <a:rPr lang="en-US" sz="2600" b="1" dirty="0" err="1" smtClean="0"/>
              <a:t>Skewness</a:t>
            </a:r>
            <a:r>
              <a:rPr lang="en-US" sz="2600" dirty="0" smtClean="0"/>
              <a:t>: </a:t>
            </a:r>
            <a:r>
              <a:rPr lang="el-GR" sz="2600" dirty="0" smtClean="0"/>
              <a:t>γ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= 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/</a:t>
            </a:r>
            <a:r>
              <a:rPr lang="en-US" sz="2600" baseline="-25000" dirty="0" err="1" smtClean="0"/>
              <a:t>N</a:t>
            </a:r>
            <a:r>
              <a:rPr lang="en-US" sz="2600" dirty="0" err="1" smtClean="0"/>
              <a:t>∑</a:t>
            </a:r>
            <a:r>
              <a:rPr lang="en-US" sz="2600" baseline="-25000" dirty="0" err="1" smtClean="0"/>
              <a:t>i</a:t>
            </a:r>
            <a:r>
              <a:rPr lang="en-US" sz="2600" baseline="-25000" dirty="0" smtClean="0"/>
              <a:t>=1,N</a:t>
            </a:r>
            <a:r>
              <a:rPr lang="en-US" sz="2600" dirty="0" smtClean="0"/>
              <a:t>(</a:t>
            </a:r>
            <a:r>
              <a:rPr lang="en-US" sz="2600" dirty="0" err="1" smtClean="0"/>
              <a:t>s</a:t>
            </a:r>
            <a:r>
              <a:rPr lang="en-US" sz="2600" baseline="-25000" dirty="0" err="1" smtClean="0"/>
              <a:t>i</a:t>
            </a:r>
            <a:r>
              <a:rPr lang="en-US" sz="2600" dirty="0" smtClean="0"/>
              <a:t>-</a:t>
            </a:r>
            <a:r>
              <a:rPr lang="el-GR" sz="2600" dirty="0" smtClean="0"/>
              <a:t>μ</a:t>
            </a:r>
            <a:r>
              <a:rPr lang="en-US" sz="2600" dirty="0" smtClean="0"/>
              <a:t>)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/</a:t>
            </a:r>
            <a:r>
              <a:rPr lang="el-GR" sz="2600" dirty="0" smtClean="0"/>
              <a:t>σ</a:t>
            </a:r>
            <a:r>
              <a:rPr lang="en-US" sz="2600" baseline="30000" dirty="0" smtClean="0"/>
              <a:t>3 </a:t>
            </a:r>
            <a:endParaRPr lang="en-US" sz="2600" dirty="0" smtClean="0"/>
          </a:p>
          <a:p>
            <a:pPr lvl="1" eaLnBrk="1" hangingPunct="1"/>
            <a:r>
              <a:rPr lang="en-US" sz="2400" b="1" dirty="0" smtClean="0"/>
              <a:t>Negative tai</a:t>
            </a:r>
            <a:r>
              <a:rPr lang="en-US" sz="2400" dirty="0" smtClean="0"/>
              <a:t>l: skew to the left</a:t>
            </a:r>
          </a:p>
          <a:p>
            <a:pPr lvl="1" eaLnBrk="1" hangingPunct="1"/>
            <a:r>
              <a:rPr lang="en-US" sz="2400" b="1" dirty="0" smtClean="0"/>
              <a:t>Positive tail</a:t>
            </a:r>
            <a:r>
              <a:rPr lang="en-US" sz="2400" dirty="0" smtClean="0"/>
              <a:t>: skew to the right  </a:t>
            </a:r>
          </a:p>
          <a:p>
            <a:pPr eaLnBrk="1" hangingPunct="1"/>
            <a:r>
              <a:rPr lang="en-US" sz="2600" b="1" dirty="0" smtClean="0"/>
              <a:t>4</a:t>
            </a:r>
            <a:r>
              <a:rPr lang="en-US" sz="2600" b="1" baseline="30000" dirty="0" smtClean="0"/>
              <a:t>th</a:t>
            </a:r>
            <a:r>
              <a:rPr lang="en-US" sz="2600" b="1" dirty="0" smtClean="0"/>
              <a:t>  standardized moment – Kurtosis</a:t>
            </a:r>
            <a:r>
              <a:rPr lang="en-US" sz="2600" dirty="0" smtClean="0"/>
              <a:t>: </a:t>
            </a:r>
            <a:r>
              <a:rPr lang="el-GR" sz="2600" dirty="0" smtClean="0"/>
              <a:t>γ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= 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/</a:t>
            </a:r>
            <a:r>
              <a:rPr lang="en-US" sz="2600" baseline="-25000" dirty="0" err="1" smtClean="0"/>
              <a:t>N</a:t>
            </a:r>
            <a:r>
              <a:rPr lang="en-US" sz="2600" dirty="0" err="1" smtClean="0"/>
              <a:t>∑</a:t>
            </a:r>
            <a:r>
              <a:rPr lang="en-US" sz="2600" baseline="-25000" dirty="0" err="1" smtClean="0"/>
              <a:t>i</a:t>
            </a:r>
            <a:r>
              <a:rPr lang="en-US" sz="2600" baseline="-25000" dirty="0" smtClean="0"/>
              <a:t>=1,N</a:t>
            </a:r>
            <a:r>
              <a:rPr lang="en-US" sz="2600" dirty="0" smtClean="0"/>
              <a:t>(</a:t>
            </a:r>
            <a:r>
              <a:rPr lang="en-US" sz="2600" dirty="0" err="1" smtClean="0"/>
              <a:t>s</a:t>
            </a:r>
            <a:r>
              <a:rPr lang="en-US" sz="2600" baseline="-25000" dirty="0" err="1" smtClean="0"/>
              <a:t>i</a:t>
            </a:r>
            <a:r>
              <a:rPr lang="en-US" sz="2600" dirty="0" smtClean="0"/>
              <a:t>-</a:t>
            </a:r>
            <a:r>
              <a:rPr lang="el-GR" sz="2600" dirty="0" smtClean="0"/>
              <a:t>μ</a:t>
            </a:r>
            <a:r>
              <a:rPr lang="en-US" sz="2600" dirty="0" smtClean="0"/>
              <a:t>)</a:t>
            </a:r>
            <a:r>
              <a:rPr lang="en-US" sz="2600" baseline="30000" dirty="0" smtClean="0"/>
              <a:t>4</a:t>
            </a:r>
            <a:r>
              <a:rPr lang="en-US" sz="2600" dirty="0" smtClean="0"/>
              <a:t>/</a:t>
            </a:r>
            <a:r>
              <a:rPr lang="el-GR" sz="2600" dirty="0" smtClean="0"/>
              <a:t>σ</a:t>
            </a:r>
            <a:r>
              <a:rPr lang="en-US" sz="2600" baseline="30000" dirty="0" smtClean="0"/>
              <a:t>4</a:t>
            </a:r>
            <a:endParaRPr lang="en-US" sz="2600" dirty="0" smtClean="0"/>
          </a:p>
          <a:p>
            <a:pPr lvl="1" eaLnBrk="1" hangingPunct="1"/>
            <a:r>
              <a:rPr lang="en-US" sz="2400" b="1" dirty="0" smtClean="0"/>
              <a:t>Positive</a:t>
            </a:r>
            <a:r>
              <a:rPr lang="en-US" sz="2400" dirty="0" smtClean="0"/>
              <a:t>: relatively peaked</a:t>
            </a:r>
          </a:p>
          <a:p>
            <a:pPr lvl="1" eaLnBrk="1" hangingPunct="1"/>
            <a:r>
              <a:rPr lang="en-US" sz="2400" b="1" dirty="0" smtClean="0"/>
              <a:t>Negative</a:t>
            </a:r>
            <a:r>
              <a:rPr lang="en-US" sz="2400" dirty="0" smtClean="0"/>
              <a:t>: relatively flat</a:t>
            </a:r>
          </a:p>
        </p:txBody>
      </p:sp>
    </p:spTree>
    <p:extLst>
      <p:ext uri="{BB962C8B-B14F-4D97-AF65-F5344CB8AC3E}">
        <p14:creationId xmlns:p14="http://schemas.microsoft.com/office/powerpoint/2010/main" val="11833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7921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Statistical Calculations (Excel Formulas)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867400"/>
          </a:xfrm>
        </p:spPr>
        <p:txBody>
          <a:bodyPr>
            <a:normAutofit lnSpcReduction="10000"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1900" b="1" dirty="0" smtClean="0"/>
              <a:t>for (</a:t>
            </a:r>
            <a:r>
              <a:rPr lang="en-US" sz="1900" b="1" dirty="0" err="1" smtClean="0"/>
              <a:t>int</a:t>
            </a:r>
            <a:r>
              <a:rPr lang="en-US" sz="1900" b="1" dirty="0" smtClean="0"/>
              <a:t> frame=0; frame&lt; N; frame++) </a:t>
            </a:r>
            <a:r>
              <a:rPr lang="en-US" sz="1900" b="1" dirty="0" smtClean="0">
                <a:solidFill>
                  <a:srgbClr val="FF0000"/>
                </a:solidFill>
              </a:rPr>
              <a:t>// Total a given </a:t>
            </a:r>
            <a:r>
              <a:rPr lang="en-US" sz="1900" b="1" i="1" dirty="0" smtClean="0">
                <a:solidFill>
                  <a:srgbClr val="FF0000"/>
                </a:solidFill>
              </a:rPr>
              <a:t>feature over all frames</a:t>
            </a:r>
            <a:endParaRPr lang="en-US" sz="1900" b="1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900" dirty="0" smtClean="0"/>
              <a:t>{	totals[MEAN][feature] += features[frame][offsets[feature]];  }</a:t>
            </a:r>
          </a:p>
          <a:p>
            <a:pPr marL="0" indent="0">
              <a:buFont typeface="Arial" pitchFamily="34" charset="0"/>
              <a:buNone/>
            </a:pPr>
            <a:r>
              <a:rPr lang="en-US" sz="1900" dirty="0" smtClean="0"/>
              <a:t>totals[MEAN][feature]/= N;  }  </a:t>
            </a:r>
            <a:r>
              <a:rPr lang="en-US" sz="1900" b="1" dirty="0" smtClean="0">
                <a:solidFill>
                  <a:srgbClr val="FF0000"/>
                </a:solidFill>
              </a:rPr>
              <a:t>// Compute mean</a:t>
            </a:r>
            <a:br>
              <a:rPr lang="en-US" sz="1900" b="1" dirty="0" smtClean="0">
                <a:solidFill>
                  <a:srgbClr val="FF0000"/>
                </a:solidFill>
              </a:rPr>
            </a:br>
            <a:endParaRPr lang="en-US" sz="600" b="1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900" dirty="0" smtClean="0"/>
              <a:t>double delta, </a:t>
            </a:r>
            <a:r>
              <a:rPr lang="en-US" sz="1900" dirty="0" err="1" smtClean="0"/>
              <a:t>stdev</a:t>
            </a:r>
            <a:r>
              <a:rPr lang="en-US" sz="1900" dirty="0" smtClean="0"/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en-US" sz="1900" b="1" dirty="0" smtClean="0"/>
              <a:t>for (</a:t>
            </a:r>
            <a:r>
              <a:rPr lang="en-US" sz="1900" b="1" dirty="0" err="1" smtClean="0"/>
              <a:t>int</a:t>
            </a:r>
            <a:r>
              <a:rPr lang="en-US" sz="1900" b="1" dirty="0" smtClean="0"/>
              <a:t> frame=0; frame &lt; N; frame++)</a:t>
            </a:r>
          </a:p>
          <a:p>
            <a:pPr marL="0" indent="0">
              <a:buFont typeface="Arial" pitchFamily="34" charset="0"/>
              <a:buNone/>
              <a:tabLst>
                <a:tab pos="457200" algn="l"/>
              </a:tabLst>
            </a:pPr>
            <a:r>
              <a:rPr lang="en-US" sz="1900" dirty="0" smtClean="0"/>
              <a:t>{</a:t>
            </a:r>
            <a:r>
              <a:rPr lang="en-US" sz="1900" b="1" dirty="0" smtClean="0"/>
              <a:t>	</a:t>
            </a:r>
            <a:r>
              <a:rPr lang="en-US" sz="1900" dirty="0" smtClean="0"/>
              <a:t>delta = (features[frame][offsets[feature]] - totals[MEAN][feature]);	totals[VARIANCE][feature] += delta * delta;</a:t>
            </a:r>
            <a:endParaRPr lang="en-US" sz="1900" b="1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  <a:tabLst>
                <a:tab pos="457200" algn="l"/>
              </a:tabLst>
            </a:pPr>
            <a:r>
              <a:rPr lang="en-US" sz="1900" dirty="0" smtClean="0"/>
              <a:t>	totals[SKEW][feature] += </a:t>
            </a:r>
            <a:r>
              <a:rPr lang="en-US" sz="1900" dirty="0" err="1" smtClean="0"/>
              <a:t>Math.</a:t>
            </a:r>
            <a:r>
              <a:rPr lang="en-US" sz="1900" i="1" dirty="0" err="1" smtClean="0"/>
              <a:t>pow</a:t>
            </a:r>
            <a:r>
              <a:rPr lang="en-US" sz="1900" i="1" dirty="0" smtClean="0"/>
              <a:t>(delta, 3); </a:t>
            </a:r>
          </a:p>
          <a:p>
            <a:pPr marL="0" indent="0">
              <a:buFont typeface="Arial" pitchFamily="34" charset="0"/>
              <a:buNone/>
              <a:tabLst>
                <a:tab pos="457200" algn="l"/>
              </a:tabLst>
            </a:pPr>
            <a:r>
              <a:rPr lang="en-US" sz="1900" dirty="0" smtClean="0"/>
              <a:t>	totals[KIRTOSIS][feature] += </a:t>
            </a:r>
            <a:r>
              <a:rPr lang="en-US" sz="1900" dirty="0" err="1" smtClean="0"/>
              <a:t>Math.</a:t>
            </a:r>
            <a:r>
              <a:rPr lang="en-US" sz="1900" i="1" dirty="0" err="1" smtClean="0"/>
              <a:t>pow</a:t>
            </a:r>
            <a:r>
              <a:rPr lang="en-US" sz="1900" i="1" dirty="0" smtClean="0"/>
              <a:t>(delta,  4); </a:t>
            </a:r>
            <a:endParaRPr lang="en-US" sz="1900" b="1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  <a:tabLst>
                <a:tab pos="457200" algn="l"/>
              </a:tabLst>
            </a:pPr>
            <a:r>
              <a:rPr lang="en-US" sz="1900" dirty="0" smtClean="0"/>
              <a:t>}</a:t>
            </a:r>
          </a:p>
          <a:p>
            <a:pPr marL="0" indent="0">
              <a:buFont typeface="Arial" pitchFamily="34" charset="0"/>
              <a:buNone/>
            </a:pPr>
            <a:r>
              <a:rPr lang="en-US" sz="1900" dirty="0" smtClean="0"/>
              <a:t>totals[VARIANCE][feature] = totals[VARIANCE][feature] /= N - 1;</a:t>
            </a:r>
          </a:p>
          <a:p>
            <a:pPr marL="0" indent="0">
              <a:buFont typeface="Arial" pitchFamily="34" charset="0"/>
              <a:buNone/>
            </a:pPr>
            <a:r>
              <a:rPr lang="en-US" sz="1900" dirty="0" smtClean="0"/>
              <a:t>totals[STD][feature] = </a:t>
            </a:r>
            <a:r>
              <a:rPr lang="en-US" sz="1900" dirty="0" err="1" smtClean="0"/>
              <a:t>stdev</a:t>
            </a:r>
            <a:r>
              <a:rPr lang="en-US" sz="1900" dirty="0" smtClean="0"/>
              <a:t> = </a:t>
            </a:r>
            <a:r>
              <a:rPr lang="en-US" sz="1900" dirty="0" err="1" smtClean="0"/>
              <a:t>Math.</a:t>
            </a:r>
            <a:r>
              <a:rPr lang="en-US" sz="1900" i="1" dirty="0" err="1" smtClean="0"/>
              <a:t>sqrt</a:t>
            </a:r>
            <a:r>
              <a:rPr lang="en-US" sz="1900" i="1" dirty="0" smtClean="0"/>
              <a:t>(totals[VARIANCE][feature]);</a:t>
            </a:r>
          </a:p>
          <a:p>
            <a:pPr marL="0" indent="0">
              <a:buFont typeface="Arial" pitchFamily="34" charset="0"/>
              <a:buNone/>
            </a:pPr>
            <a:r>
              <a:rPr lang="en-US" sz="1900" dirty="0" smtClean="0"/>
              <a:t>totals[SKEW][feature] = </a:t>
            </a:r>
            <a:r>
              <a:rPr lang="pt-BR" sz="1900" dirty="0" smtClean="0"/>
              <a:t>1.0*N/((</a:t>
            </a:r>
            <a:r>
              <a:rPr lang="pt-BR" sz="1900" dirty="0"/>
              <a:t>N-1)*(N-2))</a:t>
            </a:r>
            <a:r>
              <a:rPr lang="en-US" sz="1900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US" sz="1900" dirty="0"/>
              <a:t>	</a:t>
            </a:r>
            <a:r>
              <a:rPr lang="en-US" sz="1900" dirty="0" smtClean="0"/>
              <a:t>* totals[SKEW][feature]/</a:t>
            </a:r>
            <a:r>
              <a:rPr lang="en-US" sz="1900" dirty="0" err="1" smtClean="0"/>
              <a:t>Math.</a:t>
            </a:r>
            <a:r>
              <a:rPr lang="en-US" sz="1900" i="1" dirty="0" err="1" smtClean="0"/>
              <a:t>pow</a:t>
            </a:r>
            <a:r>
              <a:rPr lang="en-US" sz="1900" i="1" dirty="0" smtClean="0"/>
              <a:t>(stdev,3);</a:t>
            </a:r>
          </a:p>
          <a:p>
            <a:pPr marL="0" indent="0">
              <a:buFont typeface="Arial" pitchFamily="34" charset="0"/>
              <a:buNone/>
            </a:pPr>
            <a:r>
              <a:rPr lang="en-US" sz="1900" dirty="0" smtClean="0"/>
              <a:t>totals[KIRTOSIS][feature] = </a:t>
            </a:r>
            <a:r>
              <a:rPr lang="pt-BR" sz="1900" dirty="0" smtClean="0"/>
              <a:t>1.0*N*(</a:t>
            </a:r>
            <a:r>
              <a:rPr lang="pt-BR" sz="1900" dirty="0"/>
              <a:t>N+1) </a:t>
            </a:r>
            <a:r>
              <a:rPr lang="pt-BR" sz="1900" dirty="0" smtClean="0"/>
              <a:t>/((</a:t>
            </a:r>
            <a:r>
              <a:rPr lang="pt-BR" sz="1900" dirty="0"/>
              <a:t>N-1)*(N-2)*(N-3</a:t>
            </a:r>
            <a:r>
              <a:rPr lang="pt-BR" sz="1900" dirty="0" smtClean="0"/>
              <a:t>)) </a:t>
            </a:r>
            <a:br>
              <a:rPr lang="pt-BR" sz="1900" dirty="0" smtClean="0"/>
            </a:br>
            <a:r>
              <a:rPr lang="pt-BR" sz="1900" dirty="0" smtClean="0"/>
              <a:t>	</a:t>
            </a:r>
            <a:r>
              <a:rPr lang="en-US" sz="1900" dirty="0" smtClean="0"/>
              <a:t>* totals[KIRTOSIS][feature] / </a:t>
            </a:r>
            <a:r>
              <a:rPr lang="en-US" sz="1900" dirty="0" err="1" smtClean="0"/>
              <a:t>Math.</a:t>
            </a:r>
            <a:r>
              <a:rPr lang="en-US" sz="1900" i="1" dirty="0" err="1" smtClean="0"/>
              <a:t>pow</a:t>
            </a:r>
            <a:r>
              <a:rPr lang="en-US" sz="1900" i="1" dirty="0" smtClean="0"/>
              <a:t>(stdev,4);</a:t>
            </a:r>
          </a:p>
          <a:p>
            <a:pPr marL="0" indent="0">
              <a:buFont typeface="Arial" pitchFamily="34" charset="0"/>
              <a:buNone/>
            </a:pPr>
            <a:r>
              <a:rPr lang="en-US" sz="1900" dirty="0" smtClean="0"/>
              <a:t>totals[KIRTOSIS][feature] -= </a:t>
            </a:r>
            <a:r>
              <a:rPr lang="pt-BR" sz="1900" dirty="0"/>
              <a:t>3.0 * (N-1)*(N-1) / ((N-2)*(N-3))</a:t>
            </a:r>
            <a:r>
              <a:rPr lang="en-US" sz="19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157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Mean Normalization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8077200" cy="47244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z="2400" b="1" dirty="0" smtClean="0"/>
              <a:t>public static double[][] </a:t>
            </a:r>
            <a:r>
              <a:rPr lang="en-US" sz="2400" b="1" dirty="0" err="1" smtClean="0"/>
              <a:t>meanNormalize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		( double[][] features,  </a:t>
            </a:r>
            <a:r>
              <a:rPr lang="en-US" sz="2400" b="1" dirty="0" err="1" smtClean="0"/>
              <a:t>int</a:t>
            </a:r>
            <a:r>
              <a:rPr lang="en-US" sz="2400" b="1" dirty="0" smtClean="0"/>
              <a:t> feature )</a:t>
            </a:r>
          </a:p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z="2400" dirty="0" smtClean="0"/>
              <a:t>{	double mean = 0;</a:t>
            </a:r>
          </a:p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z="2400" b="1" dirty="0" smtClean="0"/>
              <a:t>	for (</a:t>
            </a:r>
            <a:r>
              <a:rPr lang="en-US" sz="2400" b="1" dirty="0" err="1" smtClean="0"/>
              <a:t>int</a:t>
            </a:r>
            <a:r>
              <a:rPr lang="en-US" sz="2400" b="1" dirty="0" smtClean="0"/>
              <a:t> row: features)=0; row&lt;</a:t>
            </a:r>
            <a:r>
              <a:rPr lang="en-US" sz="2400" b="1" dirty="0" err="1" smtClean="0"/>
              <a:t>features.length</a:t>
            </a:r>
            <a:r>
              <a:rPr lang="en-US" sz="2400" b="1" dirty="0" smtClean="0"/>
              <a:t>; row++)</a:t>
            </a:r>
          </a:p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z="2400" dirty="0" smtClean="0"/>
              <a:t>	{   mean += features[row][feature];    }</a:t>
            </a:r>
          </a:p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z="2400" dirty="0" smtClean="0"/>
              <a:t>    mean = mean / </a:t>
            </a:r>
            <a:r>
              <a:rPr lang="en-US" sz="2400" dirty="0" err="1" smtClean="0"/>
              <a:t>features.length</a:t>
            </a:r>
            <a:r>
              <a:rPr lang="en-US" sz="2400" dirty="0" smtClean="0"/>
              <a:t>;</a:t>
            </a:r>
          </a:p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z="2400" dirty="0" smtClean="0"/>
              <a:t>        </a:t>
            </a:r>
          </a:p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z="2400" b="1" dirty="0" smtClean="0"/>
              <a:t>	for (</a:t>
            </a:r>
            <a:r>
              <a:rPr lang="en-US" sz="2400" b="1" dirty="0" err="1" smtClean="0"/>
              <a:t>int</a:t>
            </a:r>
            <a:r>
              <a:rPr lang="en-US" sz="2400" b="1" dirty="0" smtClean="0"/>
              <a:t> row=0; row&lt;</a:t>
            </a:r>
            <a:r>
              <a:rPr lang="en-US" sz="2400" b="1" dirty="0" err="1" smtClean="0"/>
              <a:t>features.length</a:t>
            </a:r>
            <a:r>
              <a:rPr lang="en-US" sz="2400" b="1" dirty="0" smtClean="0"/>
              <a:t>; row++)</a:t>
            </a:r>
          </a:p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z="2400" dirty="0" smtClean="0"/>
              <a:t>	{  features[row][feature] -= mean;  }</a:t>
            </a:r>
          </a:p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z="2400" b="1" dirty="0" smtClean="0"/>
              <a:t>	</a:t>
            </a:r>
            <a:r>
              <a:rPr lang="en-US" sz="2400" dirty="0" smtClean="0"/>
              <a:t>return features</a:t>
            </a:r>
            <a:r>
              <a:rPr lang="en-US" sz="2400" b="1" dirty="0" smtClean="0"/>
              <a:t>;</a:t>
            </a:r>
          </a:p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z="2400" dirty="0" smtClean="0"/>
              <a:t>}   // end of </a:t>
            </a:r>
            <a:r>
              <a:rPr lang="en-US" sz="2400" dirty="0" err="1" smtClean="0"/>
              <a:t>meanNormalize</a:t>
            </a:r>
            <a:endParaRPr lang="en-US" sz="2400" dirty="0" smtClean="0"/>
          </a:p>
          <a:p>
            <a:pPr marL="0" indent="0">
              <a:buFontTx/>
              <a:buNone/>
              <a:tabLst>
                <a:tab pos="228600" algn="l"/>
              </a:tabLst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78025" y="5953125"/>
            <a:ext cx="5260975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Normalize to the mean will be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Variance Normalization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 </a:t>
            </a:r>
            <a:r>
              <a:rPr lang="en-US" sz="2000" b="1" smtClean="0"/>
              <a:t>public static double[][] varNormalize(double[][] features, int feature)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{	double variance = 0;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b="1" smtClean="0"/>
              <a:t>	for (int row=0; row&lt;features.length; row++)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	{  variance += features[row][feature] * features[row][feature];  }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	variance /= (features.length - 1);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       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b="1" smtClean="0"/>
              <a:t>	for (int row=0; row&lt;features.length; row++)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	{	if (variance!=0) features[row][feature] /= Math.</a:t>
            </a:r>
            <a:r>
              <a:rPr lang="en-US" sz="2000" i="1" smtClean="0"/>
              <a:t>sqrt(variance);  </a:t>
            </a:r>
            <a:r>
              <a:rPr lang="en-US" sz="2000" smtClean="0"/>
              <a:t>}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	return features;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}  // End of varianceNormalize()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6096000"/>
            <a:ext cx="8116888" cy="430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/>
              <a:t>Scale feature to [-1,1] - divide  the feature's by the standard deviation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/>
              <a:t>Skew Normalization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257800"/>
          </a:xfrm>
        </p:spPr>
        <p:txBody>
          <a:bodyPr/>
          <a:lstStyle/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b="1" dirty="0" smtClean="0"/>
              <a:t>public static double[][] </a:t>
            </a:r>
            <a:r>
              <a:rPr lang="en-US" sz="2000" b="1" dirty="0" err="1" smtClean="0"/>
              <a:t>skewNormalize</a:t>
            </a:r>
            <a:r>
              <a:rPr lang="en-US" sz="2000" b="1" dirty="0" smtClean="0"/>
              <a:t>(double[][] features, 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feature)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dirty="0" smtClean="0"/>
              <a:t>{	</a:t>
            </a:r>
            <a:r>
              <a:rPr lang="fr-FR" sz="2000" dirty="0" smtClean="0"/>
              <a:t>double </a:t>
            </a:r>
            <a:r>
              <a:rPr lang="fr-FR" sz="2000" dirty="0" err="1" smtClean="0"/>
              <a:t>fN</a:t>
            </a:r>
            <a:r>
              <a:rPr lang="fr-FR" sz="2000" dirty="0" smtClean="0"/>
              <a:t>=0, fPlus1=0, fMinus1=0, value, coefficient;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dirty="0" smtClean="0"/>
              <a:t>	</a:t>
            </a:r>
            <a:r>
              <a:rPr lang="en-US" sz="2000" b="1" dirty="0" smtClean="0"/>
              <a:t>for (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row=0; row&lt;</a:t>
            </a:r>
            <a:r>
              <a:rPr lang="en-US" sz="2000" b="1" dirty="0" err="1" smtClean="0"/>
              <a:t>features.length</a:t>
            </a:r>
            <a:r>
              <a:rPr lang="en-US" sz="2000" b="1" dirty="0" smtClean="0"/>
              <a:t>; row++)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dirty="0" smtClean="0"/>
              <a:t> 	{	</a:t>
            </a:r>
            <a:r>
              <a:rPr lang="en-US" sz="2000" dirty="0" err="1" smtClean="0"/>
              <a:t>fN</a:t>
            </a:r>
            <a:r>
              <a:rPr lang="en-US" sz="2000" dirty="0" smtClean="0"/>
              <a:t> += </a:t>
            </a:r>
            <a:r>
              <a:rPr lang="en-US" sz="2000" dirty="0" err="1" smtClean="0"/>
              <a:t>Math.</a:t>
            </a:r>
            <a:r>
              <a:rPr lang="en-US" sz="2000" i="1" dirty="0" err="1" smtClean="0"/>
              <a:t>pow</a:t>
            </a:r>
            <a:r>
              <a:rPr lang="en-US" sz="2000" i="1" dirty="0" smtClean="0"/>
              <a:t>(</a:t>
            </a:r>
            <a:r>
              <a:rPr lang="en-US" sz="2000" dirty="0" smtClean="0"/>
              <a:t>features[row][feature]</a:t>
            </a:r>
            <a:r>
              <a:rPr lang="en-US" sz="2000" i="1" dirty="0" smtClean="0"/>
              <a:t>, 3);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dirty="0" smtClean="0"/>
              <a:t>		fPlus1 += </a:t>
            </a:r>
            <a:r>
              <a:rPr lang="en-US" sz="2000" dirty="0" err="1" smtClean="0"/>
              <a:t>Math.</a:t>
            </a:r>
            <a:r>
              <a:rPr lang="en-US" sz="2000" i="1" dirty="0" err="1" smtClean="0"/>
              <a:t>pow</a:t>
            </a:r>
            <a:r>
              <a:rPr lang="en-US" sz="2000" i="1" dirty="0" smtClean="0"/>
              <a:t>(</a:t>
            </a:r>
            <a:r>
              <a:rPr lang="en-US" sz="2000" dirty="0" smtClean="0"/>
              <a:t>features[row][feature]</a:t>
            </a:r>
            <a:r>
              <a:rPr lang="en-US" sz="2000" i="1" dirty="0" smtClean="0"/>
              <a:t>, 4);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dirty="0" smtClean="0"/>
              <a:t>		fMinus1 += </a:t>
            </a:r>
            <a:r>
              <a:rPr lang="en-US" sz="2000" dirty="0" err="1" smtClean="0"/>
              <a:t>Math.</a:t>
            </a:r>
            <a:r>
              <a:rPr lang="en-US" sz="2000" i="1" dirty="0" err="1" smtClean="0"/>
              <a:t>pow</a:t>
            </a:r>
            <a:r>
              <a:rPr lang="en-US" sz="2000" i="1" dirty="0" smtClean="0"/>
              <a:t>(</a:t>
            </a:r>
            <a:r>
              <a:rPr lang="en-US" sz="2000" dirty="0" smtClean="0"/>
              <a:t>features[row][feature]</a:t>
            </a:r>
            <a:r>
              <a:rPr lang="en-US" sz="2000" i="1" dirty="0" smtClean="0"/>
              <a:t>, 2);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dirty="0" smtClean="0"/>
              <a:t> 	}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dirty="0" smtClean="0"/>
              <a:t> 	</a:t>
            </a:r>
            <a:r>
              <a:rPr lang="en-US" sz="2000" b="1" dirty="0" smtClean="0"/>
              <a:t>if (momentNPlus1 != momentNMinus1) </a:t>
            </a:r>
            <a:r>
              <a:rPr lang="fr-FR" sz="2000" dirty="0" smtClean="0"/>
              <a:t>coefficient = -</a:t>
            </a:r>
            <a:r>
              <a:rPr lang="fr-FR" sz="2000" dirty="0" err="1" smtClean="0"/>
              <a:t>fN</a:t>
            </a:r>
            <a:r>
              <a:rPr lang="fr-FR" sz="2000" dirty="0" smtClean="0"/>
              <a:t>/(3*(fPlus1-fMinus1));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b="1" dirty="0" smtClean="0"/>
              <a:t>	for (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row=0; row&lt;</a:t>
            </a:r>
            <a:r>
              <a:rPr lang="en-US" sz="2000" b="1" dirty="0" err="1" smtClean="0"/>
              <a:t>features.length</a:t>
            </a:r>
            <a:r>
              <a:rPr lang="en-US" sz="2000" b="1" dirty="0" smtClean="0"/>
              <a:t>; row++)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dirty="0" smtClean="0"/>
              <a:t>	{	value = features[row][column];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dirty="0" smtClean="0"/>
              <a:t> 		features[row][column] = coefficient * value * value + value - coefficient;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dirty="0" smtClean="0"/>
              <a:t>	}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b="1" dirty="0" smtClean="0"/>
              <a:t>	return features;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dirty="0" smtClean="0"/>
              <a:t>}   // End of </a:t>
            </a:r>
            <a:r>
              <a:rPr lang="en-US" sz="2000" dirty="0" err="1" smtClean="0"/>
              <a:t>skewNormalization</a:t>
            </a:r>
            <a:r>
              <a:rPr lang="en-US" sz="2000" dirty="0" smtClean="0"/>
              <a:t>()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6248400"/>
            <a:ext cx="7662863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Minimizes the skew for  the distribution to be more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3962400" cy="1143000"/>
          </a:xfrm>
        </p:spPr>
        <p:txBody>
          <a:bodyPr/>
          <a:lstStyle/>
          <a:p>
            <a:r>
              <a:rPr lang="en-US" smtClean="0"/>
              <a:t>Mel Filter Bank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724400" cy="5305425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Gaussian filters (top), Triangular filters (bottom)</a:t>
            </a:r>
          </a:p>
          <a:p>
            <a:r>
              <a:rPr lang="en-US" sz="2800" dirty="0" smtClean="0"/>
              <a:t>Frequencies in overlapped areas contribute to two filters</a:t>
            </a:r>
          </a:p>
          <a:p>
            <a:r>
              <a:rPr lang="en-US" sz="2800" dirty="0" smtClean="0"/>
              <a:t>The lower frequencies are spaced more closely together to model human perception</a:t>
            </a:r>
          </a:p>
          <a:p>
            <a:r>
              <a:rPr lang="en-US" sz="2800" dirty="0" smtClean="0"/>
              <a:t>The end of a filter is the mid point of the next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Warping formula: </a:t>
            </a:r>
            <a:r>
              <a:rPr lang="en-US" sz="2200" dirty="0" err="1" smtClean="0"/>
              <a:t>mel</a:t>
            </a:r>
            <a:r>
              <a:rPr lang="en-US" sz="2200" smtClean="0"/>
              <a:t> = 2595 log(1 + 5/700)</a:t>
            </a:r>
            <a:endParaRPr lang="en-US" sz="22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3375"/>
            <a:ext cx="393382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8548688" y="381000"/>
            <a:ext cx="2905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694738" y="565150"/>
            <a:ext cx="0" cy="185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58200" y="533400"/>
            <a:ext cx="236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Mel Frequency Table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3975"/>
            <a:ext cx="76200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Mel Filter Bank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21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smtClean="0"/>
              <a:t>Multiply the power spectrum with each of the triangular Mel weighting filters and add the result -&gt; Perform a weighted averaging procedure around the Mel frequency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462088"/>
            <a:ext cx="854392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Perceptual Linear Prediction</a:t>
            </a:r>
          </a:p>
        </p:txBody>
      </p:sp>
      <p:grpSp>
        <p:nvGrpSpPr>
          <p:cNvPr id="35843" name="Group 9"/>
          <p:cNvGrpSpPr>
            <a:grpSpLocks/>
          </p:cNvGrpSpPr>
          <p:nvPr/>
        </p:nvGrpSpPr>
        <p:grpSpPr bwMode="auto">
          <a:xfrm>
            <a:off x="1524000" y="1295400"/>
            <a:ext cx="6324600" cy="5410200"/>
            <a:chOff x="4067176" y="1524000"/>
            <a:chExt cx="4800600" cy="4114800"/>
          </a:xfrm>
        </p:grpSpPr>
        <p:pic>
          <p:nvPicPr>
            <p:cNvPr id="3584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6" y="2438400"/>
              <a:ext cx="4800600" cy="32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845" name="TextBox 3"/>
            <p:cNvSpPr txBox="1">
              <a:spLocks noChangeArrowheads="1"/>
            </p:cNvSpPr>
            <p:nvPr/>
          </p:nvSpPr>
          <p:spPr bwMode="auto">
            <a:xfrm>
              <a:off x="6705600" y="5117068"/>
              <a:ext cx="200977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b="1"/>
                <a:t>Cepstral Recursion</a:t>
              </a:r>
            </a:p>
          </p:txBody>
        </p:sp>
        <p:sp>
          <p:nvSpPr>
            <p:cNvPr id="35846" name="TextBox 4"/>
            <p:cNvSpPr txBox="1">
              <a:spLocks noChangeArrowheads="1"/>
            </p:cNvSpPr>
            <p:nvPr/>
          </p:nvSpPr>
          <p:spPr bwMode="auto">
            <a:xfrm>
              <a:off x="4191000" y="2209800"/>
              <a:ext cx="1904999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b="1"/>
                <a:t>DFT of Hamming Windowed Frame</a:t>
              </a:r>
            </a:p>
          </p:txBody>
        </p:sp>
        <p:sp>
          <p:nvSpPr>
            <p:cNvPr id="35847" name="TextBox 5"/>
            <p:cNvSpPr txBox="1">
              <a:spLocks noChangeArrowheads="1"/>
            </p:cNvSpPr>
            <p:nvPr/>
          </p:nvSpPr>
          <p:spPr bwMode="auto">
            <a:xfrm>
              <a:off x="4699863" y="1524000"/>
              <a:ext cx="8627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Speech</a:t>
              </a:r>
            </a:p>
          </p:txBody>
        </p:sp>
        <p:cxnSp>
          <p:nvCxnSpPr>
            <p:cNvPr id="8" name="Straight Arrow Connector 7"/>
            <p:cNvCxnSpPr>
              <a:stCxn id="35847" idx="2"/>
              <a:endCxn id="35846" idx="0"/>
            </p:cNvCxnSpPr>
            <p:nvPr/>
          </p:nvCxnSpPr>
          <p:spPr>
            <a:xfrm>
              <a:off x="5131412" y="1893277"/>
              <a:ext cx="11540" cy="316523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Operations on Complex Numbers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Addition:  (a + bj) + (c+dj) = (a+c) + (b+d)j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Subtraction: (a+bj) – (c+dj) = (a-c) + (b-d)j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Multiplication: (a+bj) * (c+dj) = (ac-bd) + (bc+ad)j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Division: Change the problem to a multiplication</a:t>
            </a:r>
            <a:br>
              <a:rPr lang="en-US" altLang="en-US" sz="2800" smtClean="0"/>
            </a:br>
            <a:endParaRPr lang="en-US" altLang="en-US" sz="10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/>
              <a:t>Trick</a:t>
            </a:r>
            <a:r>
              <a:rPr lang="en-US" altLang="en-US" sz="2400" smtClean="0"/>
              <a:t>: Multiply the numerator and denominator by the conjugate of the denominator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/>
              <a:t>Result</a:t>
            </a:r>
            <a:r>
              <a:rPr lang="en-US" altLang="en-US" sz="2400" smtClean="0"/>
              <a:t>: Complex parts of denominator cancel, which effectively changes the division to a multiplication</a:t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>(a+bj) / (c+dj) =</a:t>
            </a:r>
            <a:br>
              <a:rPr lang="en-US" altLang="en-US" sz="2400" smtClean="0"/>
            </a:br>
            <a:r>
              <a:rPr lang="en-US" altLang="en-US" sz="2400" smtClean="0"/>
              <a:t>(a+bj) * (c-dj) / {(c+dj)*(c-di) } = </a:t>
            </a:r>
            <a:br>
              <a:rPr lang="en-US" altLang="en-US" sz="2400" smtClean="0"/>
            </a:br>
            <a:r>
              <a:rPr lang="en-US" altLang="en-US" sz="2400" smtClean="0"/>
              <a:t>((ac+bd) + (bc-ad)i)/(c</a:t>
            </a:r>
            <a:r>
              <a:rPr lang="en-US" altLang="en-US" sz="2400" baseline="30000" smtClean="0"/>
              <a:t>2 </a:t>
            </a:r>
            <a:r>
              <a:rPr lang="en-US" altLang="en-US" sz="2400" smtClean="0"/>
              <a:t>+ d</a:t>
            </a:r>
            <a:r>
              <a:rPr lang="en-US" altLang="en-US" sz="2400" baseline="30000" smtClean="0"/>
              <a:t>2</a:t>
            </a:r>
            <a:r>
              <a:rPr lang="en-US" altLang="en-US" sz="2400" smtClean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1076325"/>
            <a:ext cx="61722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Definition: Conjugate of a + </a:t>
            </a:r>
            <a:r>
              <a:rPr lang="en-US" sz="2800" dirty="0" err="1"/>
              <a:t>bj</a:t>
            </a:r>
            <a:r>
              <a:rPr lang="en-US" sz="2800" dirty="0"/>
              <a:t> is a - </a:t>
            </a:r>
            <a:r>
              <a:rPr lang="en-US" sz="2800" dirty="0" err="1"/>
              <a:t>bj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93249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Critical Band Analysis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3657600" cy="495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bark filter bank is a crude approximation of what is known about the shape of auditory filters. </a:t>
            </a:r>
          </a:p>
          <a:p>
            <a:r>
              <a:rPr lang="en-US" sz="2200" dirty="0" smtClean="0"/>
              <a:t>It exploits </a:t>
            </a:r>
            <a:r>
              <a:rPr lang="en-US" sz="2200" dirty="0" err="1" smtClean="0"/>
              <a:t>Zwicker's</a:t>
            </a:r>
            <a:r>
              <a:rPr lang="en-US" sz="2200" dirty="0" smtClean="0"/>
              <a:t> (1970) proposal that the shape of auditory filters is nearly constant on the Bark scale. </a:t>
            </a:r>
          </a:p>
          <a:p>
            <a:r>
              <a:rPr lang="en-US" sz="2200" dirty="0" smtClean="0"/>
              <a:t>The filter skirts are truncated at +- 40 dB</a:t>
            </a:r>
          </a:p>
          <a:p>
            <a:r>
              <a:rPr lang="en-US" sz="2200" dirty="0" smtClean="0"/>
              <a:t>There typically are about 20-25 filters in the bank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76200"/>
            <a:ext cx="509428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4953000" y="53340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Critical Band Formulas</a:t>
            </a: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2667000"/>
            <a:ext cx="51673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dirty="0" smtClean="0"/>
              <a:t>Equal Loudness Pre-emphasis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25450" y="2057400"/>
            <a:ext cx="7772400" cy="41148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tabLst>
                <a:tab pos="228600" algn="l"/>
                <a:tab pos="457200" algn="l"/>
              </a:tabLst>
            </a:pPr>
            <a:r>
              <a:rPr lang="en-US" sz="2400" b="1" dirty="0" smtClean="0"/>
              <a:t>private double </a:t>
            </a:r>
            <a:r>
              <a:rPr lang="en-US" sz="2400" b="1" dirty="0" err="1" smtClean="0"/>
              <a:t>equalLoudness</a:t>
            </a:r>
            <a:r>
              <a:rPr lang="en-US" sz="2400" b="1" dirty="0" smtClean="0"/>
              <a:t>(double </a:t>
            </a:r>
            <a:r>
              <a:rPr lang="en-US" sz="2400" b="1" dirty="0" err="1" smtClean="0"/>
              <a:t>freq</a:t>
            </a:r>
            <a:r>
              <a:rPr lang="en-US" sz="2400" b="1" dirty="0" smtClean="0"/>
              <a:t>) 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</a:tabLst>
            </a:pPr>
            <a:r>
              <a:rPr lang="en-US" sz="2400" dirty="0" smtClean="0"/>
              <a:t>{	</a:t>
            </a:r>
            <a:r>
              <a:rPr lang="en-US" sz="2400" b="1" dirty="0" smtClean="0"/>
              <a:t>double w = </a:t>
            </a:r>
            <a:r>
              <a:rPr lang="en-US" sz="2400" b="1" dirty="0" err="1" smtClean="0"/>
              <a:t>freq</a:t>
            </a:r>
            <a:r>
              <a:rPr lang="en-US" sz="2400" b="1" dirty="0" smtClean="0"/>
              <a:t> * 2 * </a:t>
            </a:r>
            <a:r>
              <a:rPr lang="en-US" sz="2400" b="1" dirty="0" err="1" smtClean="0"/>
              <a:t>Math.</a:t>
            </a:r>
            <a:r>
              <a:rPr lang="en-US" sz="2400" b="1" i="1" dirty="0" err="1" smtClean="0"/>
              <a:t>PI</a:t>
            </a:r>
            <a:r>
              <a:rPr lang="en-US" sz="2400" b="1" i="1" dirty="0" smtClean="0"/>
              <a:t>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</a:tabLst>
            </a:pPr>
            <a:r>
              <a:rPr lang="en-US" sz="2400" b="1" dirty="0" smtClean="0"/>
              <a:t>	double </a:t>
            </a:r>
            <a:r>
              <a:rPr lang="en-US" sz="2400" b="1" dirty="0" err="1" smtClean="0"/>
              <a:t>wSquared</a:t>
            </a:r>
            <a:r>
              <a:rPr lang="en-US" sz="2400" b="1" dirty="0" smtClean="0"/>
              <a:t> = w * w;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</a:tabLst>
            </a:pPr>
            <a:r>
              <a:rPr lang="en-US" sz="2400" b="1" dirty="0" smtClean="0"/>
              <a:t>	double </a:t>
            </a:r>
            <a:r>
              <a:rPr lang="en-US" sz="2400" b="1" dirty="0" err="1" smtClean="0"/>
              <a:t>wFourth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Math.</a:t>
            </a:r>
            <a:r>
              <a:rPr lang="en-US" sz="2400" b="1" i="1" dirty="0" err="1" smtClean="0"/>
              <a:t>pow</a:t>
            </a:r>
            <a:r>
              <a:rPr lang="en-US" sz="2400" b="1" i="1" dirty="0" smtClean="0"/>
              <a:t>(w,  4);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</a:tabLst>
            </a:pPr>
            <a:r>
              <a:rPr lang="en-US" sz="2400" b="1" dirty="0" smtClean="0"/>
              <a:t>	double numerator = (</a:t>
            </a:r>
            <a:r>
              <a:rPr lang="en-US" sz="2400" b="1" dirty="0" err="1" smtClean="0"/>
              <a:t>wSquared</a:t>
            </a:r>
            <a:r>
              <a:rPr lang="en-US" sz="2400" b="1" dirty="0" smtClean="0"/>
              <a:t> + 56.8e6) * </a:t>
            </a:r>
            <a:r>
              <a:rPr lang="en-US" sz="2400" b="1" dirty="0" err="1" smtClean="0"/>
              <a:t>wFourth</a:t>
            </a:r>
            <a:r>
              <a:rPr lang="en-US" sz="2400" b="1" dirty="0" smtClean="0"/>
              <a:t>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</a:tabLst>
            </a:pPr>
            <a:r>
              <a:rPr lang="en-US" sz="2400" b="1" dirty="0" smtClean="0"/>
              <a:t>	double </a:t>
            </a:r>
            <a:r>
              <a:rPr lang="en-US" sz="2400" b="1" dirty="0" err="1" smtClean="0"/>
              <a:t>denom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		= </a:t>
            </a:r>
            <a:r>
              <a:rPr lang="en-US" sz="2400" b="1" dirty="0" err="1" smtClean="0"/>
              <a:t>Math.</a:t>
            </a:r>
            <a:r>
              <a:rPr lang="en-US" sz="2400" b="1" i="1" dirty="0" err="1" smtClean="0"/>
              <a:t>pow</a:t>
            </a:r>
            <a:r>
              <a:rPr lang="en-US" sz="2400" b="1" i="1" dirty="0" smtClean="0"/>
              <a:t>((wSquared+6.3e6), 2)*(wSquared+0.38e9);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</a:tabLst>
            </a:pPr>
            <a:r>
              <a:rPr lang="en-US" sz="2400" b="1" i="1" dirty="0" smtClean="0"/>
              <a:t>	</a:t>
            </a:r>
            <a:r>
              <a:rPr lang="en-US" sz="2400" b="1" dirty="0" smtClean="0"/>
              <a:t>return numerator / </a:t>
            </a:r>
            <a:r>
              <a:rPr lang="en-US" sz="2400" b="1" dirty="0" err="1" smtClean="0"/>
              <a:t>denom</a:t>
            </a:r>
            <a:r>
              <a:rPr lang="en-US" sz="2400" b="1" dirty="0" smtClean="0"/>
              <a:t>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</a:tabLst>
            </a:pPr>
            <a:r>
              <a:rPr lang="en-US" sz="2400" dirty="0" smtClean="0"/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7959725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cs typeface="Arial" charset="0"/>
              </a:rPr>
              <a:t>Formula</a:t>
            </a:r>
            <a:r>
              <a:rPr lang="pl-PL" dirty="0">
                <a:cs typeface="Arial" charset="0"/>
              </a:rPr>
              <a:t> (w^2+56.8e6)*w^4/{ (w^2+6.3e6)^2 * (w^2+0.38e9) * (w^6+9.58e26) }</a:t>
            </a:r>
            <a:endParaRPr lang="en-US" dirty="0">
              <a:cs typeface="Arial" charset="0"/>
            </a:endParaRPr>
          </a:p>
          <a:p>
            <a:pPr algn="ctr">
              <a:defRPr/>
            </a:pPr>
            <a:r>
              <a:rPr lang="en-US" dirty="0">
                <a:cs typeface="Arial" charset="0"/>
              </a:rPr>
              <a:t>Where w = 2 * PI * frequency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290638"/>
            <a:ext cx="7285038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Arial" charset="0"/>
              </a:rPr>
              <a:t>Note: Done in frequency domain, not in the time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Intensity Loudness Conversion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The intensity loudness power law to bark filter outputs </a:t>
            </a:r>
          </a:p>
          <a:p>
            <a:pPr marL="0" indent="0">
              <a:buFontTx/>
              <a:buNone/>
            </a:pPr>
            <a:r>
              <a:rPr lang="en-US" sz="2400" dirty="0" smtClean="0"/>
              <a:t>which approximates simulates the non-linear relationship between sound intensity and perceived loudness.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FontTx/>
              <a:buNone/>
            </a:pPr>
            <a:r>
              <a:rPr lang="en-US" sz="2400" b="1" dirty="0" smtClean="0"/>
              <a:t>private double[] </a:t>
            </a:r>
            <a:r>
              <a:rPr lang="en-US" sz="2400" b="1" dirty="0" err="1" smtClean="0"/>
              <a:t>powerLaw</a:t>
            </a:r>
            <a:r>
              <a:rPr lang="en-US" sz="2400" b="1" dirty="0" smtClean="0"/>
              <a:t>(double[] spectrum) </a:t>
            </a:r>
          </a:p>
          <a:p>
            <a:pPr marL="0" indent="0">
              <a:buFontTx/>
              <a:buNone/>
            </a:pPr>
            <a:r>
              <a:rPr lang="en-US" sz="2400" dirty="0" smtClean="0"/>
              <a:t>{	</a:t>
            </a:r>
          </a:p>
          <a:p>
            <a:pPr marL="0" indent="0">
              <a:buFontTx/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nn-NO" sz="2400" b="1" dirty="0" smtClean="0"/>
              <a:t>for (int i = 0; i &lt; spectrum.length; i++) </a:t>
            </a:r>
          </a:p>
          <a:p>
            <a:pPr marL="0" indent="0">
              <a:buFontTx/>
              <a:buNone/>
            </a:pPr>
            <a:r>
              <a:rPr lang="en-US" sz="2400" dirty="0" smtClean="0"/>
              <a:t>    {	spectrum[</a:t>
            </a:r>
            <a:r>
              <a:rPr lang="en-US" sz="2400" dirty="0" err="1" smtClean="0"/>
              <a:t>i</a:t>
            </a:r>
            <a:r>
              <a:rPr lang="en-US" sz="2400" dirty="0" smtClean="0"/>
              <a:t>] = </a:t>
            </a:r>
            <a:r>
              <a:rPr lang="en-US" sz="2400" dirty="0" err="1" smtClean="0"/>
              <a:t>Math.</a:t>
            </a:r>
            <a:r>
              <a:rPr lang="en-US" sz="2400" i="1" dirty="0" err="1" smtClean="0"/>
              <a:t>pow</a:t>
            </a:r>
            <a:r>
              <a:rPr lang="en-US" sz="2400" i="1" dirty="0" smtClean="0"/>
              <a:t>(spectrum[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], 1.0 / 3.0); </a:t>
            </a:r>
            <a:r>
              <a:rPr lang="en-US" sz="2400" dirty="0" smtClean="0"/>
              <a:t> </a:t>
            </a:r>
          </a:p>
          <a:p>
            <a:pPr marL="0" indent="0">
              <a:buFontTx/>
              <a:buNone/>
            </a:pPr>
            <a:r>
              <a:rPr lang="en-US" sz="2400" dirty="0"/>
              <a:t> </a:t>
            </a:r>
            <a:r>
              <a:rPr lang="en-US" sz="2400" dirty="0" smtClean="0"/>
              <a:t>   }</a:t>
            </a:r>
          </a:p>
          <a:p>
            <a:pPr marL="0" indent="0">
              <a:buFontTx/>
              <a:buNone/>
            </a:pPr>
            <a:r>
              <a:rPr lang="en-US" sz="2400" b="1" dirty="0" smtClean="0"/>
              <a:t>	return spectrum;</a:t>
            </a:r>
          </a:p>
          <a:p>
            <a:pPr marL="0" indent="0">
              <a:buFontTx/>
              <a:buNone/>
            </a:pPr>
            <a:r>
              <a:rPr lang="en-US" sz="2400" dirty="0" smtClean="0"/>
              <a:t>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mtClean="0"/>
              <a:t>Cepstral Recursion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943600"/>
          </a:xfrm>
        </p:spPr>
        <p:txBody>
          <a:bodyPr/>
          <a:lstStyle/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b="1" smtClean="0"/>
              <a:t>public static double[] lpcToCepstral( int P, int C, double[] lpc, double gain)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{	double[] cepstral = new double[C];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	cepstral[0] = (gain&lt;</a:t>
            </a:r>
            <a:r>
              <a:rPr lang="en-US" sz="2000" i="1" smtClean="0"/>
              <a:t>EPSELON) ? EPSELON : Math.log(gain);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b="1" smtClean="0"/>
              <a:t>	for (int m=1; m&lt;=P; m++)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	{	if (m&gt;=cepstral.length) break;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		cepstral[m] = lpc[m-1];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b="1" smtClean="0"/>
              <a:t>		for (int k=1; k&lt;m; k++)  </a:t>
            </a:r>
            <a:r>
              <a:rPr lang="en-US" sz="2000" smtClean="0"/>
              <a:t>{ cepstral[m] += k * cepstral[k] * lpc[m-k-1]; }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		cepstral[m] /= m;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	}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    </a:t>
            </a:r>
            <a:r>
              <a:rPr lang="en-US" sz="2000" b="1" smtClean="0"/>
              <a:t>for (int m=P+1; m&lt;C; m++)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	{	cepstral[m] = 0;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b="1" smtClean="0"/>
              <a:t>		for (int k=m-P; k&lt;m; k++) </a:t>
            </a:r>
            <a:r>
              <a:rPr lang="en-US" sz="2000" smtClean="0"/>
              <a:t>{ cepstral[m] += k * cepstral[k] * lpc[m-k-1]; }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		cepstral[m] /= m;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	}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b="1" smtClean="0"/>
              <a:t>	</a:t>
            </a:r>
            <a:r>
              <a:rPr lang="en-US" sz="2000" smtClean="0"/>
              <a:t>return cepstral;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smtClean="0"/>
              <a:t>}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43200" y="5867400"/>
            <a:ext cx="6248399" cy="728789"/>
          </a:xfrm>
          <a:prstGeom prst="rect">
            <a:avLst/>
          </a:prstGeom>
          <a:blipFill rotWithShape="1">
            <a:blip r:embed="rId2"/>
            <a:stretch>
              <a:fillRect l="-876" t="-22314" b="-97521"/>
            </a:stretch>
          </a:blip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MFCC and LPC features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MFCC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LPC features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6" y="2362200"/>
            <a:ext cx="425838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70" y="2362200"/>
            <a:ext cx="4345330" cy="348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6279118"/>
            <a:ext cx="651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speakers, five utterances each; word “</a:t>
            </a:r>
            <a:r>
              <a:rPr lang="en-US" sz="2400" dirty="0" err="1" smtClean="0"/>
              <a:t>ananas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88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3048000" cy="5181600"/>
          </a:xfrm>
        </p:spPr>
        <p:txBody>
          <a:bodyPr/>
          <a:lstStyle/>
          <a:p>
            <a:r>
              <a:rPr lang="en-US" smtClean="0"/>
              <a:t>Rasta (Relative Spectra) Perceptual Linear Prediction</a:t>
            </a:r>
            <a:br>
              <a:rPr lang="en-US" smtClean="0"/>
            </a:br>
            <a:r>
              <a:rPr lang="en-US" smtClean="0"/>
              <a:t>Front End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762000"/>
            <a:ext cx="43243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763000" cy="1143000"/>
          </a:xfrm>
        </p:spPr>
        <p:txBody>
          <a:bodyPr/>
          <a:lstStyle/>
          <a:p>
            <a:r>
              <a:rPr lang="en-US" dirty="0" smtClean="0"/>
              <a:t>Additional Rasta Spectrum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0480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Concept</a:t>
            </a:r>
            <a:r>
              <a:rPr lang="en-US" sz="2800" dirty="0" smtClean="0"/>
              <a:t>: A b</a:t>
            </a:r>
            <a:r>
              <a:rPr lang="en-US" sz="2400" dirty="0" smtClean="0"/>
              <a:t>and pass filters is applied to frequencies of adjacent frames. This eliminates slow changing, and fast changing spectral changes between frames. The goal is to improve noise robustness of </a:t>
            </a:r>
            <a:r>
              <a:rPr lang="en-US" sz="2400" dirty="0" err="1" smtClean="0"/>
              <a:t>PLP</a:t>
            </a:r>
            <a:endParaRPr lang="en-US" sz="2400" dirty="0" smtClean="0"/>
          </a:p>
          <a:p>
            <a:pPr>
              <a:defRPr/>
            </a:pPr>
            <a:r>
              <a:rPr lang="en-US" sz="2800" dirty="0" smtClean="0"/>
              <a:t>The formula below was suggested by </a:t>
            </a:r>
            <a:r>
              <a:rPr lang="en-US" sz="2800" dirty="0" err="1" smtClean="0"/>
              <a:t>Hermansky</a:t>
            </a:r>
            <a:r>
              <a:rPr lang="en-US" sz="2800" dirty="0" smtClean="0"/>
              <a:t> (1991). Other formulas have subsequently been tried with varying success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81600"/>
            <a:ext cx="68675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2971800" cy="2895600"/>
          </a:xfrm>
        </p:spPr>
        <p:txBody>
          <a:bodyPr/>
          <a:lstStyle/>
          <a:p>
            <a:r>
              <a:rPr lang="en-US" dirty="0" smtClean="0"/>
              <a:t>Comparison of Front End Approaches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021263" cy="675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152400" y="3657600"/>
            <a:ext cx="3886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/>
              <a:t>Conclusion</a:t>
            </a:r>
            <a:r>
              <a:rPr lang="en-US" sz="2400"/>
              <a:t>: PLP and MFCC, and RASTA provide viable features for ASR front ends. ACORNS contains code to implement each of these algorithms. To date, there is no clear cut winner.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00800"/>
            <a:ext cx="7772400" cy="304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000" smtClean="0">
                <a:solidFill>
                  <a:srgbClr val="000000"/>
                </a:solidFill>
                <a:latin typeface="Palatino"/>
              </a:rPr>
              <a:t>Understanding Digital Signal Processing, Third Edition, Richard Lyons</a:t>
            </a:r>
            <a:br>
              <a:rPr lang="en-US" altLang="en-US" sz="1000" smtClean="0">
                <a:solidFill>
                  <a:srgbClr val="000000"/>
                </a:solidFill>
                <a:latin typeface="Palatino"/>
              </a:rPr>
            </a:br>
            <a:r>
              <a:rPr lang="en-US" altLang="en-US" sz="1000" smtClean="0">
                <a:solidFill>
                  <a:srgbClr val="000000"/>
                </a:solidFill>
                <a:latin typeface="Palatino"/>
              </a:rPr>
              <a:t>(0-13-261480-4) © Pearson Education, 2011.</a:t>
            </a:r>
            <a:br>
              <a:rPr lang="en-US" altLang="en-US" sz="1000" smtClean="0">
                <a:solidFill>
                  <a:srgbClr val="000000"/>
                </a:solidFill>
                <a:latin typeface="Palatino"/>
              </a:rPr>
            </a:br>
            <a:endParaRPr lang="en-US" altLang="en-US" sz="1000" smtClean="0">
              <a:solidFill>
                <a:srgbClr val="000000"/>
              </a:solidFill>
              <a:latin typeface="Monaco"/>
            </a:endParaRPr>
          </a:p>
        </p:txBody>
      </p:sp>
      <p:pic>
        <p:nvPicPr>
          <p:cNvPr id="31747" name="Picture 4" descr="Fig0A-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930275"/>
            <a:ext cx="8839200" cy="4514850"/>
          </a:xfrm>
        </p:spPr>
      </p:pic>
    </p:spTree>
    <p:extLst>
      <p:ext uri="{BB962C8B-B14F-4D97-AF65-F5344CB8AC3E}">
        <p14:creationId xmlns:p14="http://schemas.microsoft.com/office/powerpoint/2010/main" val="235375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724400" cy="1143000"/>
          </a:xfrm>
        </p:spPr>
        <p:txBody>
          <a:bodyPr/>
          <a:lstStyle/>
          <a:p>
            <a:r>
              <a:rPr lang="en-US" altLang="en-US" smtClean="0"/>
              <a:t>N Roots of Unity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5257800" cy="31242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400" dirty="0" smtClean="0"/>
              <a:t>for (double angle=0; </a:t>
            </a:r>
          </a:p>
          <a:p>
            <a:pPr marL="0" indent="0">
              <a:buFontTx/>
              <a:buNone/>
            </a:pPr>
            <a:r>
              <a:rPr lang="en-US" altLang="en-US" sz="2400" dirty="0" smtClean="0"/>
              <a:t>	angle&lt;</a:t>
            </a:r>
            <a:r>
              <a:rPr lang="en-US" altLang="en-US" sz="2400" dirty="0" err="1" smtClean="0"/>
              <a:t>Math.PI</a:t>
            </a:r>
            <a:r>
              <a:rPr lang="en-US" altLang="en-US" sz="2400" dirty="0" smtClean="0"/>
              <a:t> * 2; </a:t>
            </a:r>
          </a:p>
          <a:p>
            <a:pPr marL="0" indent="0">
              <a:buFontTx/>
              <a:buNone/>
            </a:pPr>
            <a:r>
              <a:rPr lang="en-US" altLang="en-US" sz="2400" dirty="0" smtClean="0"/>
              <a:t>	angle += 2*</a:t>
            </a:r>
            <a:r>
              <a:rPr lang="en-US" altLang="en-US" sz="2400" dirty="0" err="1" smtClean="0"/>
              <a:t>Math.PI</a:t>
            </a:r>
            <a:r>
              <a:rPr lang="en-US" altLang="en-US" sz="2400" dirty="0" smtClean="0"/>
              <a:t>/N)</a:t>
            </a:r>
          </a:p>
          <a:p>
            <a:pPr marL="0" indent="0">
              <a:buFontTx/>
              <a:buNone/>
            </a:pPr>
            <a:r>
              <a:rPr lang="en-US" altLang="en-US" sz="2400" dirty="0" smtClean="0"/>
              <a:t>{</a:t>
            </a:r>
          </a:p>
          <a:p>
            <a:pPr marL="0" indent="0"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System.out.println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	    (cos(angle) + "j" + sin(angle);</a:t>
            </a:r>
          </a:p>
          <a:p>
            <a:pPr marL="0" indent="0">
              <a:buFontTx/>
              <a:buNone/>
            </a:pPr>
            <a:r>
              <a:rPr lang="en-US" altLang="en-US" sz="2400" dirty="0" smtClean="0"/>
              <a:t>}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04800"/>
            <a:ext cx="3105150" cy="29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3429000"/>
            <a:ext cx="1914525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/>
              <a:t>N = 12</a:t>
            </a:r>
          </a:p>
          <a:p>
            <a:pPr algn="ctr">
              <a:defRPr/>
            </a:pPr>
            <a:r>
              <a:rPr lang="en-US" sz="2800" dirty="0"/>
              <a:t>Radius =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888" y="5429250"/>
            <a:ext cx="8615362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Multiplying rotates a unit circle </a:t>
            </a:r>
            <a:r>
              <a:rPr lang="en-US" sz="2400" i="1" dirty="0"/>
              <a:t>point</a:t>
            </a:r>
            <a:r>
              <a:rPr lang="en-US" sz="2400" dirty="0"/>
              <a:t> by the angle of the other</a:t>
            </a:r>
            <a:br>
              <a:rPr lang="en-US" sz="2400" dirty="0"/>
            </a:br>
            <a:endParaRPr lang="en-US" sz="2400" dirty="0"/>
          </a:p>
          <a:p>
            <a:pPr>
              <a:defRPr/>
            </a:pPr>
            <a:r>
              <a:rPr lang="en-US" sz="2400" dirty="0"/>
              <a:t>For N roots, other than unity, simply multiply by the magnitude</a:t>
            </a:r>
          </a:p>
        </p:txBody>
      </p:sp>
    </p:spTree>
    <p:extLst>
      <p:ext uri="{BB962C8B-B14F-4D97-AF65-F5344CB8AC3E}">
        <p14:creationId xmlns:p14="http://schemas.microsoft.com/office/powerpoint/2010/main" val="405297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r="4311"/>
          <a:stretch>
            <a:fillRect/>
          </a:stretch>
        </p:blipFill>
        <p:spPr bwMode="auto">
          <a:xfrm>
            <a:off x="579438" y="2514600"/>
            <a:ext cx="475456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867400"/>
            <a:ext cx="4114800" cy="762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Euler’s Formula</a:t>
            </a:r>
          </a:p>
        </p:txBody>
      </p:sp>
      <p:pic>
        <p:nvPicPr>
          <p:cNvPr id="33796" name="Picture 5" descr="360px-Euler%27s_formula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 r="18095" b="5556"/>
          <a:stretch>
            <a:fillRect/>
          </a:stretch>
        </p:blipFill>
        <p:spPr>
          <a:xfrm>
            <a:off x="5135563" y="3108325"/>
            <a:ext cx="3932237" cy="3657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"/>
            <a:ext cx="9059863" cy="2286000"/>
          </a:xfrm>
        </p:spPr>
        <p:txBody>
          <a:bodyPr>
            <a:normAutofit fontScale="92500"/>
          </a:bodyPr>
          <a:lstStyle/>
          <a:p>
            <a:pPr marL="457200" lvl="1" indent="-4572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Arial" pitchFamily="34" charset="0"/>
              </a:rPr>
              <a:t>The properties of exponentials enable</a:t>
            </a:r>
          </a:p>
          <a:p>
            <a:pPr marL="396875" indent="-396875" eaLnBrk="1" hangingPunct="1">
              <a:lnSpc>
                <a:spcPct val="90000"/>
              </a:lnSpc>
              <a:defRPr/>
            </a:pPr>
            <a:r>
              <a:rPr lang="en-US" sz="2200" b="1" dirty="0" smtClean="0">
                <a:latin typeface="Arial" pitchFamily="34" charset="0"/>
              </a:rPr>
              <a:t>Fast multiplies/divides: </a:t>
            </a:r>
            <a:endParaRPr lang="en-US" sz="2200" dirty="0">
              <a:latin typeface="Arial" pitchFamily="34" charset="0"/>
            </a:endParaRPr>
          </a:p>
          <a:p>
            <a:pPr marL="80010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e</a:t>
            </a:r>
            <a:r>
              <a:rPr lang="ru-RU" sz="2000" baseline="30000" dirty="0" smtClean="0">
                <a:cs typeface="Times New Roman" pitchFamily="18" charset="0"/>
              </a:rPr>
              <a:t>Ө</a:t>
            </a:r>
            <a:r>
              <a:rPr lang="en-US" sz="2000" baseline="30000" dirty="0" smtClean="0">
                <a:cs typeface="Times New Roman" pitchFamily="18" charset="0"/>
              </a:rPr>
              <a:t>1j</a:t>
            </a:r>
            <a:r>
              <a:rPr lang="en-US" sz="2000" dirty="0" smtClean="0"/>
              <a:t> * 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e</a:t>
            </a:r>
            <a:r>
              <a:rPr lang="ru-RU" sz="2000" baseline="30000" dirty="0" smtClean="0">
                <a:cs typeface="Times New Roman" pitchFamily="18" charset="0"/>
              </a:rPr>
              <a:t>Ө</a:t>
            </a:r>
            <a:r>
              <a:rPr lang="en-US" sz="2000" baseline="30000" dirty="0" smtClean="0">
                <a:cs typeface="Times New Roman" pitchFamily="18" charset="0"/>
              </a:rPr>
              <a:t>2j</a:t>
            </a:r>
            <a:r>
              <a:rPr lang="en-US" sz="2000" dirty="0" smtClean="0"/>
              <a:t> = 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* 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baseline="30000" dirty="0" err="1" smtClean="0"/>
              <a:t>j</a:t>
            </a:r>
            <a:r>
              <a:rPr lang="en-US" sz="2000" baseline="30000" dirty="0" smtClean="0"/>
              <a:t>(</a:t>
            </a:r>
            <a:r>
              <a:rPr lang="ru-RU" sz="2000" baseline="30000" dirty="0" smtClean="0">
                <a:cs typeface="Times New Roman" pitchFamily="18" charset="0"/>
              </a:rPr>
              <a:t>Ө</a:t>
            </a:r>
            <a:r>
              <a:rPr lang="en-US" sz="2000" baseline="30000" dirty="0" smtClean="0">
                <a:cs typeface="Times New Roman" pitchFamily="18" charset="0"/>
              </a:rPr>
              <a:t>1 + </a:t>
            </a:r>
            <a:r>
              <a:rPr lang="ru-RU" sz="2000" baseline="30000" dirty="0" smtClean="0">
                <a:cs typeface="Times New Roman" pitchFamily="18" charset="0"/>
              </a:rPr>
              <a:t>Ө</a:t>
            </a:r>
            <a:r>
              <a:rPr lang="en-US" sz="2000" baseline="30000" dirty="0" smtClean="0">
                <a:cs typeface="Times New Roman" pitchFamily="18" charset="0"/>
              </a:rPr>
              <a:t>2</a:t>
            </a:r>
            <a:r>
              <a:rPr lang="en-US" sz="2000" baseline="30000" dirty="0" smtClean="0"/>
              <a:t>)</a:t>
            </a:r>
            <a:r>
              <a:rPr lang="en-US" sz="2000" dirty="0" smtClean="0"/>
              <a:t> and 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e</a:t>
            </a:r>
            <a:r>
              <a:rPr lang="ru-RU" sz="2000" baseline="30000" dirty="0" smtClean="0">
                <a:cs typeface="Times New Roman" pitchFamily="18" charset="0"/>
              </a:rPr>
              <a:t>Ө</a:t>
            </a:r>
            <a:r>
              <a:rPr lang="en-US" sz="2000" baseline="30000" dirty="0" smtClean="0">
                <a:cs typeface="Times New Roman" pitchFamily="18" charset="0"/>
              </a:rPr>
              <a:t>1j</a:t>
            </a:r>
            <a:r>
              <a:rPr lang="en-US" sz="2000" dirty="0" smtClean="0"/>
              <a:t> / 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e</a:t>
            </a:r>
            <a:r>
              <a:rPr lang="ru-RU" sz="2000" baseline="30000" dirty="0" smtClean="0">
                <a:cs typeface="Times New Roman" pitchFamily="18" charset="0"/>
              </a:rPr>
              <a:t>Ө</a:t>
            </a:r>
            <a:r>
              <a:rPr lang="en-US" sz="2000" baseline="30000" dirty="0" smtClean="0">
                <a:cs typeface="Times New Roman" pitchFamily="18" charset="0"/>
              </a:rPr>
              <a:t>2j</a:t>
            </a:r>
            <a:r>
              <a:rPr lang="en-US" sz="2000" dirty="0" smtClean="0"/>
              <a:t> = 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/ 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baseline="30000" dirty="0" err="1" smtClean="0"/>
              <a:t>j</a:t>
            </a:r>
            <a:r>
              <a:rPr lang="en-US" sz="2000" baseline="30000" dirty="0" smtClean="0"/>
              <a:t>(</a:t>
            </a:r>
            <a:r>
              <a:rPr lang="ru-RU" sz="2000" baseline="30000" dirty="0" smtClean="0">
                <a:cs typeface="Times New Roman" pitchFamily="18" charset="0"/>
              </a:rPr>
              <a:t>Ө</a:t>
            </a:r>
            <a:r>
              <a:rPr lang="en-US" sz="2000" baseline="30000" dirty="0" smtClean="0">
                <a:cs typeface="Times New Roman" pitchFamily="18" charset="0"/>
              </a:rPr>
              <a:t>1 - </a:t>
            </a:r>
            <a:r>
              <a:rPr lang="ru-RU" sz="2000" baseline="30000" dirty="0" smtClean="0">
                <a:cs typeface="Times New Roman" pitchFamily="18" charset="0"/>
              </a:rPr>
              <a:t>Ө</a:t>
            </a:r>
            <a:r>
              <a:rPr lang="en-US" sz="2000" baseline="30000" dirty="0" smtClean="0">
                <a:cs typeface="Times New Roman" pitchFamily="18" charset="0"/>
              </a:rPr>
              <a:t>2</a:t>
            </a:r>
            <a:r>
              <a:rPr lang="en-US" sz="2000" baseline="30000" dirty="0" smtClean="0"/>
              <a:t>)</a:t>
            </a:r>
          </a:p>
          <a:p>
            <a:pPr marL="344488" indent="-344488" eaLnBrk="1" hangingPunct="1">
              <a:lnSpc>
                <a:spcPct val="90000"/>
              </a:lnSpc>
              <a:defRPr/>
            </a:pPr>
            <a:r>
              <a:rPr lang="en-US" sz="2200" b="1" dirty="0" smtClean="0"/>
              <a:t>Reduced calculations:  </a:t>
            </a:r>
            <a:r>
              <a:rPr lang="en-US" sz="2000" dirty="0" smtClean="0"/>
              <a:t>e</a:t>
            </a:r>
            <a:r>
              <a:rPr lang="en-US" sz="2000" baseline="30000" dirty="0" smtClean="0"/>
              <a:t>128/256 </a:t>
            </a:r>
            <a:r>
              <a:rPr lang="en-US" sz="2000" dirty="0" smtClean="0"/>
              <a:t>= e</a:t>
            </a:r>
            <a:r>
              <a:rPr lang="en-US" sz="2000" baseline="30000" dirty="0" smtClean="0"/>
              <a:t>64/128</a:t>
            </a:r>
            <a:r>
              <a:rPr lang="en-US" sz="2000" dirty="0" smtClean="0"/>
              <a:t> = e</a:t>
            </a:r>
            <a:r>
              <a:rPr lang="en-US" sz="2000" baseline="30000" dirty="0" smtClean="0"/>
              <a:t>32/64 </a:t>
            </a:r>
            <a:r>
              <a:rPr lang="en-US" sz="2000" dirty="0" smtClean="0"/>
              <a:t>= e</a:t>
            </a:r>
            <a:r>
              <a:rPr lang="en-US" sz="2000" baseline="30000" dirty="0" smtClean="0"/>
              <a:t>16/32 </a:t>
            </a:r>
            <a:r>
              <a:rPr lang="en-US" sz="2000" dirty="0" smtClean="0"/>
              <a:t>= e</a:t>
            </a:r>
            <a:r>
              <a:rPr lang="en-US" sz="2000" baseline="30000" dirty="0" smtClean="0"/>
              <a:t>8/16 </a:t>
            </a:r>
            <a:r>
              <a:rPr lang="en-US" sz="2000" dirty="0" smtClean="0"/>
              <a:t>= e</a:t>
            </a:r>
            <a:r>
              <a:rPr lang="en-US" sz="2000" baseline="30000" dirty="0" smtClean="0"/>
              <a:t>4/8 </a:t>
            </a:r>
            <a:r>
              <a:rPr lang="en-US" sz="2000" dirty="0" smtClean="0"/>
              <a:t>= e</a:t>
            </a:r>
            <a:r>
              <a:rPr lang="en-US" sz="2000" baseline="30000" dirty="0" smtClean="0"/>
              <a:t>2/4</a:t>
            </a:r>
            <a:r>
              <a:rPr lang="en-US" sz="2000" dirty="0" smtClean="0"/>
              <a:t> = e</a:t>
            </a:r>
            <a:r>
              <a:rPr lang="en-US" sz="2000" baseline="30000" dirty="0" smtClean="0"/>
              <a:t>1/2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err="1" smtClean="0">
                <a:latin typeface="Arial" pitchFamily="34" charset="0"/>
              </a:rPr>
              <a:t>Consise</a:t>
            </a:r>
            <a:r>
              <a:rPr lang="en-US" sz="2200" b="1" dirty="0" smtClean="0">
                <a:latin typeface="Arial" pitchFamily="34" charset="0"/>
              </a:rPr>
              <a:t> polar notation </a:t>
            </a:r>
            <a:r>
              <a:rPr lang="en-US" sz="2200" dirty="0" smtClean="0">
                <a:latin typeface="Arial" pitchFamily="34" charset="0"/>
              </a:rPr>
              <a:t>(represents magnitude and phase)</a:t>
            </a:r>
            <a:r>
              <a:rPr lang="en-US" sz="2200" b="1" dirty="0" smtClean="0">
                <a:latin typeface="Arial" pitchFamily="34" charset="0"/>
              </a:rPr>
              <a:t>: </a:t>
            </a:r>
            <a:r>
              <a:rPr lang="en-US" sz="2200" b="1" dirty="0" err="1" smtClean="0">
                <a:latin typeface="Arial" pitchFamily="34" charset="0"/>
              </a:rPr>
              <a:t>Me</a:t>
            </a:r>
            <a:r>
              <a:rPr lang="en-US" sz="2400" baseline="30000" dirty="0" err="1" smtClean="0">
                <a:cs typeface="Times New Roman" pitchFamily="18" charset="0"/>
              </a:rPr>
              <a:t>j</a:t>
            </a:r>
            <a:r>
              <a:rPr lang="el-GR" sz="2400" baseline="30000" dirty="0" smtClean="0">
                <a:cs typeface="Times New Roman"/>
              </a:rPr>
              <a:t>ϕ</a:t>
            </a:r>
            <a:endParaRPr lang="en-US" sz="2200" b="1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latin typeface="Arial" pitchFamily="34" charset="0"/>
              </a:rPr>
              <a:t>Elegant  </a:t>
            </a:r>
            <a:r>
              <a:rPr lang="en-US" sz="2200" b="1" dirty="0" err="1" smtClean="0">
                <a:latin typeface="Arial" pitchFamily="34" charset="0"/>
              </a:rPr>
              <a:t>FFT</a:t>
            </a:r>
            <a:r>
              <a:rPr lang="en-US" sz="2200" b="1" dirty="0" smtClean="0">
                <a:latin typeface="Arial" pitchFamily="34" charset="0"/>
              </a:rPr>
              <a:t> algorithm</a:t>
            </a:r>
            <a:r>
              <a:rPr lang="en-US" sz="2200" dirty="0" smtClean="0">
                <a:latin typeface="Arial" pitchFamily="34" charset="0"/>
              </a:rPr>
              <a:t>:  transfer from time to frequency domain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2200" y="2800350"/>
            <a:ext cx="297180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</a:rPr>
              <a:t>Me</a:t>
            </a:r>
            <a:r>
              <a:rPr lang="en-US" sz="2000" baseline="30000" smtClean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ru-RU" sz="2000" baseline="30000" dirty="0">
                <a:solidFill>
                  <a:srgbClr val="000000"/>
                </a:solidFill>
                <a:latin typeface="Times New Roman" pitchFamily="18" charset="0"/>
              </a:rPr>
              <a:t>Ө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= M(Cos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Ө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+ j Sin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Ө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299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Trigonometric Identities</a:t>
            </a:r>
          </a:p>
        </p:txBody>
      </p:sp>
      <p:sp>
        <p:nvSpPr>
          <p:cNvPr id="34819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9624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smtClean="0"/>
              <a:t>cos(x)=cos(-x) and sin(x)=-sin(-x)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smtClean="0"/>
              <a:t>cos(x) = (e</a:t>
            </a:r>
            <a:r>
              <a:rPr lang="en-US" altLang="en-US" sz="3600" baseline="30000" smtClean="0"/>
              <a:t>ix</a:t>
            </a:r>
            <a:r>
              <a:rPr lang="en-US" altLang="en-US" sz="3600" smtClean="0"/>
              <a:t> + e</a:t>
            </a:r>
            <a:r>
              <a:rPr lang="en-US" altLang="en-US" sz="3600" baseline="30000" smtClean="0"/>
              <a:t>-ix</a:t>
            </a:r>
            <a:r>
              <a:rPr lang="en-US" altLang="en-US" sz="3600" smtClean="0"/>
              <a:t>)/2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smtClean="0"/>
              <a:t>sin(x) = (e</a:t>
            </a:r>
            <a:r>
              <a:rPr lang="en-US" altLang="en-US" sz="3600" baseline="30000" smtClean="0"/>
              <a:t>ix</a:t>
            </a:r>
            <a:r>
              <a:rPr lang="en-US" altLang="en-US" sz="3600" smtClean="0"/>
              <a:t> – e</a:t>
            </a:r>
            <a:r>
              <a:rPr lang="en-US" altLang="en-US" sz="3600" baseline="30000" smtClean="0"/>
              <a:t>-ix</a:t>
            </a:r>
            <a:r>
              <a:rPr lang="en-US" altLang="en-US" sz="3600" smtClean="0"/>
              <a:t>)/2i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smtClean="0"/>
              <a:t>sin</a:t>
            </a:r>
            <a:r>
              <a:rPr lang="en-US" altLang="en-US" sz="3600" baseline="30000" smtClean="0"/>
              <a:t>2</a:t>
            </a:r>
            <a:r>
              <a:rPr lang="en-US" altLang="en-US" sz="3600" smtClean="0"/>
              <a:t>(x)+ cos</a:t>
            </a:r>
            <a:r>
              <a:rPr lang="en-US" altLang="en-US" sz="3600" baseline="30000" smtClean="0"/>
              <a:t>2</a:t>
            </a:r>
            <a:r>
              <a:rPr lang="en-US" altLang="en-US" sz="3600" smtClean="0"/>
              <a:t>(x) = 1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smtClean="0"/>
              <a:t>sin(x+y) = sin(x)cos(y) + cos(x)sin(y)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smtClean="0"/>
              <a:t>cos(x+y) = cos(x)cos(y) - sin(x)sin(y)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40775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2384</Words>
  <Application>Microsoft Office PowerPoint</Application>
  <PresentationFormat>On-screen Show (4:3)</PresentationFormat>
  <Paragraphs>515</Paragraphs>
  <Slides>57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Arial</vt:lpstr>
      <vt:lpstr>Calibri</vt:lpstr>
      <vt:lpstr>Courier New</vt:lpstr>
      <vt:lpstr>Franklin Gothic Book</vt:lpstr>
      <vt:lpstr>Franklin Gothic Medium</vt:lpstr>
      <vt:lpstr>Monaco</vt:lpstr>
      <vt:lpstr>Palatino</vt:lpstr>
      <vt:lpstr>Times New Roman</vt:lpstr>
      <vt:lpstr>Wingdings</vt:lpstr>
      <vt:lpstr>Wingdings 2</vt:lpstr>
      <vt:lpstr>Trek</vt:lpstr>
      <vt:lpstr>Visio</vt:lpstr>
      <vt:lpstr>Spectral Analysis</vt:lpstr>
      <vt:lpstr>Complex Numbers</vt:lpstr>
      <vt:lpstr>Polar Notation</vt:lpstr>
      <vt:lpstr>Understanding Digital Signal Processing, Third Edition, Richard Lyons (0-13-261480-4) © Pearson Education, 2011. </vt:lpstr>
      <vt:lpstr>Operations on Complex Numbers</vt:lpstr>
      <vt:lpstr>Understanding Digital Signal Processing, Third Edition, Richard Lyons (0-13-261480-4) © Pearson Education, 2011. </vt:lpstr>
      <vt:lpstr>N Roots of Unity</vt:lpstr>
      <vt:lpstr>Euler’s Formula</vt:lpstr>
      <vt:lpstr>Trigonometric Identities</vt:lpstr>
      <vt:lpstr>DFT Correlation Algorithm</vt:lpstr>
      <vt:lpstr>Relation to Speech</vt:lpstr>
      <vt:lpstr>DFT Issues</vt:lpstr>
      <vt:lpstr>DFT Zero Padding</vt:lpstr>
      <vt:lpstr>Fourier Analysis</vt:lpstr>
      <vt:lpstr>The Fast Fourier Transform</vt:lpstr>
      <vt:lpstr>Theory for Optimization</vt:lpstr>
      <vt:lpstr>The FFT Algorithm</vt:lpstr>
      <vt:lpstr>FFT Recursive Efficiency</vt:lpstr>
      <vt:lpstr>The FFT Algorithm Overview</vt:lpstr>
      <vt:lpstr>Simple Recursive Solution</vt:lpstr>
      <vt:lpstr>Inefficiencies</vt:lpstr>
      <vt:lpstr>Eliminating the Recursion</vt:lpstr>
      <vt:lpstr>Bit flipping implementation</vt:lpstr>
      <vt:lpstr>Butterfly Code</vt:lpstr>
      <vt:lpstr>Sin and Cosine Table Look Up</vt:lpstr>
      <vt:lpstr>Understanding Digital Signal Processing, Third Edition, Richard Lyons (0-13-261480-4) © Pearson Education, 2011. </vt:lpstr>
      <vt:lpstr>Optimized FFT</vt:lpstr>
      <vt:lpstr>Multiplication Portion</vt:lpstr>
      <vt:lpstr>Cepstrum</vt:lpstr>
      <vt:lpstr>Terminology</vt:lpstr>
      <vt:lpstr>Cepstrum and Pitch</vt:lpstr>
      <vt:lpstr>Cepstrums for Formants</vt:lpstr>
      <vt:lpstr>Harmonic Product Spectrum</vt:lpstr>
      <vt:lpstr>Harmonic Product Spectrum</vt:lpstr>
      <vt:lpstr>Frequency Warping</vt:lpstr>
      <vt:lpstr>Mel Frequency Cepstral Coefficients</vt:lpstr>
      <vt:lpstr>Front End Cepstrum Procedure</vt:lpstr>
      <vt:lpstr>Preemphasis/Framing/Windowing</vt:lpstr>
      <vt:lpstr>Discrete Cosine Transform</vt:lpstr>
      <vt:lpstr>MFCC Enhancements</vt:lpstr>
      <vt:lpstr>Statistics: Moments</vt:lpstr>
      <vt:lpstr>Statistical Calculations (Excel Formulas)</vt:lpstr>
      <vt:lpstr>Mean Normalization</vt:lpstr>
      <vt:lpstr>Variance Normalization</vt:lpstr>
      <vt:lpstr>Skew Normalization</vt:lpstr>
      <vt:lpstr>Mel Filter Bank</vt:lpstr>
      <vt:lpstr>Mel Frequency Table</vt:lpstr>
      <vt:lpstr>Mel Filter Bank</vt:lpstr>
      <vt:lpstr>Perceptual Linear Prediction</vt:lpstr>
      <vt:lpstr>Critical Band Analysis</vt:lpstr>
      <vt:lpstr>Equal Loudness Pre-emphasis</vt:lpstr>
      <vt:lpstr>Intensity Loudness Conversion</vt:lpstr>
      <vt:lpstr>Cepstral Recursion</vt:lpstr>
      <vt:lpstr>Comparison of MFCC and LPC features</vt:lpstr>
      <vt:lpstr>Rasta (Relative Spectra) Perceptual Linear Prediction Front End</vt:lpstr>
      <vt:lpstr>Additional Rasta Spectrum Filtering</vt:lpstr>
      <vt:lpstr>Comparison of Front End Approaches</vt:lpstr>
    </vt:vector>
  </TitlesOfParts>
  <Company>Southern Oregon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Itinstaller</dc:creator>
  <cp:lastModifiedBy>Dan Harvey</cp:lastModifiedBy>
  <cp:revision>49</cp:revision>
  <dcterms:created xsi:type="dcterms:W3CDTF">2012-09-18T20:49:19Z</dcterms:created>
  <dcterms:modified xsi:type="dcterms:W3CDTF">2015-04-30T15:00:45Z</dcterms:modified>
</cp:coreProperties>
</file>