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7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7004D81-C00C-463D-A131-5ABDC4431EBF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19E2337-2F9C-488C-A577-716110347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8BBE641-5F3E-40F2-883B-D179AD1FF48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3DC1-EB85-44C0-9424-55038194CE2B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8F82-9917-4B7B-A966-5A8975820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EB60-E134-4A6F-9213-982254D5F776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9ABC-DD29-401F-883D-105612599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DDB8-5EA0-42DB-92FA-F21982781C64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ADC-381B-47EB-AE0F-650DAD27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60A1-D49A-4A11-9116-FA5B5547C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514B-CA6C-4867-8FC8-CD6E926D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0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2B6F-68EC-4267-A747-E69605588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280AB-CABC-49EE-A6D5-F7A9411B9A21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A169E3D-E3C2-4502-901D-56BF157095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8E5EC-5E74-4428-9E44-537A3E3AF76C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7982ACD-16BB-4541-B5DB-FF72351D5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26F0F-A294-4598-B21A-F384926AB453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BDE03-AB39-43F3-B554-09347335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00E2B-2585-4A25-99E8-DE12396F1EE0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14638-E8E8-4F27-971D-88F03C7C9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F34B8-32ED-4B63-B4A3-7BB5C86A7DCD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04937E3-B889-4740-869F-789FFF33B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DA85-3D02-4AA4-B8DB-A8B0E1524DD3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2991-878F-4210-9C5A-9FE8AAD39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9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3D06C-5B9D-478D-9BB1-82B98E8D209A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83EC8-CA30-493E-8FF3-A9073E362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11F2F-C72B-48C0-BF2C-53723EE075C6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ADA39-4434-4501-A69D-BDD4B4F30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B45FF-32A7-422C-8648-54A65747C5FB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47254-F15E-453C-A0BD-10853C57A2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5E362-328D-420E-8F65-3A06EC13303A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17FFA-C339-4EFC-8F04-22D35D2082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FA5B5-1656-476B-8B18-FAF5FEC8C364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AC45E-E831-44EC-B83F-F4DF41B619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FFCA-C60C-4259-8673-54E9603C94DA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F6C0-95C4-4A2F-83A3-DE0062BB3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F19A-EF06-41A8-8463-EFF4258F0231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1072-40F8-4941-B0CB-6F4DE7C2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6DA-0528-418B-9C32-B8BF7E458888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6DFE-F868-48FA-80EE-1E5B8299D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58B3-903D-49A4-87C1-AE25DFB80F99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BA3A-99A2-45C8-B4A5-4968413D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E000-5FC0-4264-B449-8A3BD3B6A8BC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1419-D2FC-4BD7-B940-344015C1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28D7-829F-4244-B7B6-48C250D6B700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4ABA-5F52-4ED3-B28F-D62EEC71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45F-2ECE-4A0E-A974-59AAA3FCB26F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9FBE-F68F-4C77-997D-BDF4B79AD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0EDB-BE35-4598-868F-8B10ECD572D1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50D0-FC1F-406A-B1BC-181BB1338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1696C-53E4-493B-929B-AE2AA074FB02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A63A9-15CC-44E7-B15F-2AE2D89ED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E1696C-53E4-493B-929B-AE2AA074FB02}" type="datetimeFigureOut">
              <a:rPr lang="en-US" smtClean="0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2A63A9-15CC-44E7-B15F-2AE2D89ED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ors_of_noi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spib.rice.edu/spib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Noise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Definition</a:t>
            </a:r>
            <a:r>
              <a:rPr lang="en-US" dirty="0" smtClean="0"/>
              <a:t>: an unwanted sound or an unwanted perturbation to a wanted signal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Examples: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Clicks from microphone synchronization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Ambient noise level: background noise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Roadway noise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Machinery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Additional speakers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 activities: TV, Radio, dog barks,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Classifications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Stationary</a:t>
            </a:r>
            <a:r>
              <a:rPr lang="en-US" dirty="0" smtClean="0"/>
              <a:t>: doesn’t change with time (i.e. fan)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Non-stationary</a:t>
            </a:r>
            <a:r>
              <a:rPr lang="en-US" dirty="0" smtClean="0"/>
              <a:t>: changes with time (i.e. door closing, TV)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smtClean="0"/>
              <a:t>Question</a:t>
            </a:r>
            <a:r>
              <a:rPr lang="en-US" sz="2400" smtClean="0"/>
              <a:t>: </a:t>
            </a:r>
            <a:r>
              <a:rPr lang="en-US" sz="2000" smtClean="0"/>
              <a:t>How do we estimate the noise?</a:t>
            </a:r>
            <a:br>
              <a:rPr lang="en-US" sz="2000" smtClean="0"/>
            </a:br>
            <a:r>
              <a:rPr lang="en-US" sz="2400" i="1" smtClean="0"/>
              <a:t>Answer</a:t>
            </a:r>
            <a:r>
              <a:rPr lang="en-US" sz="2400" smtClean="0"/>
              <a:t>: </a:t>
            </a:r>
            <a:r>
              <a:rPr lang="en-US" sz="2000" smtClean="0"/>
              <a:t>Use the frequency distribution during times when no voice is present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smtClean="0"/>
              <a:t>Question</a:t>
            </a:r>
            <a:r>
              <a:rPr lang="en-US" sz="2400" smtClean="0"/>
              <a:t>: </a:t>
            </a:r>
            <a:r>
              <a:rPr lang="en-US" sz="2000" smtClean="0"/>
              <a:t>How do we know when voice is present?</a:t>
            </a:r>
            <a:br>
              <a:rPr lang="en-US" sz="2000" smtClean="0"/>
            </a:br>
            <a:r>
              <a:rPr lang="en-US" sz="2400" i="1" smtClean="0"/>
              <a:t>Answer</a:t>
            </a:r>
            <a:r>
              <a:rPr lang="en-US" sz="2400" smtClean="0"/>
              <a:t>: </a:t>
            </a:r>
            <a:r>
              <a:rPr lang="en-US" sz="2000" smtClean="0"/>
              <a:t>Use Voice Activity Detection algorithms (VAD)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smtClean="0"/>
              <a:t>Question</a:t>
            </a:r>
            <a:r>
              <a:rPr lang="en-US" sz="2400" smtClean="0"/>
              <a:t>: </a:t>
            </a:r>
            <a:r>
              <a:rPr lang="en-US" sz="2000" smtClean="0"/>
              <a:t>Even if we know the noise amplitudes, what about phase differences between the clean and noisy signals?</a:t>
            </a:r>
            <a:br>
              <a:rPr lang="en-US" sz="2000" smtClean="0"/>
            </a:br>
            <a:r>
              <a:rPr lang="en-US" sz="2400" i="1" smtClean="0"/>
              <a:t>Answer</a:t>
            </a:r>
            <a:r>
              <a:rPr lang="en-US" sz="2400" smtClean="0"/>
              <a:t>: </a:t>
            </a:r>
            <a:r>
              <a:rPr lang="en-US" sz="2000" smtClean="0"/>
              <a:t>Since human hearing largely ignores phase differences, assume the phase of the noisy signal.</a:t>
            </a:r>
            <a:endParaRPr lang="en-US" sz="2000" i="1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smtClean="0"/>
              <a:t>Question</a:t>
            </a:r>
            <a:r>
              <a:rPr lang="en-US" sz="2400" smtClean="0"/>
              <a:t>: </a:t>
            </a:r>
            <a:r>
              <a:rPr lang="en-US" sz="2000" smtClean="0"/>
              <a:t>Is the noise independent of the signal?</a:t>
            </a:r>
            <a:br>
              <a:rPr lang="en-US" sz="2000" smtClean="0"/>
            </a:br>
            <a:r>
              <a:rPr lang="en-US" sz="2400" i="1" smtClean="0"/>
              <a:t>Answer</a:t>
            </a:r>
            <a:r>
              <a:rPr lang="en-US" sz="2400" smtClean="0"/>
              <a:t>: </a:t>
            </a:r>
            <a:r>
              <a:rPr lang="en-US" sz="2000" smtClean="0"/>
              <a:t>We assume that  it is.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400" i="1" smtClean="0"/>
              <a:t>Question: </a:t>
            </a:r>
            <a:r>
              <a:rPr lang="en-US" sz="2000" smtClean="0"/>
              <a:t>Are noise distributions really stationary?</a:t>
            </a:r>
            <a:br>
              <a:rPr lang="en-US" sz="2000" smtClean="0"/>
            </a:br>
            <a:r>
              <a:rPr lang="en-US" sz="2400" i="1" smtClean="0"/>
              <a:t>Answer: </a:t>
            </a:r>
            <a:r>
              <a:rPr lang="en-US" sz="2000" smtClean="0"/>
              <a:t>We assume yes.</a:t>
            </a:r>
            <a:endParaRPr lang="en-US" sz="2000" i="1" smtClean="0"/>
          </a:p>
          <a:p>
            <a:pPr marL="457200" indent="-457200">
              <a:buFont typeface="Calibri" pitchFamily="34" charset="0"/>
              <a:buAutoNum type="arabicPeriod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Distortions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r>
              <a:rPr lang="en-US" sz="2800" b="1" smtClean="0"/>
              <a:t>Problem</a:t>
            </a:r>
            <a:r>
              <a:rPr lang="en-US" sz="2800" smtClean="0"/>
              <a:t>: </a:t>
            </a:r>
            <a:r>
              <a:rPr lang="en-US" sz="2400" smtClean="0"/>
              <a:t>We don’t know how much of the phase in an FFT is from noise and from speech</a:t>
            </a:r>
          </a:p>
          <a:p>
            <a:r>
              <a:rPr lang="en-US" sz="2800" b="1" smtClean="0"/>
              <a:t>Assumption</a:t>
            </a:r>
            <a:r>
              <a:rPr lang="en-US" sz="2800" smtClean="0"/>
              <a:t>: </a:t>
            </a:r>
            <a:r>
              <a:rPr lang="en-US" sz="2400" smtClean="0"/>
              <a:t>The algorithm assumes the phase of both are the same (that of the noisy signal)</a:t>
            </a:r>
          </a:p>
          <a:p>
            <a:r>
              <a:rPr lang="en-US" sz="2800" b="1" smtClean="0"/>
              <a:t>Result</a:t>
            </a:r>
            <a:r>
              <a:rPr lang="en-US" sz="2800" smtClean="0"/>
              <a:t>: </a:t>
            </a:r>
            <a:r>
              <a:rPr lang="en-US" sz="2400" smtClean="0"/>
              <a:t>When SNR approaches 0db the noise filtered audio has an hoarse sounding voice</a:t>
            </a:r>
            <a:endParaRPr lang="en-US" sz="2800" smtClean="0"/>
          </a:p>
          <a:p>
            <a:r>
              <a:rPr lang="en-US" sz="2800" b="1" smtClean="0"/>
              <a:t>Why</a:t>
            </a:r>
            <a:r>
              <a:rPr lang="en-US" sz="2800" smtClean="0"/>
              <a:t>: </a:t>
            </a:r>
            <a:r>
              <a:rPr lang="en-US" sz="2400" smtClean="0"/>
              <a:t>The phase assumption means that the expected noise magnitude is incorrectly calculated</a:t>
            </a:r>
            <a:endParaRPr lang="en-US" smtClean="0"/>
          </a:p>
          <a:p>
            <a:r>
              <a:rPr lang="en-US" b="1" smtClean="0"/>
              <a:t>Conclusion</a:t>
            </a:r>
            <a:r>
              <a:rPr lang="en-US" smtClean="0"/>
              <a:t>: </a:t>
            </a:r>
            <a:r>
              <a:rPr lang="en-US" sz="2400" smtClean="0"/>
              <a:t>There is a limit to spectral subtraction utility when SNR is close to zero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Echoes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signal is typically framed with a 50% overlap</a:t>
            </a:r>
          </a:p>
          <a:p>
            <a:pPr eaLnBrk="1" hangingPunct="1"/>
            <a:r>
              <a:rPr lang="en-US" sz="2400" dirty="0" smtClean="0"/>
              <a:t>Rectangular windows lead to significant echoes in the filtered noise reduced signal</a:t>
            </a:r>
          </a:p>
          <a:p>
            <a:pPr eaLnBrk="1" hangingPunct="1"/>
            <a:r>
              <a:rPr lang="en-US" sz="2400" i="1" dirty="0" smtClean="0"/>
              <a:t>Solution</a:t>
            </a:r>
            <a:r>
              <a:rPr lang="en-US" sz="2400" dirty="0" smtClean="0"/>
              <a:t>: </a:t>
            </a:r>
            <a:r>
              <a:rPr lang="en-US" sz="2000" dirty="0" smtClean="0"/>
              <a:t>Overlapping windows by 50% using </a:t>
            </a:r>
            <a:r>
              <a:rPr lang="en-US" sz="2000" dirty="0" err="1" smtClean="0"/>
              <a:t>Bartlet</a:t>
            </a:r>
            <a:r>
              <a:rPr lang="en-US" sz="2000" dirty="0" smtClean="0"/>
              <a:t> (triangles), </a:t>
            </a:r>
            <a:r>
              <a:rPr lang="en-US" sz="2000" dirty="0" err="1" smtClean="0"/>
              <a:t>Hanning</a:t>
            </a:r>
            <a:r>
              <a:rPr lang="en-US" sz="2000" dirty="0" smtClean="0"/>
              <a:t>, Hamming, or Blackman  windows reduces this effect</a:t>
            </a:r>
          </a:p>
          <a:p>
            <a:pPr eaLnBrk="1" hangingPunct="1"/>
            <a:r>
              <a:rPr lang="en-US" sz="2400" dirty="0" smtClean="0"/>
              <a:t>Algorithm</a:t>
            </a:r>
          </a:p>
          <a:p>
            <a:pPr lvl="1" eaLnBrk="1" hangingPunct="1"/>
            <a:r>
              <a:rPr lang="en-US" sz="2000" dirty="0" smtClean="0"/>
              <a:t>Extract frame of a signal and apply window</a:t>
            </a:r>
          </a:p>
          <a:p>
            <a:pPr lvl="1" eaLnBrk="1" hangingPunct="1"/>
            <a:r>
              <a:rPr lang="en-US" sz="2000" dirty="0" smtClean="0"/>
              <a:t>Perform FFT, spectral subtraction, and inverse FFT</a:t>
            </a:r>
          </a:p>
          <a:p>
            <a:pPr lvl="1" eaLnBrk="1" hangingPunct="1"/>
            <a:r>
              <a:rPr lang="en-US" sz="2000" dirty="0" smtClean="0"/>
              <a:t>Add inverse FFT time domain to the </a:t>
            </a:r>
            <a:br>
              <a:rPr lang="en-US" sz="2000" dirty="0" smtClean="0"/>
            </a:br>
            <a:r>
              <a:rPr lang="en-US" sz="2000" dirty="0" smtClean="0"/>
              <a:t>reconstructed signal</a:t>
            </a:r>
          </a:p>
          <a:p>
            <a:pPr eaLnBrk="1" hangingPunct="1"/>
            <a:r>
              <a:rPr lang="en-US" sz="2400" b="1" dirty="0" smtClean="0"/>
              <a:t>Note</a:t>
            </a:r>
            <a:r>
              <a:rPr lang="en-US" sz="2400" dirty="0" smtClean="0"/>
              <a:t>: </a:t>
            </a:r>
            <a:r>
              <a:rPr lang="en-US" sz="2000" dirty="0" err="1" smtClean="0"/>
              <a:t>Hanning</a:t>
            </a:r>
            <a:r>
              <a:rPr lang="en-US" sz="2000" dirty="0" smtClean="0"/>
              <a:t> tends to work best for this </a:t>
            </a:r>
            <a:br>
              <a:rPr lang="en-US" sz="2000" dirty="0" smtClean="0"/>
            </a:br>
            <a:r>
              <a:rPr lang="en-US" sz="2000" dirty="0" smtClean="0"/>
              <a:t>application because with 50% overlap, </a:t>
            </a:r>
            <a:br>
              <a:rPr lang="en-US" sz="2000" dirty="0" smtClean="0"/>
            </a:br>
            <a:r>
              <a:rPr lang="en-US" sz="2000" dirty="0" err="1" smtClean="0"/>
              <a:t>Hanning</a:t>
            </a:r>
            <a:r>
              <a:rPr lang="en-US" sz="2000" dirty="0" smtClean="0"/>
              <a:t> windows do not alter the power</a:t>
            </a:r>
            <a:br>
              <a:rPr lang="en-US" sz="2000" dirty="0" smtClean="0"/>
            </a:br>
            <a:r>
              <a:rPr lang="en-US" sz="2000" dirty="0" smtClean="0"/>
              <a:t>of the original signal power on reconstruction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19600"/>
            <a:ext cx="36195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Musical noise</a:t>
            </a:r>
          </a:p>
        </p:txBody>
      </p:sp>
      <p:pic>
        <p:nvPicPr>
          <p:cNvPr id="29699" name="Picture 2" descr="C:\Documents and Settings\HarveyD\My Documents\sou\classPreparations\classes\cs582d\musicalNoi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817813"/>
            <a:ext cx="7848600" cy="3963987"/>
          </a:xfrm>
          <a:noFill/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" y="1228725"/>
            <a:ext cx="898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cs typeface="+mn-cs"/>
              </a:rPr>
              <a:t>Definition:</a:t>
            </a:r>
            <a:r>
              <a:rPr lang="en-US" sz="28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Random isolated tone bursts across the frequency.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3200400"/>
            <a:ext cx="144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6200" y="1757362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Why?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cs typeface="+mn-cs"/>
              </a:rPr>
              <a:t>Subtraction could cause some bins to have negative power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Solution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cs typeface="+mn-cs"/>
              </a:rPr>
              <a:t>Most implementations set frequency bin magnitudes to zero if noise reduction would cause them to become negative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1728788" y="3200400"/>
            <a:ext cx="581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prstClr val="black"/>
                </a:solidFill>
                <a:cs typeface="+mn-cs"/>
              </a:rPr>
              <a:t>Green dashes</a:t>
            </a:r>
            <a:r>
              <a:rPr lang="en-US" smtClean="0">
                <a:solidFill>
                  <a:prstClr val="black"/>
                </a:solidFill>
                <a:cs typeface="+mn-cs"/>
              </a:rPr>
              <a:t>: noisy signal, </a:t>
            </a:r>
            <a:r>
              <a:rPr lang="en-US" b="1" smtClean="0">
                <a:solidFill>
                  <a:prstClr val="black"/>
                </a:solidFill>
                <a:cs typeface="+mn-cs"/>
              </a:rPr>
              <a:t>Solid line</a:t>
            </a:r>
            <a:r>
              <a:rPr lang="en-US" smtClean="0">
                <a:solidFill>
                  <a:prstClr val="black"/>
                </a:solidFill>
                <a:cs typeface="+mn-cs"/>
              </a:rPr>
              <a:t>: noise estimate</a:t>
            </a:r>
          </a:p>
          <a:p>
            <a:pPr algn="ctr" eaLnBrk="1" hangingPunct="1">
              <a:defRPr/>
            </a:pPr>
            <a:r>
              <a:rPr lang="en-US" b="1" smtClean="0">
                <a:solidFill>
                  <a:prstClr val="black"/>
                </a:solidFill>
                <a:cs typeface="+mn-cs"/>
              </a:rPr>
              <a:t>Black dots</a:t>
            </a:r>
            <a:r>
              <a:rPr lang="en-US" smtClean="0">
                <a:solidFill>
                  <a:prstClr val="black"/>
                </a:solidFill>
                <a:cs typeface="+mn-cs"/>
              </a:rPr>
              <a:t>: projected clean signal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868363"/>
          </a:xfrm>
        </p:spPr>
        <p:txBody>
          <a:bodyPr/>
          <a:lstStyle/>
          <a:p>
            <a:r>
              <a:rPr lang="en-US" dirty="0" smtClean="0"/>
              <a:t>Evaluation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dirty="0" smtClean="0"/>
              <a:t>Advantages: </a:t>
            </a:r>
            <a:r>
              <a:rPr lang="en-US" sz="2800" dirty="0" smtClean="0"/>
              <a:t>Easy to understand and implement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The noise estimate is not exact</a:t>
            </a:r>
          </a:p>
          <a:p>
            <a:pPr lvl="2"/>
            <a:r>
              <a:rPr lang="en-US" dirty="0" smtClean="0"/>
              <a:t>When too  high, speech portions will be lost</a:t>
            </a:r>
          </a:p>
          <a:p>
            <a:pPr lvl="2"/>
            <a:r>
              <a:rPr lang="en-US" dirty="0" smtClean="0"/>
              <a:t>When too low, some noise remains</a:t>
            </a:r>
          </a:p>
          <a:p>
            <a:pPr lvl="2"/>
            <a:r>
              <a:rPr lang="en-US" dirty="0" smtClean="0"/>
              <a:t>When a noise frequency exceeds the noisy sound frequency, a negative frequency results</a:t>
            </a:r>
          </a:p>
          <a:p>
            <a:pPr lvl="1"/>
            <a:r>
              <a:rPr lang="en-US" dirty="0" smtClean="0"/>
              <a:t>Incorrect assumptions: </a:t>
            </a:r>
            <a:r>
              <a:rPr lang="en-US" sz="2400" dirty="0" smtClean="0"/>
              <a:t>Negligible with large SNR values; significant impact with small SNR values.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792163"/>
          </a:xfrm>
        </p:spPr>
        <p:txBody>
          <a:bodyPr/>
          <a:lstStyle/>
          <a:p>
            <a:r>
              <a:rPr lang="en-US" dirty="0" smtClean="0"/>
              <a:t>Ad hoc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4864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Eliminate negative frequencies: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i="1" dirty="0" smtClean="0"/>
              <a:t>S’(f) = Y(f)( max{1 – (|N’(f)|/Y(f))</a:t>
            </a:r>
            <a:r>
              <a:rPr lang="en-US" sz="2200" i="1" baseline="30000" dirty="0" smtClean="0"/>
              <a:t>a </a:t>
            </a:r>
            <a:r>
              <a:rPr lang="en-US" sz="2200" i="1" dirty="0" smtClean="0"/>
              <a:t>)</a:t>
            </a:r>
            <a:r>
              <a:rPr lang="en-US" sz="2200" i="1" baseline="30000" dirty="0" smtClean="0"/>
              <a:t>1/a</a:t>
            </a:r>
            <a:r>
              <a:rPr lang="en-US" sz="2200" i="1" dirty="0" smtClean="0"/>
              <a:t>, t}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b="1" dirty="0" smtClean="0"/>
              <a:t>Result</a:t>
            </a:r>
            <a:r>
              <a:rPr lang="en-US" sz="2200" dirty="0" smtClean="0"/>
              <a:t>: minimize the source of musical noise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Reduce the noise estimate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i="1" dirty="0" smtClean="0"/>
              <a:t>S’(f) = Y(f)( max{1 – b(|N’(f)|/Y(f))</a:t>
            </a:r>
            <a:r>
              <a:rPr lang="en-US" sz="2200" i="1" baseline="30000" dirty="0" smtClean="0"/>
              <a:t>a </a:t>
            </a:r>
            <a:r>
              <a:rPr lang="en-US" sz="2200" i="1" dirty="0" smtClean="0"/>
              <a:t>)</a:t>
            </a:r>
            <a:r>
              <a:rPr lang="en-US" sz="2200" i="1" baseline="30000" dirty="0" smtClean="0"/>
              <a:t>1/a</a:t>
            </a:r>
            <a:r>
              <a:rPr lang="en-US" sz="2200" i="1" dirty="0" smtClean="0"/>
              <a:t>, t}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 smtClean="0"/>
              <a:t>Apply different constants for </a:t>
            </a:r>
            <a:r>
              <a:rPr lang="en-US" sz="2200" i="1" dirty="0" smtClean="0"/>
              <a:t>a, b, t </a:t>
            </a:r>
            <a:r>
              <a:rPr lang="en-US" sz="2200" dirty="0" smtClean="0"/>
              <a:t>in different frequency bands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Turn to psycho-acoustical methods: Don’t attempt to adjust masked frequencies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dirty="0" smtClean="0"/>
              <a:t>Maximum </a:t>
            </a:r>
            <a:r>
              <a:rPr lang="en-US" sz="2400" dirty="0" err="1" smtClean="0"/>
              <a:t>likeliood</a:t>
            </a:r>
            <a:r>
              <a:rPr lang="en-US" sz="2400" dirty="0" smtClean="0"/>
              <a:t>: </a:t>
            </a:r>
            <a:r>
              <a:rPr lang="en-US" sz="2200" i="1" dirty="0" smtClean="0"/>
              <a:t>S’(f) = Y(f)( max{½–½(|N’(f)|/Y(f))</a:t>
            </a:r>
            <a:r>
              <a:rPr lang="en-US" sz="2200" i="1" baseline="30000" dirty="0" smtClean="0"/>
              <a:t>a </a:t>
            </a:r>
            <a:r>
              <a:rPr lang="en-US" sz="2200" i="1" dirty="0" smtClean="0"/>
              <a:t>)</a:t>
            </a:r>
            <a:r>
              <a:rPr lang="en-US" sz="2200" i="1" baseline="30000" dirty="0" smtClean="0"/>
              <a:t>1/</a:t>
            </a:r>
            <a:r>
              <a:rPr lang="en-US" sz="2200" i="1" baseline="30000" dirty="0" err="1" smtClean="0"/>
              <a:t>a</a:t>
            </a:r>
            <a:r>
              <a:rPr lang="en-US" sz="2200" i="1" dirty="0" err="1" smtClean="0"/>
              <a:t>,t</a:t>
            </a:r>
            <a:r>
              <a:rPr lang="en-US" sz="2200" i="1" dirty="0" smtClean="0"/>
              <a:t>}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dirty="0" smtClean="0"/>
              <a:t>Smooth spectral subtractions over adjacent time periods: </a:t>
            </a:r>
            <a:br>
              <a:rPr lang="en-US" sz="2400" dirty="0" smtClean="0"/>
            </a:br>
            <a:r>
              <a:rPr lang="en-US" sz="2200" dirty="0" err="1" smtClean="0"/>
              <a:t>G</a:t>
            </a:r>
            <a:r>
              <a:rPr lang="en-US" sz="2200" baseline="-25000" dirty="0" err="1" smtClean="0"/>
              <a:t>S</a:t>
            </a:r>
            <a:r>
              <a:rPr lang="en-US" sz="2200" dirty="0" smtClean="0"/>
              <a:t>(p) = </a:t>
            </a:r>
            <a:r>
              <a:rPr lang="el-GR" sz="2200" dirty="0" smtClean="0"/>
              <a:t>λ</a:t>
            </a:r>
            <a:r>
              <a:rPr lang="en-US" sz="2200" baseline="-25000" dirty="0" err="1" smtClean="0"/>
              <a:t>F</a:t>
            </a:r>
            <a:r>
              <a:rPr lang="en-US" sz="2200" dirty="0" err="1" smtClean="0"/>
              <a:t>G</a:t>
            </a:r>
            <a:r>
              <a:rPr lang="en-US" sz="2200" baseline="-25000" dirty="0" err="1" smtClean="0"/>
              <a:t>S</a:t>
            </a:r>
            <a:r>
              <a:rPr lang="en-US" sz="2200" dirty="0" smtClean="0"/>
              <a:t>(p-1)+(1-</a:t>
            </a:r>
            <a:r>
              <a:rPr lang="el-GR" sz="2200" dirty="0" smtClean="0"/>
              <a:t>λ</a:t>
            </a:r>
            <a:r>
              <a:rPr lang="en-US" sz="2200" baseline="-25000" dirty="0" smtClean="0"/>
              <a:t>F</a:t>
            </a:r>
            <a:r>
              <a:rPr lang="en-US" sz="2200" dirty="0" smtClean="0"/>
              <a:t>)G(p)</a:t>
            </a:r>
            <a:endParaRPr lang="en-US" sz="2200" i="1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Exponentially average noise estimate over frames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200" dirty="0" smtClean="0"/>
              <a:t>|W (</a:t>
            </a:r>
            <a:r>
              <a:rPr lang="en-US" sz="2200" dirty="0" err="1" smtClean="0"/>
              <a:t>m,p</a:t>
            </a:r>
            <a:r>
              <a:rPr lang="en-US" sz="2200" dirty="0" smtClean="0"/>
              <a:t>)|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</a:t>
            </a:r>
            <a:r>
              <a:rPr lang="el-GR" sz="2200" dirty="0" smtClean="0"/>
              <a:t>λ</a:t>
            </a:r>
            <a:r>
              <a:rPr lang="en-US" sz="2200" baseline="-25000" dirty="0" err="1" smtClean="0"/>
              <a:t>N</a:t>
            </a:r>
            <a:r>
              <a:rPr lang="en-US" sz="2200" dirty="0" err="1" smtClean="0"/>
              <a:t>|W</a:t>
            </a:r>
            <a:r>
              <a:rPr lang="en-US" sz="2200" dirty="0" smtClean="0"/>
              <a:t>(m,p-1)|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(1-</a:t>
            </a:r>
            <a:r>
              <a:rPr lang="el-GR" sz="2200" dirty="0" smtClean="0"/>
              <a:t>λ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)|X(</a:t>
            </a:r>
            <a:r>
              <a:rPr lang="en-US" sz="2200" dirty="0" err="1" smtClean="0"/>
              <a:t>m,p</a:t>
            </a:r>
            <a:r>
              <a:rPr lang="en-US" sz="2200" dirty="0" smtClean="0"/>
              <a:t>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m = 0,…,M-</a:t>
            </a:r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 lvl="1">
              <a:buFont typeface="Arial" charset="0"/>
              <a:buChar char="–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Acoustic Noise Suppression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Take advantage of the properties of human hearing related to masking</a:t>
            </a:r>
          </a:p>
          <a:p>
            <a:pPr eaLnBrk="1" hangingPunct="1"/>
            <a:r>
              <a:rPr lang="en-US" smtClean="0"/>
              <a:t>Preserve only the relevant portions of the speech signal</a:t>
            </a:r>
          </a:p>
          <a:p>
            <a:pPr eaLnBrk="1" hangingPunct="1"/>
            <a:r>
              <a:rPr lang="en-US" smtClean="0"/>
              <a:t>Don’t attempt to remove all noise, only that which is audible</a:t>
            </a:r>
          </a:p>
          <a:p>
            <a:pPr eaLnBrk="1" hangingPunct="1"/>
            <a:r>
              <a:rPr lang="en-US" smtClean="0"/>
              <a:t>Utilize: Mel or Bark Scales</a:t>
            </a:r>
          </a:p>
          <a:p>
            <a:pPr eaLnBrk="1" hangingPunct="1"/>
            <a:r>
              <a:rPr lang="en-US" smtClean="0"/>
              <a:t>Perhaps utilize overlapping filter banks in the time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Acoustical Effects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/>
              <a:t>Characteristic Frequency (CF): </a:t>
            </a:r>
            <a:r>
              <a:rPr lang="en-US" sz="2400" smtClean="0"/>
              <a:t>The frequency that causes maximum response at a point of the Basilar Membrane</a:t>
            </a:r>
            <a:endParaRPr lang="en-US" sz="2400" b="1" smtClean="0"/>
          </a:p>
          <a:p>
            <a:pPr eaLnBrk="1" hangingPunct="1"/>
            <a:r>
              <a:rPr lang="en-US" sz="2400" b="1" smtClean="0"/>
              <a:t>Saturation:</a:t>
            </a:r>
            <a:r>
              <a:rPr lang="en-US" sz="2400" smtClean="0"/>
              <a:t> Neuron exhibit a maximum response for 20 ms and then decrease to a steady state, recovering a short time after the stimulus is removed</a:t>
            </a:r>
          </a:p>
          <a:p>
            <a:pPr eaLnBrk="1" hangingPunct="1"/>
            <a:r>
              <a:rPr lang="en-US" sz="2400" b="1" smtClean="0"/>
              <a:t>Masking effects:</a:t>
            </a:r>
            <a:r>
              <a:rPr lang="en-US" sz="2400" smtClean="0"/>
              <a:t> can be simultaneous or temporal</a:t>
            </a:r>
          </a:p>
          <a:p>
            <a:pPr lvl="1" eaLnBrk="1" hangingPunct="1"/>
            <a:r>
              <a:rPr lang="en-US" sz="2400" i="1" smtClean="0"/>
              <a:t>Simultaneous:</a:t>
            </a:r>
            <a:r>
              <a:rPr lang="en-US" sz="2400" smtClean="0"/>
              <a:t> one signal drowns out another</a:t>
            </a:r>
          </a:p>
          <a:p>
            <a:pPr lvl="1" eaLnBrk="1" hangingPunct="1"/>
            <a:r>
              <a:rPr lang="en-US" sz="2400" i="1" smtClean="0"/>
              <a:t>Temporal:</a:t>
            </a:r>
            <a:r>
              <a:rPr lang="en-US" sz="2400" smtClean="0"/>
              <a:t> One signal masks the ones that follow</a:t>
            </a:r>
          </a:p>
          <a:p>
            <a:pPr lvl="1" eaLnBrk="1" hangingPunct="1"/>
            <a:r>
              <a:rPr lang="en-US" sz="2400" i="1" smtClean="0"/>
              <a:t>Forward:</a:t>
            </a:r>
            <a:r>
              <a:rPr lang="en-US" sz="2400" smtClean="0"/>
              <a:t> still audible after masker removed (5ms–150ms)</a:t>
            </a:r>
          </a:p>
          <a:p>
            <a:pPr lvl="1" eaLnBrk="1" hangingPunct="1"/>
            <a:r>
              <a:rPr lang="en-US" sz="2400" i="1" smtClean="0"/>
              <a:t>Back:</a:t>
            </a:r>
            <a:r>
              <a:rPr lang="en-US" sz="2400" smtClean="0"/>
              <a:t> weak signal masked from a strong one following (5ms)</a:t>
            </a:r>
          </a:p>
          <a:p>
            <a:pPr eaLnBrk="1" hangingPunct="1"/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 of Hearing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99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smtClean="0"/>
              <a:t>The limit of the internal noise of the auditory system</a:t>
            </a:r>
          </a:p>
          <a:p>
            <a:pPr eaLnBrk="1" hangingPunct="1"/>
            <a:r>
              <a:rPr lang="en-US" sz="2400" smtClean="0"/>
              <a:t>Tq(f) = 3.64(f/1000)</a:t>
            </a:r>
            <a:r>
              <a:rPr lang="en-US" sz="2400" baseline="30000" smtClean="0"/>
              <a:t>-0.8</a:t>
            </a:r>
            <a:r>
              <a:rPr lang="en-US" sz="2400" smtClean="0"/>
              <a:t> – 6.5e</a:t>
            </a:r>
            <a:r>
              <a:rPr lang="en-US" sz="2400" baseline="30000" smtClean="0"/>
              <a:t>-0.6(f/1000-3:3)^2</a:t>
            </a:r>
            <a:r>
              <a:rPr lang="en-US" sz="2400" smtClean="0"/>
              <a:t> + 10</a:t>
            </a:r>
            <a:r>
              <a:rPr lang="en-US" sz="2400" baseline="30000" smtClean="0"/>
              <a:t>-3</a:t>
            </a:r>
            <a:r>
              <a:rPr lang="en-US" sz="2400" smtClean="0"/>
              <a:t>(f/1000)</a:t>
            </a:r>
            <a:r>
              <a:rPr lang="en-US" sz="2400" baseline="30000" smtClean="0"/>
              <a:t>4</a:t>
            </a:r>
            <a:r>
              <a:rPr lang="en-US" sz="2400" smtClean="0"/>
              <a:t> (dB SPL)</a:t>
            </a:r>
          </a:p>
        </p:txBody>
      </p:sp>
      <p:pic>
        <p:nvPicPr>
          <p:cNvPr id="34820" name="Picture 2" descr="C:\Documents and Settings\HarveyD\My Documents\sou\classPreparations\classes\cs582d\thresh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057400"/>
            <a:ext cx="752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Masking</a:t>
            </a:r>
          </a:p>
        </p:txBody>
      </p:sp>
      <p:pic>
        <p:nvPicPr>
          <p:cNvPr id="35843" name="Picture 2" descr="C:\Documents and Settings\HarveyD\My Documents\sou\classPreparations\classes\cs582d\maskingPowerOfT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427162"/>
            <a:ext cx="8043862" cy="5202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Noise Spectrums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White Noise: constant over range of </a:t>
            </a:r>
            <a:r>
              <a:rPr lang="en-US" i="1" dirty="0" smtClean="0"/>
              <a:t>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Pink Noise: Decreases by 3db per octave; perceived equal across </a:t>
            </a:r>
            <a:r>
              <a:rPr lang="en-US" i="1" dirty="0" smtClean="0"/>
              <a:t>f </a:t>
            </a:r>
            <a:r>
              <a:rPr lang="en-US" dirty="0" smtClean="0"/>
              <a:t>but actually  proportional to 1/f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Brown(</a:t>
            </a:r>
            <a:r>
              <a:rPr lang="en-US" dirty="0" err="1" smtClean="0"/>
              <a:t>ian</a:t>
            </a:r>
            <a:r>
              <a:rPr lang="en-US" dirty="0" smtClean="0"/>
              <a:t>): Decreases proportional to 1/f</a:t>
            </a:r>
            <a:r>
              <a:rPr lang="en-US" baseline="30000" dirty="0" smtClean="0"/>
              <a:t>2</a:t>
            </a:r>
            <a:r>
              <a:rPr lang="en-US" dirty="0" smtClean="0"/>
              <a:t> per octave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Red: Decreases with </a:t>
            </a:r>
            <a:r>
              <a:rPr lang="en-US" i="1" dirty="0" smtClean="0"/>
              <a:t>f</a:t>
            </a:r>
            <a:r>
              <a:rPr lang="en-US" dirty="0" smtClean="0"/>
              <a:t> (either pink or brown)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Blue: increases proportional to </a:t>
            </a:r>
            <a:r>
              <a:rPr lang="en-US" i="1" dirty="0" smtClean="0"/>
              <a:t>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Violet: increases proportional to </a:t>
            </a:r>
            <a:r>
              <a:rPr lang="en-US" i="1" dirty="0" smtClean="0"/>
              <a:t>f</a:t>
            </a:r>
            <a:r>
              <a:rPr lang="en-US" baseline="30000" dirty="0" smtClean="0"/>
              <a:t>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Gray: proportional to a psycho-acoustical curve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Orange: bands of 0 around musical notes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Green: noise of the world; pink, with a bump near 500 HZ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Black: 0 everywhere except 1/f</a:t>
            </a:r>
            <a:r>
              <a:rPr lang="el-GR" baseline="30000" dirty="0" smtClean="0"/>
              <a:t>β</a:t>
            </a:r>
            <a:r>
              <a:rPr lang="en-US" dirty="0" smtClean="0"/>
              <a:t> where </a:t>
            </a:r>
            <a:r>
              <a:rPr lang="el-GR" dirty="0" smtClean="0"/>
              <a:t>β</a:t>
            </a:r>
            <a:r>
              <a:rPr lang="en-US" dirty="0" smtClean="0"/>
              <a:t>&gt;2 in spikes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Colored: Any noise that is not white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5638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prstClr val="black"/>
                </a:solidFill>
                <a:cs typeface="+mn-cs"/>
              </a:rPr>
              <a:t>Audio samples: </a:t>
            </a:r>
            <a:r>
              <a:rPr lang="en-US" sz="2400" smtClean="0">
                <a:solidFill>
                  <a:prstClr val="black"/>
                </a:solidFill>
                <a:cs typeface="+mn-cs"/>
                <a:hlinkClick r:id="rId3"/>
              </a:rPr>
              <a:t>http://en.wikipedia.org/wiki/Colors_of_noise</a:t>
            </a:r>
            <a:endParaRPr lang="en-US" sz="2400" smtClean="0">
              <a:solidFill>
                <a:prstClr val="black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solidFill>
                  <a:prstClr val="black"/>
                </a:solidFill>
                <a:cs typeface="+mn-cs"/>
              </a:rPr>
              <a:t>Signal Processing Information Base</a:t>
            </a:r>
            <a:r>
              <a:rPr lang="en-US" sz="2000" smtClean="0">
                <a:solidFill>
                  <a:prstClr val="black"/>
                </a:solidFill>
                <a:cs typeface="+mn-cs"/>
              </a:rPr>
              <a:t>:</a:t>
            </a:r>
            <a:r>
              <a:rPr lang="en-US" sz="240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sz="2400" smtClean="0">
                <a:solidFill>
                  <a:prstClr val="black"/>
                </a:solidFill>
                <a:cs typeface="+mn-cs"/>
                <a:hlinkClick r:id="rId4"/>
              </a:rPr>
              <a:t>http://spib.rice.edu/spib.html</a:t>
            </a:r>
            <a:r>
              <a:rPr lang="en-US" sz="240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sz="2000" smtClean="0">
                <a:solidFill>
                  <a:prstClr val="black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 Stationary Noise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800" smtClean="0"/>
              <a:t>Example: A door slamming, a clap</a:t>
            </a:r>
          </a:p>
          <a:p>
            <a:pPr lvl="1"/>
            <a:r>
              <a:rPr lang="en-US" sz="2400" smtClean="0"/>
              <a:t>Characterized by sudden rapid changes in: </a:t>
            </a:r>
            <a:r>
              <a:rPr lang="en-US" sz="2000" smtClean="0"/>
              <a:t>Time Domain signal, Energy, or in the Frequency domain</a:t>
            </a:r>
          </a:p>
          <a:p>
            <a:pPr lvl="1"/>
            <a:r>
              <a:rPr lang="en-US" sz="2400" smtClean="0"/>
              <a:t>Large amplitudes outside the normal frequency range</a:t>
            </a:r>
          </a:p>
          <a:p>
            <a:pPr lvl="1"/>
            <a:r>
              <a:rPr lang="en-US" sz="2400" smtClean="0"/>
              <a:t>Short duration in time</a:t>
            </a:r>
          </a:p>
          <a:p>
            <a:pPr lvl="1"/>
            <a:r>
              <a:rPr lang="en-US" sz="2400" smtClean="0"/>
              <a:t>Possible solutions: compare to energy, correlation, frequency of previous frames and delete frames considered to contain non-stationary noise</a:t>
            </a:r>
          </a:p>
          <a:p>
            <a:r>
              <a:rPr lang="en-US" sz="2800" smtClean="0"/>
              <a:t>Example: cocktail party (background voices)</a:t>
            </a:r>
          </a:p>
          <a:p>
            <a:pPr lvl="1"/>
            <a:r>
              <a:rPr lang="en-US" sz="2400" smtClean="0"/>
              <a:t>What would likely happen to happen in the frequency domain? How about in the time domain? How to minimize the impact? Any Ideas?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Voice Activity Detection (VAD)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600" b="1" dirty="0" smtClean="0"/>
              <a:t>Problem</a:t>
            </a:r>
            <a:r>
              <a:rPr lang="en-US" sz="2600" dirty="0" smtClean="0"/>
              <a:t>: </a:t>
            </a:r>
            <a:r>
              <a:rPr lang="en-US" sz="2000" dirty="0" smtClean="0"/>
              <a:t>Determine if voice is present in an audio signal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b="1" dirty="0" smtClean="0"/>
              <a:t>Issues: </a:t>
            </a:r>
            <a:endParaRPr lang="en-US" sz="2600" b="1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 smtClean="0"/>
              <a:t>Without </a:t>
            </a:r>
            <a:r>
              <a:rPr lang="en-US" sz="2000" dirty="0" err="1" smtClean="0"/>
              <a:t>VAD</a:t>
            </a:r>
            <a:r>
              <a:rPr lang="en-US" sz="2000" dirty="0" smtClean="0"/>
              <a:t>, ASR accuracy degrades by 70%  in noisy environments. </a:t>
            </a:r>
            <a:r>
              <a:rPr lang="en-US" sz="2000" dirty="0" err="1" smtClean="0"/>
              <a:t>VAD</a:t>
            </a:r>
            <a:r>
              <a:rPr lang="en-US" sz="2000" dirty="0" smtClean="0"/>
              <a:t> has more impact on robust ASR than any other single component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 smtClean="0"/>
              <a:t>Using only energy as a feature, loud noise looks like speech and unvoiced speech as noise</a:t>
            </a:r>
            <a:endParaRPr lang="en-US" sz="2000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b="1" dirty="0" smtClean="0"/>
              <a:t>Applications:</a:t>
            </a:r>
            <a:r>
              <a:rPr lang="en-US" sz="2000" dirty="0" smtClean="0"/>
              <a:t> Speech Recognition, transmission, and enhancement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b="1" dirty="0" smtClean="0"/>
              <a:t>Goal</a:t>
            </a:r>
            <a:r>
              <a:rPr lang="en-US" sz="2600" dirty="0" smtClean="0"/>
              <a:t>: </a:t>
            </a:r>
            <a:r>
              <a:rPr lang="en-US" sz="2000" dirty="0" smtClean="0"/>
              <a:t>extract features from a signal that emphasize differences between speech and background noise</a:t>
            </a:r>
          </a:p>
          <a:p>
            <a:pPr marL="342900" lvl="1" indent="-342900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600" b="1" dirty="0" smtClean="0"/>
              <a:t>Evaluation Standard:</a:t>
            </a:r>
            <a:r>
              <a:rPr lang="en-US" sz="2600" dirty="0" smtClean="0"/>
              <a:t> </a:t>
            </a:r>
            <a:r>
              <a:rPr lang="en-US" sz="2000" dirty="0" smtClean="0"/>
              <a:t>Without an objective standard, researchers cannot scientifically evaluate various algorithms</a:t>
            </a:r>
          </a:p>
          <a:p>
            <a:pPr marL="400050" lvl="2" indent="0"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dirty="0" err="1" smtClean="0"/>
              <a:t>H.G</a:t>
            </a:r>
            <a:r>
              <a:rPr lang="en-US" sz="2000" dirty="0" smtClean="0"/>
              <a:t>. Hirsch, D. Pearce, “The Aurora experimental framework for the performance evaluation of speech recognition systems under noisy conditions,” </a:t>
            </a:r>
            <a:r>
              <a:rPr lang="en-US" sz="2000" i="1" dirty="0" smtClean="0"/>
              <a:t>Proc. </a:t>
            </a:r>
            <a:r>
              <a:rPr lang="en-US" sz="2000" i="1" dirty="0" err="1" smtClean="0"/>
              <a:t>ISCA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ITRW</a:t>
            </a:r>
            <a:r>
              <a:rPr lang="en-US" sz="2000" i="1" dirty="0" smtClean="0"/>
              <a:t> ASR2000</a:t>
            </a:r>
            <a:r>
              <a:rPr lang="en-US" sz="2000" dirty="0" smtClean="0"/>
              <a:t>, vol. ASSP-32, pp. 181-188, Sep. 2000</a:t>
            </a:r>
          </a:p>
          <a:p>
            <a:pPr marL="0" lvl="1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9443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Samples of VAD approaches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Noise</a:t>
            </a:r>
          </a:p>
          <a:p>
            <a:pPr lvl="1" eaLnBrk="1" hangingPunct="1"/>
            <a:r>
              <a:rPr lang="en-US" sz="2400" dirty="0" smtClean="0"/>
              <a:t>Level estimated during periods of low energy</a:t>
            </a:r>
          </a:p>
          <a:p>
            <a:pPr lvl="1" eaLnBrk="1" hangingPunct="1"/>
            <a:r>
              <a:rPr lang="en-US" sz="2400" dirty="0" smtClean="0"/>
              <a:t>Adaptive estimate: The noise floor estimate lowers quickly and raises slowly when encountering non-speech frames</a:t>
            </a:r>
          </a:p>
          <a:p>
            <a:pPr eaLnBrk="1" hangingPunct="1"/>
            <a:r>
              <a:rPr lang="en-US" sz="2800" b="1" dirty="0" smtClean="0"/>
              <a:t>Energy</a:t>
            </a:r>
            <a:r>
              <a:rPr lang="en-US" sz="2200" dirty="0" smtClean="0"/>
              <a:t>: </a:t>
            </a:r>
            <a:r>
              <a:rPr lang="en-US" sz="2400" dirty="0" smtClean="0"/>
              <a:t>Speech energy significantly exceeds the noise level</a:t>
            </a:r>
          </a:p>
          <a:p>
            <a:pPr eaLnBrk="1" hangingPunct="1"/>
            <a:r>
              <a:rPr lang="en-US" sz="2800" b="1" dirty="0" err="1" smtClean="0"/>
              <a:t>Cepstrum</a:t>
            </a:r>
            <a:r>
              <a:rPr lang="en-US" sz="2800" b="1" dirty="0" smtClean="0"/>
              <a:t> Analysis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Voiced speech contains F0 plus frequency harmonics that show as peaks in the </a:t>
            </a:r>
            <a:r>
              <a:rPr lang="en-US" sz="2400" dirty="0" err="1" smtClean="0"/>
              <a:t>Cepstrum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Flat </a:t>
            </a:r>
            <a:r>
              <a:rPr lang="en-US" sz="2400" dirty="0" err="1" smtClean="0"/>
              <a:t>Cepstrums</a:t>
            </a:r>
            <a:r>
              <a:rPr lang="en-US" sz="2400" dirty="0" smtClean="0"/>
              <a:t>, without peaks, can imply door slams or claps </a:t>
            </a:r>
          </a:p>
          <a:p>
            <a:pPr eaLnBrk="1" hangingPunct="1"/>
            <a:r>
              <a:rPr lang="en-US" sz="2800" b="1" dirty="0" smtClean="0"/>
              <a:t>Kurtosis</a:t>
            </a:r>
            <a:r>
              <a:rPr lang="en-US" sz="2400" dirty="0" smtClean="0"/>
              <a:t>:</a:t>
            </a:r>
            <a:r>
              <a:rPr lang="en-US" sz="2200" dirty="0" smtClean="0"/>
              <a:t> </a:t>
            </a:r>
            <a:r>
              <a:rPr lang="en-US" sz="2400" dirty="0" smtClean="0"/>
              <a:t>Linear predictive coding voiced speech residuals have a large kurtosis</a:t>
            </a:r>
          </a:p>
          <a:p>
            <a:pPr eaLnBrk="1" hangingPunct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015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Rabiner’s Algorithm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Uses energy and zero crossings</a:t>
            </a:r>
          </a:p>
          <a:p>
            <a:r>
              <a:rPr lang="en-US" sz="2400" smtClean="0"/>
              <a:t>Reasonably efficient</a:t>
            </a:r>
          </a:p>
          <a:p>
            <a:r>
              <a:rPr lang="en-US" sz="2400" smtClean="0"/>
              <a:t>Calculated in the time domain</a:t>
            </a:r>
          </a:p>
          <a:p>
            <a:r>
              <a:rPr lang="en-US" sz="2400" smtClean="0"/>
              <a:t>Calculates energy/zero crossing thresholds on the first quarter second of the audio signal (assumed to be noise frames without speech)</a:t>
            </a:r>
          </a:p>
          <a:p>
            <a:r>
              <a:rPr lang="en-US" sz="2400" smtClean="0"/>
              <a:t>Is reasonable accurate when the signal to noise ratio is 30 db or higher</a:t>
            </a:r>
          </a:p>
          <a:p>
            <a:r>
              <a:rPr lang="en-US" sz="2400" smtClean="0"/>
              <a:t>Assumes high energy frames contain speech, and a significant number of surrounding frames with high zero crossing counts represent unvoiced consonants</a:t>
            </a:r>
          </a:p>
        </p:txBody>
      </p:sp>
    </p:spTree>
    <p:extLst>
      <p:ext uri="{BB962C8B-B14F-4D97-AF65-F5344CB8AC3E}">
        <p14:creationId xmlns:p14="http://schemas.microsoft.com/office/powerpoint/2010/main" val="847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0"/>
            <a:ext cx="5534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228600" y="2119313"/>
            <a:ext cx="3248025" cy="2619375"/>
          </a:xfrm>
        </p:spPr>
        <p:txBody>
          <a:bodyPr/>
          <a:lstStyle/>
          <a:p>
            <a:r>
              <a:rPr lang="en-US" smtClean="0"/>
              <a:t>Rabiner’sEndpoint Detection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4874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0"/>
            <a:ext cx="5484812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>
          <a:xfrm>
            <a:off x="228600" y="1646238"/>
            <a:ext cx="3354388" cy="3306762"/>
          </a:xfrm>
        </p:spPr>
        <p:txBody>
          <a:bodyPr/>
          <a:lstStyle/>
          <a:p>
            <a:r>
              <a:rPr lang="en-US" dirty="0" err="1" smtClean="0"/>
              <a:t>Rabiner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Algorithm Performance</a:t>
            </a:r>
          </a:p>
        </p:txBody>
      </p:sp>
    </p:spTree>
    <p:extLst>
      <p:ext uri="{BB962C8B-B14F-4D97-AF65-F5344CB8AC3E}">
        <p14:creationId xmlns:p14="http://schemas.microsoft.com/office/powerpoint/2010/main" val="13456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Entropy is a possible VAD feature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zh-TW" sz="2800" b="1" smtClean="0"/>
              <a:t>Entropy:</a:t>
            </a:r>
            <a:r>
              <a:rPr lang="en-US" altLang="zh-TW" sz="2800" smtClean="0"/>
              <a:t> B</a:t>
            </a:r>
            <a:r>
              <a:rPr lang="en-US" altLang="zh-TW" sz="2400" smtClean="0"/>
              <a:t>its needed to store information</a:t>
            </a:r>
          </a:p>
          <a:p>
            <a:pPr eaLnBrk="1" hangingPunct="1"/>
            <a:r>
              <a:rPr lang="en-US" altLang="zh-TW" sz="2800" b="1" smtClean="0"/>
              <a:t>Formula: </a:t>
            </a:r>
            <a:r>
              <a:rPr lang="en-US" altLang="zh-TW" sz="2800" smtClean="0"/>
              <a:t>Computing the entropy for possible values:</a:t>
            </a:r>
            <a:br>
              <a:rPr lang="en-US" altLang="zh-TW" sz="2800" smtClean="0"/>
            </a:br>
            <a:endParaRPr lang="en-US" altLang="zh-TW" sz="800" smtClean="0"/>
          </a:p>
          <a:p>
            <a:pPr lvl="1" eaLnBrk="1" hangingPunct="1">
              <a:buFont typeface="Arial" pitchFamily="34" charset="0"/>
              <a:buNone/>
            </a:pPr>
            <a:r>
              <a:rPr lang="en-US" sz="2400" smtClean="0"/>
              <a:t>Entropy(p</a:t>
            </a:r>
            <a:r>
              <a:rPr lang="en-US" sz="2400" baseline="-25000" smtClean="0"/>
              <a:t>1</a:t>
            </a:r>
            <a:r>
              <a:rPr lang="en-US" sz="2400" smtClean="0"/>
              <a:t>, p</a:t>
            </a:r>
            <a:r>
              <a:rPr lang="en-US" sz="2400" baseline="-25000" smtClean="0"/>
              <a:t>2</a:t>
            </a:r>
            <a:r>
              <a:rPr lang="en-US" sz="2400" smtClean="0"/>
              <a:t>, …, p</a:t>
            </a:r>
            <a:r>
              <a:rPr lang="en-US" sz="2400" baseline="-25000" smtClean="0"/>
              <a:t>n</a:t>
            </a:r>
            <a:r>
              <a:rPr lang="en-US" sz="2400" smtClean="0"/>
              <a:t>)  = - p</a:t>
            </a:r>
            <a:r>
              <a:rPr lang="en-US" sz="2400" baseline="-25000" smtClean="0"/>
              <a:t>1</a:t>
            </a:r>
            <a:r>
              <a:rPr lang="en-US" sz="2400" smtClean="0"/>
              <a:t>lg p</a:t>
            </a:r>
            <a:r>
              <a:rPr lang="en-US" sz="2400" baseline="-25000" smtClean="0"/>
              <a:t>1</a:t>
            </a:r>
            <a:r>
              <a:rPr lang="en-US" sz="2400" smtClean="0"/>
              <a:t> – p</a:t>
            </a:r>
            <a:r>
              <a:rPr lang="en-US" sz="2400" baseline="-25000" smtClean="0"/>
              <a:t>2</a:t>
            </a:r>
            <a:r>
              <a:rPr lang="en-US" sz="2400" smtClean="0"/>
              <a:t>lg p</a:t>
            </a:r>
            <a:r>
              <a:rPr lang="en-US" sz="2400" baseline="-25000" smtClean="0"/>
              <a:t>2</a:t>
            </a:r>
            <a:r>
              <a:rPr lang="en-US" sz="2400" smtClean="0"/>
              <a:t> … - p</a:t>
            </a:r>
            <a:r>
              <a:rPr lang="en-US" sz="2400" baseline="-25000" smtClean="0"/>
              <a:t>n</a:t>
            </a:r>
            <a:r>
              <a:rPr lang="en-US" sz="2400" smtClean="0"/>
              <a:t> lg p</a:t>
            </a:r>
            <a:r>
              <a:rPr lang="en-US" sz="2400" baseline="-25000" smtClean="0"/>
              <a:t>n</a:t>
            </a:r>
          </a:p>
          <a:p>
            <a:pPr eaLnBrk="1" hangingPunct="1"/>
            <a:r>
              <a:rPr lang="en-US" sz="2800" b="1" smtClean="0"/>
              <a:t>Where</a:t>
            </a:r>
            <a:r>
              <a:rPr lang="en-US" smtClean="0"/>
              <a:t>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smtClean="0"/>
              <a:t>p</a:t>
            </a:r>
            <a:r>
              <a:rPr lang="en-US" sz="2400" baseline="-25000" smtClean="0"/>
              <a:t>i</a:t>
            </a:r>
            <a:r>
              <a:rPr lang="en-US" sz="2400" smtClean="0"/>
              <a:t> is the probability of the i</a:t>
            </a:r>
            <a:r>
              <a:rPr lang="en-US" sz="2400" baseline="30000" smtClean="0"/>
              <a:t>th</a:t>
            </a:r>
            <a:r>
              <a:rPr lang="en-US" sz="2400" smtClean="0"/>
              <a:t> value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x is logarithm base 2 of x</a:t>
            </a:r>
          </a:p>
          <a:p>
            <a:pPr eaLnBrk="1" hangingPunct="1"/>
            <a:r>
              <a:rPr lang="en-US" altLang="zh-TW" sz="2800" b="1" smtClean="0"/>
              <a:t>Examples</a:t>
            </a:r>
            <a:r>
              <a:rPr lang="en-US" altLang="zh-TW" sz="2800" smtClean="0"/>
              <a:t>: </a:t>
            </a:r>
          </a:p>
          <a:p>
            <a:pPr lvl="1" eaLnBrk="1" hangingPunct="1"/>
            <a:r>
              <a:rPr lang="en-US" altLang="zh-TW" sz="2400" smtClean="0"/>
              <a:t>A coin toss requires one bit (head=1, tail=0)</a:t>
            </a:r>
          </a:p>
          <a:p>
            <a:pPr lvl="1" eaLnBrk="1" hangingPunct="1"/>
            <a:r>
              <a:rPr lang="en-US" altLang="zh-TW" sz="2400" smtClean="0"/>
              <a:t>A question with 30 equally likely answers requires</a:t>
            </a:r>
            <a:br>
              <a:rPr lang="en-US" altLang="zh-TW" sz="2400" smtClean="0"/>
            </a:br>
            <a:r>
              <a:rPr lang="en-US" altLang="zh-TW" sz="2400" smtClean="0"/>
              <a:t>∑</a:t>
            </a:r>
            <a:r>
              <a:rPr lang="en-US" altLang="zh-TW" sz="2400" baseline="-25000" smtClean="0"/>
              <a:t>i=1,30</a:t>
            </a:r>
            <a:r>
              <a:rPr lang="en-US" altLang="zh-TW" sz="2400" smtClean="0"/>
              <a:t>-(1/30)lg(1/30) = - lg(1/30) =  4.907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4701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868363"/>
          </a:xfrm>
        </p:spPr>
        <p:txBody>
          <a:bodyPr/>
          <a:lstStyle/>
          <a:p>
            <a:r>
              <a:rPr lang="en-US" dirty="0" smtClean="0"/>
              <a:t>Use of Entropy as VAD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3429000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sz="2000" b="1" dirty="0" smtClean="0"/>
              <a:t>FOR</a:t>
            </a:r>
            <a:r>
              <a:rPr lang="en-US" sz="2000" dirty="0" smtClean="0"/>
              <a:t> each frame</a:t>
            </a:r>
          </a:p>
          <a:p>
            <a:pPr marL="236538" indent="-236538">
              <a:buFont typeface="Arial" charset="0"/>
              <a:buNone/>
              <a:defRPr/>
            </a:pPr>
            <a:r>
              <a:rPr lang="en-US" sz="2000" dirty="0" smtClean="0"/>
              <a:t>	Apply an array of band pass frequency filters to the signal</a:t>
            </a:r>
          </a:p>
          <a:p>
            <a:pPr marL="236538" indent="-236538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FOR</a:t>
            </a:r>
            <a:r>
              <a:rPr lang="en-US" sz="2000" dirty="0" smtClean="0"/>
              <a:t> each band pass frequency filter output</a:t>
            </a:r>
          </a:p>
          <a:p>
            <a:pPr marL="520700" indent="-520700">
              <a:buFont typeface="Arial" charset="0"/>
              <a:buNone/>
              <a:tabLst>
                <a:tab pos="346075" algn="l"/>
              </a:tabLst>
              <a:defRPr/>
            </a:pPr>
            <a:r>
              <a:rPr lang="en-US" sz="2000" dirty="0" smtClean="0"/>
              <a:t>		</a:t>
            </a:r>
            <a:r>
              <a:rPr lang="en-US" sz="2000" i="1" dirty="0" smtClean="0"/>
              <a:t>energy[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 = ∑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=</a:t>
            </a:r>
            <a:r>
              <a:rPr lang="en-US" sz="2000" i="1" baseline="-25000" dirty="0" err="1" smtClean="0"/>
              <a:t>b</a:t>
            </a:r>
            <a:r>
              <a:rPr lang="en-US" sz="2000" i="1" baseline="-40000" dirty="0" err="1" smtClean="0"/>
              <a:t>start</a:t>
            </a:r>
            <a:r>
              <a:rPr lang="en-US" sz="2000" i="1" baseline="-25000" dirty="0" err="1" smtClean="0"/>
              <a:t>,b</a:t>
            </a:r>
            <a:r>
              <a:rPr lang="en-US" sz="2000" i="1" baseline="-40000" dirty="0" err="1" smtClean="0"/>
              <a:t>end</a:t>
            </a:r>
            <a:r>
              <a:rPr lang="en-US" sz="2000" i="1" dirty="0" err="1" smtClean="0"/>
              <a:t>x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]</a:t>
            </a:r>
            <a:r>
              <a:rPr lang="en-US" sz="2000" i="1" baseline="30000" dirty="0" smtClean="0"/>
              <a:t>2</a:t>
            </a:r>
          </a:p>
          <a:p>
            <a:pPr marL="520700" indent="-520700">
              <a:buFont typeface="Arial" charset="0"/>
              <a:buNone/>
              <a:tabLst>
                <a:tab pos="346075" algn="l"/>
              </a:tabLst>
              <a:defRPr/>
            </a:pPr>
            <a:r>
              <a:rPr lang="en-US" sz="2000" dirty="0" smtClean="0"/>
              <a:t>		IF this is an initial frame,  </a:t>
            </a:r>
            <a:r>
              <a:rPr lang="en-US" sz="2000" i="1" dirty="0" smtClean="0"/>
              <a:t>noise[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 = energy[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</a:t>
            </a:r>
          </a:p>
          <a:p>
            <a:pPr marL="520700" indent="-520700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ELSE</a:t>
            </a:r>
            <a:r>
              <a:rPr lang="en-US" sz="2000" dirty="0" smtClean="0"/>
              <a:t>  </a:t>
            </a:r>
            <a:r>
              <a:rPr lang="en-US" sz="2000" i="1" dirty="0" smtClean="0"/>
              <a:t>speech[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</a:t>
            </a:r>
            <a:r>
              <a:rPr lang="en-US" sz="2000" dirty="0" smtClean="0"/>
              <a:t> </a:t>
            </a:r>
            <a:r>
              <a:rPr lang="en-US" sz="2000" i="1" dirty="0" smtClean="0"/>
              <a:t>= energy[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 – noise[</a:t>
            </a:r>
            <a:r>
              <a:rPr lang="en-US" sz="2000" i="1" dirty="0" err="1" smtClean="0"/>
              <a:t>filterNo</a:t>
            </a:r>
            <a:r>
              <a:rPr lang="en-US" sz="2000" i="1" dirty="0" smtClean="0"/>
              <a:t>]</a:t>
            </a:r>
          </a:p>
          <a:p>
            <a:pPr marL="514350" indent="-514350">
              <a:buFont typeface="Arial" charset="0"/>
              <a:buNone/>
              <a:tabLst>
                <a:tab pos="739775" algn="l"/>
                <a:tab pos="850900" algn="l"/>
              </a:tabLst>
              <a:defRPr/>
            </a:pPr>
            <a:endParaRPr lang="en-US" sz="600" i="1" dirty="0" smtClean="0"/>
          </a:p>
          <a:p>
            <a:pPr marL="514350" indent="-514350">
              <a:buFont typeface="Arial" charset="0"/>
              <a:buNone/>
              <a:tabLst>
                <a:tab pos="228600" algn="l"/>
                <a:tab pos="850900" algn="l"/>
              </a:tabLst>
              <a:defRPr/>
            </a:pPr>
            <a:r>
              <a:rPr lang="en-US" sz="2000" i="1" dirty="0"/>
              <a:t>	</a:t>
            </a:r>
            <a:r>
              <a:rPr lang="en-US" sz="2000" b="1" dirty="0" smtClean="0"/>
              <a:t>FOR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= 0 </a:t>
            </a:r>
            <a:r>
              <a:rPr lang="en-US" sz="2000" dirty="0" smtClean="0"/>
              <a:t>to</a:t>
            </a:r>
            <a:r>
              <a:rPr lang="en-US" sz="2000" i="1" dirty="0" smtClean="0"/>
              <a:t> MAX </a:t>
            </a:r>
            <a:r>
              <a:rPr lang="en-US" sz="2000" b="1" dirty="0" smtClean="0"/>
              <a:t>DO</a:t>
            </a:r>
            <a:r>
              <a:rPr lang="en-US" sz="2000" dirty="0" smtClean="0"/>
              <a:t> </a:t>
            </a:r>
            <a:r>
              <a:rPr lang="en-US" sz="2000" i="1" dirty="0" smtClean="0"/>
              <a:t>total += speech[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]</a:t>
            </a:r>
            <a:endParaRPr lang="en-US" sz="2000" dirty="0" smtClean="0"/>
          </a:p>
          <a:p>
            <a:pPr marL="514350" indent="-514350">
              <a:buFont typeface="Arial" charset="0"/>
              <a:buNone/>
              <a:tabLst>
                <a:tab pos="850900" algn="l"/>
              </a:tabLst>
              <a:defRPr/>
            </a:pPr>
            <a:r>
              <a:rPr lang="en-US" sz="2000" dirty="0" smtClean="0"/>
              <a:t>    </a:t>
            </a:r>
            <a:r>
              <a:rPr lang="en-US" sz="2000" b="1" dirty="0" smtClean="0"/>
              <a:t>FOR</a:t>
            </a:r>
            <a:r>
              <a:rPr lang="en-US" sz="2000" dirty="0" smtClean="0"/>
              <a:t> </a:t>
            </a:r>
            <a:r>
              <a:rPr lang="en-US" sz="2000" i="1" dirty="0"/>
              <a:t>i</a:t>
            </a:r>
            <a:r>
              <a:rPr lang="en-US" sz="2000" i="1" dirty="0" smtClean="0"/>
              <a:t> = 0 </a:t>
            </a:r>
            <a:r>
              <a:rPr lang="en-US" sz="2000" dirty="0" smtClean="0"/>
              <a:t>to</a:t>
            </a:r>
            <a:r>
              <a:rPr lang="en-US" sz="2000" i="1" dirty="0" smtClean="0"/>
              <a:t> MAX </a:t>
            </a:r>
            <a:r>
              <a:rPr lang="en-US" sz="2000" b="1" dirty="0" smtClean="0"/>
              <a:t>DO</a:t>
            </a:r>
            <a:r>
              <a:rPr lang="en-US" sz="2000" i="1" dirty="0" smtClean="0"/>
              <a:t>  entropy += </a:t>
            </a:r>
            <a:r>
              <a:rPr lang="en-US" sz="2000" dirty="0" smtClean="0"/>
              <a:t>speech[</a:t>
            </a:r>
            <a:r>
              <a:rPr lang="en-US" sz="2000" dirty="0" err="1" smtClean="0"/>
              <a:t>i</a:t>
            </a:r>
            <a:r>
              <a:rPr lang="en-US" sz="2000" dirty="0" smtClean="0"/>
              <a:t>]/total * log(speech[</a:t>
            </a:r>
            <a:r>
              <a:rPr lang="en-US" sz="2000" dirty="0" err="1" smtClean="0"/>
              <a:t>i</a:t>
            </a:r>
            <a:r>
              <a:rPr lang="en-US" sz="2000" dirty="0" smtClean="0"/>
              <a:t>]/total)</a:t>
            </a:r>
          </a:p>
          <a:p>
            <a:pPr marL="514350" indent="-514350">
              <a:buFont typeface="Arial" charset="0"/>
              <a:buNone/>
              <a:tabLst>
                <a:tab pos="228600" algn="l"/>
                <a:tab pos="850900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IF</a:t>
            </a:r>
            <a:r>
              <a:rPr lang="en-US" sz="2000" dirty="0" smtClean="0"/>
              <a:t> entropy &gt; threshold </a:t>
            </a:r>
            <a:r>
              <a:rPr lang="en-US" sz="2000" b="1" dirty="0" smtClean="0"/>
              <a:t>THEN</a:t>
            </a:r>
            <a:r>
              <a:rPr lang="en-US" sz="2000" dirty="0" smtClean="0"/>
              <a:t> return SPEECH </a:t>
            </a:r>
            <a:r>
              <a:rPr lang="en-US" sz="2000" b="1" dirty="0" smtClean="0"/>
              <a:t>ELSE</a:t>
            </a:r>
            <a:r>
              <a:rPr lang="en-US" sz="2000" dirty="0" smtClean="0"/>
              <a:t> return NOISE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5029200"/>
            <a:ext cx="8763000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None/>
              <a:tabLst>
                <a:tab pos="850900" algn="l"/>
              </a:tabLst>
              <a:defRPr/>
            </a:pPr>
            <a:r>
              <a:rPr lang="en-US" sz="2000" b="1" dirty="0">
                <a:cs typeface="Arial" charset="0"/>
              </a:rPr>
              <a:t>Notes</a:t>
            </a:r>
            <a:r>
              <a:rPr lang="en-US" sz="2000" dirty="0">
                <a:cs typeface="Arial" charset="0"/>
              </a:rPr>
              <a:t>: </a:t>
            </a:r>
          </a:p>
          <a:p>
            <a:pPr marL="514350" indent="-514350">
              <a:buFont typeface="Arial" pitchFamily="34" charset="0"/>
              <a:buChar char="•"/>
              <a:tabLst>
                <a:tab pos="850900" algn="l"/>
              </a:tabLst>
              <a:defRPr/>
            </a:pPr>
            <a:r>
              <a:rPr lang="en-US" sz="2000" dirty="0">
                <a:cs typeface="Arial" charset="0"/>
              </a:rPr>
              <a:t>We expect higher entropy in noise; speech frames should be structured</a:t>
            </a:r>
          </a:p>
          <a:p>
            <a:pPr marL="514350" indent="-514350">
              <a:buFont typeface="Arial" pitchFamily="34" charset="0"/>
              <a:buChar char="•"/>
              <a:tabLst>
                <a:tab pos="850900" algn="l"/>
              </a:tabLst>
              <a:defRPr/>
            </a:pPr>
            <a:r>
              <a:rPr lang="en-US" sz="2000" i="1" dirty="0">
                <a:cs typeface="Arial" charset="0"/>
              </a:rPr>
              <a:t>Adaptive enhancement</a:t>
            </a:r>
            <a:r>
              <a:rPr lang="en-US" sz="2000" dirty="0">
                <a:cs typeface="Arial" charset="0"/>
              </a:rPr>
              <a:t>: adjust noise estimates whenever encountering a frame deemed to be noise. </a:t>
            </a:r>
            <a:br>
              <a:rPr lang="en-US" sz="2000" dirty="0">
                <a:cs typeface="Arial" charset="0"/>
              </a:rPr>
            </a:br>
            <a:r>
              <a:rPr lang="en-US" sz="2000" i="1" dirty="0">
                <a:cs typeface="Arial" charset="0"/>
              </a:rPr>
              <a:t>noise[</a:t>
            </a:r>
            <a:r>
              <a:rPr lang="en-US" sz="2000" i="1" dirty="0" err="1">
                <a:cs typeface="Arial" charset="0"/>
              </a:rPr>
              <a:t>filterNo</a:t>
            </a:r>
            <a:r>
              <a:rPr lang="en-US" sz="2000" i="1" dirty="0">
                <a:cs typeface="Arial" charset="0"/>
              </a:rPr>
              <a:t>] = noise[</a:t>
            </a:r>
            <a:r>
              <a:rPr lang="en-US" sz="2000" i="1" dirty="0" err="1">
                <a:cs typeface="Arial" charset="0"/>
              </a:rPr>
              <a:t>filterNo</a:t>
            </a:r>
            <a:r>
              <a:rPr lang="en-US" sz="2000" i="1" dirty="0">
                <a:cs typeface="Arial" charset="0"/>
              </a:rPr>
              <a:t>] * </a:t>
            </a:r>
            <a:r>
              <a:rPr lang="el-GR" sz="2000" i="1" dirty="0">
                <a:cs typeface="Arial" charset="0"/>
              </a:rPr>
              <a:t>α</a:t>
            </a:r>
            <a:r>
              <a:rPr lang="en-US" sz="2000" i="1" dirty="0">
                <a:cs typeface="Arial" charset="0"/>
              </a:rPr>
              <a:t> + energy[</a:t>
            </a:r>
            <a:r>
              <a:rPr lang="en-US" sz="2000" i="1" dirty="0" err="1">
                <a:cs typeface="Arial" charset="0"/>
              </a:rPr>
              <a:t>filterNo</a:t>
            </a:r>
            <a:r>
              <a:rPr lang="en-US" sz="2000" i="1" dirty="0">
                <a:cs typeface="Arial" charset="0"/>
              </a:rPr>
              <a:t>] * (1 -</a:t>
            </a:r>
            <a:r>
              <a:rPr lang="el-GR" sz="2000" i="1" dirty="0">
                <a:cs typeface="Arial" charset="0"/>
              </a:rPr>
              <a:t>α</a:t>
            </a:r>
            <a:r>
              <a:rPr lang="en-US" sz="2000" i="1" dirty="0">
                <a:cs typeface="Arial" charset="0"/>
              </a:rPr>
              <a:t>) where 0&lt;=</a:t>
            </a:r>
            <a:r>
              <a:rPr lang="el-GR" sz="2000" i="1" dirty="0">
                <a:cs typeface="Arial" charset="0"/>
              </a:rPr>
              <a:t>α</a:t>
            </a:r>
            <a:r>
              <a:rPr lang="en-US" sz="2000" i="1" dirty="0">
                <a:cs typeface="Arial" charset="0"/>
              </a:rPr>
              <a:t>&lt;=1</a:t>
            </a:r>
          </a:p>
        </p:txBody>
      </p:sp>
    </p:spTree>
    <p:extLst>
      <p:ext uri="{BB962C8B-B14F-4D97-AF65-F5344CB8AC3E}">
        <p14:creationId xmlns:p14="http://schemas.microsoft.com/office/powerpoint/2010/main" val="31023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FILTER BANK Speech Detector</a:t>
            </a:r>
          </a:p>
        </p:txBody>
      </p:sp>
      <p:sp>
        <p:nvSpPr>
          <p:cNvPr id="78852" name="Content Placeholder 4"/>
          <p:cNvSpPr>
            <a:spLocks noGrp="1"/>
          </p:cNvSpPr>
          <p:nvPr>
            <p:ph sz="half" idx="1"/>
          </p:nvPr>
        </p:nvSpPr>
        <p:spPr>
          <a:xfrm>
            <a:off x="76200" y="4648200"/>
            <a:ext cx="8991600" cy="24685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L,0</a:t>
            </a:r>
            <a:r>
              <a:rPr lang="en-US" sz="2400" dirty="0" smtClean="0"/>
              <a:t> = sum of all level five energy bands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 smtClean="0"/>
              <a:t>L,1</a:t>
            </a:r>
            <a:r>
              <a:rPr lang="en-US" sz="2400" dirty="0" smtClean="0"/>
              <a:t> = sum of first four level 4 energy bands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 smtClean="0"/>
              <a:t>L,2</a:t>
            </a:r>
            <a:r>
              <a:rPr lang="en-US" sz="2400" dirty="0" smtClean="0"/>
              <a:t> = sum of last five level 4 energy bands + first level 3 energy band</a:t>
            </a:r>
          </a:p>
          <a:p>
            <a:r>
              <a:rPr lang="en-US" sz="2400" dirty="0" smtClean="0"/>
              <a:t>IF E</a:t>
            </a:r>
            <a:r>
              <a:rPr lang="en-US" sz="2400" baseline="-25000" dirty="0" smtClean="0"/>
              <a:t>L,2</a:t>
            </a:r>
            <a:r>
              <a:rPr lang="en-US" sz="2400" dirty="0" smtClean="0"/>
              <a:t> &gt; E</a:t>
            </a:r>
            <a:r>
              <a:rPr lang="en-US" sz="2400" baseline="-25000" dirty="0" smtClean="0"/>
              <a:t>L,1</a:t>
            </a:r>
            <a:r>
              <a:rPr lang="en-US" sz="2400" dirty="0" smtClean="0"/>
              <a:t> &gt; E</a:t>
            </a:r>
            <a:r>
              <a:rPr lang="en-US" sz="2400" baseline="-25000" dirty="0" smtClean="0"/>
              <a:t>L,0</a:t>
            </a:r>
            <a:r>
              <a:rPr lang="en-US" sz="2400" dirty="0" smtClean="0"/>
              <a:t> and E</a:t>
            </a:r>
            <a:r>
              <a:rPr lang="en-US" sz="2400" baseline="-25000" dirty="0" smtClean="0"/>
              <a:t>L,0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L,2</a:t>
            </a:r>
            <a:r>
              <a:rPr lang="en-US" sz="2400" dirty="0" smtClean="0"/>
              <a:t> &lt; 0.99, THEN frame is unvoiced speech</a:t>
            </a:r>
          </a:p>
        </p:txBody>
      </p:sp>
      <p:pic>
        <p:nvPicPr>
          <p:cNvPr id="78850" name="Picture 2" descr="C:\Documents and Settings\HarveyD\My Documents\sou\classPreparations\classes\cs582d\barkScaleDecomposi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43000"/>
            <a:ext cx="6781800" cy="3480428"/>
          </a:xfrm>
          <a:noFill/>
        </p:spPr>
      </p:pic>
    </p:spTree>
    <p:extLst>
      <p:ext uri="{BB962C8B-B14F-4D97-AF65-F5344CB8AC3E}">
        <p14:creationId xmlns:p14="http://schemas.microsoft.com/office/powerpoint/2010/main" val="4227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715963"/>
          </a:xfrm>
        </p:spPr>
        <p:txBody>
          <a:bodyPr/>
          <a:lstStyle/>
          <a:p>
            <a:r>
              <a:rPr lang="en-US" dirty="0" smtClean="0"/>
              <a:t>G 729 VAD Algorithm</a:t>
            </a:r>
          </a:p>
        </p:txBody>
      </p:sp>
      <p:sp>
        <p:nvSpPr>
          <p:cNvPr id="7987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Importance</a:t>
            </a:r>
            <a:r>
              <a:rPr lang="en-US" sz="2800" dirty="0" smtClean="0"/>
              <a:t>: </a:t>
            </a:r>
            <a:r>
              <a:rPr lang="en-US" sz="2400" dirty="0" smtClean="0"/>
              <a:t>An industry standard and a reference to compare new proposed algorithms</a:t>
            </a:r>
          </a:p>
          <a:p>
            <a:r>
              <a:rPr lang="en-US" sz="2800" dirty="0" smtClean="0"/>
              <a:t>Overview</a:t>
            </a:r>
          </a:p>
          <a:p>
            <a:pPr lvl="1"/>
            <a:r>
              <a:rPr lang="en-US" sz="2400" dirty="0" smtClean="0"/>
              <a:t>A VAD decision is made every 10 MS</a:t>
            </a:r>
          </a:p>
          <a:p>
            <a:pPr lvl="1"/>
            <a:r>
              <a:rPr lang="en-US" sz="2400" b="1" dirty="0" smtClean="0"/>
              <a:t>Features: </a:t>
            </a:r>
            <a:r>
              <a:rPr lang="en-US" sz="2400" dirty="0" smtClean="0"/>
              <a:t>full band energy, the low band energy, the zero-crossing rate, and line spectral pairs (computed by transforming the linear prediction coefficients).</a:t>
            </a:r>
          </a:p>
          <a:p>
            <a:pPr lvl="1"/>
            <a:r>
              <a:rPr lang="en-US" sz="2400" dirty="0" smtClean="0"/>
              <a:t>A long term average of frames judged to not contain voice</a:t>
            </a:r>
          </a:p>
          <a:p>
            <a:pPr lvl="1"/>
            <a:r>
              <a:rPr lang="en-US" sz="2400" b="1" dirty="0" smtClean="0"/>
              <a:t>VAD decision</a:t>
            </a:r>
            <a:r>
              <a:rPr lang="en-US" sz="2400" dirty="0" smtClean="0"/>
              <a:t>: </a:t>
            </a:r>
          </a:p>
          <a:p>
            <a:pPr lvl="2"/>
            <a:r>
              <a:rPr lang="en-US" sz="2200" dirty="0" smtClean="0"/>
              <a:t>compute differences between a frame and noise estimate. </a:t>
            </a:r>
          </a:p>
          <a:p>
            <a:pPr lvl="2"/>
            <a:r>
              <a:rPr lang="en-US" sz="2200" dirty="0" smtClean="0"/>
              <a:t>Adjust difference using average values from predecessor frames to prevent eliminating non-voiced speech</a:t>
            </a:r>
          </a:p>
          <a:p>
            <a:pPr lvl="2"/>
            <a:r>
              <a:rPr lang="en-US" sz="2200" dirty="0" smtClean="0"/>
              <a:t>IF differences &gt; threshold, return true; ELSE return false</a:t>
            </a:r>
          </a:p>
          <a:p>
            <a:pPr lvl="1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ASR</a:t>
            </a:r>
            <a:r>
              <a:rPr lang="en-US" sz="2600" dirty="0" smtClean="0"/>
              <a:t>: </a:t>
            </a:r>
          </a:p>
          <a:p>
            <a:pPr lvl="1" eaLnBrk="1" hangingPunct="1"/>
            <a:r>
              <a:rPr lang="en-US" sz="2200" dirty="0" smtClean="0"/>
              <a:t>Prevent significant degradation in noisy environments</a:t>
            </a:r>
            <a:endParaRPr lang="en-US" sz="2200" i="1" dirty="0" smtClean="0"/>
          </a:p>
          <a:p>
            <a:pPr lvl="1" eaLnBrk="1" hangingPunct="1"/>
            <a:r>
              <a:rPr lang="en-US" sz="2200" i="1" dirty="0" smtClean="0"/>
              <a:t>Goal</a:t>
            </a:r>
            <a:r>
              <a:rPr lang="en-US" sz="2200" dirty="0" smtClean="0"/>
              <a:t>: Minimize recognition degradation with noise present</a:t>
            </a:r>
          </a:p>
          <a:p>
            <a:pPr eaLnBrk="1" hangingPunct="1"/>
            <a:r>
              <a:rPr lang="en-US" sz="2600" b="1" dirty="0" smtClean="0"/>
              <a:t>Sound Editing and Archival</a:t>
            </a:r>
            <a:r>
              <a:rPr lang="en-US" sz="2600" dirty="0" smtClean="0"/>
              <a:t>: </a:t>
            </a:r>
          </a:p>
          <a:p>
            <a:pPr lvl="1" eaLnBrk="1" hangingPunct="1"/>
            <a:r>
              <a:rPr lang="en-US" sz="2200" dirty="0" smtClean="0"/>
              <a:t>Improve intelligibility of audio recordings</a:t>
            </a:r>
          </a:p>
          <a:p>
            <a:pPr lvl="1" eaLnBrk="1" hangingPunct="1"/>
            <a:r>
              <a:rPr lang="en-US" sz="2200" i="1" dirty="0" smtClean="0"/>
              <a:t>Goals</a:t>
            </a:r>
            <a:r>
              <a:rPr lang="en-US" sz="2200" dirty="0" smtClean="0"/>
              <a:t>: Eliminate noise that is perceptible; recover audio from  old wax recordings</a:t>
            </a:r>
          </a:p>
          <a:p>
            <a:pPr eaLnBrk="1" hangingPunct="1"/>
            <a:r>
              <a:rPr lang="en-US" sz="2600" b="1" dirty="0" smtClean="0"/>
              <a:t>Mobile Telephony: </a:t>
            </a:r>
          </a:p>
          <a:p>
            <a:pPr lvl="1" eaLnBrk="1" hangingPunct="1"/>
            <a:r>
              <a:rPr lang="en-US" sz="2200" dirty="0" smtClean="0"/>
              <a:t>Transmission of audio in high noise environments</a:t>
            </a:r>
          </a:p>
          <a:p>
            <a:pPr lvl="1" eaLnBrk="1" hangingPunct="1"/>
            <a:r>
              <a:rPr lang="en-US" sz="2200" i="1" dirty="0" smtClean="0"/>
              <a:t>Goal</a:t>
            </a:r>
            <a:r>
              <a:rPr lang="en-US" sz="2200" dirty="0" smtClean="0"/>
              <a:t>: Reduce transmission requirements</a:t>
            </a:r>
          </a:p>
          <a:p>
            <a:pPr eaLnBrk="1" hangingPunct="1"/>
            <a:r>
              <a:rPr lang="en-US" sz="2600" b="1" dirty="0" smtClean="0"/>
              <a:t>Comparing audio signals</a:t>
            </a:r>
          </a:p>
          <a:p>
            <a:pPr lvl="1" eaLnBrk="1" hangingPunct="1"/>
            <a:r>
              <a:rPr lang="en-US" sz="2200" dirty="0" smtClean="0"/>
              <a:t>A variety of digital signal processing applications</a:t>
            </a:r>
          </a:p>
          <a:p>
            <a:pPr lvl="1" eaLnBrk="1" hangingPunct="1"/>
            <a:r>
              <a:rPr lang="en-US" sz="2200" i="1" dirty="0" smtClean="0"/>
              <a:t>Goal</a:t>
            </a:r>
            <a:r>
              <a:rPr lang="en-US" sz="2200" dirty="0" smtClean="0"/>
              <a:t>: Normalize audio signals for ease of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792163"/>
          </a:xfrm>
        </p:spPr>
        <p:txBody>
          <a:bodyPr/>
          <a:lstStyle/>
          <a:p>
            <a:r>
              <a:rPr lang="en-US" dirty="0" smtClean="0"/>
              <a:t>Non-Stationary Click Detection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419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Compute the standard deviation (</a:t>
            </a:r>
            <a:r>
              <a:rPr lang="el-GR" sz="2400" dirty="0" smtClean="0"/>
              <a:t>σ</a:t>
            </a:r>
            <a:r>
              <a:rPr lang="en-US" sz="2400" dirty="0" smtClean="0"/>
              <a:t>) of a frame’s </a:t>
            </a:r>
            <a:r>
              <a:rPr lang="en-US" sz="2400" dirty="0" err="1" smtClean="0"/>
              <a:t>LPC</a:t>
            </a:r>
            <a:r>
              <a:rPr lang="en-US" sz="2400" dirty="0" smtClean="0"/>
              <a:t> residue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Algorithm</a:t>
            </a:r>
          </a:p>
          <a:p>
            <a:pPr marL="749300" lvl="1" indent="-349250">
              <a:buFont typeface="Arial" charset="0"/>
              <a:buNone/>
              <a:defRPr/>
            </a:pPr>
            <a:r>
              <a:rPr lang="en-US" sz="2200" dirty="0" smtClean="0"/>
              <a:t>FOR each frame (f)</a:t>
            </a:r>
          </a:p>
          <a:p>
            <a:pPr marL="749300" lvl="2" indent="-349250">
              <a:buFont typeface="Arial" charset="0"/>
              <a:buNone/>
              <a:tabLst>
                <a:tab pos="806450" algn="l"/>
              </a:tabLst>
              <a:defRPr/>
            </a:pPr>
            <a:r>
              <a:rPr lang="en-US" sz="2200" dirty="0" smtClean="0"/>
              <a:t>	Perform the Linear prediction with C </a:t>
            </a:r>
            <a:r>
              <a:rPr lang="en-US" sz="2200" dirty="0" err="1" smtClean="0"/>
              <a:t>coefficents</a:t>
            </a:r>
            <a:r>
              <a:rPr lang="en-US" sz="2200" dirty="0" smtClean="0"/>
              <a:t> (</a:t>
            </a:r>
            <a:r>
              <a:rPr lang="en-US" sz="2200" i="1" dirty="0" smtClean="0"/>
              <a:t>c[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]</a:t>
            </a:r>
            <a:r>
              <a:rPr lang="en-US" sz="2200" dirty="0" smtClean="0"/>
              <a:t>)</a:t>
            </a:r>
          </a:p>
          <a:p>
            <a:pPr marL="749300" lvl="2" indent="-349250">
              <a:buFont typeface="Arial" charset="0"/>
              <a:buNone/>
              <a:tabLst>
                <a:tab pos="806450" algn="l"/>
              </a:tabLst>
              <a:defRPr/>
            </a:pPr>
            <a:r>
              <a:rPr lang="en-US" sz="2200" dirty="0" smtClean="0"/>
              <a:t>	</a:t>
            </a:r>
            <a:r>
              <a:rPr lang="en-US" sz="2200" i="1" dirty="0" err="1" smtClean="0"/>
              <a:t>lpc</a:t>
            </a:r>
            <a:r>
              <a:rPr lang="en-US" sz="2200" dirty="0"/>
              <a:t> </a:t>
            </a:r>
            <a:r>
              <a:rPr lang="en-US" sz="2200" dirty="0" smtClean="0"/>
              <a:t>= Convolution of the frame using the </a:t>
            </a:r>
            <a:r>
              <a:rPr lang="en-US" sz="2200" i="1" dirty="0" smtClean="0"/>
              <a:t>c[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]</a:t>
            </a:r>
            <a:r>
              <a:rPr lang="en-US" sz="2200" dirty="0" smtClean="0"/>
              <a:t> as a filter</a:t>
            </a:r>
          </a:p>
          <a:p>
            <a:pPr marL="749300" lvl="2" indent="-349250">
              <a:buFont typeface="Arial" charset="0"/>
              <a:buNone/>
              <a:tabLst>
                <a:tab pos="806450" algn="l"/>
              </a:tabLst>
              <a:defRPr/>
            </a:pPr>
            <a:r>
              <a:rPr lang="en-US" sz="2200" dirty="0" smtClean="0"/>
              <a:t>	residue energy </a:t>
            </a:r>
            <a:r>
              <a:rPr lang="en-US" sz="2200" i="1" dirty="0" smtClean="0"/>
              <a:t>residue[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] = </a:t>
            </a:r>
            <a:r>
              <a:rPr lang="en-US" sz="2200" i="1" dirty="0" smtClean="0">
                <a:cs typeface="Calibri"/>
              </a:rPr>
              <a:t>|</a:t>
            </a:r>
            <a:r>
              <a:rPr lang="en-US" sz="2200" i="1" dirty="0" err="1" smtClean="0">
                <a:cs typeface="Calibri"/>
              </a:rPr>
              <a:t>lpc</a:t>
            </a:r>
            <a:r>
              <a:rPr lang="en-US" sz="2200" i="1" dirty="0" smtClean="0">
                <a:cs typeface="Calibri"/>
              </a:rPr>
              <a:t>[</a:t>
            </a:r>
            <a:r>
              <a:rPr lang="en-US" sz="2200" i="1" dirty="0" err="1" smtClean="0">
                <a:cs typeface="Calibri"/>
              </a:rPr>
              <a:t>i</a:t>
            </a:r>
            <a:r>
              <a:rPr lang="en-US" sz="2200" i="1" dirty="0" smtClean="0">
                <a:cs typeface="Calibri"/>
              </a:rPr>
              <a:t>] – f[</a:t>
            </a:r>
            <a:r>
              <a:rPr lang="en-US" sz="2200" i="1" dirty="0" err="1" smtClean="0">
                <a:cs typeface="Calibri"/>
              </a:rPr>
              <a:t>i</a:t>
            </a:r>
            <a:r>
              <a:rPr lang="en-US" sz="2200" i="1" dirty="0" smtClean="0">
                <a:cs typeface="Calibri"/>
              </a:rPr>
              <a:t>]</a:t>
            </a:r>
            <a:r>
              <a:rPr lang="en-US" sz="2200" i="1" baseline="30000" dirty="0" smtClean="0">
                <a:cs typeface="Calibri"/>
              </a:rPr>
              <a:t>2</a:t>
            </a:r>
            <a:endParaRPr lang="en-US" sz="2200" i="1" baseline="30000" dirty="0" smtClean="0"/>
          </a:p>
          <a:p>
            <a:pPr marL="749300" lvl="2" indent="-349250">
              <a:buFont typeface="Arial" charset="0"/>
              <a:buNone/>
              <a:tabLst>
                <a:tab pos="806450" algn="l"/>
              </a:tabLst>
              <a:defRPr/>
            </a:pPr>
            <a:r>
              <a:rPr lang="en-US" sz="2200" dirty="0" smtClean="0"/>
              <a:t>Compute the standard deviation of the residue (</a:t>
            </a:r>
            <a:r>
              <a:rPr lang="el-GR" sz="2200" dirty="0" smtClean="0"/>
              <a:t>σ</a:t>
            </a:r>
            <a:r>
              <a:rPr lang="en-US" sz="2200" dirty="0" smtClean="0"/>
              <a:t>)</a:t>
            </a:r>
          </a:p>
          <a:p>
            <a:pPr marL="403225" lvl="1" indent="0">
              <a:buFont typeface="Arial" charset="0"/>
              <a:buNone/>
              <a:defRPr/>
            </a:pPr>
            <a:r>
              <a:rPr lang="en-US" sz="2200" dirty="0" smtClean="0"/>
              <a:t>IF K </a:t>
            </a:r>
            <a:r>
              <a:rPr lang="el-GR" sz="2200" dirty="0" smtClean="0"/>
              <a:t>σ</a:t>
            </a:r>
            <a:r>
              <a:rPr lang="en-US" sz="2200" dirty="0" smtClean="0"/>
              <a:t> &gt; threshold, where K is an empirically set gain factor</a:t>
            </a:r>
          </a:p>
          <a:p>
            <a:pPr marL="349250" indent="-346075">
              <a:buFont typeface="Arial" charset="0"/>
              <a:buChar char="•"/>
              <a:defRPr/>
            </a:pPr>
            <a:r>
              <a:rPr lang="en-US" sz="2600" dirty="0" smtClean="0"/>
              <a:t>Approach 1: </a:t>
            </a:r>
            <a:r>
              <a:rPr lang="en-US" sz="2200" dirty="0" smtClean="0"/>
              <a:t>Throw away frames determined to contain clicks</a:t>
            </a:r>
          </a:p>
          <a:p>
            <a:pPr marL="349250" indent="-346075">
              <a:buFont typeface="Arial" charset="0"/>
              <a:buChar char="•"/>
              <a:defRPr/>
            </a:pPr>
            <a:r>
              <a:rPr lang="en-US" sz="2600" dirty="0" smtClean="0"/>
              <a:t>Approach 2: </a:t>
            </a:r>
            <a:r>
              <a:rPr lang="en-US" sz="2200" dirty="0" smtClean="0"/>
              <a:t>Use interpolation to smooth the residue signal  of clicks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52550"/>
            <a:ext cx="84343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Stationary noise has a relatively constant noise spectrum, like a background fan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413" y="6305550"/>
            <a:ext cx="8510587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Definition: Residue – difference between the signal and the </a:t>
            </a:r>
            <a:r>
              <a:rPr lang="en-US" sz="2000" dirty="0" err="1">
                <a:cs typeface="Arial" charset="0"/>
              </a:rPr>
              <a:t>LPC</a:t>
            </a:r>
            <a:r>
              <a:rPr lang="en-US" sz="2000" dirty="0">
                <a:cs typeface="Arial" charset="0"/>
              </a:rPr>
              <a:t> generated signal</a:t>
            </a:r>
          </a:p>
        </p:txBody>
      </p:sp>
    </p:spTree>
    <p:extLst>
      <p:ext uri="{BB962C8B-B14F-4D97-AF65-F5344CB8AC3E}">
        <p14:creationId xmlns:p14="http://schemas.microsoft.com/office/powerpoint/2010/main" val="32407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dirty="0" smtClean="0"/>
              <a:t>Experiment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8862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smtClean="0"/>
              <a:t>Approach 1: </a:t>
            </a:r>
            <a:r>
              <a:rPr lang="en-US" sz="2400" smtClean="0"/>
              <a:t>Throw away click frames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smtClean="0"/>
              <a:t>Approach 2: </a:t>
            </a:r>
            <a:r>
              <a:rPr lang="en-US" sz="2400" smtClean="0"/>
              <a:t>Interpolate click frames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graphicFrame>
        <p:nvGraphicFramePr>
          <p:cNvPr id="819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59965"/>
              </p:ext>
            </p:extLst>
          </p:nvPr>
        </p:nvGraphicFramePr>
        <p:xfrm>
          <a:off x="3429000" y="55626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566640" imgH="682560" progId="Package">
                  <p:embed/>
                </p:oleObj>
              </mc:Choice>
              <mc:Fallback>
                <p:oleObj name="Packager Shell Object" showAsIcon="1" r:id="rId3" imgW="566640" imgH="6825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626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07838"/>
              </p:ext>
            </p:extLst>
          </p:nvPr>
        </p:nvGraphicFramePr>
        <p:xfrm>
          <a:off x="6553200" y="5557838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5" imgW="566640" imgH="682560" progId="Package">
                  <p:embed/>
                </p:oleObj>
              </mc:Choice>
              <mc:Fallback>
                <p:oleObj name="Packager Shell Object" showAsIcon="1" r:id="rId5" imgW="566640" imgH="6825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57838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43063" y="1981200"/>
          <a:ext cx="6096000" cy="82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6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Missing [%]</a:t>
                      </a:r>
                      <a:endParaRPr lang="en-U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alarm [%]</a:t>
                      </a:r>
                      <a:endParaRPr lang="en-US" sz="1800" dirty="0"/>
                    </a:p>
                  </a:txBody>
                  <a:tcPr marT="45668" marB="45668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</a:t>
                      </a:r>
                      <a:endParaRPr lang="en-U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14.1</a:t>
                      </a:r>
                      <a:endParaRPr lang="en-US" sz="1800" dirty="0"/>
                    </a:p>
                  </a:txBody>
                  <a:tcPr marT="45668" marB="45668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3902075"/>
          <a:ext cx="6096000" cy="82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6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Missing [%]</a:t>
                      </a:r>
                      <a:endParaRPr lang="en-U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alarm [%]</a:t>
                      </a:r>
                      <a:endParaRPr lang="en-US" sz="1800" dirty="0"/>
                    </a:p>
                  </a:txBody>
                  <a:tcPr marT="45668" marB="45668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7.3</a:t>
                      </a:r>
                      <a:endParaRPr lang="en-US" sz="1800" dirty="0"/>
                    </a:p>
                  </a:txBody>
                  <a:tcPr marT="45668" marB="4566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638800"/>
            <a:ext cx="3135313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Arial" charset="0"/>
              </a:rPr>
              <a:t>Music without clicks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6088" y="5638800"/>
            <a:ext cx="190817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Arial" charset="0"/>
              </a:rPr>
              <a:t>Music clicks</a:t>
            </a:r>
          </a:p>
        </p:txBody>
      </p:sp>
    </p:spTree>
    <p:extLst>
      <p:ext uri="{BB962C8B-B14F-4D97-AF65-F5344CB8AC3E}">
        <p14:creationId xmlns:p14="http://schemas.microsoft.com/office/powerpoint/2010/main" val="23353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3200" dirty="0" smtClean="0"/>
              <a:t>Doubly Combined Fourier Transform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3837"/>
                <a:ext cx="8763000" cy="49831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Assume the first ten frames are noise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Perform Fourier Transform on each frame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Perform 2</a:t>
                </a:r>
                <a:r>
                  <a:rPr lang="en-US" sz="2200" baseline="30000" dirty="0" smtClean="0"/>
                  <a:t>nd</a:t>
                </a:r>
                <a:r>
                  <a:rPr lang="en-US" sz="2200" dirty="0" smtClean="0"/>
                  <a:t> Fourier Transform on step 1 power amplitudes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Find a center index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2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200" b="0" i="1" baseline="-2500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]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sz="2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Find the best line fit for the bottom part of the X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 spectrum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 baseline="-25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200" i="1" baseline="-250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latin typeface="Cambria Math"/>
                                        </a:rPr>
                                        <m:t>𝐽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/>
                                            </a:rPr>
                                            <m:t>lg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⁡(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mr>
                              <m:m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/>
                                            </a:rPr>
                                            <m:t>lg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⁡(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latin typeface="Cambria Math"/>
                                        </a:rPr>
                                        <m:t>𝐽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/>
                                                </a:rPr>
                                                <m:t>lg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en-US" sz="2200" i="1" baseline="300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 ∗ 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200" b="0" i="1" baseline="-25000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200" b="0" i="1" baseline="-25000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/>
                                            </a:rPr>
                                            <m:t>lg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 smtClean="0"/>
                  <a:t>Do the same for the upper part of the spectrum to compute a2, a3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T</a:t>
                </a:r>
                <a:r>
                  <a:rPr lang="en-US" sz="2200" dirty="0" smtClean="0"/>
                  <a:t>he distance from a noise frame exceeds a threshold, it is speech.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3837"/>
                <a:ext cx="8763000" cy="4983163"/>
              </a:xfrm>
              <a:blipFill rotWithShape="1">
                <a:blip r:embed="rId2"/>
                <a:stretch>
                  <a:fillRect l="-278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to Noise Ratio (SNR)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/>
              <a:t>Definition</a:t>
            </a:r>
            <a:r>
              <a:rPr lang="en-US" sz="2800" dirty="0" smtClean="0"/>
              <a:t>: Power ratio between a signal and noise that interferes.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/>
              <a:t>Standard Equation in decibels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600" dirty="0" err="1" smtClean="0"/>
              <a:t>SNR</a:t>
            </a:r>
            <a:r>
              <a:rPr lang="en-US" sz="2600" baseline="-25000" dirty="0" err="1" smtClean="0"/>
              <a:t>db</a:t>
            </a:r>
            <a:r>
              <a:rPr lang="en-US" sz="2600" dirty="0" smtClean="0"/>
              <a:t> = 10 log(A</a:t>
            </a:r>
            <a:r>
              <a:rPr lang="en-US" sz="2600" baseline="-25000" dirty="0" smtClean="0"/>
              <a:t> Signal</a:t>
            </a:r>
            <a:r>
              <a:rPr lang="en-US" sz="2600" dirty="0" smtClean="0"/>
              <a:t>/</a:t>
            </a:r>
            <a:r>
              <a:rPr lang="en-US" sz="2600" dirty="0" err="1" smtClean="0"/>
              <a:t>A</a:t>
            </a:r>
            <a:r>
              <a:rPr lang="en-US" sz="2600" baseline="-25000" dirty="0" err="1" smtClean="0"/>
              <a:t>Noise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N= 20 log(</a:t>
            </a:r>
            <a:r>
              <a:rPr lang="en-US" sz="2600" dirty="0" err="1" smtClean="0"/>
              <a:t>A</a:t>
            </a:r>
            <a:r>
              <a:rPr lang="en-US" sz="2600" baseline="-25000" dirty="0" err="1" smtClean="0"/>
              <a:t>signal</a:t>
            </a:r>
            <a:r>
              <a:rPr lang="en-US" sz="2600" dirty="0" smtClean="0"/>
              <a:t>/</a:t>
            </a:r>
            <a:r>
              <a:rPr lang="en-US" sz="2600" dirty="0" err="1" smtClean="0"/>
              <a:t>A</a:t>
            </a:r>
            <a:r>
              <a:rPr lang="en-US" sz="2600" baseline="-25000" dirty="0" err="1" smtClean="0"/>
              <a:t>noise</a:t>
            </a:r>
            <a:r>
              <a:rPr lang="en-US" sz="26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/>
              <a:t>For digitized speech</a:t>
            </a:r>
          </a:p>
          <a:p>
            <a:pPr>
              <a:buFont typeface="Arial" charset="0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SNR</a:t>
            </a:r>
            <a:r>
              <a:rPr lang="en-US" sz="2600" baseline="-25000" dirty="0" err="1" smtClean="0"/>
              <a:t>f</a:t>
            </a:r>
            <a:r>
              <a:rPr lang="en-US" sz="2600" dirty="0" smtClean="0"/>
              <a:t> = P(signal)/P(noise) = 10 log(∑</a:t>
            </a:r>
            <a:r>
              <a:rPr lang="en-US" sz="2600" baseline="-25000" dirty="0" smtClean="0"/>
              <a:t>n=0,N-1</a:t>
            </a:r>
            <a:r>
              <a:rPr lang="en-US" sz="2600" dirty="0" smtClean="0"/>
              <a:t>s</a:t>
            </a:r>
            <a:r>
              <a:rPr lang="en-US" sz="2600" baseline="-25000" dirty="0" smtClean="0"/>
              <a:t>f</a:t>
            </a:r>
            <a:r>
              <a:rPr lang="en-US" sz="2600" dirty="0" smtClean="0"/>
              <a:t>(n)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</a:t>
            </a:r>
            <a:r>
              <a:rPr lang="en-US" sz="2600" dirty="0" err="1" smtClean="0"/>
              <a:t>n</a:t>
            </a:r>
            <a:r>
              <a:rPr lang="en-US" sz="2600" baseline="-25000" dirty="0" err="1" smtClean="0"/>
              <a:t>f</a:t>
            </a:r>
            <a:r>
              <a:rPr lang="en-US" sz="2600" dirty="0" smtClean="0"/>
              <a:t>(x)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)</a:t>
            </a:r>
            <a:br>
              <a:rPr lang="en-US" sz="2600" dirty="0" smtClean="0"/>
            </a:br>
            <a:r>
              <a:rPr lang="en-US" sz="2600" dirty="0" smtClean="0"/>
              <a:t>where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 is an array holding samples from frame, f;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is an array of noise samples.</a:t>
            </a:r>
          </a:p>
          <a:p>
            <a:pPr marL="284163" indent="-284163">
              <a:buFont typeface="Arial" charset="0"/>
              <a:buChar char="•"/>
              <a:defRPr/>
            </a:pPr>
            <a:r>
              <a:rPr lang="en-US" b="1" dirty="0" smtClean="0"/>
              <a:t>Note</a:t>
            </a:r>
            <a:r>
              <a:rPr lang="en-US" dirty="0" smtClean="0"/>
              <a:t>: if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(n)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(x), </a:t>
            </a:r>
            <a:r>
              <a:rPr lang="en-US" dirty="0" err="1" smtClean="0"/>
              <a:t>SNR</a:t>
            </a:r>
            <a:r>
              <a:rPr lang="en-US" baseline="-25000" dirty="0" err="1" smtClean="0"/>
              <a:t>f</a:t>
            </a:r>
            <a:r>
              <a:rPr lang="en-US" dirty="0" smtClean="0"/>
              <a:t> 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Stationary Noise Suppression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 </a:t>
            </a:r>
            <a:r>
              <a:rPr lang="en-US" sz="2800" smtClean="0"/>
              <a:t>Requirements</a:t>
            </a:r>
          </a:p>
          <a:p>
            <a:pPr lvl="1" eaLnBrk="1" hangingPunct="1"/>
            <a:r>
              <a:rPr lang="en-US" sz="2400" smtClean="0"/>
              <a:t>low residual noise</a:t>
            </a:r>
          </a:p>
          <a:p>
            <a:pPr lvl="1" eaLnBrk="1" hangingPunct="1"/>
            <a:r>
              <a:rPr lang="en-US" sz="2400" smtClean="0"/>
              <a:t>low signal distortion</a:t>
            </a:r>
          </a:p>
          <a:p>
            <a:pPr lvl="1" eaLnBrk="1" hangingPunct="1"/>
            <a:r>
              <a:rPr lang="en-US" sz="2400" smtClean="0"/>
              <a:t>low complexity (efficient calculation)</a:t>
            </a:r>
          </a:p>
          <a:p>
            <a:pPr eaLnBrk="1" hangingPunct="1"/>
            <a:r>
              <a:rPr lang="en-US" sz="2800" smtClean="0"/>
              <a:t>Problems</a:t>
            </a:r>
          </a:p>
          <a:p>
            <a:pPr lvl="1" eaLnBrk="1" hangingPunct="1"/>
            <a:r>
              <a:rPr lang="en-US" sz="2400" smtClean="0"/>
              <a:t>Tradeoff between removing noise and distorting the signal</a:t>
            </a:r>
          </a:p>
          <a:p>
            <a:pPr lvl="1" eaLnBrk="1" hangingPunct="1"/>
            <a:r>
              <a:rPr lang="en-US" sz="2400" smtClean="0"/>
              <a:t>More noise removal normally increases the signal distortion</a:t>
            </a:r>
          </a:p>
          <a:p>
            <a:pPr eaLnBrk="1" hangingPunct="1"/>
            <a:r>
              <a:rPr lang="en-US" sz="2800" smtClean="0"/>
              <a:t>Popular approaches</a:t>
            </a:r>
          </a:p>
          <a:p>
            <a:pPr lvl="1" eaLnBrk="1" hangingPunct="1"/>
            <a:r>
              <a:rPr lang="en-US" sz="2400" i="1" smtClean="0"/>
              <a:t>Time domain</a:t>
            </a:r>
            <a:r>
              <a:rPr lang="en-US" sz="2400" smtClean="0"/>
              <a:t>: Moving average filter (distorts frequency domain)</a:t>
            </a:r>
          </a:p>
          <a:p>
            <a:pPr lvl="1" eaLnBrk="1" hangingPunct="1"/>
            <a:r>
              <a:rPr lang="en-US" sz="2400" i="1" smtClean="0"/>
              <a:t>Frequency domain</a:t>
            </a:r>
            <a:r>
              <a:rPr lang="en-US" sz="2400" smtClean="0"/>
              <a:t>: Spectral Subtraction</a:t>
            </a:r>
          </a:p>
          <a:p>
            <a:pPr lvl="1" eaLnBrk="1" hangingPunct="1"/>
            <a:r>
              <a:rPr lang="en-US" sz="2400" i="1" smtClean="0"/>
              <a:t>Time domain: </a:t>
            </a:r>
            <a:r>
              <a:rPr lang="en-US" sz="2400" smtClean="0"/>
              <a:t>Weiner filter (autoregressive)</a:t>
            </a:r>
            <a:endParaRPr 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Auto regression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pPr eaLnBrk="1" hangingPunct="1"/>
            <a:r>
              <a:rPr lang="en-US" i="1" dirty="0" smtClean="0"/>
              <a:t>Definition</a:t>
            </a:r>
            <a:r>
              <a:rPr lang="en-US" dirty="0" smtClean="0"/>
              <a:t>: </a:t>
            </a:r>
            <a:r>
              <a:rPr lang="en-US" sz="2800" dirty="0" smtClean="0"/>
              <a:t>An autoregressive process is one where a value can be determined by a linear combination of previous values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Formula: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= c + ∑</a:t>
            </a:r>
            <a:r>
              <a:rPr lang="en-US" i="1" baseline="-25000" dirty="0" smtClean="0"/>
              <a:t>0,P-1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t-i</a:t>
            </a:r>
            <a:r>
              <a:rPr lang="en-US" i="1" dirty="0" smtClean="0"/>
              <a:t> +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/>
            </a:r>
            <a:br>
              <a:rPr lang="en-US" i="1" baseline="-25000" dirty="0" smtClean="0"/>
            </a:br>
            <a:endParaRPr lang="en-US" sz="1000" i="1" baseline="-25000" dirty="0" smtClean="0"/>
          </a:p>
          <a:p>
            <a:pPr eaLnBrk="1" hangingPunct="1"/>
            <a:r>
              <a:rPr lang="en-US" dirty="0" smtClean="0"/>
              <a:t>This is linear prediction; noise is the residue</a:t>
            </a:r>
          </a:p>
          <a:p>
            <a:pPr lvl="1" eaLnBrk="1" hangingPunct="1"/>
            <a:r>
              <a:rPr lang="en-US" dirty="0" smtClean="0"/>
              <a:t>Convolute the signal with the linear coefficient coefficients to create a new signal</a:t>
            </a:r>
          </a:p>
          <a:p>
            <a:pPr lvl="1" eaLnBrk="1" hangingPunct="1"/>
            <a:r>
              <a:rPr lang="en-US" dirty="0" smtClean="0"/>
              <a:t>Disadvantage: The fricative sounds, especially those that are unvoiced, are distorted by the process </a:t>
            </a:r>
          </a:p>
          <a:p>
            <a:pPr eaLnBrk="1" hangingPunct="1"/>
            <a:endParaRPr lang="en-US" sz="1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Subtraction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962400"/>
          </a:xfrm>
        </p:spPr>
        <p:txBody>
          <a:bodyPr/>
          <a:lstStyle/>
          <a:p>
            <a:r>
              <a:rPr lang="en-US" sz="2400" dirty="0" smtClean="0"/>
              <a:t>Noisy signal: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=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where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is the clean signal and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is additive noise</a:t>
            </a:r>
          </a:p>
          <a:p>
            <a:r>
              <a:rPr lang="en-US" sz="2400" dirty="0" smtClean="0"/>
              <a:t>Therefore: 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/>
              <a:t>y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estimated </a:t>
            </a:r>
            <a:r>
              <a:rPr lang="en-US" sz="2400" dirty="0" err="1"/>
              <a:t>s</a:t>
            </a:r>
            <a:r>
              <a:rPr lang="en-US" sz="2400" dirty="0" err="1" smtClean="0"/>
              <a:t>’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/>
              <a:t>y</a:t>
            </a:r>
            <a:r>
              <a:rPr lang="en-US" sz="2400" baseline="-25000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n’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r>
              <a:rPr lang="en-US" sz="2400" dirty="0" smtClean="0"/>
              <a:t>Algorithm (Estimate Noise from segments without speech)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smtClean="0"/>
              <a:t>Compute FFT to compute X(f)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b="1" dirty="0" smtClean="0"/>
              <a:t>IF</a:t>
            </a:r>
            <a:r>
              <a:rPr lang="en-US" sz="2000" dirty="0" smtClean="0"/>
              <a:t> not speech </a:t>
            </a:r>
            <a:r>
              <a:rPr lang="en-US" sz="2000" b="1" dirty="0" smtClean="0"/>
              <a:t>THEN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Adaptively adjust the previous noise spectrum estimate N(f)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b="1" dirty="0" smtClean="0"/>
              <a:t>ELSE FOR EACH</a:t>
            </a:r>
            <a:r>
              <a:rPr lang="en-US" sz="2000" dirty="0" smtClean="0"/>
              <a:t> frequency bin:  Y’(f) = (|Y(f)|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 – |N(f)|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1/a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smtClean="0"/>
              <a:t>Perform an inverse FFT to produce a filtered signal</a:t>
            </a:r>
          </a:p>
          <a:p>
            <a:r>
              <a:rPr lang="en-US" sz="2400" b="1" dirty="0" smtClean="0"/>
              <a:t>Note:</a:t>
            </a:r>
            <a:r>
              <a:rPr lang="en-US" sz="2000" dirty="0" smtClean="0"/>
              <a:t> (|Y(f)|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 – |N’(f)|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1/a  </a:t>
            </a:r>
            <a:r>
              <a:rPr lang="en-US" sz="2000" dirty="0" smtClean="0"/>
              <a:t>is a generalization of (|Y(f)|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– |N’(f)|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½</a:t>
            </a:r>
            <a:r>
              <a:rPr lang="en-US" sz="2000" dirty="0" smtClean="0"/>
              <a:t> 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81000" y="5505450"/>
            <a:ext cx="8412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S. F. Boll, “Suppression of acoustic noise in speech using spectral subtraction," IEEE Trans. Acoustics, Speech, Signal Processing, vol. ASSP-27, Apr. 1979.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Subtraction Block Diagram</a:t>
            </a:r>
          </a:p>
        </p:txBody>
      </p:sp>
      <p:pic>
        <p:nvPicPr>
          <p:cNvPr id="24579" name="Picture 2" descr="C:\Documents and Settings\HarveyD\My Documents\sou\classPreparations\classes\cs582d\spectralSubtractionStruc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5"/>
          <a:stretch>
            <a:fillRect/>
          </a:stretch>
        </p:blipFill>
        <p:spPr>
          <a:xfrm>
            <a:off x="1588" y="1676400"/>
            <a:ext cx="9142412" cy="3352800"/>
          </a:xfrm>
          <a:noFill/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19100" y="5638800"/>
            <a:ext cx="834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prstClr val="black"/>
                </a:solidFill>
                <a:cs typeface="+mn-cs"/>
              </a:rPr>
              <a:t>Note: </a:t>
            </a:r>
            <a:r>
              <a:rPr lang="en-US" sz="2400" smtClean="0">
                <a:solidFill>
                  <a:prstClr val="black"/>
                </a:solidFill>
                <a:cs typeface="+mn-cs"/>
              </a:rPr>
              <a:t>Gain refers to the factor to apply to the frequency bins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2800" smtClean="0"/>
              <a:t>Noise is relatively </a:t>
            </a:r>
            <a:r>
              <a:rPr lang="en-US" sz="2800" i="1" smtClean="0"/>
              <a:t>stationary </a:t>
            </a:r>
          </a:p>
          <a:p>
            <a:pPr lvl="1" eaLnBrk="1" hangingPunct="1"/>
            <a:r>
              <a:rPr lang="en-US" sz="2400" smtClean="0"/>
              <a:t>within each segment of speech</a:t>
            </a:r>
          </a:p>
          <a:p>
            <a:pPr lvl="1" eaLnBrk="1" hangingPunct="1"/>
            <a:r>
              <a:rPr lang="en-US" sz="2400" smtClean="0"/>
              <a:t>The estimate in non-speech segments is a valid predictor</a:t>
            </a:r>
          </a:p>
          <a:p>
            <a:pPr eaLnBrk="1" hangingPunct="1"/>
            <a:r>
              <a:rPr lang="en-US" sz="2800" smtClean="0"/>
              <a:t>The phase differences between the noise signal and the speech signal can be ignored</a:t>
            </a:r>
          </a:p>
          <a:p>
            <a:pPr eaLnBrk="1" hangingPunct="1"/>
            <a:r>
              <a:rPr lang="en-US" sz="2800" smtClean="0"/>
              <a:t>The noise is a linear signal</a:t>
            </a:r>
          </a:p>
          <a:p>
            <a:pPr eaLnBrk="1" hangingPunct="1"/>
            <a:r>
              <a:rPr lang="en-US" sz="2800" smtClean="0"/>
              <a:t>There is no correlation between the noise and speech signals</a:t>
            </a:r>
          </a:p>
          <a:p>
            <a:pPr eaLnBrk="1" hangingPunct="1"/>
            <a:r>
              <a:rPr lang="en-US" sz="2800" smtClean="0"/>
              <a:t>There is no correlation between noise in the current sample with noise in previous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1846</Words>
  <Application>Microsoft Office PowerPoint</Application>
  <PresentationFormat>On-screen Show (4:3)</PresentationFormat>
  <Paragraphs>258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微軟正黑體</vt:lpstr>
      <vt:lpstr>Arial</vt:lpstr>
      <vt:lpstr>Calibri</vt:lpstr>
      <vt:lpstr>Cambria Math</vt:lpstr>
      <vt:lpstr>Franklin Gothic Book</vt:lpstr>
      <vt:lpstr>Franklin Gothic Medium</vt:lpstr>
      <vt:lpstr>Wingdings 2</vt:lpstr>
      <vt:lpstr>1_Office Theme</vt:lpstr>
      <vt:lpstr>Trek</vt:lpstr>
      <vt:lpstr>Packager Shell Object</vt:lpstr>
      <vt:lpstr>Background Noise</vt:lpstr>
      <vt:lpstr>Noise Spectrums</vt:lpstr>
      <vt:lpstr>Applications</vt:lpstr>
      <vt:lpstr>Signal to Noise Ratio (SNR)</vt:lpstr>
      <vt:lpstr>Stationary Noise Suppression</vt:lpstr>
      <vt:lpstr>Auto regression</vt:lpstr>
      <vt:lpstr>Spectral Subtraction</vt:lpstr>
      <vt:lpstr>Spectral Subtraction Block Diagram</vt:lpstr>
      <vt:lpstr>Assumptions</vt:lpstr>
      <vt:lpstr>Implementation Issues</vt:lpstr>
      <vt:lpstr>Phase Distortions</vt:lpstr>
      <vt:lpstr>Echoes</vt:lpstr>
      <vt:lpstr>Musical noise</vt:lpstr>
      <vt:lpstr>Evaluation</vt:lpstr>
      <vt:lpstr>Ad hoc Enhancements</vt:lpstr>
      <vt:lpstr>Acoustic Noise Suppression</vt:lpstr>
      <vt:lpstr>Acoustical Effects</vt:lpstr>
      <vt:lpstr>Threshold of Hearing</vt:lpstr>
      <vt:lpstr>Masking</vt:lpstr>
      <vt:lpstr>Non Stationary Noise</vt:lpstr>
      <vt:lpstr>Voice Activity Detection (VAD)</vt:lpstr>
      <vt:lpstr>Samples of VAD approaches</vt:lpstr>
      <vt:lpstr>Rabiner’s Algorithm</vt:lpstr>
      <vt:lpstr>Rabiner’sEndpoint Detection Algorithm</vt:lpstr>
      <vt:lpstr>Rabiner Algorithm Performance</vt:lpstr>
      <vt:lpstr>Entropy is a possible VAD feature</vt:lpstr>
      <vt:lpstr>Use of Entropy as VAD Metric</vt:lpstr>
      <vt:lpstr>FILTER BANK Speech Detector</vt:lpstr>
      <vt:lpstr>G 729 VAD Algorithm</vt:lpstr>
      <vt:lpstr>Non-Stationary Click Detection</vt:lpstr>
      <vt:lpstr>Experiment</vt:lpstr>
      <vt:lpstr>Doubly Combined Fourier Transform</vt:lpstr>
    </vt:vector>
  </TitlesOfParts>
  <Company>Southern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Language Models</dc:title>
  <dc:creator>Itinstaller</dc:creator>
  <cp:lastModifiedBy>Dan Harvey</cp:lastModifiedBy>
  <cp:revision>31</cp:revision>
  <dcterms:created xsi:type="dcterms:W3CDTF">2012-09-18T22:18:31Z</dcterms:created>
  <dcterms:modified xsi:type="dcterms:W3CDTF">2015-05-12T15:06:40Z</dcterms:modified>
</cp:coreProperties>
</file>