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38"/>
  </p:notesMasterIdLst>
  <p:sldIdLst>
    <p:sldId id="374" r:id="rId2"/>
    <p:sldId id="359" r:id="rId3"/>
    <p:sldId id="345" r:id="rId4"/>
    <p:sldId id="375" r:id="rId5"/>
    <p:sldId id="376" r:id="rId6"/>
    <p:sldId id="377" r:id="rId7"/>
    <p:sldId id="378" r:id="rId8"/>
    <p:sldId id="379" r:id="rId9"/>
    <p:sldId id="333" r:id="rId10"/>
    <p:sldId id="331" r:id="rId11"/>
    <p:sldId id="332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256" r:id="rId21"/>
    <p:sldId id="362" r:id="rId22"/>
    <p:sldId id="291" r:id="rId23"/>
    <p:sldId id="372" r:id="rId24"/>
    <p:sldId id="373" r:id="rId25"/>
    <p:sldId id="366" r:id="rId26"/>
    <p:sldId id="367" r:id="rId27"/>
    <p:sldId id="368" r:id="rId28"/>
    <p:sldId id="370" r:id="rId29"/>
    <p:sldId id="294" r:id="rId30"/>
    <p:sldId id="295" r:id="rId31"/>
    <p:sldId id="296" r:id="rId32"/>
    <p:sldId id="298" r:id="rId33"/>
    <p:sldId id="299" r:id="rId34"/>
    <p:sldId id="327" r:id="rId35"/>
    <p:sldId id="328" r:id="rId36"/>
    <p:sldId id="380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7A524273-8373-46A2-A6ED-EC1AA654675B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D3549C1-CF72-478D-ABB2-B309C142C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74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6E8334A5-A43F-4AD4-923C-D0D3F3DB1903}" type="slidenum">
              <a:rPr lang="en-US" smtClean="0">
                <a:solidFill>
                  <a:srgbClr val="000000"/>
                </a:solidFill>
                <a:latin typeface="Arial" charset="0"/>
              </a:rPr>
              <a:pPr eaLnBrk="1" hangingPunct="1"/>
              <a:t>12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A3F8481-3D33-4405-9DA4-A054E2CB8754}" type="slidenum">
              <a:rPr lang="en-US" smtClean="0">
                <a:solidFill>
                  <a:srgbClr val="000000"/>
                </a:solidFill>
                <a:latin typeface="Arial" charset="0"/>
              </a:rPr>
              <a:pPr eaLnBrk="1" hangingPunct="1"/>
              <a:t>14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Minimum is always the cell above.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25623B75-0BE1-4D9A-B705-46B417601504}" type="slidenum">
              <a:rPr lang="en-US" smtClean="0">
                <a:solidFill>
                  <a:srgbClr val="000000"/>
                </a:solidFill>
                <a:latin typeface="Arial" charset="0"/>
              </a:rPr>
              <a:pPr eaLnBrk="1" hangingPunct="1"/>
              <a:t>15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Minimum is always the cell above.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4B65DA26-3251-4AA7-9447-BB8CE7FE3A98}" type="slidenum">
              <a:rPr lang="en-US" smtClean="0">
                <a:solidFill>
                  <a:srgbClr val="000000"/>
                </a:solidFill>
                <a:latin typeface="Arial" charset="0"/>
              </a:rPr>
              <a:pPr eaLnBrk="1" hangingPunct="1"/>
              <a:t>16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Minimum is always the cell above.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1960E396-1BA3-4E6D-9E04-C8A3BCC122EA}" type="slidenum">
              <a:rPr lang="en-US" smtClean="0">
                <a:solidFill>
                  <a:srgbClr val="000000"/>
                </a:solidFill>
                <a:latin typeface="Arial" charset="0"/>
              </a:rPr>
              <a:pPr eaLnBrk="1" hangingPunct="1"/>
              <a:t>17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Minimum is always the cell above.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7E617DA7-2341-4292-BEAF-2872CCF212AC}" type="slidenum">
              <a:rPr lang="en-US" smtClean="0">
                <a:solidFill>
                  <a:srgbClr val="000000"/>
                </a:solidFill>
                <a:latin typeface="Arial" charset="0"/>
              </a:rPr>
              <a:pPr eaLnBrk="1" hangingPunct="1"/>
              <a:t>18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Minimum is always the cell above.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ADB0DBFC-C311-4592-B2A6-AAA466093937}" type="slidenum">
              <a:rPr lang="en-US" smtClean="0">
                <a:solidFill>
                  <a:srgbClr val="000000"/>
                </a:solidFill>
                <a:latin typeface="Arial" charset="0"/>
              </a:rPr>
              <a:pPr eaLnBrk="1" hangingPunct="1"/>
              <a:t>19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sz="1400" smtClean="0"/>
          </a:p>
          <a:p>
            <a:pPr eaLnBrk="1" hangingPunct="1">
              <a:spcBef>
                <a:spcPct val="0"/>
              </a:spcBef>
            </a:pPr>
            <a:endParaRPr lang="en-US" sz="1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9B727A-20A6-45F4-9BA3-EBECD52E0E28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BA58050-3AB9-41AF-B0E9-75D9F6AC6F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8A896-66E6-4B30-835A-CFDB080B08FA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61210-A5F8-4FB7-8B73-69757BBB9C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910A5E-D32C-4AAF-9DD1-C9EF89E99B8E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2406E-9BF9-479E-8632-190F4B76E9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B4A7F-9988-4F47-BD9F-1F0872306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EE8F2-D580-448F-8C1A-337E86EBCF2E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3F76AB9D-2CF8-4363-909F-69807B2E0D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E05FB8-EBAC-4C8C-8F38-118740827AA3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FFC277-97B5-4DCA-80B6-9858599E8F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CB71A2-FA92-4322-9354-0B101272F8A8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81EFC-BCC7-40B3-B746-0C1220AA32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2E193B-1F4E-4203-A0B5-CC98C462FD13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20AC2A3A-E812-43C0-A711-1CE6C8F2B1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1EED2-3F28-437B-81DF-19FE94C89872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B4203-E2B1-4FA6-8077-80E5A4AB3F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EF5C5-F78A-4C40-B85D-0363472FD44E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06601-4A80-44A5-8EB3-8163D34660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B61C70-51D4-428F-B85F-C07CD038DE87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3ADF1-AAEC-4EFD-B3EF-8BC30315C3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17A963-EFA1-459F-9367-11D24EBD3FFB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E075B-224F-48C7-8D08-59ABA01896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96D8139-7BE4-41B0-AE91-271278CF4F82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6A3FA7D-9F9D-43C6-9C4F-5F40DEC7F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4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sz="2600" dirty="0" smtClean="0"/>
              <a:t>Technique similar to recursion, but storing partial results in arrays instead of performing recursive method calls</a:t>
            </a:r>
          </a:p>
          <a:p>
            <a:r>
              <a:rPr lang="en-US" sz="2600" dirty="0" smtClean="0"/>
              <a:t>Applicable when we can Break down a complex problem into simpler problems of the same type</a:t>
            </a:r>
          </a:p>
          <a:p>
            <a:r>
              <a:rPr lang="en-US" sz="2600" dirty="0" smtClean="0"/>
              <a:t>Unlike recursion, it works from the bottom up towards a solution</a:t>
            </a:r>
          </a:p>
          <a:p>
            <a:r>
              <a:rPr lang="en-US" sz="2600" b="1" dirty="0" smtClean="0"/>
              <a:t>Advantages</a:t>
            </a:r>
          </a:p>
          <a:p>
            <a:pPr lvl="1"/>
            <a:r>
              <a:rPr lang="en-US" sz="2400" dirty="0" smtClean="0"/>
              <a:t>Avoids overhead associated with allocating and releasing activation records</a:t>
            </a:r>
          </a:p>
          <a:p>
            <a:pPr lvl="1"/>
            <a:r>
              <a:rPr lang="en-US" sz="2400" dirty="0" smtClean="0"/>
              <a:t>Avoids repeated calculations</a:t>
            </a:r>
          </a:p>
          <a:p>
            <a:r>
              <a:rPr lang="en-US" sz="2800" b="1" dirty="0" smtClean="0"/>
              <a:t>Examples:</a:t>
            </a:r>
            <a:r>
              <a:rPr lang="en-US" sz="2800" dirty="0" smtClean="0"/>
              <a:t> </a:t>
            </a:r>
            <a:r>
              <a:rPr lang="en-US" sz="2400" dirty="0" smtClean="0"/>
              <a:t>spell check and dynamic time warping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41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Spelling Error Types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pPr eaLnBrk="1" hangingPunct="1"/>
            <a:r>
              <a:rPr lang="en-US" sz="2800" b="1" i="1" dirty="0" err="1" smtClean="0"/>
              <a:t>Levenshtein</a:t>
            </a:r>
            <a:r>
              <a:rPr lang="en-US" sz="2800" b="1" i="1" dirty="0" smtClean="0"/>
              <a:t> distance:</a:t>
            </a:r>
            <a:r>
              <a:rPr lang="en-US" sz="2800" i="1" dirty="0" smtClean="0"/>
              <a:t> </a:t>
            </a:r>
            <a:r>
              <a:rPr lang="en-US" sz="2400" dirty="0" smtClean="0"/>
              <a:t>the smallest number of insertion, deletion, or substitution operations that transforms one string into another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Examples: differences from the word, “cat”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Insertion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chemeClr val="hlink"/>
                </a:solidFill>
              </a:rPr>
              <a:t>catt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Deletion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chemeClr val="hlink"/>
                </a:solidFill>
              </a:rPr>
              <a:t>ct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Substitution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hlink"/>
                </a:solidFill>
              </a:rPr>
              <a:t>car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Transposition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chemeClr val="hlink"/>
                </a:solidFill>
              </a:rPr>
              <a:t>cta</a:t>
            </a:r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" y="5867400"/>
            <a:ext cx="8869363" cy="4619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Note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: There are similar well-defined rules for pronunciation variations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3410" name="Text Box 98"/>
          <p:cNvSpPr txBox="1">
            <a:spLocks noChangeArrowheads="1"/>
          </p:cNvSpPr>
          <p:nvPr/>
        </p:nvSpPr>
        <p:spPr bwMode="auto">
          <a:xfrm>
            <a:off x="2770188" y="1600200"/>
            <a:ext cx="3478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+mn-cs"/>
              </a:rPr>
              <a:t>Mispelled word: acress</a:t>
            </a:r>
          </a:p>
        </p:txBody>
      </p:sp>
      <p:grpSp>
        <p:nvGrpSpPr>
          <p:cNvPr id="7172" name="Group 99"/>
          <p:cNvGrpSpPr>
            <a:grpSpLocks noChangeAspect="1"/>
          </p:cNvGrpSpPr>
          <p:nvPr/>
        </p:nvGrpSpPr>
        <p:grpSpPr bwMode="auto">
          <a:xfrm>
            <a:off x="266700" y="2420938"/>
            <a:ext cx="8610600" cy="2913062"/>
            <a:chOff x="1544" y="2092"/>
            <a:chExt cx="2672" cy="904"/>
          </a:xfrm>
        </p:grpSpPr>
        <p:sp>
          <p:nvSpPr>
            <p:cNvPr id="13412" name="AutoShape 100"/>
            <p:cNvSpPr>
              <a:spLocks noChangeAspect="1" noChangeArrowheads="1" noTextEdit="1"/>
            </p:cNvSpPr>
            <p:nvPr/>
          </p:nvSpPr>
          <p:spPr bwMode="auto">
            <a:xfrm>
              <a:off x="1544" y="2092"/>
              <a:ext cx="2672" cy="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grpSp>
          <p:nvGrpSpPr>
            <p:cNvPr id="7177" name="Group 101"/>
            <p:cNvGrpSpPr>
              <a:grpSpLocks/>
            </p:cNvGrpSpPr>
            <p:nvPr/>
          </p:nvGrpSpPr>
          <p:grpSpPr bwMode="auto">
            <a:xfrm>
              <a:off x="1544" y="2092"/>
              <a:ext cx="2672" cy="904"/>
              <a:chOff x="1544" y="2092"/>
              <a:chExt cx="2672" cy="904"/>
            </a:xfrm>
          </p:grpSpPr>
          <p:sp>
            <p:nvSpPr>
              <p:cNvPr id="13414" name="Rectangle 102"/>
              <p:cNvSpPr>
                <a:spLocks noChangeArrowheads="1"/>
              </p:cNvSpPr>
              <p:nvPr/>
            </p:nvSpPr>
            <p:spPr bwMode="auto">
              <a:xfrm>
                <a:off x="1544" y="2092"/>
                <a:ext cx="2672" cy="904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15" name="Rectangle 103"/>
              <p:cNvSpPr>
                <a:spLocks noChangeArrowheads="1"/>
              </p:cNvSpPr>
              <p:nvPr/>
            </p:nvSpPr>
            <p:spPr bwMode="auto">
              <a:xfrm>
                <a:off x="1552" y="2096"/>
                <a:ext cx="2650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16" name="Rectangle 104"/>
              <p:cNvSpPr>
                <a:spLocks noChangeArrowheads="1"/>
              </p:cNvSpPr>
              <p:nvPr/>
            </p:nvSpPr>
            <p:spPr bwMode="auto">
              <a:xfrm>
                <a:off x="1552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17" name="Freeform 105"/>
              <p:cNvSpPr>
                <a:spLocks/>
              </p:cNvSpPr>
              <p:nvPr/>
            </p:nvSpPr>
            <p:spPr bwMode="auto">
              <a:xfrm>
                <a:off x="1586" y="2136"/>
                <a:ext cx="34" cy="42"/>
              </a:xfrm>
              <a:custGeom>
                <a:avLst/>
                <a:gdLst>
                  <a:gd name="T0" fmla="*/ 34 w 34"/>
                  <a:gd name="T1" fmla="*/ 30 h 42"/>
                  <a:gd name="T2" fmla="*/ 34 w 34"/>
                  <a:gd name="T3" fmla="*/ 32 h 42"/>
                  <a:gd name="T4" fmla="*/ 32 w 34"/>
                  <a:gd name="T5" fmla="*/ 36 h 42"/>
                  <a:gd name="T6" fmla="*/ 28 w 34"/>
                  <a:gd name="T7" fmla="*/ 40 h 42"/>
                  <a:gd name="T8" fmla="*/ 22 w 34"/>
                  <a:gd name="T9" fmla="*/ 42 h 42"/>
                  <a:gd name="T10" fmla="*/ 18 w 34"/>
                  <a:gd name="T11" fmla="*/ 42 h 42"/>
                  <a:gd name="T12" fmla="*/ 12 w 34"/>
                  <a:gd name="T13" fmla="*/ 42 h 42"/>
                  <a:gd name="T14" fmla="*/ 8 w 34"/>
                  <a:gd name="T15" fmla="*/ 40 h 42"/>
                  <a:gd name="T16" fmla="*/ 4 w 34"/>
                  <a:gd name="T17" fmla="*/ 36 h 42"/>
                  <a:gd name="T18" fmla="*/ 2 w 34"/>
                  <a:gd name="T19" fmla="*/ 30 h 42"/>
                  <a:gd name="T20" fmla="*/ 0 w 34"/>
                  <a:gd name="T21" fmla="*/ 22 h 42"/>
                  <a:gd name="T22" fmla="*/ 0 w 34"/>
                  <a:gd name="T23" fmla="*/ 14 h 42"/>
                  <a:gd name="T24" fmla="*/ 4 w 34"/>
                  <a:gd name="T25" fmla="*/ 8 h 42"/>
                  <a:gd name="T26" fmla="*/ 8 w 34"/>
                  <a:gd name="T27" fmla="*/ 4 h 42"/>
                  <a:gd name="T28" fmla="*/ 14 w 34"/>
                  <a:gd name="T29" fmla="*/ 2 h 42"/>
                  <a:gd name="T30" fmla="*/ 20 w 34"/>
                  <a:gd name="T31" fmla="*/ 0 h 42"/>
                  <a:gd name="T32" fmla="*/ 26 w 34"/>
                  <a:gd name="T33" fmla="*/ 2 h 42"/>
                  <a:gd name="T34" fmla="*/ 30 w 34"/>
                  <a:gd name="T35" fmla="*/ 4 h 42"/>
                  <a:gd name="T36" fmla="*/ 32 w 34"/>
                  <a:gd name="T37" fmla="*/ 8 h 42"/>
                  <a:gd name="T38" fmla="*/ 34 w 34"/>
                  <a:gd name="T39" fmla="*/ 12 h 42"/>
                  <a:gd name="T40" fmla="*/ 34 w 34"/>
                  <a:gd name="T41" fmla="*/ 14 h 42"/>
                  <a:gd name="T42" fmla="*/ 32 w 34"/>
                  <a:gd name="T43" fmla="*/ 16 h 42"/>
                  <a:gd name="T44" fmla="*/ 30 w 34"/>
                  <a:gd name="T45" fmla="*/ 16 h 42"/>
                  <a:gd name="T46" fmla="*/ 28 w 34"/>
                  <a:gd name="T47" fmla="*/ 16 h 42"/>
                  <a:gd name="T48" fmla="*/ 26 w 34"/>
                  <a:gd name="T49" fmla="*/ 16 h 42"/>
                  <a:gd name="T50" fmla="*/ 24 w 34"/>
                  <a:gd name="T51" fmla="*/ 14 h 42"/>
                  <a:gd name="T52" fmla="*/ 22 w 34"/>
                  <a:gd name="T53" fmla="*/ 12 h 42"/>
                  <a:gd name="T54" fmla="*/ 22 w 34"/>
                  <a:gd name="T55" fmla="*/ 8 h 42"/>
                  <a:gd name="T56" fmla="*/ 20 w 34"/>
                  <a:gd name="T57" fmla="*/ 6 h 42"/>
                  <a:gd name="T58" fmla="*/ 20 w 34"/>
                  <a:gd name="T59" fmla="*/ 4 h 42"/>
                  <a:gd name="T60" fmla="*/ 18 w 34"/>
                  <a:gd name="T61" fmla="*/ 4 h 42"/>
                  <a:gd name="T62" fmla="*/ 18 w 34"/>
                  <a:gd name="T63" fmla="*/ 4 h 42"/>
                  <a:gd name="T64" fmla="*/ 16 w 34"/>
                  <a:gd name="T65" fmla="*/ 4 h 42"/>
                  <a:gd name="T66" fmla="*/ 14 w 34"/>
                  <a:gd name="T67" fmla="*/ 6 h 42"/>
                  <a:gd name="T68" fmla="*/ 12 w 34"/>
                  <a:gd name="T69" fmla="*/ 10 h 42"/>
                  <a:gd name="T70" fmla="*/ 12 w 34"/>
                  <a:gd name="T71" fmla="*/ 16 h 42"/>
                  <a:gd name="T72" fmla="*/ 12 w 34"/>
                  <a:gd name="T73" fmla="*/ 20 h 42"/>
                  <a:gd name="T74" fmla="*/ 14 w 34"/>
                  <a:gd name="T75" fmla="*/ 26 h 42"/>
                  <a:gd name="T76" fmla="*/ 16 w 34"/>
                  <a:gd name="T77" fmla="*/ 30 h 42"/>
                  <a:gd name="T78" fmla="*/ 18 w 34"/>
                  <a:gd name="T79" fmla="*/ 32 h 42"/>
                  <a:gd name="T80" fmla="*/ 22 w 34"/>
                  <a:gd name="T81" fmla="*/ 34 h 42"/>
                  <a:gd name="T82" fmla="*/ 24 w 34"/>
                  <a:gd name="T83" fmla="*/ 34 h 42"/>
                  <a:gd name="T84" fmla="*/ 26 w 34"/>
                  <a:gd name="T85" fmla="*/ 34 h 42"/>
                  <a:gd name="T86" fmla="*/ 28 w 34"/>
                  <a:gd name="T87" fmla="*/ 34 h 42"/>
                  <a:gd name="T88" fmla="*/ 30 w 34"/>
                  <a:gd name="T89" fmla="*/ 32 h 42"/>
                  <a:gd name="T90" fmla="*/ 34 w 34"/>
                  <a:gd name="T91" fmla="*/ 3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4" h="42">
                    <a:moveTo>
                      <a:pt x="34" y="30"/>
                    </a:moveTo>
                    <a:lnTo>
                      <a:pt x="34" y="32"/>
                    </a:lnTo>
                    <a:lnTo>
                      <a:pt x="32" y="36"/>
                    </a:lnTo>
                    <a:lnTo>
                      <a:pt x="28" y="40"/>
                    </a:lnTo>
                    <a:lnTo>
                      <a:pt x="22" y="42"/>
                    </a:lnTo>
                    <a:lnTo>
                      <a:pt x="18" y="42"/>
                    </a:lnTo>
                    <a:lnTo>
                      <a:pt x="12" y="42"/>
                    </a:lnTo>
                    <a:lnTo>
                      <a:pt x="8" y="40"/>
                    </a:lnTo>
                    <a:lnTo>
                      <a:pt x="4" y="36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0" y="14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26" y="2"/>
                    </a:lnTo>
                    <a:lnTo>
                      <a:pt x="30" y="4"/>
                    </a:lnTo>
                    <a:lnTo>
                      <a:pt x="32" y="8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2" y="16"/>
                    </a:lnTo>
                    <a:lnTo>
                      <a:pt x="30" y="16"/>
                    </a:lnTo>
                    <a:lnTo>
                      <a:pt x="28" y="16"/>
                    </a:lnTo>
                    <a:lnTo>
                      <a:pt x="26" y="16"/>
                    </a:lnTo>
                    <a:lnTo>
                      <a:pt x="24" y="14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2" y="16"/>
                    </a:lnTo>
                    <a:lnTo>
                      <a:pt x="12" y="20"/>
                    </a:lnTo>
                    <a:lnTo>
                      <a:pt x="14" y="26"/>
                    </a:lnTo>
                    <a:lnTo>
                      <a:pt x="16" y="30"/>
                    </a:lnTo>
                    <a:lnTo>
                      <a:pt x="18" y="32"/>
                    </a:lnTo>
                    <a:lnTo>
                      <a:pt x="22" y="34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8" y="34"/>
                    </a:lnTo>
                    <a:lnTo>
                      <a:pt x="30" y="32"/>
                    </a:lnTo>
                    <a:lnTo>
                      <a:pt x="34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18" name="Rectangle 106"/>
              <p:cNvSpPr>
                <a:spLocks noChangeArrowheads="1"/>
              </p:cNvSpPr>
              <p:nvPr/>
            </p:nvSpPr>
            <p:spPr bwMode="auto">
              <a:xfrm>
                <a:off x="1848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19" name="Rectangle 107"/>
              <p:cNvSpPr>
                <a:spLocks noChangeArrowheads="1"/>
              </p:cNvSpPr>
              <p:nvPr/>
            </p:nvSpPr>
            <p:spPr bwMode="auto">
              <a:xfrm>
                <a:off x="1864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0" name="Freeform 108"/>
              <p:cNvSpPr>
                <a:spLocks/>
              </p:cNvSpPr>
              <p:nvPr/>
            </p:nvSpPr>
            <p:spPr bwMode="auto">
              <a:xfrm>
                <a:off x="1964" y="2118"/>
                <a:ext cx="34" cy="60"/>
              </a:xfrm>
              <a:custGeom>
                <a:avLst/>
                <a:gdLst>
                  <a:gd name="T0" fmla="*/ 18 w 34"/>
                  <a:gd name="T1" fmla="*/ 24 h 60"/>
                  <a:gd name="T2" fmla="*/ 18 w 34"/>
                  <a:gd name="T3" fmla="*/ 50 h 60"/>
                  <a:gd name="T4" fmla="*/ 18 w 34"/>
                  <a:gd name="T5" fmla="*/ 54 h 60"/>
                  <a:gd name="T6" fmla="*/ 18 w 34"/>
                  <a:gd name="T7" fmla="*/ 56 h 60"/>
                  <a:gd name="T8" fmla="*/ 20 w 34"/>
                  <a:gd name="T9" fmla="*/ 56 h 60"/>
                  <a:gd name="T10" fmla="*/ 24 w 34"/>
                  <a:gd name="T11" fmla="*/ 58 h 60"/>
                  <a:gd name="T12" fmla="*/ 24 w 34"/>
                  <a:gd name="T13" fmla="*/ 60 h 60"/>
                  <a:gd name="T14" fmla="*/ 0 w 34"/>
                  <a:gd name="T15" fmla="*/ 60 h 60"/>
                  <a:gd name="T16" fmla="*/ 0 w 34"/>
                  <a:gd name="T17" fmla="*/ 58 h 60"/>
                  <a:gd name="T18" fmla="*/ 2 w 34"/>
                  <a:gd name="T19" fmla="*/ 58 h 60"/>
                  <a:gd name="T20" fmla="*/ 4 w 34"/>
                  <a:gd name="T21" fmla="*/ 56 h 60"/>
                  <a:gd name="T22" fmla="*/ 6 w 34"/>
                  <a:gd name="T23" fmla="*/ 56 h 60"/>
                  <a:gd name="T24" fmla="*/ 6 w 34"/>
                  <a:gd name="T25" fmla="*/ 54 h 60"/>
                  <a:gd name="T26" fmla="*/ 6 w 34"/>
                  <a:gd name="T27" fmla="*/ 54 h 60"/>
                  <a:gd name="T28" fmla="*/ 6 w 34"/>
                  <a:gd name="T29" fmla="*/ 50 h 60"/>
                  <a:gd name="T30" fmla="*/ 6 w 34"/>
                  <a:gd name="T31" fmla="*/ 24 h 60"/>
                  <a:gd name="T32" fmla="*/ 0 w 34"/>
                  <a:gd name="T33" fmla="*/ 24 h 60"/>
                  <a:gd name="T34" fmla="*/ 0 w 34"/>
                  <a:gd name="T35" fmla="*/ 20 h 60"/>
                  <a:gd name="T36" fmla="*/ 6 w 34"/>
                  <a:gd name="T37" fmla="*/ 20 h 60"/>
                  <a:gd name="T38" fmla="*/ 6 w 34"/>
                  <a:gd name="T39" fmla="*/ 16 h 60"/>
                  <a:gd name="T40" fmla="*/ 6 w 34"/>
                  <a:gd name="T41" fmla="*/ 14 h 60"/>
                  <a:gd name="T42" fmla="*/ 8 w 34"/>
                  <a:gd name="T43" fmla="*/ 8 h 60"/>
                  <a:gd name="T44" fmla="*/ 10 w 34"/>
                  <a:gd name="T45" fmla="*/ 4 h 60"/>
                  <a:gd name="T46" fmla="*/ 16 w 34"/>
                  <a:gd name="T47" fmla="*/ 0 h 60"/>
                  <a:gd name="T48" fmla="*/ 22 w 34"/>
                  <a:gd name="T49" fmla="*/ 0 h 60"/>
                  <a:gd name="T50" fmla="*/ 28 w 34"/>
                  <a:gd name="T51" fmla="*/ 0 h 60"/>
                  <a:gd name="T52" fmla="*/ 30 w 34"/>
                  <a:gd name="T53" fmla="*/ 2 h 60"/>
                  <a:gd name="T54" fmla="*/ 32 w 34"/>
                  <a:gd name="T55" fmla="*/ 4 h 60"/>
                  <a:gd name="T56" fmla="*/ 34 w 34"/>
                  <a:gd name="T57" fmla="*/ 6 h 60"/>
                  <a:gd name="T58" fmla="*/ 32 w 34"/>
                  <a:gd name="T59" fmla="*/ 8 h 60"/>
                  <a:gd name="T60" fmla="*/ 32 w 34"/>
                  <a:gd name="T61" fmla="*/ 10 h 60"/>
                  <a:gd name="T62" fmla="*/ 30 w 34"/>
                  <a:gd name="T63" fmla="*/ 12 h 60"/>
                  <a:gd name="T64" fmla="*/ 28 w 34"/>
                  <a:gd name="T65" fmla="*/ 12 h 60"/>
                  <a:gd name="T66" fmla="*/ 26 w 34"/>
                  <a:gd name="T67" fmla="*/ 12 h 60"/>
                  <a:gd name="T68" fmla="*/ 24 w 34"/>
                  <a:gd name="T69" fmla="*/ 10 h 60"/>
                  <a:gd name="T70" fmla="*/ 24 w 34"/>
                  <a:gd name="T71" fmla="*/ 10 h 60"/>
                  <a:gd name="T72" fmla="*/ 22 w 34"/>
                  <a:gd name="T73" fmla="*/ 8 h 60"/>
                  <a:gd name="T74" fmla="*/ 22 w 34"/>
                  <a:gd name="T75" fmla="*/ 8 h 60"/>
                  <a:gd name="T76" fmla="*/ 22 w 34"/>
                  <a:gd name="T77" fmla="*/ 6 h 60"/>
                  <a:gd name="T78" fmla="*/ 22 w 34"/>
                  <a:gd name="T79" fmla="*/ 6 h 60"/>
                  <a:gd name="T80" fmla="*/ 22 w 34"/>
                  <a:gd name="T81" fmla="*/ 4 h 60"/>
                  <a:gd name="T82" fmla="*/ 22 w 34"/>
                  <a:gd name="T83" fmla="*/ 4 h 60"/>
                  <a:gd name="T84" fmla="*/ 22 w 34"/>
                  <a:gd name="T85" fmla="*/ 4 h 60"/>
                  <a:gd name="T86" fmla="*/ 22 w 34"/>
                  <a:gd name="T87" fmla="*/ 2 h 60"/>
                  <a:gd name="T88" fmla="*/ 20 w 34"/>
                  <a:gd name="T89" fmla="*/ 2 h 60"/>
                  <a:gd name="T90" fmla="*/ 20 w 34"/>
                  <a:gd name="T91" fmla="*/ 2 h 60"/>
                  <a:gd name="T92" fmla="*/ 18 w 34"/>
                  <a:gd name="T93" fmla="*/ 4 h 60"/>
                  <a:gd name="T94" fmla="*/ 18 w 34"/>
                  <a:gd name="T95" fmla="*/ 4 h 60"/>
                  <a:gd name="T96" fmla="*/ 18 w 34"/>
                  <a:gd name="T97" fmla="*/ 6 h 60"/>
                  <a:gd name="T98" fmla="*/ 18 w 34"/>
                  <a:gd name="T99" fmla="*/ 14 h 60"/>
                  <a:gd name="T100" fmla="*/ 18 w 34"/>
                  <a:gd name="T101" fmla="*/ 20 h 60"/>
                  <a:gd name="T102" fmla="*/ 24 w 34"/>
                  <a:gd name="T103" fmla="*/ 20 h 60"/>
                  <a:gd name="T104" fmla="*/ 24 w 34"/>
                  <a:gd name="T105" fmla="*/ 24 h 60"/>
                  <a:gd name="T106" fmla="*/ 18 w 34"/>
                  <a:gd name="T10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4" h="60">
                    <a:moveTo>
                      <a:pt x="18" y="24"/>
                    </a:moveTo>
                    <a:lnTo>
                      <a:pt x="18" y="50"/>
                    </a:lnTo>
                    <a:lnTo>
                      <a:pt x="18" y="54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4" y="58"/>
                    </a:lnTo>
                    <a:lnTo>
                      <a:pt x="24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2" y="58"/>
                    </a:lnTo>
                    <a:lnTo>
                      <a:pt x="4" y="56"/>
                    </a:lnTo>
                    <a:lnTo>
                      <a:pt x="6" y="56"/>
                    </a:lnTo>
                    <a:lnTo>
                      <a:pt x="6" y="54"/>
                    </a:lnTo>
                    <a:lnTo>
                      <a:pt x="6" y="50"/>
                    </a:lnTo>
                    <a:lnTo>
                      <a:pt x="6" y="24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6" y="20"/>
                    </a:lnTo>
                    <a:lnTo>
                      <a:pt x="6" y="16"/>
                    </a:lnTo>
                    <a:lnTo>
                      <a:pt x="6" y="14"/>
                    </a:lnTo>
                    <a:lnTo>
                      <a:pt x="8" y="8"/>
                    </a:lnTo>
                    <a:lnTo>
                      <a:pt x="10" y="4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30" y="2"/>
                    </a:lnTo>
                    <a:lnTo>
                      <a:pt x="32" y="4"/>
                    </a:lnTo>
                    <a:lnTo>
                      <a:pt x="34" y="6"/>
                    </a:lnTo>
                    <a:lnTo>
                      <a:pt x="32" y="8"/>
                    </a:lnTo>
                    <a:lnTo>
                      <a:pt x="32" y="10"/>
                    </a:lnTo>
                    <a:lnTo>
                      <a:pt x="30" y="12"/>
                    </a:lnTo>
                    <a:lnTo>
                      <a:pt x="28" y="12"/>
                    </a:lnTo>
                    <a:lnTo>
                      <a:pt x="26" y="12"/>
                    </a:lnTo>
                    <a:lnTo>
                      <a:pt x="24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8" y="14"/>
                    </a:lnTo>
                    <a:lnTo>
                      <a:pt x="18" y="20"/>
                    </a:lnTo>
                    <a:lnTo>
                      <a:pt x="24" y="20"/>
                    </a:lnTo>
                    <a:lnTo>
                      <a:pt x="24" y="24"/>
                    </a:lnTo>
                    <a:lnTo>
                      <a:pt x="18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1" name="Freeform 109"/>
              <p:cNvSpPr>
                <a:spLocks/>
              </p:cNvSpPr>
              <p:nvPr/>
            </p:nvSpPr>
            <p:spPr bwMode="auto">
              <a:xfrm>
                <a:off x="1996" y="2136"/>
                <a:ext cx="34" cy="42"/>
              </a:xfrm>
              <a:custGeom>
                <a:avLst/>
                <a:gdLst>
                  <a:gd name="T0" fmla="*/ 16 w 34"/>
                  <a:gd name="T1" fmla="*/ 2 h 42"/>
                  <a:gd name="T2" fmla="*/ 16 w 34"/>
                  <a:gd name="T3" fmla="*/ 10 h 42"/>
                  <a:gd name="T4" fmla="*/ 20 w 34"/>
                  <a:gd name="T5" fmla="*/ 6 h 42"/>
                  <a:gd name="T6" fmla="*/ 22 w 34"/>
                  <a:gd name="T7" fmla="*/ 2 h 42"/>
                  <a:gd name="T8" fmla="*/ 26 w 34"/>
                  <a:gd name="T9" fmla="*/ 2 h 42"/>
                  <a:gd name="T10" fmla="*/ 28 w 34"/>
                  <a:gd name="T11" fmla="*/ 0 h 42"/>
                  <a:gd name="T12" fmla="*/ 30 w 34"/>
                  <a:gd name="T13" fmla="*/ 2 h 42"/>
                  <a:gd name="T14" fmla="*/ 32 w 34"/>
                  <a:gd name="T15" fmla="*/ 2 h 42"/>
                  <a:gd name="T16" fmla="*/ 34 w 34"/>
                  <a:gd name="T17" fmla="*/ 4 h 42"/>
                  <a:gd name="T18" fmla="*/ 34 w 34"/>
                  <a:gd name="T19" fmla="*/ 6 h 42"/>
                  <a:gd name="T20" fmla="*/ 34 w 34"/>
                  <a:gd name="T21" fmla="*/ 10 h 42"/>
                  <a:gd name="T22" fmla="*/ 32 w 34"/>
                  <a:gd name="T23" fmla="*/ 12 h 42"/>
                  <a:gd name="T24" fmla="*/ 30 w 34"/>
                  <a:gd name="T25" fmla="*/ 12 h 42"/>
                  <a:gd name="T26" fmla="*/ 28 w 34"/>
                  <a:gd name="T27" fmla="*/ 12 h 42"/>
                  <a:gd name="T28" fmla="*/ 26 w 34"/>
                  <a:gd name="T29" fmla="*/ 12 h 42"/>
                  <a:gd name="T30" fmla="*/ 24 w 34"/>
                  <a:gd name="T31" fmla="*/ 12 h 42"/>
                  <a:gd name="T32" fmla="*/ 24 w 34"/>
                  <a:gd name="T33" fmla="*/ 10 h 42"/>
                  <a:gd name="T34" fmla="*/ 22 w 34"/>
                  <a:gd name="T35" fmla="*/ 10 h 42"/>
                  <a:gd name="T36" fmla="*/ 22 w 34"/>
                  <a:gd name="T37" fmla="*/ 10 h 42"/>
                  <a:gd name="T38" fmla="*/ 22 w 34"/>
                  <a:gd name="T39" fmla="*/ 10 h 42"/>
                  <a:gd name="T40" fmla="*/ 20 w 34"/>
                  <a:gd name="T41" fmla="*/ 10 h 42"/>
                  <a:gd name="T42" fmla="*/ 20 w 34"/>
                  <a:gd name="T43" fmla="*/ 10 h 42"/>
                  <a:gd name="T44" fmla="*/ 18 w 34"/>
                  <a:gd name="T45" fmla="*/ 12 h 42"/>
                  <a:gd name="T46" fmla="*/ 16 w 34"/>
                  <a:gd name="T47" fmla="*/ 14 h 42"/>
                  <a:gd name="T48" fmla="*/ 16 w 34"/>
                  <a:gd name="T49" fmla="*/ 18 h 42"/>
                  <a:gd name="T50" fmla="*/ 16 w 34"/>
                  <a:gd name="T51" fmla="*/ 22 h 42"/>
                  <a:gd name="T52" fmla="*/ 16 w 34"/>
                  <a:gd name="T53" fmla="*/ 32 h 42"/>
                  <a:gd name="T54" fmla="*/ 16 w 34"/>
                  <a:gd name="T55" fmla="*/ 34 h 42"/>
                  <a:gd name="T56" fmla="*/ 16 w 34"/>
                  <a:gd name="T57" fmla="*/ 36 h 42"/>
                  <a:gd name="T58" fmla="*/ 16 w 34"/>
                  <a:gd name="T59" fmla="*/ 36 h 42"/>
                  <a:gd name="T60" fmla="*/ 16 w 34"/>
                  <a:gd name="T61" fmla="*/ 38 h 42"/>
                  <a:gd name="T62" fmla="*/ 16 w 34"/>
                  <a:gd name="T63" fmla="*/ 38 h 42"/>
                  <a:gd name="T64" fmla="*/ 18 w 34"/>
                  <a:gd name="T65" fmla="*/ 40 h 42"/>
                  <a:gd name="T66" fmla="*/ 18 w 34"/>
                  <a:gd name="T67" fmla="*/ 40 h 42"/>
                  <a:gd name="T68" fmla="*/ 18 w 34"/>
                  <a:gd name="T69" fmla="*/ 42 h 42"/>
                  <a:gd name="T70" fmla="*/ 0 w 34"/>
                  <a:gd name="T71" fmla="*/ 42 h 42"/>
                  <a:gd name="T72" fmla="*/ 0 w 34"/>
                  <a:gd name="T73" fmla="*/ 40 h 42"/>
                  <a:gd name="T74" fmla="*/ 2 w 34"/>
                  <a:gd name="T75" fmla="*/ 38 h 42"/>
                  <a:gd name="T76" fmla="*/ 2 w 34"/>
                  <a:gd name="T77" fmla="*/ 38 h 42"/>
                  <a:gd name="T78" fmla="*/ 4 w 34"/>
                  <a:gd name="T79" fmla="*/ 36 h 42"/>
                  <a:gd name="T80" fmla="*/ 4 w 34"/>
                  <a:gd name="T81" fmla="*/ 32 h 42"/>
                  <a:gd name="T82" fmla="*/ 4 w 34"/>
                  <a:gd name="T83" fmla="*/ 12 h 42"/>
                  <a:gd name="T84" fmla="*/ 4 w 34"/>
                  <a:gd name="T85" fmla="*/ 8 h 42"/>
                  <a:gd name="T86" fmla="*/ 4 w 34"/>
                  <a:gd name="T87" fmla="*/ 6 h 42"/>
                  <a:gd name="T88" fmla="*/ 2 w 34"/>
                  <a:gd name="T89" fmla="*/ 6 h 42"/>
                  <a:gd name="T90" fmla="*/ 2 w 34"/>
                  <a:gd name="T91" fmla="*/ 4 h 42"/>
                  <a:gd name="T92" fmla="*/ 2 w 34"/>
                  <a:gd name="T93" fmla="*/ 4 h 42"/>
                  <a:gd name="T94" fmla="*/ 0 w 34"/>
                  <a:gd name="T95" fmla="*/ 4 h 42"/>
                  <a:gd name="T96" fmla="*/ 0 w 34"/>
                  <a:gd name="T97" fmla="*/ 2 h 42"/>
                  <a:gd name="T98" fmla="*/ 16 w 34"/>
                  <a:gd name="T99" fmla="*/ 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4" h="42">
                    <a:moveTo>
                      <a:pt x="16" y="2"/>
                    </a:moveTo>
                    <a:lnTo>
                      <a:pt x="16" y="10"/>
                    </a:lnTo>
                    <a:lnTo>
                      <a:pt x="20" y="6"/>
                    </a:lnTo>
                    <a:lnTo>
                      <a:pt x="22" y="2"/>
                    </a:lnTo>
                    <a:lnTo>
                      <a:pt x="26" y="2"/>
                    </a:lnTo>
                    <a:lnTo>
                      <a:pt x="28" y="0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4"/>
                    </a:lnTo>
                    <a:lnTo>
                      <a:pt x="34" y="6"/>
                    </a:lnTo>
                    <a:lnTo>
                      <a:pt x="34" y="10"/>
                    </a:lnTo>
                    <a:lnTo>
                      <a:pt x="32" y="12"/>
                    </a:lnTo>
                    <a:lnTo>
                      <a:pt x="30" y="12"/>
                    </a:lnTo>
                    <a:lnTo>
                      <a:pt x="28" y="12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20" y="10"/>
                    </a:lnTo>
                    <a:lnTo>
                      <a:pt x="18" y="12"/>
                    </a:lnTo>
                    <a:lnTo>
                      <a:pt x="16" y="14"/>
                    </a:lnTo>
                    <a:lnTo>
                      <a:pt x="16" y="18"/>
                    </a:lnTo>
                    <a:lnTo>
                      <a:pt x="16" y="22"/>
                    </a:lnTo>
                    <a:lnTo>
                      <a:pt x="16" y="32"/>
                    </a:lnTo>
                    <a:lnTo>
                      <a:pt x="16" y="34"/>
                    </a:lnTo>
                    <a:lnTo>
                      <a:pt x="16" y="36"/>
                    </a:lnTo>
                    <a:lnTo>
                      <a:pt x="16" y="38"/>
                    </a:lnTo>
                    <a:lnTo>
                      <a:pt x="18" y="40"/>
                    </a:lnTo>
                    <a:lnTo>
                      <a:pt x="18" y="42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2" y="38"/>
                    </a:lnTo>
                    <a:lnTo>
                      <a:pt x="4" y="36"/>
                    </a:lnTo>
                    <a:lnTo>
                      <a:pt x="4" y="32"/>
                    </a:lnTo>
                    <a:lnTo>
                      <a:pt x="4" y="12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2" name="Freeform 110"/>
              <p:cNvSpPr>
                <a:spLocks noEditPoints="1"/>
              </p:cNvSpPr>
              <p:nvPr/>
            </p:nvSpPr>
            <p:spPr bwMode="auto">
              <a:xfrm>
                <a:off x="2032" y="2136"/>
                <a:ext cx="34" cy="42"/>
              </a:xfrm>
              <a:custGeom>
                <a:avLst/>
                <a:gdLst>
                  <a:gd name="T0" fmla="*/ 34 w 34"/>
                  <a:gd name="T1" fmla="*/ 20 h 42"/>
                  <a:gd name="T2" fmla="*/ 12 w 34"/>
                  <a:gd name="T3" fmla="*/ 20 h 42"/>
                  <a:gd name="T4" fmla="*/ 12 w 34"/>
                  <a:gd name="T5" fmla="*/ 26 h 42"/>
                  <a:gd name="T6" fmla="*/ 16 w 34"/>
                  <a:gd name="T7" fmla="*/ 32 h 42"/>
                  <a:gd name="T8" fmla="*/ 18 w 34"/>
                  <a:gd name="T9" fmla="*/ 34 h 42"/>
                  <a:gd name="T10" fmla="*/ 24 w 34"/>
                  <a:gd name="T11" fmla="*/ 34 h 42"/>
                  <a:gd name="T12" fmla="*/ 26 w 34"/>
                  <a:gd name="T13" fmla="*/ 34 h 42"/>
                  <a:gd name="T14" fmla="*/ 28 w 34"/>
                  <a:gd name="T15" fmla="*/ 34 h 42"/>
                  <a:gd name="T16" fmla="*/ 30 w 34"/>
                  <a:gd name="T17" fmla="*/ 32 h 42"/>
                  <a:gd name="T18" fmla="*/ 32 w 34"/>
                  <a:gd name="T19" fmla="*/ 28 h 42"/>
                  <a:gd name="T20" fmla="*/ 34 w 34"/>
                  <a:gd name="T21" fmla="*/ 30 h 42"/>
                  <a:gd name="T22" fmla="*/ 30 w 34"/>
                  <a:gd name="T23" fmla="*/ 36 h 42"/>
                  <a:gd name="T24" fmla="*/ 26 w 34"/>
                  <a:gd name="T25" fmla="*/ 40 h 42"/>
                  <a:gd name="T26" fmla="*/ 22 w 34"/>
                  <a:gd name="T27" fmla="*/ 42 h 42"/>
                  <a:gd name="T28" fmla="*/ 18 w 34"/>
                  <a:gd name="T29" fmla="*/ 42 h 42"/>
                  <a:gd name="T30" fmla="*/ 12 w 34"/>
                  <a:gd name="T31" fmla="*/ 42 h 42"/>
                  <a:gd name="T32" fmla="*/ 6 w 34"/>
                  <a:gd name="T33" fmla="*/ 40 h 42"/>
                  <a:gd name="T34" fmla="*/ 4 w 34"/>
                  <a:gd name="T35" fmla="*/ 36 h 42"/>
                  <a:gd name="T36" fmla="*/ 0 w 34"/>
                  <a:gd name="T37" fmla="*/ 30 h 42"/>
                  <a:gd name="T38" fmla="*/ 0 w 34"/>
                  <a:gd name="T39" fmla="*/ 22 h 42"/>
                  <a:gd name="T40" fmla="*/ 0 w 34"/>
                  <a:gd name="T41" fmla="*/ 16 h 42"/>
                  <a:gd name="T42" fmla="*/ 2 w 34"/>
                  <a:gd name="T43" fmla="*/ 10 h 42"/>
                  <a:gd name="T44" fmla="*/ 4 w 34"/>
                  <a:gd name="T45" fmla="*/ 6 h 42"/>
                  <a:gd name="T46" fmla="*/ 12 w 34"/>
                  <a:gd name="T47" fmla="*/ 2 h 42"/>
                  <a:gd name="T48" fmla="*/ 18 w 34"/>
                  <a:gd name="T49" fmla="*/ 0 h 42"/>
                  <a:gd name="T50" fmla="*/ 24 w 34"/>
                  <a:gd name="T51" fmla="*/ 2 h 42"/>
                  <a:gd name="T52" fmla="*/ 30 w 34"/>
                  <a:gd name="T53" fmla="*/ 6 h 42"/>
                  <a:gd name="T54" fmla="*/ 32 w 34"/>
                  <a:gd name="T55" fmla="*/ 10 h 42"/>
                  <a:gd name="T56" fmla="*/ 34 w 34"/>
                  <a:gd name="T57" fmla="*/ 14 h 42"/>
                  <a:gd name="T58" fmla="*/ 34 w 34"/>
                  <a:gd name="T59" fmla="*/ 20 h 42"/>
                  <a:gd name="T60" fmla="*/ 24 w 34"/>
                  <a:gd name="T61" fmla="*/ 18 h 42"/>
                  <a:gd name="T62" fmla="*/ 22 w 34"/>
                  <a:gd name="T63" fmla="*/ 12 h 42"/>
                  <a:gd name="T64" fmla="*/ 22 w 34"/>
                  <a:gd name="T65" fmla="*/ 8 h 42"/>
                  <a:gd name="T66" fmla="*/ 22 w 34"/>
                  <a:gd name="T67" fmla="*/ 6 h 42"/>
                  <a:gd name="T68" fmla="*/ 20 w 34"/>
                  <a:gd name="T69" fmla="*/ 4 h 42"/>
                  <a:gd name="T70" fmla="*/ 18 w 34"/>
                  <a:gd name="T71" fmla="*/ 4 h 42"/>
                  <a:gd name="T72" fmla="*/ 18 w 34"/>
                  <a:gd name="T73" fmla="*/ 4 h 42"/>
                  <a:gd name="T74" fmla="*/ 16 w 34"/>
                  <a:gd name="T75" fmla="*/ 4 h 42"/>
                  <a:gd name="T76" fmla="*/ 14 w 34"/>
                  <a:gd name="T77" fmla="*/ 6 h 42"/>
                  <a:gd name="T78" fmla="*/ 12 w 34"/>
                  <a:gd name="T79" fmla="*/ 10 h 42"/>
                  <a:gd name="T80" fmla="*/ 12 w 34"/>
                  <a:gd name="T81" fmla="*/ 16 h 42"/>
                  <a:gd name="T82" fmla="*/ 12 w 34"/>
                  <a:gd name="T83" fmla="*/ 18 h 42"/>
                  <a:gd name="T84" fmla="*/ 24 w 34"/>
                  <a:gd name="T85" fmla="*/ 1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4" h="42">
                    <a:moveTo>
                      <a:pt x="34" y="20"/>
                    </a:moveTo>
                    <a:lnTo>
                      <a:pt x="12" y="20"/>
                    </a:lnTo>
                    <a:lnTo>
                      <a:pt x="12" y="26"/>
                    </a:lnTo>
                    <a:lnTo>
                      <a:pt x="16" y="32"/>
                    </a:lnTo>
                    <a:lnTo>
                      <a:pt x="18" y="34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8" y="34"/>
                    </a:lnTo>
                    <a:lnTo>
                      <a:pt x="30" y="32"/>
                    </a:lnTo>
                    <a:lnTo>
                      <a:pt x="32" y="28"/>
                    </a:lnTo>
                    <a:lnTo>
                      <a:pt x="34" y="30"/>
                    </a:lnTo>
                    <a:lnTo>
                      <a:pt x="30" y="36"/>
                    </a:lnTo>
                    <a:lnTo>
                      <a:pt x="26" y="40"/>
                    </a:lnTo>
                    <a:lnTo>
                      <a:pt x="22" y="42"/>
                    </a:lnTo>
                    <a:lnTo>
                      <a:pt x="18" y="42"/>
                    </a:lnTo>
                    <a:lnTo>
                      <a:pt x="12" y="42"/>
                    </a:lnTo>
                    <a:lnTo>
                      <a:pt x="6" y="40"/>
                    </a:lnTo>
                    <a:lnTo>
                      <a:pt x="4" y="36"/>
                    </a:lnTo>
                    <a:lnTo>
                      <a:pt x="0" y="30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4" y="6"/>
                    </a:lnTo>
                    <a:lnTo>
                      <a:pt x="12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30" y="6"/>
                    </a:lnTo>
                    <a:lnTo>
                      <a:pt x="32" y="10"/>
                    </a:lnTo>
                    <a:lnTo>
                      <a:pt x="34" y="14"/>
                    </a:lnTo>
                    <a:lnTo>
                      <a:pt x="34" y="20"/>
                    </a:lnTo>
                    <a:close/>
                    <a:moveTo>
                      <a:pt x="24" y="18"/>
                    </a:moveTo>
                    <a:lnTo>
                      <a:pt x="22" y="12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2" y="16"/>
                    </a:lnTo>
                    <a:lnTo>
                      <a:pt x="12" y="18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3" name="Freeform 111"/>
              <p:cNvSpPr>
                <a:spLocks noEditPoints="1"/>
              </p:cNvSpPr>
              <p:nvPr/>
            </p:nvSpPr>
            <p:spPr bwMode="auto">
              <a:xfrm>
                <a:off x="2070" y="2136"/>
                <a:ext cx="42" cy="60"/>
              </a:xfrm>
              <a:custGeom>
                <a:avLst/>
                <a:gdLst>
                  <a:gd name="T0" fmla="*/ 28 w 42"/>
                  <a:gd name="T1" fmla="*/ 36 h 60"/>
                  <a:gd name="T2" fmla="*/ 24 w 42"/>
                  <a:gd name="T3" fmla="*/ 38 h 60"/>
                  <a:gd name="T4" fmla="*/ 22 w 42"/>
                  <a:gd name="T5" fmla="*/ 40 h 60"/>
                  <a:gd name="T6" fmla="*/ 20 w 42"/>
                  <a:gd name="T7" fmla="*/ 42 h 60"/>
                  <a:gd name="T8" fmla="*/ 16 w 42"/>
                  <a:gd name="T9" fmla="*/ 42 h 60"/>
                  <a:gd name="T10" fmla="*/ 12 w 42"/>
                  <a:gd name="T11" fmla="*/ 42 h 60"/>
                  <a:gd name="T12" fmla="*/ 8 w 42"/>
                  <a:gd name="T13" fmla="*/ 40 h 60"/>
                  <a:gd name="T14" fmla="*/ 4 w 42"/>
                  <a:gd name="T15" fmla="*/ 36 h 60"/>
                  <a:gd name="T16" fmla="*/ 2 w 42"/>
                  <a:gd name="T17" fmla="*/ 30 h 60"/>
                  <a:gd name="T18" fmla="*/ 0 w 42"/>
                  <a:gd name="T19" fmla="*/ 24 h 60"/>
                  <a:gd name="T20" fmla="*/ 2 w 42"/>
                  <a:gd name="T21" fmla="*/ 18 h 60"/>
                  <a:gd name="T22" fmla="*/ 4 w 42"/>
                  <a:gd name="T23" fmla="*/ 12 h 60"/>
                  <a:gd name="T24" fmla="*/ 6 w 42"/>
                  <a:gd name="T25" fmla="*/ 8 h 60"/>
                  <a:gd name="T26" fmla="*/ 10 w 42"/>
                  <a:gd name="T27" fmla="*/ 4 h 60"/>
                  <a:gd name="T28" fmla="*/ 16 w 42"/>
                  <a:gd name="T29" fmla="*/ 2 h 60"/>
                  <a:gd name="T30" fmla="*/ 20 w 42"/>
                  <a:gd name="T31" fmla="*/ 0 h 60"/>
                  <a:gd name="T32" fmla="*/ 24 w 42"/>
                  <a:gd name="T33" fmla="*/ 2 h 60"/>
                  <a:gd name="T34" fmla="*/ 26 w 42"/>
                  <a:gd name="T35" fmla="*/ 2 h 60"/>
                  <a:gd name="T36" fmla="*/ 28 w 42"/>
                  <a:gd name="T37" fmla="*/ 4 h 60"/>
                  <a:gd name="T38" fmla="*/ 30 w 42"/>
                  <a:gd name="T39" fmla="*/ 4 h 60"/>
                  <a:gd name="T40" fmla="*/ 38 w 42"/>
                  <a:gd name="T41" fmla="*/ 0 h 60"/>
                  <a:gd name="T42" fmla="*/ 38 w 42"/>
                  <a:gd name="T43" fmla="*/ 0 h 60"/>
                  <a:gd name="T44" fmla="*/ 38 w 42"/>
                  <a:gd name="T45" fmla="*/ 52 h 60"/>
                  <a:gd name="T46" fmla="*/ 40 w 42"/>
                  <a:gd name="T47" fmla="*/ 54 h 60"/>
                  <a:gd name="T48" fmla="*/ 40 w 42"/>
                  <a:gd name="T49" fmla="*/ 56 h 60"/>
                  <a:gd name="T50" fmla="*/ 40 w 42"/>
                  <a:gd name="T51" fmla="*/ 58 h 60"/>
                  <a:gd name="T52" fmla="*/ 42 w 42"/>
                  <a:gd name="T53" fmla="*/ 58 h 60"/>
                  <a:gd name="T54" fmla="*/ 42 w 42"/>
                  <a:gd name="T55" fmla="*/ 60 h 60"/>
                  <a:gd name="T56" fmla="*/ 22 w 42"/>
                  <a:gd name="T57" fmla="*/ 60 h 60"/>
                  <a:gd name="T58" fmla="*/ 22 w 42"/>
                  <a:gd name="T59" fmla="*/ 58 h 60"/>
                  <a:gd name="T60" fmla="*/ 24 w 42"/>
                  <a:gd name="T61" fmla="*/ 58 h 60"/>
                  <a:gd name="T62" fmla="*/ 26 w 42"/>
                  <a:gd name="T63" fmla="*/ 58 h 60"/>
                  <a:gd name="T64" fmla="*/ 26 w 42"/>
                  <a:gd name="T65" fmla="*/ 58 h 60"/>
                  <a:gd name="T66" fmla="*/ 26 w 42"/>
                  <a:gd name="T67" fmla="*/ 56 h 60"/>
                  <a:gd name="T68" fmla="*/ 26 w 42"/>
                  <a:gd name="T69" fmla="*/ 56 h 60"/>
                  <a:gd name="T70" fmla="*/ 28 w 42"/>
                  <a:gd name="T71" fmla="*/ 52 h 60"/>
                  <a:gd name="T72" fmla="*/ 28 w 42"/>
                  <a:gd name="T73" fmla="*/ 36 h 60"/>
                  <a:gd name="T74" fmla="*/ 28 w 42"/>
                  <a:gd name="T75" fmla="*/ 34 h 60"/>
                  <a:gd name="T76" fmla="*/ 28 w 42"/>
                  <a:gd name="T77" fmla="*/ 18 h 60"/>
                  <a:gd name="T78" fmla="*/ 26 w 42"/>
                  <a:gd name="T79" fmla="*/ 12 h 60"/>
                  <a:gd name="T80" fmla="*/ 26 w 42"/>
                  <a:gd name="T81" fmla="*/ 8 h 60"/>
                  <a:gd name="T82" fmla="*/ 26 w 42"/>
                  <a:gd name="T83" fmla="*/ 6 h 60"/>
                  <a:gd name="T84" fmla="*/ 24 w 42"/>
                  <a:gd name="T85" fmla="*/ 4 h 60"/>
                  <a:gd name="T86" fmla="*/ 22 w 42"/>
                  <a:gd name="T87" fmla="*/ 4 h 60"/>
                  <a:gd name="T88" fmla="*/ 20 w 42"/>
                  <a:gd name="T89" fmla="*/ 4 h 60"/>
                  <a:gd name="T90" fmla="*/ 18 w 42"/>
                  <a:gd name="T91" fmla="*/ 4 h 60"/>
                  <a:gd name="T92" fmla="*/ 16 w 42"/>
                  <a:gd name="T93" fmla="*/ 6 h 60"/>
                  <a:gd name="T94" fmla="*/ 14 w 42"/>
                  <a:gd name="T95" fmla="*/ 10 h 60"/>
                  <a:gd name="T96" fmla="*/ 12 w 42"/>
                  <a:gd name="T97" fmla="*/ 16 h 60"/>
                  <a:gd name="T98" fmla="*/ 12 w 42"/>
                  <a:gd name="T99" fmla="*/ 22 h 60"/>
                  <a:gd name="T100" fmla="*/ 14 w 42"/>
                  <a:gd name="T101" fmla="*/ 30 h 60"/>
                  <a:gd name="T102" fmla="*/ 14 w 42"/>
                  <a:gd name="T103" fmla="*/ 36 h 60"/>
                  <a:gd name="T104" fmla="*/ 16 w 42"/>
                  <a:gd name="T105" fmla="*/ 36 h 60"/>
                  <a:gd name="T106" fmla="*/ 20 w 42"/>
                  <a:gd name="T107" fmla="*/ 38 h 60"/>
                  <a:gd name="T108" fmla="*/ 22 w 42"/>
                  <a:gd name="T109" fmla="*/ 38 h 60"/>
                  <a:gd name="T110" fmla="*/ 24 w 42"/>
                  <a:gd name="T111" fmla="*/ 36 h 60"/>
                  <a:gd name="T112" fmla="*/ 26 w 42"/>
                  <a:gd name="T113" fmla="*/ 36 h 60"/>
                  <a:gd name="T114" fmla="*/ 28 w 42"/>
                  <a:gd name="T115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2" h="60">
                    <a:moveTo>
                      <a:pt x="28" y="36"/>
                    </a:moveTo>
                    <a:lnTo>
                      <a:pt x="24" y="38"/>
                    </a:lnTo>
                    <a:lnTo>
                      <a:pt x="22" y="40"/>
                    </a:lnTo>
                    <a:lnTo>
                      <a:pt x="20" y="42"/>
                    </a:lnTo>
                    <a:lnTo>
                      <a:pt x="16" y="42"/>
                    </a:lnTo>
                    <a:lnTo>
                      <a:pt x="12" y="42"/>
                    </a:lnTo>
                    <a:lnTo>
                      <a:pt x="8" y="40"/>
                    </a:lnTo>
                    <a:lnTo>
                      <a:pt x="4" y="36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2" y="18"/>
                    </a:lnTo>
                    <a:lnTo>
                      <a:pt x="4" y="12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6" y="2"/>
                    </a:lnTo>
                    <a:lnTo>
                      <a:pt x="20" y="0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28" y="4"/>
                    </a:lnTo>
                    <a:lnTo>
                      <a:pt x="30" y="4"/>
                    </a:lnTo>
                    <a:lnTo>
                      <a:pt x="38" y="0"/>
                    </a:lnTo>
                    <a:lnTo>
                      <a:pt x="38" y="52"/>
                    </a:lnTo>
                    <a:lnTo>
                      <a:pt x="40" y="54"/>
                    </a:lnTo>
                    <a:lnTo>
                      <a:pt x="40" y="56"/>
                    </a:lnTo>
                    <a:lnTo>
                      <a:pt x="40" y="58"/>
                    </a:lnTo>
                    <a:lnTo>
                      <a:pt x="42" y="58"/>
                    </a:lnTo>
                    <a:lnTo>
                      <a:pt x="42" y="60"/>
                    </a:lnTo>
                    <a:lnTo>
                      <a:pt x="22" y="60"/>
                    </a:lnTo>
                    <a:lnTo>
                      <a:pt x="22" y="58"/>
                    </a:lnTo>
                    <a:lnTo>
                      <a:pt x="24" y="58"/>
                    </a:lnTo>
                    <a:lnTo>
                      <a:pt x="26" y="58"/>
                    </a:lnTo>
                    <a:lnTo>
                      <a:pt x="26" y="56"/>
                    </a:lnTo>
                    <a:lnTo>
                      <a:pt x="28" y="52"/>
                    </a:lnTo>
                    <a:lnTo>
                      <a:pt x="28" y="36"/>
                    </a:lnTo>
                    <a:close/>
                    <a:moveTo>
                      <a:pt x="28" y="34"/>
                    </a:moveTo>
                    <a:lnTo>
                      <a:pt x="28" y="18"/>
                    </a:lnTo>
                    <a:lnTo>
                      <a:pt x="26" y="12"/>
                    </a:lnTo>
                    <a:lnTo>
                      <a:pt x="26" y="8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6"/>
                    </a:lnTo>
                    <a:lnTo>
                      <a:pt x="14" y="10"/>
                    </a:lnTo>
                    <a:lnTo>
                      <a:pt x="12" y="16"/>
                    </a:lnTo>
                    <a:lnTo>
                      <a:pt x="12" y="22"/>
                    </a:lnTo>
                    <a:lnTo>
                      <a:pt x="14" y="30"/>
                    </a:lnTo>
                    <a:lnTo>
                      <a:pt x="14" y="36"/>
                    </a:lnTo>
                    <a:lnTo>
                      <a:pt x="16" y="36"/>
                    </a:lnTo>
                    <a:lnTo>
                      <a:pt x="20" y="38"/>
                    </a:lnTo>
                    <a:lnTo>
                      <a:pt x="22" y="38"/>
                    </a:lnTo>
                    <a:lnTo>
                      <a:pt x="24" y="36"/>
                    </a:lnTo>
                    <a:lnTo>
                      <a:pt x="26" y="36"/>
                    </a:lnTo>
                    <a:lnTo>
                      <a:pt x="28" y="3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4" name="Freeform 112"/>
              <p:cNvSpPr>
                <a:spLocks/>
              </p:cNvSpPr>
              <p:nvPr/>
            </p:nvSpPr>
            <p:spPr bwMode="auto">
              <a:xfrm>
                <a:off x="2120" y="2118"/>
                <a:ext cx="24" cy="78"/>
              </a:xfrm>
              <a:custGeom>
                <a:avLst/>
                <a:gdLst>
                  <a:gd name="T0" fmla="*/ 24 w 24"/>
                  <a:gd name="T1" fmla="*/ 0 h 78"/>
                  <a:gd name="T2" fmla="*/ 24 w 24"/>
                  <a:gd name="T3" fmla="*/ 2 h 78"/>
                  <a:gd name="T4" fmla="*/ 20 w 24"/>
                  <a:gd name="T5" fmla="*/ 4 h 78"/>
                  <a:gd name="T6" fmla="*/ 18 w 24"/>
                  <a:gd name="T7" fmla="*/ 8 h 78"/>
                  <a:gd name="T8" fmla="*/ 14 w 24"/>
                  <a:gd name="T9" fmla="*/ 12 h 78"/>
                  <a:gd name="T10" fmla="*/ 12 w 24"/>
                  <a:gd name="T11" fmla="*/ 18 h 78"/>
                  <a:gd name="T12" fmla="*/ 12 w 24"/>
                  <a:gd name="T13" fmla="*/ 24 h 78"/>
                  <a:gd name="T14" fmla="*/ 12 w 24"/>
                  <a:gd name="T15" fmla="*/ 30 h 78"/>
                  <a:gd name="T16" fmla="*/ 10 w 24"/>
                  <a:gd name="T17" fmla="*/ 38 h 78"/>
                  <a:gd name="T18" fmla="*/ 12 w 24"/>
                  <a:gd name="T19" fmla="*/ 50 h 78"/>
                  <a:gd name="T20" fmla="*/ 12 w 24"/>
                  <a:gd name="T21" fmla="*/ 58 h 78"/>
                  <a:gd name="T22" fmla="*/ 16 w 24"/>
                  <a:gd name="T23" fmla="*/ 66 h 78"/>
                  <a:gd name="T24" fmla="*/ 18 w 24"/>
                  <a:gd name="T25" fmla="*/ 70 h 78"/>
                  <a:gd name="T26" fmla="*/ 20 w 24"/>
                  <a:gd name="T27" fmla="*/ 74 h 78"/>
                  <a:gd name="T28" fmla="*/ 24 w 24"/>
                  <a:gd name="T29" fmla="*/ 76 h 78"/>
                  <a:gd name="T30" fmla="*/ 24 w 24"/>
                  <a:gd name="T31" fmla="*/ 78 h 78"/>
                  <a:gd name="T32" fmla="*/ 18 w 24"/>
                  <a:gd name="T33" fmla="*/ 74 h 78"/>
                  <a:gd name="T34" fmla="*/ 12 w 24"/>
                  <a:gd name="T35" fmla="*/ 70 h 78"/>
                  <a:gd name="T36" fmla="*/ 8 w 24"/>
                  <a:gd name="T37" fmla="*/ 64 h 78"/>
                  <a:gd name="T38" fmla="*/ 4 w 24"/>
                  <a:gd name="T39" fmla="*/ 56 h 78"/>
                  <a:gd name="T40" fmla="*/ 0 w 24"/>
                  <a:gd name="T41" fmla="*/ 48 h 78"/>
                  <a:gd name="T42" fmla="*/ 0 w 24"/>
                  <a:gd name="T43" fmla="*/ 38 h 78"/>
                  <a:gd name="T44" fmla="*/ 0 w 24"/>
                  <a:gd name="T45" fmla="*/ 30 h 78"/>
                  <a:gd name="T46" fmla="*/ 4 w 24"/>
                  <a:gd name="T47" fmla="*/ 22 h 78"/>
                  <a:gd name="T48" fmla="*/ 6 w 24"/>
                  <a:gd name="T49" fmla="*/ 14 h 78"/>
                  <a:gd name="T50" fmla="*/ 12 w 24"/>
                  <a:gd name="T51" fmla="*/ 8 h 78"/>
                  <a:gd name="T52" fmla="*/ 18 w 24"/>
                  <a:gd name="T53" fmla="*/ 2 h 78"/>
                  <a:gd name="T54" fmla="*/ 24 w 24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24" y="0"/>
                    </a:moveTo>
                    <a:lnTo>
                      <a:pt x="24" y="2"/>
                    </a:lnTo>
                    <a:lnTo>
                      <a:pt x="20" y="4"/>
                    </a:lnTo>
                    <a:lnTo>
                      <a:pt x="18" y="8"/>
                    </a:lnTo>
                    <a:lnTo>
                      <a:pt x="14" y="12"/>
                    </a:lnTo>
                    <a:lnTo>
                      <a:pt x="12" y="18"/>
                    </a:lnTo>
                    <a:lnTo>
                      <a:pt x="12" y="24"/>
                    </a:lnTo>
                    <a:lnTo>
                      <a:pt x="12" y="30"/>
                    </a:lnTo>
                    <a:lnTo>
                      <a:pt x="10" y="38"/>
                    </a:lnTo>
                    <a:lnTo>
                      <a:pt x="12" y="50"/>
                    </a:lnTo>
                    <a:lnTo>
                      <a:pt x="12" y="58"/>
                    </a:lnTo>
                    <a:lnTo>
                      <a:pt x="16" y="66"/>
                    </a:lnTo>
                    <a:lnTo>
                      <a:pt x="18" y="70"/>
                    </a:lnTo>
                    <a:lnTo>
                      <a:pt x="20" y="74"/>
                    </a:lnTo>
                    <a:lnTo>
                      <a:pt x="24" y="76"/>
                    </a:lnTo>
                    <a:lnTo>
                      <a:pt x="24" y="78"/>
                    </a:lnTo>
                    <a:lnTo>
                      <a:pt x="18" y="74"/>
                    </a:lnTo>
                    <a:lnTo>
                      <a:pt x="12" y="70"/>
                    </a:lnTo>
                    <a:lnTo>
                      <a:pt x="8" y="64"/>
                    </a:lnTo>
                    <a:lnTo>
                      <a:pt x="4" y="56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4" y="22"/>
                    </a:lnTo>
                    <a:lnTo>
                      <a:pt x="6" y="14"/>
                    </a:lnTo>
                    <a:lnTo>
                      <a:pt x="12" y="8"/>
                    </a:lnTo>
                    <a:lnTo>
                      <a:pt x="18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5" name="Freeform 113"/>
              <p:cNvSpPr>
                <a:spLocks/>
              </p:cNvSpPr>
              <p:nvPr/>
            </p:nvSpPr>
            <p:spPr bwMode="auto">
              <a:xfrm>
                <a:off x="2148" y="2136"/>
                <a:ext cx="34" cy="42"/>
              </a:xfrm>
              <a:custGeom>
                <a:avLst/>
                <a:gdLst>
                  <a:gd name="T0" fmla="*/ 34 w 34"/>
                  <a:gd name="T1" fmla="*/ 30 h 42"/>
                  <a:gd name="T2" fmla="*/ 34 w 34"/>
                  <a:gd name="T3" fmla="*/ 32 h 42"/>
                  <a:gd name="T4" fmla="*/ 32 w 34"/>
                  <a:gd name="T5" fmla="*/ 36 h 42"/>
                  <a:gd name="T6" fmla="*/ 28 w 34"/>
                  <a:gd name="T7" fmla="*/ 40 h 42"/>
                  <a:gd name="T8" fmla="*/ 24 w 34"/>
                  <a:gd name="T9" fmla="*/ 42 h 42"/>
                  <a:gd name="T10" fmla="*/ 18 w 34"/>
                  <a:gd name="T11" fmla="*/ 42 h 42"/>
                  <a:gd name="T12" fmla="*/ 14 w 34"/>
                  <a:gd name="T13" fmla="*/ 42 h 42"/>
                  <a:gd name="T14" fmla="*/ 8 w 34"/>
                  <a:gd name="T15" fmla="*/ 40 h 42"/>
                  <a:gd name="T16" fmla="*/ 6 w 34"/>
                  <a:gd name="T17" fmla="*/ 36 h 42"/>
                  <a:gd name="T18" fmla="*/ 2 w 34"/>
                  <a:gd name="T19" fmla="*/ 30 h 42"/>
                  <a:gd name="T20" fmla="*/ 0 w 34"/>
                  <a:gd name="T21" fmla="*/ 22 h 42"/>
                  <a:gd name="T22" fmla="*/ 2 w 34"/>
                  <a:gd name="T23" fmla="*/ 14 h 42"/>
                  <a:gd name="T24" fmla="*/ 4 w 34"/>
                  <a:gd name="T25" fmla="*/ 8 h 42"/>
                  <a:gd name="T26" fmla="*/ 8 w 34"/>
                  <a:gd name="T27" fmla="*/ 4 h 42"/>
                  <a:gd name="T28" fmla="*/ 14 w 34"/>
                  <a:gd name="T29" fmla="*/ 2 h 42"/>
                  <a:gd name="T30" fmla="*/ 20 w 34"/>
                  <a:gd name="T31" fmla="*/ 0 h 42"/>
                  <a:gd name="T32" fmla="*/ 26 w 34"/>
                  <a:gd name="T33" fmla="*/ 2 h 42"/>
                  <a:gd name="T34" fmla="*/ 30 w 34"/>
                  <a:gd name="T35" fmla="*/ 4 h 42"/>
                  <a:gd name="T36" fmla="*/ 32 w 34"/>
                  <a:gd name="T37" fmla="*/ 8 h 42"/>
                  <a:gd name="T38" fmla="*/ 34 w 34"/>
                  <a:gd name="T39" fmla="*/ 12 h 42"/>
                  <a:gd name="T40" fmla="*/ 34 w 34"/>
                  <a:gd name="T41" fmla="*/ 14 h 42"/>
                  <a:gd name="T42" fmla="*/ 32 w 34"/>
                  <a:gd name="T43" fmla="*/ 16 h 42"/>
                  <a:gd name="T44" fmla="*/ 30 w 34"/>
                  <a:gd name="T45" fmla="*/ 16 h 42"/>
                  <a:gd name="T46" fmla="*/ 28 w 34"/>
                  <a:gd name="T47" fmla="*/ 16 h 42"/>
                  <a:gd name="T48" fmla="*/ 26 w 34"/>
                  <a:gd name="T49" fmla="*/ 16 h 42"/>
                  <a:gd name="T50" fmla="*/ 24 w 34"/>
                  <a:gd name="T51" fmla="*/ 14 h 42"/>
                  <a:gd name="T52" fmla="*/ 22 w 34"/>
                  <a:gd name="T53" fmla="*/ 12 h 42"/>
                  <a:gd name="T54" fmla="*/ 22 w 34"/>
                  <a:gd name="T55" fmla="*/ 8 h 42"/>
                  <a:gd name="T56" fmla="*/ 22 w 34"/>
                  <a:gd name="T57" fmla="*/ 6 h 42"/>
                  <a:gd name="T58" fmla="*/ 20 w 34"/>
                  <a:gd name="T59" fmla="*/ 4 h 42"/>
                  <a:gd name="T60" fmla="*/ 20 w 34"/>
                  <a:gd name="T61" fmla="*/ 4 h 42"/>
                  <a:gd name="T62" fmla="*/ 18 w 34"/>
                  <a:gd name="T63" fmla="*/ 4 h 42"/>
                  <a:gd name="T64" fmla="*/ 16 w 34"/>
                  <a:gd name="T65" fmla="*/ 4 h 42"/>
                  <a:gd name="T66" fmla="*/ 14 w 34"/>
                  <a:gd name="T67" fmla="*/ 6 h 42"/>
                  <a:gd name="T68" fmla="*/ 12 w 34"/>
                  <a:gd name="T69" fmla="*/ 10 h 42"/>
                  <a:gd name="T70" fmla="*/ 12 w 34"/>
                  <a:gd name="T71" fmla="*/ 16 h 42"/>
                  <a:gd name="T72" fmla="*/ 12 w 34"/>
                  <a:gd name="T73" fmla="*/ 20 h 42"/>
                  <a:gd name="T74" fmla="*/ 14 w 34"/>
                  <a:gd name="T75" fmla="*/ 26 h 42"/>
                  <a:gd name="T76" fmla="*/ 16 w 34"/>
                  <a:gd name="T77" fmla="*/ 30 h 42"/>
                  <a:gd name="T78" fmla="*/ 18 w 34"/>
                  <a:gd name="T79" fmla="*/ 32 h 42"/>
                  <a:gd name="T80" fmla="*/ 22 w 34"/>
                  <a:gd name="T81" fmla="*/ 34 h 42"/>
                  <a:gd name="T82" fmla="*/ 24 w 34"/>
                  <a:gd name="T83" fmla="*/ 34 h 42"/>
                  <a:gd name="T84" fmla="*/ 26 w 34"/>
                  <a:gd name="T85" fmla="*/ 34 h 42"/>
                  <a:gd name="T86" fmla="*/ 28 w 34"/>
                  <a:gd name="T87" fmla="*/ 34 h 42"/>
                  <a:gd name="T88" fmla="*/ 30 w 34"/>
                  <a:gd name="T89" fmla="*/ 32 h 42"/>
                  <a:gd name="T90" fmla="*/ 34 w 34"/>
                  <a:gd name="T91" fmla="*/ 3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4" h="42">
                    <a:moveTo>
                      <a:pt x="34" y="30"/>
                    </a:moveTo>
                    <a:lnTo>
                      <a:pt x="34" y="32"/>
                    </a:lnTo>
                    <a:lnTo>
                      <a:pt x="32" y="36"/>
                    </a:lnTo>
                    <a:lnTo>
                      <a:pt x="28" y="40"/>
                    </a:lnTo>
                    <a:lnTo>
                      <a:pt x="24" y="42"/>
                    </a:lnTo>
                    <a:lnTo>
                      <a:pt x="18" y="42"/>
                    </a:lnTo>
                    <a:lnTo>
                      <a:pt x="14" y="42"/>
                    </a:lnTo>
                    <a:lnTo>
                      <a:pt x="8" y="40"/>
                    </a:lnTo>
                    <a:lnTo>
                      <a:pt x="6" y="36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26" y="2"/>
                    </a:lnTo>
                    <a:lnTo>
                      <a:pt x="30" y="4"/>
                    </a:lnTo>
                    <a:lnTo>
                      <a:pt x="32" y="8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2" y="16"/>
                    </a:lnTo>
                    <a:lnTo>
                      <a:pt x="30" y="16"/>
                    </a:lnTo>
                    <a:lnTo>
                      <a:pt x="28" y="16"/>
                    </a:lnTo>
                    <a:lnTo>
                      <a:pt x="26" y="16"/>
                    </a:lnTo>
                    <a:lnTo>
                      <a:pt x="24" y="14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2" y="16"/>
                    </a:lnTo>
                    <a:lnTo>
                      <a:pt x="12" y="20"/>
                    </a:lnTo>
                    <a:lnTo>
                      <a:pt x="14" y="26"/>
                    </a:lnTo>
                    <a:lnTo>
                      <a:pt x="16" y="30"/>
                    </a:lnTo>
                    <a:lnTo>
                      <a:pt x="18" y="32"/>
                    </a:lnTo>
                    <a:lnTo>
                      <a:pt x="22" y="34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8" y="34"/>
                    </a:lnTo>
                    <a:lnTo>
                      <a:pt x="30" y="32"/>
                    </a:lnTo>
                    <a:lnTo>
                      <a:pt x="34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6" name="Freeform 114"/>
              <p:cNvSpPr>
                <a:spLocks/>
              </p:cNvSpPr>
              <p:nvPr/>
            </p:nvSpPr>
            <p:spPr bwMode="auto">
              <a:xfrm>
                <a:off x="2186" y="2118"/>
                <a:ext cx="24" cy="78"/>
              </a:xfrm>
              <a:custGeom>
                <a:avLst/>
                <a:gdLst>
                  <a:gd name="T0" fmla="*/ 0 w 24"/>
                  <a:gd name="T1" fmla="*/ 78 h 78"/>
                  <a:gd name="T2" fmla="*/ 0 w 24"/>
                  <a:gd name="T3" fmla="*/ 76 h 78"/>
                  <a:gd name="T4" fmla="*/ 4 w 24"/>
                  <a:gd name="T5" fmla="*/ 72 h 78"/>
                  <a:gd name="T6" fmla="*/ 6 w 24"/>
                  <a:gd name="T7" fmla="*/ 70 h 78"/>
                  <a:gd name="T8" fmla="*/ 10 w 24"/>
                  <a:gd name="T9" fmla="*/ 66 h 78"/>
                  <a:gd name="T10" fmla="*/ 12 w 24"/>
                  <a:gd name="T11" fmla="*/ 60 h 78"/>
                  <a:gd name="T12" fmla="*/ 12 w 24"/>
                  <a:gd name="T13" fmla="*/ 54 h 78"/>
                  <a:gd name="T14" fmla="*/ 12 w 24"/>
                  <a:gd name="T15" fmla="*/ 46 h 78"/>
                  <a:gd name="T16" fmla="*/ 14 w 24"/>
                  <a:gd name="T17" fmla="*/ 38 h 78"/>
                  <a:gd name="T18" fmla="*/ 12 w 24"/>
                  <a:gd name="T19" fmla="*/ 28 h 78"/>
                  <a:gd name="T20" fmla="*/ 12 w 24"/>
                  <a:gd name="T21" fmla="*/ 18 h 78"/>
                  <a:gd name="T22" fmla="*/ 8 w 24"/>
                  <a:gd name="T23" fmla="*/ 12 h 78"/>
                  <a:gd name="T24" fmla="*/ 6 w 24"/>
                  <a:gd name="T25" fmla="*/ 6 h 78"/>
                  <a:gd name="T26" fmla="*/ 4 w 24"/>
                  <a:gd name="T27" fmla="*/ 4 h 78"/>
                  <a:gd name="T28" fmla="*/ 0 w 24"/>
                  <a:gd name="T29" fmla="*/ 2 h 78"/>
                  <a:gd name="T30" fmla="*/ 0 w 24"/>
                  <a:gd name="T31" fmla="*/ 0 h 78"/>
                  <a:gd name="T32" fmla="*/ 6 w 24"/>
                  <a:gd name="T33" fmla="*/ 2 h 78"/>
                  <a:gd name="T34" fmla="*/ 12 w 24"/>
                  <a:gd name="T35" fmla="*/ 8 h 78"/>
                  <a:gd name="T36" fmla="*/ 18 w 24"/>
                  <a:gd name="T37" fmla="*/ 14 h 78"/>
                  <a:gd name="T38" fmla="*/ 20 w 24"/>
                  <a:gd name="T39" fmla="*/ 22 h 78"/>
                  <a:gd name="T40" fmla="*/ 24 w 24"/>
                  <a:gd name="T41" fmla="*/ 30 h 78"/>
                  <a:gd name="T42" fmla="*/ 24 w 24"/>
                  <a:gd name="T43" fmla="*/ 38 h 78"/>
                  <a:gd name="T44" fmla="*/ 24 w 24"/>
                  <a:gd name="T45" fmla="*/ 48 h 78"/>
                  <a:gd name="T46" fmla="*/ 20 w 24"/>
                  <a:gd name="T47" fmla="*/ 56 h 78"/>
                  <a:gd name="T48" fmla="*/ 18 w 24"/>
                  <a:gd name="T49" fmla="*/ 64 h 78"/>
                  <a:gd name="T50" fmla="*/ 12 w 24"/>
                  <a:gd name="T51" fmla="*/ 70 h 78"/>
                  <a:gd name="T52" fmla="*/ 6 w 24"/>
                  <a:gd name="T53" fmla="*/ 74 h 78"/>
                  <a:gd name="T54" fmla="*/ 0 w 24"/>
                  <a:gd name="T5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0" y="78"/>
                    </a:moveTo>
                    <a:lnTo>
                      <a:pt x="0" y="76"/>
                    </a:lnTo>
                    <a:lnTo>
                      <a:pt x="4" y="72"/>
                    </a:lnTo>
                    <a:lnTo>
                      <a:pt x="6" y="70"/>
                    </a:lnTo>
                    <a:lnTo>
                      <a:pt x="10" y="66"/>
                    </a:lnTo>
                    <a:lnTo>
                      <a:pt x="12" y="60"/>
                    </a:lnTo>
                    <a:lnTo>
                      <a:pt x="12" y="54"/>
                    </a:lnTo>
                    <a:lnTo>
                      <a:pt x="12" y="46"/>
                    </a:lnTo>
                    <a:lnTo>
                      <a:pt x="14" y="38"/>
                    </a:lnTo>
                    <a:lnTo>
                      <a:pt x="12" y="28"/>
                    </a:lnTo>
                    <a:lnTo>
                      <a:pt x="12" y="18"/>
                    </a:lnTo>
                    <a:lnTo>
                      <a:pt x="8" y="12"/>
                    </a:lnTo>
                    <a:lnTo>
                      <a:pt x="6" y="6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2" y="8"/>
                    </a:lnTo>
                    <a:lnTo>
                      <a:pt x="18" y="14"/>
                    </a:lnTo>
                    <a:lnTo>
                      <a:pt x="20" y="22"/>
                    </a:lnTo>
                    <a:lnTo>
                      <a:pt x="24" y="30"/>
                    </a:lnTo>
                    <a:lnTo>
                      <a:pt x="24" y="38"/>
                    </a:lnTo>
                    <a:lnTo>
                      <a:pt x="24" y="48"/>
                    </a:lnTo>
                    <a:lnTo>
                      <a:pt x="20" y="56"/>
                    </a:lnTo>
                    <a:lnTo>
                      <a:pt x="18" y="64"/>
                    </a:lnTo>
                    <a:lnTo>
                      <a:pt x="12" y="70"/>
                    </a:lnTo>
                    <a:lnTo>
                      <a:pt x="6" y="74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7" name="Rectangle 115"/>
              <p:cNvSpPr>
                <a:spLocks noChangeArrowheads="1"/>
              </p:cNvSpPr>
              <p:nvPr/>
            </p:nvSpPr>
            <p:spPr bwMode="auto">
              <a:xfrm>
                <a:off x="2232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8" name="Freeform 116"/>
              <p:cNvSpPr>
                <a:spLocks noEditPoints="1"/>
              </p:cNvSpPr>
              <p:nvPr/>
            </p:nvSpPr>
            <p:spPr bwMode="auto">
              <a:xfrm>
                <a:off x="2344" y="2136"/>
                <a:ext cx="42" cy="60"/>
              </a:xfrm>
              <a:custGeom>
                <a:avLst/>
                <a:gdLst>
                  <a:gd name="T0" fmla="*/ 14 w 42"/>
                  <a:gd name="T1" fmla="*/ 36 h 60"/>
                  <a:gd name="T2" fmla="*/ 14 w 42"/>
                  <a:gd name="T3" fmla="*/ 52 h 60"/>
                  <a:gd name="T4" fmla="*/ 14 w 42"/>
                  <a:gd name="T5" fmla="*/ 54 h 60"/>
                  <a:gd name="T6" fmla="*/ 16 w 42"/>
                  <a:gd name="T7" fmla="*/ 56 h 60"/>
                  <a:gd name="T8" fmla="*/ 16 w 42"/>
                  <a:gd name="T9" fmla="*/ 58 h 60"/>
                  <a:gd name="T10" fmla="*/ 16 w 42"/>
                  <a:gd name="T11" fmla="*/ 58 h 60"/>
                  <a:gd name="T12" fmla="*/ 18 w 42"/>
                  <a:gd name="T13" fmla="*/ 58 h 60"/>
                  <a:gd name="T14" fmla="*/ 20 w 42"/>
                  <a:gd name="T15" fmla="*/ 58 h 60"/>
                  <a:gd name="T16" fmla="*/ 20 w 42"/>
                  <a:gd name="T17" fmla="*/ 60 h 60"/>
                  <a:gd name="T18" fmla="*/ 0 w 42"/>
                  <a:gd name="T19" fmla="*/ 60 h 60"/>
                  <a:gd name="T20" fmla="*/ 0 w 42"/>
                  <a:gd name="T21" fmla="*/ 58 h 60"/>
                  <a:gd name="T22" fmla="*/ 0 w 42"/>
                  <a:gd name="T23" fmla="*/ 58 h 60"/>
                  <a:gd name="T24" fmla="*/ 2 w 42"/>
                  <a:gd name="T25" fmla="*/ 56 h 60"/>
                  <a:gd name="T26" fmla="*/ 2 w 42"/>
                  <a:gd name="T27" fmla="*/ 54 h 60"/>
                  <a:gd name="T28" fmla="*/ 2 w 42"/>
                  <a:gd name="T29" fmla="*/ 52 h 60"/>
                  <a:gd name="T30" fmla="*/ 2 w 42"/>
                  <a:gd name="T31" fmla="*/ 12 h 60"/>
                  <a:gd name="T32" fmla="*/ 2 w 42"/>
                  <a:gd name="T33" fmla="*/ 8 h 60"/>
                  <a:gd name="T34" fmla="*/ 2 w 42"/>
                  <a:gd name="T35" fmla="*/ 6 h 60"/>
                  <a:gd name="T36" fmla="*/ 2 w 42"/>
                  <a:gd name="T37" fmla="*/ 4 h 60"/>
                  <a:gd name="T38" fmla="*/ 0 w 42"/>
                  <a:gd name="T39" fmla="*/ 4 h 60"/>
                  <a:gd name="T40" fmla="*/ 0 w 42"/>
                  <a:gd name="T41" fmla="*/ 2 h 60"/>
                  <a:gd name="T42" fmla="*/ 14 w 42"/>
                  <a:gd name="T43" fmla="*/ 2 h 60"/>
                  <a:gd name="T44" fmla="*/ 14 w 42"/>
                  <a:gd name="T45" fmla="*/ 8 h 60"/>
                  <a:gd name="T46" fmla="*/ 16 w 42"/>
                  <a:gd name="T47" fmla="*/ 4 h 60"/>
                  <a:gd name="T48" fmla="*/ 20 w 42"/>
                  <a:gd name="T49" fmla="*/ 2 h 60"/>
                  <a:gd name="T50" fmla="*/ 22 w 42"/>
                  <a:gd name="T51" fmla="*/ 2 h 60"/>
                  <a:gd name="T52" fmla="*/ 26 w 42"/>
                  <a:gd name="T53" fmla="*/ 0 h 60"/>
                  <a:gd name="T54" fmla="*/ 30 w 42"/>
                  <a:gd name="T55" fmla="*/ 2 h 60"/>
                  <a:gd name="T56" fmla="*/ 34 w 42"/>
                  <a:gd name="T57" fmla="*/ 4 h 60"/>
                  <a:gd name="T58" fmla="*/ 38 w 42"/>
                  <a:gd name="T59" fmla="*/ 6 h 60"/>
                  <a:gd name="T60" fmla="*/ 40 w 42"/>
                  <a:gd name="T61" fmla="*/ 12 h 60"/>
                  <a:gd name="T62" fmla="*/ 40 w 42"/>
                  <a:gd name="T63" fmla="*/ 16 h 60"/>
                  <a:gd name="T64" fmla="*/ 42 w 42"/>
                  <a:gd name="T65" fmla="*/ 22 h 60"/>
                  <a:gd name="T66" fmla="*/ 40 w 42"/>
                  <a:gd name="T67" fmla="*/ 26 h 60"/>
                  <a:gd name="T68" fmla="*/ 40 w 42"/>
                  <a:gd name="T69" fmla="*/ 32 h 60"/>
                  <a:gd name="T70" fmla="*/ 36 w 42"/>
                  <a:gd name="T71" fmla="*/ 36 h 60"/>
                  <a:gd name="T72" fmla="*/ 34 w 42"/>
                  <a:gd name="T73" fmla="*/ 40 h 60"/>
                  <a:gd name="T74" fmla="*/ 30 w 42"/>
                  <a:gd name="T75" fmla="*/ 42 h 60"/>
                  <a:gd name="T76" fmla="*/ 26 w 42"/>
                  <a:gd name="T77" fmla="*/ 42 h 60"/>
                  <a:gd name="T78" fmla="*/ 22 w 42"/>
                  <a:gd name="T79" fmla="*/ 42 h 60"/>
                  <a:gd name="T80" fmla="*/ 20 w 42"/>
                  <a:gd name="T81" fmla="*/ 40 h 60"/>
                  <a:gd name="T82" fmla="*/ 18 w 42"/>
                  <a:gd name="T83" fmla="*/ 40 h 60"/>
                  <a:gd name="T84" fmla="*/ 14 w 42"/>
                  <a:gd name="T85" fmla="*/ 36 h 60"/>
                  <a:gd name="T86" fmla="*/ 14 w 42"/>
                  <a:gd name="T87" fmla="*/ 34 h 60"/>
                  <a:gd name="T88" fmla="*/ 18 w 42"/>
                  <a:gd name="T89" fmla="*/ 38 h 60"/>
                  <a:gd name="T90" fmla="*/ 24 w 42"/>
                  <a:gd name="T91" fmla="*/ 40 h 60"/>
                  <a:gd name="T92" fmla="*/ 26 w 42"/>
                  <a:gd name="T93" fmla="*/ 38 h 60"/>
                  <a:gd name="T94" fmla="*/ 28 w 42"/>
                  <a:gd name="T95" fmla="*/ 36 h 60"/>
                  <a:gd name="T96" fmla="*/ 28 w 42"/>
                  <a:gd name="T97" fmla="*/ 34 h 60"/>
                  <a:gd name="T98" fmla="*/ 30 w 42"/>
                  <a:gd name="T99" fmla="*/ 28 h 60"/>
                  <a:gd name="T100" fmla="*/ 30 w 42"/>
                  <a:gd name="T101" fmla="*/ 22 h 60"/>
                  <a:gd name="T102" fmla="*/ 30 w 42"/>
                  <a:gd name="T103" fmla="*/ 16 h 60"/>
                  <a:gd name="T104" fmla="*/ 28 w 42"/>
                  <a:gd name="T105" fmla="*/ 12 h 60"/>
                  <a:gd name="T106" fmla="*/ 26 w 42"/>
                  <a:gd name="T107" fmla="*/ 8 h 60"/>
                  <a:gd name="T108" fmla="*/ 24 w 42"/>
                  <a:gd name="T109" fmla="*/ 6 h 60"/>
                  <a:gd name="T110" fmla="*/ 22 w 42"/>
                  <a:gd name="T111" fmla="*/ 6 h 60"/>
                  <a:gd name="T112" fmla="*/ 20 w 42"/>
                  <a:gd name="T113" fmla="*/ 6 h 60"/>
                  <a:gd name="T114" fmla="*/ 16 w 42"/>
                  <a:gd name="T115" fmla="*/ 8 h 60"/>
                  <a:gd name="T116" fmla="*/ 14 w 42"/>
                  <a:gd name="T117" fmla="*/ 12 h 60"/>
                  <a:gd name="T118" fmla="*/ 14 w 42"/>
                  <a:gd name="T119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2" h="60">
                    <a:moveTo>
                      <a:pt x="14" y="36"/>
                    </a:moveTo>
                    <a:lnTo>
                      <a:pt x="14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0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2" y="12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4" y="2"/>
                    </a:lnTo>
                    <a:lnTo>
                      <a:pt x="14" y="8"/>
                    </a:lnTo>
                    <a:lnTo>
                      <a:pt x="16" y="4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6" y="0"/>
                    </a:lnTo>
                    <a:lnTo>
                      <a:pt x="30" y="2"/>
                    </a:lnTo>
                    <a:lnTo>
                      <a:pt x="34" y="4"/>
                    </a:lnTo>
                    <a:lnTo>
                      <a:pt x="38" y="6"/>
                    </a:lnTo>
                    <a:lnTo>
                      <a:pt x="40" y="12"/>
                    </a:lnTo>
                    <a:lnTo>
                      <a:pt x="40" y="16"/>
                    </a:lnTo>
                    <a:lnTo>
                      <a:pt x="42" y="22"/>
                    </a:lnTo>
                    <a:lnTo>
                      <a:pt x="40" y="26"/>
                    </a:lnTo>
                    <a:lnTo>
                      <a:pt x="40" y="32"/>
                    </a:lnTo>
                    <a:lnTo>
                      <a:pt x="36" y="36"/>
                    </a:lnTo>
                    <a:lnTo>
                      <a:pt x="34" y="40"/>
                    </a:lnTo>
                    <a:lnTo>
                      <a:pt x="30" y="42"/>
                    </a:lnTo>
                    <a:lnTo>
                      <a:pt x="26" y="42"/>
                    </a:lnTo>
                    <a:lnTo>
                      <a:pt x="22" y="42"/>
                    </a:lnTo>
                    <a:lnTo>
                      <a:pt x="20" y="40"/>
                    </a:lnTo>
                    <a:lnTo>
                      <a:pt x="18" y="40"/>
                    </a:lnTo>
                    <a:lnTo>
                      <a:pt x="14" y="36"/>
                    </a:lnTo>
                    <a:close/>
                    <a:moveTo>
                      <a:pt x="14" y="34"/>
                    </a:moveTo>
                    <a:lnTo>
                      <a:pt x="18" y="38"/>
                    </a:lnTo>
                    <a:lnTo>
                      <a:pt x="24" y="40"/>
                    </a:lnTo>
                    <a:lnTo>
                      <a:pt x="26" y="38"/>
                    </a:lnTo>
                    <a:lnTo>
                      <a:pt x="28" y="36"/>
                    </a:lnTo>
                    <a:lnTo>
                      <a:pt x="28" y="34"/>
                    </a:lnTo>
                    <a:lnTo>
                      <a:pt x="30" y="28"/>
                    </a:lnTo>
                    <a:lnTo>
                      <a:pt x="30" y="22"/>
                    </a:lnTo>
                    <a:lnTo>
                      <a:pt x="30" y="16"/>
                    </a:lnTo>
                    <a:lnTo>
                      <a:pt x="28" y="12"/>
                    </a:lnTo>
                    <a:lnTo>
                      <a:pt x="26" y="8"/>
                    </a:lnTo>
                    <a:lnTo>
                      <a:pt x="24" y="6"/>
                    </a:lnTo>
                    <a:lnTo>
                      <a:pt x="22" y="6"/>
                    </a:lnTo>
                    <a:lnTo>
                      <a:pt x="20" y="6"/>
                    </a:lnTo>
                    <a:lnTo>
                      <a:pt x="16" y="8"/>
                    </a:lnTo>
                    <a:lnTo>
                      <a:pt x="14" y="12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9" name="Freeform 117"/>
              <p:cNvSpPr>
                <a:spLocks/>
              </p:cNvSpPr>
              <p:nvPr/>
            </p:nvSpPr>
            <p:spPr bwMode="auto">
              <a:xfrm>
                <a:off x="2392" y="2118"/>
                <a:ext cx="24" cy="78"/>
              </a:xfrm>
              <a:custGeom>
                <a:avLst/>
                <a:gdLst>
                  <a:gd name="T0" fmla="*/ 24 w 24"/>
                  <a:gd name="T1" fmla="*/ 0 h 78"/>
                  <a:gd name="T2" fmla="*/ 24 w 24"/>
                  <a:gd name="T3" fmla="*/ 2 h 78"/>
                  <a:gd name="T4" fmla="*/ 20 w 24"/>
                  <a:gd name="T5" fmla="*/ 4 h 78"/>
                  <a:gd name="T6" fmla="*/ 18 w 24"/>
                  <a:gd name="T7" fmla="*/ 8 h 78"/>
                  <a:gd name="T8" fmla="*/ 14 w 24"/>
                  <a:gd name="T9" fmla="*/ 12 h 78"/>
                  <a:gd name="T10" fmla="*/ 12 w 24"/>
                  <a:gd name="T11" fmla="*/ 18 h 78"/>
                  <a:gd name="T12" fmla="*/ 12 w 24"/>
                  <a:gd name="T13" fmla="*/ 24 h 78"/>
                  <a:gd name="T14" fmla="*/ 10 w 24"/>
                  <a:gd name="T15" fmla="*/ 30 h 78"/>
                  <a:gd name="T16" fmla="*/ 10 w 24"/>
                  <a:gd name="T17" fmla="*/ 38 h 78"/>
                  <a:gd name="T18" fmla="*/ 12 w 24"/>
                  <a:gd name="T19" fmla="*/ 50 h 78"/>
                  <a:gd name="T20" fmla="*/ 12 w 24"/>
                  <a:gd name="T21" fmla="*/ 58 h 78"/>
                  <a:gd name="T22" fmla="*/ 14 w 24"/>
                  <a:gd name="T23" fmla="*/ 66 h 78"/>
                  <a:gd name="T24" fmla="*/ 18 w 24"/>
                  <a:gd name="T25" fmla="*/ 70 h 78"/>
                  <a:gd name="T26" fmla="*/ 20 w 24"/>
                  <a:gd name="T27" fmla="*/ 74 h 78"/>
                  <a:gd name="T28" fmla="*/ 24 w 24"/>
                  <a:gd name="T29" fmla="*/ 76 h 78"/>
                  <a:gd name="T30" fmla="*/ 24 w 24"/>
                  <a:gd name="T31" fmla="*/ 78 h 78"/>
                  <a:gd name="T32" fmla="*/ 18 w 24"/>
                  <a:gd name="T33" fmla="*/ 74 h 78"/>
                  <a:gd name="T34" fmla="*/ 12 w 24"/>
                  <a:gd name="T35" fmla="*/ 70 h 78"/>
                  <a:gd name="T36" fmla="*/ 6 w 24"/>
                  <a:gd name="T37" fmla="*/ 64 h 78"/>
                  <a:gd name="T38" fmla="*/ 2 w 24"/>
                  <a:gd name="T39" fmla="*/ 56 h 78"/>
                  <a:gd name="T40" fmla="*/ 0 w 24"/>
                  <a:gd name="T41" fmla="*/ 48 h 78"/>
                  <a:gd name="T42" fmla="*/ 0 w 24"/>
                  <a:gd name="T43" fmla="*/ 38 h 78"/>
                  <a:gd name="T44" fmla="*/ 0 w 24"/>
                  <a:gd name="T45" fmla="*/ 30 h 78"/>
                  <a:gd name="T46" fmla="*/ 2 w 24"/>
                  <a:gd name="T47" fmla="*/ 22 h 78"/>
                  <a:gd name="T48" fmla="*/ 6 w 24"/>
                  <a:gd name="T49" fmla="*/ 14 h 78"/>
                  <a:gd name="T50" fmla="*/ 12 w 24"/>
                  <a:gd name="T51" fmla="*/ 8 h 78"/>
                  <a:gd name="T52" fmla="*/ 18 w 24"/>
                  <a:gd name="T53" fmla="*/ 2 h 78"/>
                  <a:gd name="T54" fmla="*/ 24 w 24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24" y="0"/>
                    </a:moveTo>
                    <a:lnTo>
                      <a:pt x="24" y="2"/>
                    </a:lnTo>
                    <a:lnTo>
                      <a:pt x="20" y="4"/>
                    </a:lnTo>
                    <a:lnTo>
                      <a:pt x="18" y="8"/>
                    </a:lnTo>
                    <a:lnTo>
                      <a:pt x="14" y="12"/>
                    </a:lnTo>
                    <a:lnTo>
                      <a:pt x="12" y="18"/>
                    </a:lnTo>
                    <a:lnTo>
                      <a:pt x="12" y="24"/>
                    </a:lnTo>
                    <a:lnTo>
                      <a:pt x="10" y="30"/>
                    </a:lnTo>
                    <a:lnTo>
                      <a:pt x="10" y="38"/>
                    </a:lnTo>
                    <a:lnTo>
                      <a:pt x="12" y="50"/>
                    </a:lnTo>
                    <a:lnTo>
                      <a:pt x="12" y="58"/>
                    </a:lnTo>
                    <a:lnTo>
                      <a:pt x="14" y="66"/>
                    </a:lnTo>
                    <a:lnTo>
                      <a:pt x="18" y="70"/>
                    </a:lnTo>
                    <a:lnTo>
                      <a:pt x="20" y="74"/>
                    </a:lnTo>
                    <a:lnTo>
                      <a:pt x="24" y="76"/>
                    </a:lnTo>
                    <a:lnTo>
                      <a:pt x="24" y="78"/>
                    </a:lnTo>
                    <a:lnTo>
                      <a:pt x="18" y="74"/>
                    </a:lnTo>
                    <a:lnTo>
                      <a:pt x="12" y="70"/>
                    </a:lnTo>
                    <a:lnTo>
                      <a:pt x="6" y="64"/>
                    </a:lnTo>
                    <a:lnTo>
                      <a:pt x="2" y="56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4"/>
                    </a:lnTo>
                    <a:lnTo>
                      <a:pt x="12" y="8"/>
                    </a:lnTo>
                    <a:lnTo>
                      <a:pt x="18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30" name="Freeform 118"/>
              <p:cNvSpPr>
                <a:spLocks/>
              </p:cNvSpPr>
              <p:nvPr/>
            </p:nvSpPr>
            <p:spPr bwMode="auto">
              <a:xfrm>
                <a:off x="2420" y="2136"/>
                <a:ext cx="34" cy="42"/>
              </a:xfrm>
              <a:custGeom>
                <a:avLst/>
                <a:gdLst>
                  <a:gd name="T0" fmla="*/ 34 w 34"/>
                  <a:gd name="T1" fmla="*/ 30 h 42"/>
                  <a:gd name="T2" fmla="*/ 34 w 34"/>
                  <a:gd name="T3" fmla="*/ 32 h 42"/>
                  <a:gd name="T4" fmla="*/ 32 w 34"/>
                  <a:gd name="T5" fmla="*/ 36 h 42"/>
                  <a:gd name="T6" fmla="*/ 28 w 34"/>
                  <a:gd name="T7" fmla="*/ 40 h 42"/>
                  <a:gd name="T8" fmla="*/ 22 w 34"/>
                  <a:gd name="T9" fmla="*/ 42 h 42"/>
                  <a:gd name="T10" fmla="*/ 18 w 34"/>
                  <a:gd name="T11" fmla="*/ 42 h 42"/>
                  <a:gd name="T12" fmla="*/ 12 w 34"/>
                  <a:gd name="T13" fmla="*/ 42 h 42"/>
                  <a:gd name="T14" fmla="*/ 8 w 34"/>
                  <a:gd name="T15" fmla="*/ 40 h 42"/>
                  <a:gd name="T16" fmla="*/ 4 w 34"/>
                  <a:gd name="T17" fmla="*/ 36 h 42"/>
                  <a:gd name="T18" fmla="*/ 2 w 34"/>
                  <a:gd name="T19" fmla="*/ 30 h 42"/>
                  <a:gd name="T20" fmla="*/ 0 w 34"/>
                  <a:gd name="T21" fmla="*/ 22 h 42"/>
                  <a:gd name="T22" fmla="*/ 2 w 34"/>
                  <a:gd name="T23" fmla="*/ 14 h 42"/>
                  <a:gd name="T24" fmla="*/ 4 w 34"/>
                  <a:gd name="T25" fmla="*/ 8 h 42"/>
                  <a:gd name="T26" fmla="*/ 8 w 34"/>
                  <a:gd name="T27" fmla="*/ 4 h 42"/>
                  <a:gd name="T28" fmla="*/ 14 w 34"/>
                  <a:gd name="T29" fmla="*/ 2 h 42"/>
                  <a:gd name="T30" fmla="*/ 20 w 34"/>
                  <a:gd name="T31" fmla="*/ 0 h 42"/>
                  <a:gd name="T32" fmla="*/ 26 w 34"/>
                  <a:gd name="T33" fmla="*/ 2 h 42"/>
                  <a:gd name="T34" fmla="*/ 30 w 34"/>
                  <a:gd name="T35" fmla="*/ 4 h 42"/>
                  <a:gd name="T36" fmla="*/ 32 w 34"/>
                  <a:gd name="T37" fmla="*/ 8 h 42"/>
                  <a:gd name="T38" fmla="*/ 34 w 34"/>
                  <a:gd name="T39" fmla="*/ 12 h 42"/>
                  <a:gd name="T40" fmla="*/ 34 w 34"/>
                  <a:gd name="T41" fmla="*/ 14 h 42"/>
                  <a:gd name="T42" fmla="*/ 32 w 34"/>
                  <a:gd name="T43" fmla="*/ 16 h 42"/>
                  <a:gd name="T44" fmla="*/ 30 w 34"/>
                  <a:gd name="T45" fmla="*/ 16 h 42"/>
                  <a:gd name="T46" fmla="*/ 28 w 34"/>
                  <a:gd name="T47" fmla="*/ 16 h 42"/>
                  <a:gd name="T48" fmla="*/ 26 w 34"/>
                  <a:gd name="T49" fmla="*/ 16 h 42"/>
                  <a:gd name="T50" fmla="*/ 24 w 34"/>
                  <a:gd name="T51" fmla="*/ 14 h 42"/>
                  <a:gd name="T52" fmla="*/ 22 w 34"/>
                  <a:gd name="T53" fmla="*/ 12 h 42"/>
                  <a:gd name="T54" fmla="*/ 22 w 34"/>
                  <a:gd name="T55" fmla="*/ 8 h 42"/>
                  <a:gd name="T56" fmla="*/ 22 w 34"/>
                  <a:gd name="T57" fmla="*/ 6 h 42"/>
                  <a:gd name="T58" fmla="*/ 20 w 34"/>
                  <a:gd name="T59" fmla="*/ 4 h 42"/>
                  <a:gd name="T60" fmla="*/ 20 w 34"/>
                  <a:gd name="T61" fmla="*/ 4 h 42"/>
                  <a:gd name="T62" fmla="*/ 18 w 34"/>
                  <a:gd name="T63" fmla="*/ 4 h 42"/>
                  <a:gd name="T64" fmla="*/ 16 w 34"/>
                  <a:gd name="T65" fmla="*/ 4 h 42"/>
                  <a:gd name="T66" fmla="*/ 14 w 34"/>
                  <a:gd name="T67" fmla="*/ 6 h 42"/>
                  <a:gd name="T68" fmla="*/ 12 w 34"/>
                  <a:gd name="T69" fmla="*/ 10 h 42"/>
                  <a:gd name="T70" fmla="*/ 12 w 34"/>
                  <a:gd name="T71" fmla="*/ 16 h 42"/>
                  <a:gd name="T72" fmla="*/ 12 w 34"/>
                  <a:gd name="T73" fmla="*/ 20 h 42"/>
                  <a:gd name="T74" fmla="*/ 14 w 34"/>
                  <a:gd name="T75" fmla="*/ 26 h 42"/>
                  <a:gd name="T76" fmla="*/ 16 w 34"/>
                  <a:gd name="T77" fmla="*/ 30 h 42"/>
                  <a:gd name="T78" fmla="*/ 18 w 34"/>
                  <a:gd name="T79" fmla="*/ 32 h 42"/>
                  <a:gd name="T80" fmla="*/ 22 w 34"/>
                  <a:gd name="T81" fmla="*/ 34 h 42"/>
                  <a:gd name="T82" fmla="*/ 24 w 34"/>
                  <a:gd name="T83" fmla="*/ 34 h 42"/>
                  <a:gd name="T84" fmla="*/ 26 w 34"/>
                  <a:gd name="T85" fmla="*/ 34 h 42"/>
                  <a:gd name="T86" fmla="*/ 28 w 34"/>
                  <a:gd name="T87" fmla="*/ 34 h 42"/>
                  <a:gd name="T88" fmla="*/ 30 w 34"/>
                  <a:gd name="T89" fmla="*/ 32 h 42"/>
                  <a:gd name="T90" fmla="*/ 34 w 34"/>
                  <a:gd name="T91" fmla="*/ 3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4" h="42">
                    <a:moveTo>
                      <a:pt x="34" y="30"/>
                    </a:moveTo>
                    <a:lnTo>
                      <a:pt x="34" y="32"/>
                    </a:lnTo>
                    <a:lnTo>
                      <a:pt x="32" y="36"/>
                    </a:lnTo>
                    <a:lnTo>
                      <a:pt x="28" y="40"/>
                    </a:lnTo>
                    <a:lnTo>
                      <a:pt x="22" y="42"/>
                    </a:lnTo>
                    <a:lnTo>
                      <a:pt x="18" y="42"/>
                    </a:lnTo>
                    <a:lnTo>
                      <a:pt x="12" y="42"/>
                    </a:lnTo>
                    <a:lnTo>
                      <a:pt x="8" y="40"/>
                    </a:lnTo>
                    <a:lnTo>
                      <a:pt x="4" y="36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26" y="2"/>
                    </a:lnTo>
                    <a:lnTo>
                      <a:pt x="30" y="4"/>
                    </a:lnTo>
                    <a:lnTo>
                      <a:pt x="32" y="8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2" y="16"/>
                    </a:lnTo>
                    <a:lnTo>
                      <a:pt x="30" y="16"/>
                    </a:lnTo>
                    <a:lnTo>
                      <a:pt x="28" y="16"/>
                    </a:lnTo>
                    <a:lnTo>
                      <a:pt x="26" y="16"/>
                    </a:lnTo>
                    <a:lnTo>
                      <a:pt x="24" y="14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2" y="16"/>
                    </a:lnTo>
                    <a:lnTo>
                      <a:pt x="12" y="20"/>
                    </a:lnTo>
                    <a:lnTo>
                      <a:pt x="14" y="26"/>
                    </a:lnTo>
                    <a:lnTo>
                      <a:pt x="16" y="30"/>
                    </a:lnTo>
                    <a:lnTo>
                      <a:pt x="18" y="32"/>
                    </a:lnTo>
                    <a:lnTo>
                      <a:pt x="22" y="34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8" y="34"/>
                    </a:lnTo>
                    <a:lnTo>
                      <a:pt x="30" y="32"/>
                    </a:lnTo>
                    <a:lnTo>
                      <a:pt x="34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31" name="Freeform 119"/>
              <p:cNvSpPr>
                <a:spLocks/>
              </p:cNvSpPr>
              <p:nvPr/>
            </p:nvSpPr>
            <p:spPr bwMode="auto">
              <a:xfrm>
                <a:off x="2458" y="2118"/>
                <a:ext cx="24" cy="78"/>
              </a:xfrm>
              <a:custGeom>
                <a:avLst/>
                <a:gdLst>
                  <a:gd name="T0" fmla="*/ 0 w 24"/>
                  <a:gd name="T1" fmla="*/ 78 h 78"/>
                  <a:gd name="T2" fmla="*/ 0 w 24"/>
                  <a:gd name="T3" fmla="*/ 76 h 78"/>
                  <a:gd name="T4" fmla="*/ 4 w 24"/>
                  <a:gd name="T5" fmla="*/ 72 h 78"/>
                  <a:gd name="T6" fmla="*/ 6 w 24"/>
                  <a:gd name="T7" fmla="*/ 70 h 78"/>
                  <a:gd name="T8" fmla="*/ 8 w 24"/>
                  <a:gd name="T9" fmla="*/ 66 h 78"/>
                  <a:gd name="T10" fmla="*/ 10 w 24"/>
                  <a:gd name="T11" fmla="*/ 60 h 78"/>
                  <a:gd name="T12" fmla="*/ 12 w 24"/>
                  <a:gd name="T13" fmla="*/ 54 h 78"/>
                  <a:gd name="T14" fmla="*/ 12 w 24"/>
                  <a:gd name="T15" fmla="*/ 46 h 78"/>
                  <a:gd name="T16" fmla="*/ 12 w 24"/>
                  <a:gd name="T17" fmla="*/ 38 h 78"/>
                  <a:gd name="T18" fmla="*/ 12 w 24"/>
                  <a:gd name="T19" fmla="*/ 28 h 78"/>
                  <a:gd name="T20" fmla="*/ 12 w 24"/>
                  <a:gd name="T21" fmla="*/ 18 h 78"/>
                  <a:gd name="T22" fmla="*/ 8 w 24"/>
                  <a:gd name="T23" fmla="*/ 12 h 78"/>
                  <a:gd name="T24" fmla="*/ 6 w 24"/>
                  <a:gd name="T25" fmla="*/ 6 h 78"/>
                  <a:gd name="T26" fmla="*/ 2 w 24"/>
                  <a:gd name="T27" fmla="*/ 4 h 78"/>
                  <a:gd name="T28" fmla="*/ 0 w 24"/>
                  <a:gd name="T29" fmla="*/ 2 h 78"/>
                  <a:gd name="T30" fmla="*/ 0 w 24"/>
                  <a:gd name="T31" fmla="*/ 0 h 78"/>
                  <a:gd name="T32" fmla="*/ 6 w 24"/>
                  <a:gd name="T33" fmla="*/ 2 h 78"/>
                  <a:gd name="T34" fmla="*/ 12 w 24"/>
                  <a:gd name="T35" fmla="*/ 8 h 78"/>
                  <a:gd name="T36" fmla="*/ 16 w 24"/>
                  <a:gd name="T37" fmla="*/ 14 h 78"/>
                  <a:gd name="T38" fmla="*/ 20 w 24"/>
                  <a:gd name="T39" fmla="*/ 22 h 78"/>
                  <a:gd name="T40" fmla="*/ 24 w 24"/>
                  <a:gd name="T41" fmla="*/ 30 h 78"/>
                  <a:gd name="T42" fmla="*/ 24 w 24"/>
                  <a:gd name="T43" fmla="*/ 38 h 78"/>
                  <a:gd name="T44" fmla="*/ 24 w 24"/>
                  <a:gd name="T45" fmla="*/ 48 h 78"/>
                  <a:gd name="T46" fmla="*/ 20 w 24"/>
                  <a:gd name="T47" fmla="*/ 56 h 78"/>
                  <a:gd name="T48" fmla="*/ 16 w 24"/>
                  <a:gd name="T49" fmla="*/ 64 h 78"/>
                  <a:gd name="T50" fmla="*/ 12 w 24"/>
                  <a:gd name="T51" fmla="*/ 70 h 78"/>
                  <a:gd name="T52" fmla="*/ 6 w 24"/>
                  <a:gd name="T53" fmla="*/ 74 h 78"/>
                  <a:gd name="T54" fmla="*/ 0 w 24"/>
                  <a:gd name="T5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0" y="78"/>
                    </a:moveTo>
                    <a:lnTo>
                      <a:pt x="0" y="76"/>
                    </a:lnTo>
                    <a:lnTo>
                      <a:pt x="4" y="72"/>
                    </a:lnTo>
                    <a:lnTo>
                      <a:pt x="6" y="70"/>
                    </a:lnTo>
                    <a:lnTo>
                      <a:pt x="8" y="66"/>
                    </a:lnTo>
                    <a:lnTo>
                      <a:pt x="10" y="60"/>
                    </a:lnTo>
                    <a:lnTo>
                      <a:pt x="12" y="54"/>
                    </a:lnTo>
                    <a:lnTo>
                      <a:pt x="12" y="46"/>
                    </a:lnTo>
                    <a:lnTo>
                      <a:pt x="12" y="38"/>
                    </a:lnTo>
                    <a:lnTo>
                      <a:pt x="12" y="28"/>
                    </a:lnTo>
                    <a:lnTo>
                      <a:pt x="12" y="18"/>
                    </a:lnTo>
                    <a:lnTo>
                      <a:pt x="8" y="12"/>
                    </a:lnTo>
                    <a:lnTo>
                      <a:pt x="6" y="6"/>
                    </a:lnTo>
                    <a:lnTo>
                      <a:pt x="2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2" y="8"/>
                    </a:lnTo>
                    <a:lnTo>
                      <a:pt x="16" y="14"/>
                    </a:lnTo>
                    <a:lnTo>
                      <a:pt x="20" y="22"/>
                    </a:lnTo>
                    <a:lnTo>
                      <a:pt x="24" y="30"/>
                    </a:lnTo>
                    <a:lnTo>
                      <a:pt x="24" y="38"/>
                    </a:lnTo>
                    <a:lnTo>
                      <a:pt x="24" y="48"/>
                    </a:lnTo>
                    <a:lnTo>
                      <a:pt x="20" y="56"/>
                    </a:lnTo>
                    <a:lnTo>
                      <a:pt x="16" y="64"/>
                    </a:lnTo>
                    <a:lnTo>
                      <a:pt x="12" y="70"/>
                    </a:lnTo>
                    <a:lnTo>
                      <a:pt x="6" y="74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32" name="Rectangle 120"/>
              <p:cNvSpPr>
                <a:spLocks noChangeArrowheads="1"/>
              </p:cNvSpPr>
              <p:nvPr/>
            </p:nvSpPr>
            <p:spPr bwMode="auto">
              <a:xfrm>
                <a:off x="2776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33" name="Freeform 121"/>
              <p:cNvSpPr>
                <a:spLocks noEditPoints="1"/>
              </p:cNvSpPr>
              <p:nvPr/>
            </p:nvSpPr>
            <p:spPr bwMode="auto">
              <a:xfrm>
                <a:off x="2882" y="2136"/>
                <a:ext cx="42" cy="60"/>
              </a:xfrm>
              <a:custGeom>
                <a:avLst/>
                <a:gdLst>
                  <a:gd name="T0" fmla="*/ 16 w 42"/>
                  <a:gd name="T1" fmla="*/ 36 h 60"/>
                  <a:gd name="T2" fmla="*/ 16 w 42"/>
                  <a:gd name="T3" fmla="*/ 52 h 60"/>
                  <a:gd name="T4" fmla="*/ 16 w 42"/>
                  <a:gd name="T5" fmla="*/ 54 h 60"/>
                  <a:gd name="T6" fmla="*/ 16 w 42"/>
                  <a:gd name="T7" fmla="*/ 56 h 60"/>
                  <a:gd name="T8" fmla="*/ 18 w 42"/>
                  <a:gd name="T9" fmla="*/ 58 h 60"/>
                  <a:gd name="T10" fmla="*/ 18 w 42"/>
                  <a:gd name="T11" fmla="*/ 58 h 60"/>
                  <a:gd name="T12" fmla="*/ 20 w 42"/>
                  <a:gd name="T13" fmla="*/ 58 h 60"/>
                  <a:gd name="T14" fmla="*/ 22 w 42"/>
                  <a:gd name="T15" fmla="*/ 58 h 60"/>
                  <a:gd name="T16" fmla="*/ 22 w 42"/>
                  <a:gd name="T17" fmla="*/ 60 h 60"/>
                  <a:gd name="T18" fmla="*/ 0 w 42"/>
                  <a:gd name="T19" fmla="*/ 60 h 60"/>
                  <a:gd name="T20" fmla="*/ 0 w 42"/>
                  <a:gd name="T21" fmla="*/ 58 h 60"/>
                  <a:gd name="T22" fmla="*/ 2 w 42"/>
                  <a:gd name="T23" fmla="*/ 58 h 60"/>
                  <a:gd name="T24" fmla="*/ 4 w 42"/>
                  <a:gd name="T25" fmla="*/ 56 h 60"/>
                  <a:gd name="T26" fmla="*/ 4 w 42"/>
                  <a:gd name="T27" fmla="*/ 54 h 60"/>
                  <a:gd name="T28" fmla="*/ 4 w 42"/>
                  <a:gd name="T29" fmla="*/ 52 h 60"/>
                  <a:gd name="T30" fmla="*/ 4 w 42"/>
                  <a:gd name="T31" fmla="*/ 12 h 60"/>
                  <a:gd name="T32" fmla="*/ 4 w 42"/>
                  <a:gd name="T33" fmla="*/ 8 h 60"/>
                  <a:gd name="T34" fmla="*/ 4 w 42"/>
                  <a:gd name="T35" fmla="*/ 6 h 60"/>
                  <a:gd name="T36" fmla="*/ 2 w 42"/>
                  <a:gd name="T37" fmla="*/ 4 h 60"/>
                  <a:gd name="T38" fmla="*/ 0 w 42"/>
                  <a:gd name="T39" fmla="*/ 4 h 60"/>
                  <a:gd name="T40" fmla="*/ 0 w 42"/>
                  <a:gd name="T41" fmla="*/ 2 h 60"/>
                  <a:gd name="T42" fmla="*/ 16 w 42"/>
                  <a:gd name="T43" fmla="*/ 2 h 60"/>
                  <a:gd name="T44" fmla="*/ 16 w 42"/>
                  <a:gd name="T45" fmla="*/ 8 h 60"/>
                  <a:gd name="T46" fmla="*/ 18 w 42"/>
                  <a:gd name="T47" fmla="*/ 4 h 60"/>
                  <a:gd name="T48" fmla="*/ 20 w 42"/>
                  <a:gd name="T49" fmla="*/ 2 h 60"/>
                  <a:gd name="T50" fmla="*/ 24 w 42"/>
                  <a:gd name="T51" fmla="*/ 2 h 60"/>
                  <a:gd name="T52" fmla="*/ 28 w 42"/>
                  <a:gd name="T53" fmla="*/ 0 h 60"/>
                  <a:gd name="T54" fmla="*/ 32 w 42"/>
                  <a:gd name="T55" fmla="*/ 2 h 60"/>
                  <a:gd name="T56" fmla="*/ 36 w 42"/>
                  <a:gd name="T57" fmla="*/ 4 h 60"/>
                  <a:gd name="T58" fmla="*/ 38 w 42"/>
                  <a:gd name="T59" fmla="*/ 6 h 60"/>
                  <a:gd name="T60" fmla="*/ 40 w 42"/>
                  <a:gd name="T61" fmla="*/ 12 h 60"/>
                  <a:gd name="T62" fmla="*/ 42 w 42"/>
                  <a:gd name="T63" fmla="*/ 16 h 60"/>
                  <a:gd name="T64" fmla="*/ 42 w 42"/>
                  <a:gd name="T65" fmla="*/ 22 h 60"/>
                  <a:gd name="T66" fmla="*/ 42 w 42"/>
                  <a:gd name="T67" fmla="*/ 26 h 60"/>
                  <a:gd name="T68" fmla="*/ 40 w 42"/>
                  <a:gd name="T69" fmla="*/ 32 h 60"/>
                  <a:gd name="T70" fmla="*/ 38 w 42"/>
                  <a:gd name="T71" fmla="*/ 36 h 60"/>
                  <a:gd name="T72" fmla="*/ 36 w 42"/>
                  <a:gd name="T73" fmla="*/ 40 h 60"/>
                  <a:gd name="T74" fmla="*/ 32 w 42"/>
                  <a:gd name="T75" fmla="*/ 42 h 60"/>
                  <a:gd name="T76" fmla="*/ 26 w 42"/>
                  <a:gd name="T77" fmla="*/ 42 h 60"/>
                  <a:gd name="T78" fmla="*/ 24 w 42"/>
                  <a:gd name="T79" fmla="*/ 42 h 60"/>
                  <a:gd name="T80" fmla="*/ 20 w 42"/>
                  <a:gd name="T81" fmla="*/ 40 h 60"/>
                  <a:gd name="T82" fmla="*/ 18 w 42"/>
                  <a:gd name="T83" fmla="*/ 40 h 60"/>
                  <a:gd name="T84" fmla="*/ 16 w 42"/>
                  <a:gd name="T85" fmla="*/ 36 h 60"/>
                  <a:gd name="T86" fmla="*/ 16 w 42"/>
                  <a:gd name="T87" fmla="*/ 34 h 60"/>
                  <a:gd name="T88" fmla="*/ 20 w 42"/>
                  <a:gd name="T89" fmla="*/ 38 h 60"/>
                  <a:gd name="T90" fmla="*/ 24 w 42"/>
                  <a:gd name="T91" fmla="*/ 40 h 60"/>
                  <a:gd name="T92" fmla="*/ 26 w 42"/>
                  <a:gd name="T93" fmla="*/ 38 h 60"/>
                  <a:gd name="T94" fmla="*/ 28 w 42"/>
                  <a:gd name="T95" fmla="*/ 36 h 60"/>
                  <a:gd name="T96" fmla="*/ 30 w 42"/>
                  <a:gd name="T97" fmla="*/ 34 h 60"/>
                  <a:gd name="T98" fmla="*/ 30 w 42"/>
                  <a:gd name="T99" fmla="*/ 28 h 60"/>
                  <a:gd name="T100" fmla="*/ 30 w 42"/>
                  <a:gd name="T101" fmla="*/ 22 h 60"/>
                  <a:gd name="T102" fmla="*/ 30 w 42"/>
                  <a:gd name="T103" fmla="*/ 16 h 60"/>
                  <a:gd name="T104" fmla="*/ 30 w 42"/>
                  <a:gd name="T105" fmla="*/ 12 h 60"/>
                  <a:gd name="T106" fmla="*/ 28 w 42"/>
                  <a:gd name="T107" fmla="*/ 8 h 60"/>
                  <a:gd name="T108" fmla="*/ 26 w 42"/>
                  <a:gd name="T109" fmla="*/ 6 h 60"/>
                  <a:gd name="T110" fmla="*/ 24 w 42"/>
                  <a:gd name="T111" fmla="*/ 6 h 60"/>
                  <a:gd name="T112" fmla="*/ 20 w 42"/>
                  <a:gd name="T113" fmla="*/ 6 h 60"/>
                  <a:gd name="T114" fmla="*/ 18 w 42"/>
                  <a:gd name="T115" fmla="*/ 8 h 60"/>
                  <a:gd name="T116" fmla="*/ 16 w 42"/>
                  <a:gd name="T117" fmla="*/ 12 h 60"/>
                  <a:gd name="T118" fmla="*/ 16 w 42"/>
                  <a:gd name="T119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2" h="60">
                    <a:moveTo>
                      <a:pt x="16" y="36"/>
                    </a:moveTo>
                    <a:lnTo>
                      <a:pt x="16" y="52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8"/>
                    </a:lnTo>
                    <a:lnTo>
                      <a:pt x="22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2" y="58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4" y="12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6" y="2"/>
                    </a:lnTo>
                    <a:lnTo>
                      <a:pt x="16" y="8"/>
                    </a:lnTo>
                    <a:lnTo>
                      <a:pt x="18" y="4"/>
                    </a:lnTo>
                    <a:lnTo>
                      <a:pt x="20" y="2"/>
                    </a:lnTo>
                    <a:lnTo>
                      <a:pt x="24" y="2"/>
                    </a:lnTo>
                    <a:lnTo>
                      <a:pt x="28" y="0"/>
                    </a:lnTo>
                    <a:lnTo>
                      <a:pt x="32" y="2"/>
                    </a:lnTo>
                    <a:lnTo>
                      <a:pt x="36" y="4"/>
                    </a:lnTo>
                    <a:lnTo>
                      <a:pt x="38" y="6"/>
                    </a:lnTo>
                    <a:lnTo>
                      <a:pt x="40" y="12"/>
                    </a:lnTo>
                    <a:lnTo>
                      <a:pt x="42" y="16"/>
                    </a:lnTo>
                    <a:lnTo>
                      <a:pt x="42" y="22"/>
                    </a:lnTo>
                    <a:lnTo>
                      <a:pt x="42" y="26"/>
                    </a:lnTo>
                    <a:lnTo>
                      <a:pt x="40" y="32"/>
                    </a:lnTo>
                    <a:lnTo>
                      <a:pt x="38" y="36"/>
                    </a:lnTo>
                    <a:lnTo>
                      <a:pt x="36" y="40"/>
                    </a:lnTo>
                    <a:lnTo>
                      <a:pt x="32" y="42"/>
                    </a:lnTo>
                    <a:lnTo>
                      <a:pt x="26" y="42"/>
                    </a:lnTo>
                    <a:lnTo>
                      <a:pt x="24" y="42"/>
                    </a:lnTo>
                    <a:lnTo>
                      <a:pt x="20" y="40"/>
                    </a:lnTo>
                    <a:lnTo>
                      <a:pt x="18" y="40"/>
                    </a:lnTo>
                    <a:lnTo>
                      <a:pt x="16" y="36"/>
                    </a:lnTo>
                    <a:close/>
                    <a:moveTo>
                      <a:pt x="16" y="34"/>
                    </a:moveTo>
                    <a:lnTo>
                      <a:pt x="20" y="38"/>
                    </a:lnTo>
                    <a:lnTo>
                      <a:pt x="24" y="40"/>
                    </a:lnTo>
                    <a:lnTo>
                      <a:pt x="26" y="38"/>
                    </a:lnTo>
                    <a:lnTo>
                      <a:pt x="28" y="36"/>
                    </a:lnTo>
                    <a:lnTo>
                      <a:pt x="30" y="34"/>
                    </a:lnTo>
                    <a:lnTo>
                      <a:pt x="30" y="28"/>
                    </a:lnTo>
                    <a:lnTo>
                      <a:pt x="30" y="22"/>
                    </a:lnTo>
                    <a:lnTo>
                      <a:pt x="30" y="16"/>
                    </a:lnTo>
                    <a:lnTo>
                      <a:pt x="30" y="12"/>
                    </a:lnTo>
                    <a:lnTo>
                      <a:pt x="28" y="8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0" y="6"/>
                    </a:lnTo>
                    <a:lnTo>
                      <a:pt x="18" y="8"/>
                    </a:lnTo>
                    <a:lnTo>
                      <a:pt x="16" y="12"/>
                    </a:lnTo>
                    <a:lnTo>
                      <a:pt x="16" y="3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34" name="Freeform 122"/>
              <p:cNvSpPr>
                <a:spLocks/>
              </p:cNvSpPr>
              <p:nvPr/>
            </p:nvSpPr>
            <p:spPr bwMode="auto">
              <a:xfrm>
                <a:off x="2932" y="2118"/>
                <a:ext cx="24" cy="78"/>
              </a:xfrm>
              <a:custGeom>
                <a:avLst/>
                <a:gdLst>
                  <a:gd name="T0" fmla="*/ 24 w 24"/>
                  <a:gd name="T1" fmla="*/ 0 h 78"/>
                  <a:gd name="T2" fmla="*/ 24 w 24"/>
                  <a:gd name="T3" fmla="*/ 2 h 78"/>
                  <a:gd name="T4" fmla="*/ 20 w 24"/>
                  <a:gd name="T5" fmla="*/ 4 h 78"/>
                  <a:gd name="T6" fmla="*/ 18 w 24"/>
                  <a:gd name="T7" fmla="*/ 8 h 78"/>
                  <a:gd name="T8" fmla="*/ 14 w 24"/>
                  <a:gd name="T9" fmla="*/ 12 h 78"/>
                  <a:gd name="T10" fmla="*/ 12 w 24"/>
                  <a:gd name="T11" fmla="*/ 18 h 78"/>
                  <a:gd name="T12" fmla="*/ 12 w 24"/>
                  <a:gd name="T13" fmla="*/ 24 h 78"/>
                  <a:gd name="T14" fmla="*/ 10 w 24"/>
                  <a:gd name="T15" fmla="*/ 30 h 78"/>
                  <a:gd name="T16" fmla="*/ 10 w 24"/>
                  <a:gd name="T17" fmla="*/ 38 h 78"/>
                  <a:gd name="T18" fmla="*/ 10 w 24"/>
                  <a:gd name="T19" fmla="*/ 50 h 78"/>
                  <a:gd name="T20" fmla="*/ 12 w 24"/>
                  <a:gd name="T21" fmla="*/ 58 h 78"/>
                  <a:gd name="T22" fmla="*/ 14 w 24"/>
                  <a:gd name="T23" fmla="*/ 66 h 78"/>
                  <a:gd name="T24" fmla="*/ 18 w 24"/>
                  <a:gd name="T25" fmla="*/ 70 h 78"/>
                  <a:gd name="T26" fmla="*/ 20 w 24"/>
                  <a:gd name="T27" fmla="*/ 74 h 78"/>
                  <a:gd name="T28" fmla="*/ 24 w 24"/>
                  <a:gd name="T29" fmla="*/ 76 h 78"/>
                  <a:gd name="T30" fmla="*/ 24 w 24"/>
                  <a:gd name="T31" fmla="*/ 78 h 78"/>
                  <a:gd name="T32" fmla="*/ 18 w 24"/>
                  <a:gd name="T33" fmla="*/ 74 h 78"/>
                  <a:gd name="T34" fmla="*/ 12 w 24"/>
                  <a:gd name="T35" fmla="*/ 70 h 78"/>
                  <a:gd name="T36" fmla="*/ 6 w 24"/>
                  <a:gd name="T37" fmla="*/ 64 h 78"/>
                  <a:gd name="T38" fmla="*/ 2 w 24"/>
                  <a:gd name="T39" fmla="*/ 56 h 78"/>
                  <a:gd name="T40" fmla="*/ 0 w 24"/>
                  <a:gd name="T41" fmla="*/ 48 h 78"/>
                  <a:gd name="T42" fmla="*/ 0 w 24"/>
                  <a:gd name="T43" fmla="*/ 38 h 78"/>
                  <a:gd name="T44" fmla="*/ 0 w 24"/>
                  <a:gd name="T45" fmla="*/ 30 h 78"/>
                  <a:gd name="T46" fmla="*/ 2 w 24"/>
                  <a:gd name="T47" fmla="*/ 22 h 78"/>
                  <a:gd name="T48" fmla="*/ 6 w 24"/>
                  <a:gd name="T49" fmla="*/ 14 h 78"/>
                  <a:gd name="T50" fmla="*/ 12 w 24"/>
                  <a:gd name="T51" fmla="*/ 8 h 78"/>
                  <a:gd name="T52" fmla="*/ 18 w 24"/>
                  <a:gd name="T53" fmla="*/ 2 h 78"/>
                  <a:gd name="T54" fmla="*/ 24 w 24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24" y="0"/>
                    </a:moveTo>
                    <a:lnTo>
                      <a:pt x="24" y="2"/>
                    </a:lnTo>
                    <a:lnTo>
                      <a:pt x="20" y="4"/>
                    </a:lnTo>
                    <a:lnTo>
                      <a:pt x="18" y="8"/>
                    </a:lnTo>
                    <a:lnTo>
                      <a:pt x="14" y="12"/>
                    </a:lnTo>
                    <a:lnTo>
                      <a:pt x="12" y="18"/>
                    </a:lnTo>
                    <a:lnTo>
                      <a:pt x="12" y="24"/>
                    </a:lnTo>
                    <a:lnTo>
                      <a:pt x="10" y="30"/>
                    </a:lnTo>
                    <a:lnTo>
                      <a:pt x="10" y="38"/>
                    </a:lnTo>
                    <a:lnTo>
                      <a:pt x="10" y="50"/>
                    </a:lnTo>
                    <a:lnTo>
                      <a:pt x="12" y="58"/>
                    </a:lnTo>
                    <a:lnTo>
                      <a:pt x="14" y="66"/>
                    </a:lnTo>
                    <a:lnTo>
                      <a:pt x="18" y="70"/>
                    </a:lnTo>
                    <a:lnTo>
                      <a:pt x="20" y="74"/>
                    </a:lnTo>
                    <a:lnTo>
                      <a:pt x="24" y="76"/>
                    </a:lnTo>
                    <a:lnTo>
                      <a:pt x="24" y="78"/>
                    </a:lnTo>
                    <a:lnTo>
                      <a:pt x="18" y="74"/>
                    </a:lnTo>
                    <a:lnTo>
                      <a:pt x="12" y="70"/>
                    </a:lnTo>
                    <a:lnTo>
                      <a:pt x="6" y="64"/>
                    </a:lnTo>
                    <a:lnTo>
                      <a:pt x="2" y="56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4"/>
                    </a:lnTo>
                    <a:lnTo>
                      <a:pt x="12" y="8"/>
                    </a:lnTo>
                    <a:lnTo>
                      <a:pt x="18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35" name="Freeform 123"/>
              <p:cNvSpPr>
                <a:spLocks/>
              </p:cNvSpPr>
              <p:nvPr/>
            </p:nvSpPr>
            <p:spPr bwMode="auto">
              <a:xfrm>
                <a:off x="2958" y="2124"/>
                <a:ext cx="28" cy="54"/>
              </a:xfrm>
              <a:custGeom>
                <a:avLst/>
                <a:gdLst>
                  <a:gd name="T0" fmla="*/ 18 w 28"/>
                  <a:gd name="T1" fmla="*/ 0 h 54"/>
                  <a:gd name="T2" fmla="*/ 18 w 28"/>
                  <a:gd name="T3" fmla="*/ 14 h 54"/>
                  <a:gd name="T4" fmla="*/ 28 w 28"/>
                  <a:gd name="T5" fmla="*/ 14 h 54"/>
                  <a:gd name="T6" fmla="*/ 28 w 28"/>
                  <a:gd name="T7" fmla="*/ 18 h 54"/>
                  <a:gd name="T8" fmla="*/ 18 w 28"/>
                  <a:gd name="T9" fmla="*/ 18 h 54"/>
                  <a:gd name="T10" fmla="*/ 18 w 28"/>
                  <a:gd name="T11" fmla="*/ 42 h 54"/>
                  <a:gd name="T12" fmla="*/ 18 w 28"/>
                  <a:gd name="T13" fmla="*/ 44 h 54"/>
                  <a:gd name="T14" fmla="*/ 18 w 28"/>
                  <a:gd name="T15" fmla="*/ 46 h 54"/>
                  <a:gd name="T16" fmla="*/ 18 w 28"/>
                  <a:gd name="T17" fmla="*/ 48 h 54"/>
                  <a:gd name="T18" fmla="*/ 20 w 28"/>
                  <a:gd name="T19" fmla="*/ 48 h 54"/>
                  <a:gd name="T20" fmla="*/ 20 w 28"/>
                  <a:gd name="T21" fmla="*/ 48 h 54"/>
                  <a:gd name="T22" fmla="*/ 20 w 28"/>
                  <a:gd name="T23" fmla="*/ 48 h 54"/>
                  <a:gd name="T24" fmla="*/ 22 w 28"/>
                  <a:gd name="T25" fmla="*/ 48 h 54"/>
                  <a:gd name="T26" fmla="*/ 24 w 28"/>
                  <a:gd name="T27" fmla="*/ 44 h 54"/>
                  <a:gd name="T28" fmla="*/ 26 w 28"/>
                  <a:gd name="T29" fmla="*/ 46 h 54"/>
                  <a:gd name="T30" fmla="*/ 24 w 28"/>
                  <a:gd name="T31" fmla="*/ 50 h 54"/>
                  <a:gd name="T32" fmla="*/ 20 w 28"/>
                  <a:gd name="T33" fmla="*/ 54 h 54"/>
                  <a:gd name="T34" fmla="*/ 16 w 28"/>
                  <a:gd name="T35" fmla="*/ 54 h 54"/>
                  <a:gd name="T36" fmla="*/ 12 w 28"/>
                  <a:gd name="T37" fmla="*/ 54 h 54"/>
                  <a:gd name="T38" fmla="*/ 10 w 28"/>
                  <a:gd name="T39" fmla="*/ 52 h 54"/>
                  <a:gd name="T40" fmla="*/ 8 w 28"/>
                  <a:gd name="T41" fmla="*/ 50 h 54"/>
                  <a:gd name="T42" fmla="*/ 6 w 28"/>
                  <a:gd name="T43" fmla="*/ 48 h 54"/>
                  <a:gd name="T44" fmla="*/ 6 w 28"/>
                  <a:gd name="T45" fmla="*/ 44 h 54"/>
                  <a:gd name="T46" fmla="*/ 6 w 28"/>
                  <a:gd name="T47" fmla="*/ 40 h 54"/>
                  <a:gd name="T48" fmla="*/ 6 w 28"/>
                  <a:gd name="T49" fmla="*/ 18 h 54"/>
                  <a:gd name="T50" fmla="*/ 0 w 28"/>
                  <a:gd name="T51" fmla="*/ 18 h 54"/>
                  <a:gd name="T52" fmla="*/ 0 w 28"/>
                  <a:gd name="T53" fmla="*/ 16 h 54"/>
                  <a:gd name="T54" fmla="*/ 6 w 28"/>
                  <a:gd name="T55" fmla="*/ 12 h 54"/>
                  <a:gd name="T56" fmla="*/ 10 w 28"/>
                  <a:gd name="T57" fmla="*/ 8 h 54"/>
                  <a:gd name="T58" fmla="*/ 14 w 28"/>
                  <a:gd name="T59" fmla="*/ 4 h 54"/>
                  <a:gd name="T60" fmla="*/ 16 w 28"/>
                  <a:gd name="T61" fmla="*/ 0 h 54"/>
                  <a:gd name="T62" fmla="*/ 18 w 28"/>
                  <a:gd name="T63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8" h="54">
                    <a:moveTo>
                      <a:pt x="18" y="0"/>
                    </a:moveTo>
                    <a:lnTo>
                      <a:pt x="18" y="14"/>
                    </a:lnTo>
                    <a:lnTo>
                      <a:pt x="28" y="14"/>
                    </a:lnTo>
                    <a:lnTo>
                      <a:pt x="28" y="18"/>
                    </a:lnTo>
                    <a:lnTo>
                      <a:pt x="18" y="18"/>
                    </a:lnTo>
                    <a:lnTo>
                      <a:pt x="18" y="42"/>
                    </a:lnTo>
                    <a:lnTo>
                      <a:pt x="18" y="44"/>
                    </a:lnTo>
                    <a:lnTo>
                      <a:pt x="18" y="46"/>
                    </a:lnTo>
                    <a:lnTo>
                      <a:pt x="18" y="48"/>
                    </a:lnTo>
                    <a:lnTo>
                      <a:pt x="20" y="48"/>
                    </a:lnTo>
                    <a:lnTo>
                      <a:pt x="22" y="48"/>
                    </a:lnTo>
                    <a:lnTo>
                      <a:pt x="24" y="44"/>
                    </a:lnTo>
                    <a:lnTo>
                      <a:pt x="26" y="46"/>
                    </a:lnTo>
                    <a:lnTo>
                      <a:pt x="24" y="50"/>
                    </a:lnTo>
                    <a:lnTo>
                      <a:pt x="20" y="54"/>
                    </a:lnTo>
                    <a:lnTo>
                      <a:pt x="16" y="54"/>
                    </a:lnTo>
                    <a:lnTo>
                      <a:pt x="12" y="54"/>
                    </a:lnTo>
                    <a:lnTo>
                      <a:pt x="10" y="52"/>
                    </a:lnTo>
                    <a:lnTo>
                      <a:pt x="8" y="50"/>
                    </a:lnTo>
                    <a:lnTo>
                      <a:pt x="6" y="48"/>
                    </a:lnTo>
                    <a:lnTo>
                      <a:pt x="6" y="44"/>
                    </a:lnTo>
                    <a:lnTo>
                      <a:pt x="6" y="40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6" y="12"/>
                    </a:lnTo>
                    <a:lnTo>
                      <a:pt x="10" y="8"/>
                    </a:lnTo>
                    <a:lnTo>
                      <a:pt x="14" y="4"/>
                    </a:lnTo>
                    <a:lnTo>
                      <a:pt x="16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387" name="Picture 12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96" y="2114"/>
                <a:ext cx="2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388" name="Picture 12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96" y="2114"/>
                <a:ext cx="2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38" name="Freeform 126"/>
              <p:cNvSpPr>
                <a:spLocks/>
              </p:cNvSpPr>
              <p:nvPr/>
            </p:nvSpPr>
            <p:spPr bwMode="auto">
              <a:xfrm>
                <a:off x="3012" y="2136"/>
                <a:ext cx="36" cy="42"/>
              </a:xfrm>
              <a:custGeom>
                <a:avLst/>
                <a:gdLst>
                  <a:gd name="T0" fmla="*/ 34 w 36"/>
                  <a:gd name="T1" fmla="*/ 30 h 42"/>
                  <a:gd name="T2" fmla="*/ 36 w 36"/>
                  <a:gd name="T3" fmla="*/ 32 h 42"/>
                  <a:gd name="T4" fmla="*/ 32 w 36"/>
                  <a:gd name="T5" fmla="*/ 36 h 42"/>
                  <a:gd name="T6" fmla="*/ 28 w 36"/>
                  <a:gd name="T7" fmla="*/ 40 h 42"/>
                  <a:gd name="T8" fmla="*/ 24 w 36"/>
                  <a:gd name="T9" fmla="*/ 42 h 42"/>
                  <a:gd name="T10" fmla="*/ 18 w 36"/>
                  <a:gd name="T11" fmla="*/ 42 h 42"/>
                  <a:gd name="T12" fmla="*/ 14 w 36"/>
                  <a:gd name="T13" fmla="*/ 42 h 42"/>
                  <a:gd name="T14" fmla="*/ 10 w 36"/>
                  <a:gd name="T15" fmla="*/ 40 h 42"/>
                  <a:gd name="T16" fmla="*/ 6 w 36"/>
                  <a:gd name="T17" fmla="*/ 36 h 42"/>
                  <a:gd name="T18" fmla="*/ 2 w 36"/>
                  <a:gd name="T19" fmla="*/ 30 h 42"/>
                  <a:gd name="T20" fmla="*/ 0 w 36"/>
                  <a:gd name="T21" fmla="*/ 22 h 42"/>
                  <a:gd name="T22" fmla="*/ 2 w 36"/>
                  <a:gd name="T23" fmla="*/ 14 h 42"/>
                  <a:gd name="T24" fmla="*/ 6 w 36"/>
                  <a:gd name="T25" fmla="*/ 8 h 42"/>
                  <a:gd name="T26" fmla="*/ 10 w 36"/>
                  <a:gd name="T27" fmla="*/ 4 h 42"/>
                  <a:gd name="T28" fmla="*/ 14 w 36"/>
                  <a:gd name="T29" fmla="*/ 2 h 42"/>
                  <a:gd name="T30" fmla="*/ 20 w 36"/>
                  <a:gd name="T31" fmla="*/ 0 h 42"/>
                  <a:gd name="T32" fmla="*/ 26 w 36"/>
                  <a:gd name="T33" fmla="*/ 2 h 42"/>
                  <a:gd name="T34" fmla="*/ 30 w 36"/>
                  <a:gd name="T35" fmla="*/ 4 h 42"/>
                  <a:gd name="T36" fmla="*/ 34 w 36"/>
                  <a:gd name="T37" fmla="*/ 8 h 42"/>
                  <a:gd name="T38" fmla="*/ 34 w 36"/>
                  <a:gd name="T39" fmla="*/ 12 h 42"/>
                  <a:gd name="T40" fmla="*/ 34 w 36"/>
                  <a:gd name="T41" fmla="*/ 14 h 42"/>
                  <a:gd name="T42" fmla="*/ 32 w 36"/>
                  <a:gd name="T43" fmla="*/ 16 h 42"/>
                  <a:gd name="T44" fmla="*/ 32 w 36"/>
                  <a:gd name="T45" fmla="*/ 16 h 42"/>
                  <a:gd name="T46" fmla="*/ 28 w 36"/>
                  <a:gd name="T47" fmla="*/ 16 h 42"/>
                  <a:gd name="T48" fmla="*/ 26 w 36"/>
                  <a:gd name="T49" fmla="*/ 16 h 42"/>
                  <a:gd name="T50" fmla="*/ 24 w 36"/>
                  <a:gd name="T51" fmla="*/ 14 h 42"/>
                  <a:gd name="T52" fmla="*/ 24 w 36"/>
                  <a:gd name="T53" fmla="*/ 12 h 42"/>
                  <a:gd name="T54" fmla="*/ 22 w 36"/>
                  <a:gd name="T55" fmla="*/ 8 h 42"/>
                  <a:gd name="T56" fmla="*/ 22 w 36"/>
                  <a:gd name="T57" fmla="*/ 6 h 42"/>
                  <a:gd name="T58" fmla="*/ 22 w 36"/>
                  <a:gd name="T59" fmla="*/ 4 h 42"/>
                  <a:gd name="T60" fmla="*/ 20 w 36"/>
                  <a:gd name="T61" fmla="*/ 4 h 42"/>
                  <a:gd name="T62" fmla="*/ 18 w 36"/>
                  <a:gd name="T63" fmla="*/ 4 h 42"/>
                  <a:gd name="T64" fmla="*/ 16 w 36"/>
                  <a:gd name="T65" fmla="*/ 4 h 42"/>
                  <a:gd name="T66" fmla="*/ 14 w 36"/>
                  <a:gd name="T67" fmla="*/ 6 h 42"/>
                  <a:gd name="T68" fmla="*/ 14 w 36"/>
                  <a:gd name="T69" fmla="*/ 10 h 42"/>
                  <a:gd name="T70" fmla="*/ 12 w 36"/>
                  <a:gd name="T71" fmla="*/ 16 h 42"/>
                  <a:gd name="T72" fmla="*/ 14 w 36"/>
                  <a:gd name="T73" fmla="*/ 20 h 42"/>
                  <a:gd name="T74" fmla="*/ 14 w 36"/>
                  <a:gd name="T75" fmla="*/ 26 h 42"/>
                  <a:gd name="T76" fmla="*/ 16 w 36"/>
                  <a:gd name="T77" fmla="*/ 30 h 42"/>
                  <a:gd name="T78" fmla="*/ 20 w 36"/>
                  <a:gd name="T79" fmla="*/ 32 h 42"/>
                  <a:gd name="T80" fmla="*/ 22 w 36"/>
                  <a:gd name="T81" fmla="*/ 34 h 42"/>
                  <a:gd name="T82" fmla="*/ 26 w 36"/>
                  <a:gd name="T83" fmla="*/ 34 h 42"/>
                  <a:gd name="T84" fmla="*/ 28 w 36"/>
                  <a:gd name="T85" fmla="*/ 34 h 42"/>
                  <a:gd name="T86" fmla="*/ 30 w 36"/>
                  <a:gd name="T87" fmla="*/ 34 h 42"/>
                  <a:gd name="T88" fmla="*/ 32 w 36"/>
                  <a:gd name="T89" fmla="*/ 32 h 42"/>
                  <a:gd name="T90" fmla="*/ 34 w 36"/>
                  <a:gd name="T91" fmla="*/ 3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6" h="42">
                    <a:moveTo>
                      <a:pt x="34" y="30"/>
                    </a:moveTo>
                    <a:lnTo>
                      <a:pt x="36" y="32"/>
                    </a:lnTo>
                    <a:lnTo>
                      <a:pt x="32" y="36"/>
                    </a:lnTo>
                    <a:lnTo>
                      <a:pt x="28" y="40"/>
                    </a:lnTo>
                    <a:lnTo>
                      <a:pt x="24" y="42"/>
                    </a:lnTo>
                    <a:lnTo>
                      <a:pt x="18" y="42"/>
                    </a:lnTo>
                    <a:lnTo>
                      <a:pt x="14" y="42"/>
                    </a:lnTo>
                    <a:lnTo>
                      <a:pt x="10" y="40"/>
                    </a:lnTo>
                    <a:lnTo>
                      <a:pt x="6" y="36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26" y="2"/>
                    </a:lnTo>
                    <a:lnTo>
                      <a:pt x="30" y="4"/>
                    </a:lnTo>
                    <a:lnTo>
                      <a:pt x="34" y="8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2" y="16"/>
                    </a:lnTo>
                    <a:lnTo>
                      <a:pt x="28" y="16"/>
                    </a:lnTo>
                    <a:lnTo>
                      <a:pt x="26" y="16"/>
                    </a:lnTo>
                    <a:lnTo>
                      <a:pt x="24" y="14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4" y="10"/>
                    </a:lnTo>
                    <a:lnTo>
                      <a:pt x="12" y="16"/>
                    </a:lnTo>
                    <a:lnTo>
                      <a:pt x="14" y="20"/>
                    </a:lnTo>
                    <a:lnTo>
                      <a:pt x="14" y="26"/>
                    </a:lnTo>
                    <a:lnTo>
                      <a:pt x="16" y="30"/>
                    </a:lnTo>
                    <a:lnTo>
                      <a:pt x="20" y="32"/>
                    </a:lnTo>
                    <a:lnTo>
                      <a:pt x="22" y="34"/>
                    </a:lnTo>
                    <a:lnTo>
                      <a:pt x="26" y="34"/>
                    </a:lnTo>
                    <a:lnTo>
                      <a:pt x="28" y="34"/>
                    </a:lnTo>
                    <a:lnTo>
                      <a:pt x="30" y="34"/>
                    </a:lnTo>
                    <a:lnTo>
                      <a:pt x="32" y="32"/>
                    </a:lnTo>
                    <a:lnTo>
                      <a:pt x="34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39" name="Freeform 127"/>
              <p:cNvSpPr>
                <a:spLocks/>
              </p:cNvSpPr>
              <p:nvPr/>
            </p:nvSpPr>
            <p:spPr bwMode="auto">
              <a:xfrm>
                <a:off x="3050" y="2118"/>
                <a:ext cx="24" cy="78"/>
              </a:xfrm>
              <a:custGeom>
                <a:avLst/>
                <a:gdLst>
                  <a:gd name="T0" fmla="*/ 0 w 24"/>
                  <a:gd name="T1" fmla="*/ 78 h 78"/>
                  <a:gd name="T2" fmla="*/ 0 w 24"/>
                  <a:gd name="T3" fmla="*/ 76 h 78"/>
                  <a:gd name="T4" fmla="*/ 4 w 24"/>
                  <a:gd name="T5" fmla="*/ 72 h 78"/>
                  <a:gd name="T6" fmla="*/ 6 w 24"/>
                  <a:gd name="T7" fmla="*/ 70 h 78"/>
                  <a:gd name="T8" fmla="*/ 10 w 24"/>
                  <a:gd name="T9" fmla="*/ 66 h 78"/>
                  <a:gd name="T10" fmla="*/ 12 w 24"/>
                  <a:gd name="T11" fmla="*/ 60 h 78"/>
                  <a:gd name="T12" fmla="*/ 12 w 24"/>
                  <a:gd name="T13" fmla="*/ 54 h 78"/>
                  <a:gd name="T14" fmla="*/ 14 w 24"/>
                  <a:gd name="T15" fmla="*/ 46 h 78"/>
                  <a:gd name="T16" fmla="*/ 14 w 24"/>
                  <a:gd name="T17" fmla="*/ 38 h 78"/>
                  <a:gd name="T18" fmla="*/ 14 w 24"/>
                  <a:gd name="T19" fmla="*/ 28 h 78"/>
                  <a:gd name="T20" fmla="*/ 12 w 24"/>
                  <a:gd name="T21" fmla="*/ 18 h 78"/>
                  <a:gd name="T22" fmla="*/ 10 w 24"/>
                  <a:gd name="T23" fmla="*/ 12 h 78"/>
                  <a:gd name="T24" fmla="*/ 6 w 24"/>
                  <a:gd name="T25" fmla="*/ 6 h 78"/>
                  <a:gd name="T26" fmla="*/ 4 w 24"/>
                  <a:gd name="T27" fmla="*/ 4 h 78"/>
                  <a:gd name="T28" fmla="*/ 0 w 24"/>
                  <a:gd name="T29" fmla="*/ 2 h 78"/>
                  <a:gd name="T30" fmla="*/ 0 w 24"/>
                  <a:gd name="T31" fmla="*/ 0 h 78"/>
                  <a:gd name="T32" fmla="*/ 6 w 24"/>
                  <a:gd name="T33" fmla="*/ 2 h 78"/>
                  <a:gd name="T34" fmla="*/ 12 w 24"/>
                  <a:gd name="T35" fmla="*/ 8 h 78"/>
                  <a:gd name="T36" fmla="*/ 18 w 24"/>
                  <a:gd name="T37" fmla="*/ 14 h 78"/>
                  <a:gd name="T38" fmla="*/ 22 w 24"/>
                  <a:gd name="T39" fmla="*/ 22 h 78"/>
                  <a:gd name="T40" fmla="*/ 24 w 24"/>
                  <a:gd name="T41" fmla="*/ 30 h 78"/>
                  <a:gd name="T42" fmla="*/ 24 w 24"/>
                  <a:gd name="T43" fmla="*/ 38 h 78"/>
                  <a:gd name="T44" fmla="*/ 24 w 24"/>
                  <a:gd name="T45" fmla="*/ 48 h 78"/>
                  <a:gd name="T46" fmla="*/ 22 w 24"/>
                  <a:gd name="T47" fmla="*/ 56 h 78"/>
                  <a:gd name="T48" fmla="*/ 18 w 24"/>
                  <a:gd name="T49" fmla="*/ 64 h 78"/>
                  <a:gd name="T50" fmla="*/ 12 w 24"/>
                  <a:gd name="T51" fmla="*/ 70 h 78"/>
                  <a:gd name="T52" fmla="*/ 6 w 24"/>
                  <a:gd name="T53" fmla="*/ 74 h 78"/>
                  <a:gd name="T54" fmla="*/ 0 w 24"/>
                  <a:gd name="T5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0" y="78"/>
                    </a:moveTo>
                    <a:lnTo>
                      <a:pt x="0" y="76"/>
                    </a:lnTo>
                    <a:lnTo>
                      <a:pt x="4" y="72"/>
                    </a:lnTo>
                    <a:lnTo>
                      <a:pt x="6" y="70"/>
                    </a:lnTo>
                    <a:lnTo>
                      <a:pt x="10" y="66"/>
                    </a:lnTo>
                    <a:lnTo>
                      <a:pt x="12" y="60"/>
                    </a:lnTo>
                    <a:lnTo>
                      <a:pt x="12" y="54"/>
                    </a:lnTo>
                    <a:lnTo>
                      <a:pt x="14" y="46"/>
                    </a:lnTo>
                    <a:lnTo>
                      <a:pt x="14" y="38"/>
                    </a:lnTo>
                    <a:lnTo>
                      <a:pt x="14" y="28"/>
                    </a:lnTo>
                    <a:lnTo>
                      <a:pt x="12" y="18"/>
                    </a:lnTo>
                    <a:lnTo>
                      <a:pt x="10" y="12"/>
                    </a:lnTo>
                    <a:lnTo>
                      <a:pt x="6" y="6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2" y="8"/>
                    </a:lnTo>
                    <a:lnTo>
                      <a:pt x="18" y="14"/>
                    </a:lnTo>
                    <a:lnTo>
                      <a:pt x="22" y="22"/>
                    </a:lnTo>
                    <a:lnTo>
                      <a:pt x="24" y="30"/>
                    </a:lnTo>
                    <a:lnTo>
                      <a:pt x="24" y="38"/>
                    </a:lnTo>
                    <a:lnTo>
                      <a:pt x="24" y="48"/>
                    </a:lnTo>
                    <a:lnTo>
                      <a:pt x="22" y="56"/>
                    </a:lnTo>
                    <a:lnTo>
                      <a:pt x="18" y="64"/>
                    </a:lnTo>
                    <a:lnTo>
                      <a:pt x="12" y="70"/>
                    </a:lnTo>
                    <a:lnTo>
                      <a:pt x="6" y="74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40" name="Rectangle 128"/>
              <p:cNvSpPr>
                <a:spLocks noChangeArrowheads="1"/>
              </p:cNvSpPr>
              <p:nvPr/>
            </p:nvSpPr>
            <p:spPr bwMode="auto">
              <a:xfrm>
                <a:off x="3312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41" name="Freeform 129"/>
              <p:cNvSpPr>
                <a:spLocks noEditPoints="1"/>
              </p:cNvSpPr>
              <p:nvPr/>
            </p:nvSpPr>
            <p:spPr bwMode="auto">
              <a:xfrm>
                <a:off x="3422" y="2136"/>
                <a:ext cx="42" cy="60"/>
              </a:xfrm>
              <a:custGeom>
                <a:avLst/>
                <a:gdLst>
                  <a:gd name="T0" fmla="*/ 16 w 42"/>
                  <a:gd name="T1" fmla="*/ 36 h 60"/>
                  <a:gd name="T2" fmla="*/ 16 w 42"/>
                  <a:gd name="T3" fmla="*/ 52 h 60"/>
                  <a:gd name="T4" fmla="*/ 16 w 42"/>
                  <a:gd name="T5" fmla="*/ 54 h 60"/>
                  <a:gd name="T6" fmla="*/ 16 w 42"/>
                  <a:gd name="T7" fmla="*/ 56 h 60"/>
                  <a:gd name="T8" fmla="*/ 18 w 42"/>
                  <a:gd name="T9" fmla="*/ 58 h 60"/>
                  <a:gd name="T10" fmla="*/ 18 w 42"/>
                  <a:gd name="T11" fmla="*/ 58 h 60"/>
                  <a:gd name="T12" fmla="*/ 20 w 42"/>
                  <a:gd name="T13" fmla="*/ 58 h 60"/>
                  <a:gd name="T14" fmla="*/ 22 w 42"/>
                  <a:gd name="T15" fmla="*/ 58 h 60"/>
                  <a:gd name="T16" fmla="*/ 22 w 42"/>
                  <a:gd name="T17" fmla="*/ 60 h 60"/>
                  <a:gd name="T18" fmla="*/ 0 w 42"/>
                  <a:gd name="T19" fmla="*/ 60 h 60"/>
                  <a:gd name="T20" fmla="*/ 0 w 42"/>
                  <a:gd name="T21" fmla="*/ 58 h 60"/>
                  <a:gd name="T22" fmla="*/ 2 w 42"/>
                  <a:gd name="T23" fmla="*/ 58 h 60"/>
                  <a:gd name="T24" fmla="*/ 4 w 42"/>
                  <a:gd name="T25" fmla="*/ 56 h 60"/>
                  <a:gd name="T26" fmla="*/ 4 w 42"/>
                  <a:gd name="T27" fmla="*/ 54 h 60"/>
                  <a:gd name="T28" fmla="*/ 4 w 42"/>
                  <a:gd name="T29" fmla="*/ 52 h 60"/>
                  <a:gd name="T30" fmla="*/ 4 w 42"/>
                  <a:gd name="T31" fmla="*/ 12 h 60"/>
                  <a:gd name="T32" fmla="*/ 4 w 42"/>
                  <a:gd name="T33" fmla="*/ 8 h 60"/>
                  <a:gd name="T34" fmla="*/ 4 w 42"/>
                  <a:gd name="T35" fmla="*/ 6 h 60"/>
                  <a:gd name="T36" fmla="*/ 2 w 42"/>
                  <a:gd name="T37" fmla="*/ 4 h 60"/>
                  <a:gd name="T38" fmla="*/ 0 w 42"/>
                  <a:gd name="T39" fmla="*/ 4 h 60"/>
                  <a:gd name="T40" fmla="*/ 0 w 42"/>
                  <a:gd name="T41" fmla="*/ 2 h 60"/>
                  <a:gd name="T42" fmla="*/ 16 w 42"/>
                  <a:gd name="T43" fmla="*/ 2 h 60"/>
                  <a:gd name="T44" fmla="*/ 16 w 42"/>
                  <a:gd name="T45" fmla="*/ 8 h 60"/>
                  <a:gd name="T46" fmla="*/ 18 w 42"/>
                  <a:gd name="T47" fmla="*/ 4 h 60"/>
                  <a:gd name="T48" fmla="*/ 20 w 42"/>
                  <a:gd name="T49" fmla="*/ 2 h 60"/>
                  <a:gd name="T50" fmla="*/ 24 w 42"/>
                  <a:gd name="T51" fmla="*/ 2 h 60"/>
                  <a:gd name="T52" fmla="*/ 28 w 42"/>
                  <a:gd name="T53" fmla="*/ 0 h 60"/>
                  <a:gd name="T54" fmla="*/ 32 w 42"/>
                  <a:gd name="T55" fmla="*/ 2 h 60"/>
                  <a:gd name="T56" fmla="*/ 36 w 42"/>
                  <a:gd name="T57" fmla="*/ 4 h 60"/>
                  <a:gd name="T58" fmla="*/ 38 w 42"/>
                  <a:gd name="T59" fmla="*/ 6 h 60"/>
                  <a:gd name="T60" fmla="*/ 40 w 42"/>
                  <a:gd name="T61" fmla="*/ 12 h 60"/>
                  <a:gd name="T62" fmla="*/ 42 w 42"/>
                  <a:gd name="T63" fmla="*/ 16 h 60"/>
                  <a:gd name="T64" fmla="*/ 42 w 42"/>
                  <a:gd name="T65" fmla="*/ 22 h 60"/>
                  <a:gd name="T66" fmla="*/ 42 w 42"/>
                  <a:gd name="T67" fmla="*/ 26 h 60"/>
                  <a:gd name="T68" fmla="*/ 40 w 42"/>
                  <a:gd name="T69" fmla="*/ 32 h 60"/>
                  <a:gd name="T70" fmla="*/ 38 w 42"/>
                  <a:gd name="T71" fmla="*/ 36 h 60"/>
                  <a:gd name="T72" fmla="*/ 36 w 42"/>
                  <a:gd name="T73" fmla="*/ 40 h 60"/>
                  <a:gd name="T74" fmla="*/ 32 w 42"/>
                  <a:gd name="T75" fmla="*/ 42 h 60"/>
                  <a:gd name="T76" fmla="*/ 26 w 42"/>
                  <a:gd name="T77" fmla="*/ 42 h 60"/>
                  <a:gd name="T78" fmla="*/ 24 w 42"/>
                  <a:gd name="T79" fmla="*/ 42 h 60"/>
                  <a:gd name="T80" fmla="*/ 20 w 42"/>
                  <a:gd name="T81" fmla="*/ 40 h 60"/>
                  <a:gd name="T82" fmla="*/ 18 w 42"/>
                  <a:gd name="T83" fmla="*/ 40 h 60"/>
                  <a:gd name="T84" fmla="*/ 16 w 42"/>
                  <a:gd name="T85" fmla="*/ 36 h 60"/>
                  <a:gd name="T86" fmla="*/ 16 w 42"/>
                  <a:gd name="T87" fmla="*/ 34 h 60"/>
                  <a:gd name="T88" fmla="*/ 20 w 42"/>
                  <a:gd name="T89" fmla="*/ 38 h 60"/>
                  <a:gd name="T90" fmla="*/ 24 w 42"/>
                  <a:gd name="T91" fmla="*/ 40 h 60"/>
                  <a:gd name="T92" fmla="*/ 26 w 42"/>
                  <a:gd name="T93" fmla="*/ 38 h 60"/>
                  <a:gd name="T94" fmla="*/ 28 w 42"/>
                  <a:gd name="T95" fmla="*/ 36 h 60"/>
                  <a:gd name="T96" fmla="*/ 30 w 42"/>
                  <a:gd name="T97" fmla="*/ 34 h 60"/>
                  <a:gd name="T98" fmla="*/ 30 w 42"/>
                  <a:gd name="T99" fmla="*/ 28 h 60"/>
                  <a:gd name="T100" fmla="*/ 30 w 42"/>
                  <a:gd name="T101" fmla="*/ 22 h 60"/>
                  <a:gd name="T102" fmla="*/ 30 w 42"/>
                  <a:gd name="T103" fmla="*/ 16 h 60"/>
                  <a:gd name="T104" fmla="*/ 30 w 42"/>
                  <a:gd name="T105" fmla="*/ 12 h 60"/>
                  <a:gd name="T106" fmla="*/ 28 w 42"/>
                  <a:gd name="T107" fmla="*/ 8 h 60"/>
                  <a:gd name="T108" fmla="*/ 26 w 42"/>
                  <a:gd name="T109" fmla="*/ 6 h 60"/>
                  <a:gd name="T110" fmla="*/ 24 w 42"/>
                  <a:gd name="T111" fmla="*/ 6 h 60"/>
                  <a:gd name="T112" fmla="*/ 20 w 42"/>
                  <a:gd name="T113" fmla="*/ 6 h 60"/>
                  <a:gd name="T114" fmla="*/ 18 w 42"/>
                  <a:gd name="T115" fmla="*/ 8 h 60"/>
                  <a:gd name="T116" fmla="*/ 16 w 42"/>
                  <a:gd name="T117" fmla="*/ 12 h 60"/>
                  <a:gd name="T118" fmla="*/ 16 w 42"/>
                  <a:gd name="T119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2" h="60">
                    <a:moveTo>
                      <a:pt x="16" y="36"/>
                    </a:moveTo>
                    <a:lnTo>
                      <a:pt x="16" y="52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8"/>
                    </a:lnTo>
                    <a:lnTo>
                      <a:pt x="22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2" y="58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4" y="12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6" y="2"/>
                    </a:lnTo>
                    <a:lnTo>
                      <a:pt x="16" y="8"/>
                    </a:lnTo>
                    <a:lnTo>
                      <a:pt x="18" y="4"/>
                    </a:lnTo>
                    <a:lnTo>
                      <a:pt x="20" y="2"/>
                    </a:lnTo>
                    <a:lnTo>
                      <a:pt x="24" y="2"/>
                    </a:lnTo>
                    <a:lnTo>
                      <a:pt x="28" y="0"/>
                    </a:lnTo>
                    <a:lnTo>
                      <a:pt x="32" y="2"/>
                    </a:lnTo>
                    <a:lnTo>
                      <a:pt x="36" y="4"/>
                    </a:lnTo>
                    <a:lnTo>
                      <a:pt x="38" y="6"/>
                    </a:lnTo>
                    <a:lnTo>
                      <a:pt x="40" y="12"/>
                    </a:lnTo>
                    <a:lnTo>
                      <a:pt x="42" y="16"/>
                    </a:lnTo>
                    <a:lnTo>
                      <a:pt x="42" y="22"/>
                    </a:lnTo>
                    <a:lnTo>
                      <a:pt x="42" y="26"/>
                    </a:lnTo>
                    <a:lnTo>
                      <a:pt x="40" y="32"/>
                    </a:lnTo>
                    <a:lnTo>
                      <a:pt x="38" y="36"/>
                    </a:lnTo>
                    <a:lnTo>
                      <a:pt x="36" y="40"/>
                    </a:lnTo>
                    <a:lnTo>
                      <a:pt x="32" y="42"/>
                    </a:lnTo>
                    <a:lnTo>
                      <a:pt x="26" y="42"/>
                    </a:lnTo>
                    <a:lnTo>
                      <a:pt x="24" y="42"/>
                    </a:lnTo>
                    <a:lnTo>
                      <a:pt x="20" y="40"/>
                    </a:lnTo>
                    <a:lnTo>
                      <a:pt x="18" y="40"/>
                    </a:lnTo>
                    <a:lnTo>
                      <a:pt x="16" y="36"/>
                    </a:lnTo>
                    <a:close/>
                    <a:moveTo>
                      <a:pt x="16" y="34"/>
                    </a:moveTo>
                    <a:lnTo>
                      <a:pt x="20" y="38"/>
                    </a:lnTo>
                    <a:lnTo>
                      <a:pt x="24" y="40"/>
                    </a:lnTo>
                    <a:lnTo>
                      <a:pt x="26" y="38"/>
                    </a:lnTo>
                    <a:lnTo>
                      <a:pt x="28" y="36"/>
                    </a:lnTo>
                    <a:lnTo>
                      <a:pt x="30" y="34"/>
                    </a:lnTo>
                    <a:lnTo>
                      <a:pt x="30" y="28"/>
                    </a:lnTo>
                    <a:lnTo>
                      <a:pt x="30" y="22"/>
                    </a:lnTo>
                    <a:lnTo>
                      <a:pt x="30" y="16"/>
                    </a:lnTo>
                    <a:lnTo>
                      <a:pt x="30" y="12"/>
                    </a:lnTo>
                    <a:lnTo>
                      <a:pt x="28" y="8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0" y="6"/>
                    </a:lnTo>
                    <a:lnTo>
                      <a:pt x="18" y="8"/>
                    </a:lnTo>
                    <a:lnTo>
                      <a:pt x="16" y="12"/>
                    </a:lnTo>
                    <a:lnTo>
                      <a:pt x="16" y="3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42" name="Freeform 130"/>
              <p:cNvSpPr>
                <a:spLocks/>
              </p:cNvSpPr>
              <p:nvPr/>
            </p:nvSpPr>
            <p:spPr bwMode="auto">
              <a:xfrm>
                <a:off x="3472" y="2118"/>
                <a:ext cx="24" cy="78"/>
              </a:xfrm>
              <a:custGeom>
                <a:avLst/>
                <a:gdLst>
                  <a:gd name="T0" fmla="*/ 24 w 24"/>
                  <a:gd name="T1" fmla="*/ 0 h 78"/>
                  <a:gd name="T2" fmla="*/ 24 w 24"/>
                  <a:gd name="T3" fmla="*/ 2 h 78"/>
                  <a:gd name="T4" fmla="*/ 20 w 24"/>
                  <a:gd name="T5" fmla="*/ 4 h 78"/>
                  <a:gd name="T6" fmla="*/ 18 w 24"/>
                  <a:gd name="T7" fmla="*/ 8 h 78"/>
                  <a:gd name="T8" fmla="*/ 14 w 24"/>
                  <a:gd name="T9" fmla="*/ 12 h 78"/>
                  <a:gd name="T10" fmla="*/ 12 w 24"/>
                  <a:gd name="T11" fmla="*/ 18 h 78"/>
                  <a:gd name="T12" fmla="*/ 12 w 24"/>
                  <a:gd name="T13" fmla="*/ 24 h 78"/>
                  <a:gd name="T14" fmla="*/ 10 w 24"/>
                  <a:gd name="T15" fmla="*/ 30 h 78"/>
                  <a:gd name="T16" fmla="*/ 10 w 24"/>
                  <a:gd name="T17" fmla="*/ 38 h 78"/>
                  <a:gd name="T18" fmla="*/ 10 w 24"/>
                  <a:gd name="T19" fmla="*/ 50 h 78"/>
                  <a:gd name="T20" fmla="*/ 12 w 24"/>
                  <a:gd name="T21" fmla="*/ 58 h 78"/>
                  <a:gd name="T22" fmla="*/ 14 w 24"/>
                  <a:gd name="T23" fmla="*/ 66 h 78"/>
                  <a:gd name="T24" fmla="*/ 18 w 24"/>
                  <a:gd name="T25" fmla="*/ 70 h 78"/>
                  <a:gd name="T26" fmla="*/ 20 w 24"/>
                  <a:gd name="T27" fmla="*/ 74 h 78"/>
                  <a:gd name="T28" fmla="*/ 24 w 24"/>
                  <a:gd name="T29" fmla="*/ 76 h 78"/>
                  <a:gd name="T30" fmla="*/ 24 w 24"/>
                  <a:gd name="T31" fmla="*/ 78 h 78"/>
                  <a:gd name="T32" fmla="*/ 18 w 24"/>
                  <a:gd name="T33" fmla="*/ 74 h 78"/>
                  <a:gd name="T34" fmla="*/ 12 w 24"/>
                  <a:gd name="T35" fmla="*/ 70 h 78"/>
                  <a:gd name="T36" fmla="*/ 6 w 24"/>
                  <a:gd name="T37" fmla="*/ 64 h 78"/>
                  <a:gd name="T38" fmla="*/ 2 w 24"/>
                  <a:gd name="T39" fmla="*/ 56 h 78"/>
                  <a:gd name="T40" fmla="*/ 0 w 24"/>
                  <a:gd name="T41" fmla="*/ 48 h 78"/>
                  <a:gd name="T42" fmla="*/ 0 w 24"/>
                  <a:gd name="T43" fmla="*/ 38 h 78"/>
                  <a:gd name="T44" fmla="*/ 0 w 24"/>
                  <a:gd name="T45" fmla="*/ 30 h 78"/>
                  <a:gd name="T46" fmla="*/ 2 w 24"/>
                  <a:gd name="T47" fmla="*/ 22 h 78"/>
                  <a:gd name="T48" fmla="*/ 6 w 24"/>
                  <a:gd name="T49" fmla="*/ 14 h 78"/>
                  <a:gd name="T50" fmla="*/ 12 w 24"/>
                  <a:gd name="T51" fmla="*/ 8 h 78"/>
                  <a:gd name="T52" fmla="*/ 18 w 24"/>
                  <a:gd name="T53" fmla="*/ 2 h 78"/>
                  <a:gd name="T54" fmla="*/ 24 w 24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24" y="0"/>
                    </a:moveTo>
                    <a:lnTo>
                      <a:pt x="24" y="2"/>
                    </a:lnTo>
                    <a:lnTo>
                      <a:pt x="20" y="4"/>
                    </a:lnTo>
                    <a:lnTo>
                      <a:pt x="18" y="8"/>
                    </a:lnTo>
                    <a:lnTo>
                      <a:pt x="14" y="12"/>
                    </a:lnTo>
                    <a:lnTo>
                      <a:pt x="12" y="18"/>
                    </a:lnTo>
                    <a:lnTo>
                      <a:pt x="12" y="24"/>
                    </a:lnTo>
                    <a:lnTo>
                      <a:pt x="10" y="30"/>
                    </a:lnTo>
                    <a:lnTo>
                      <a:pt x="10" y="38"/>
                    </a:lnTo>
                    <a:lnTo>
                      <a:pt x="10" y="50"/>
                    </a:lnTo>
                    <a:lnTo>
                      <a:pt x="12" y="58"/>
                    </a:lnTo>
                    <a:lnTo>
                      <a:pt x="14" y="66"/>
                    </a:lnTo>
                    <a:lnTo>
                      <a:pt x="18" y="70"/>
                    </a:lnTo>
                    <a:lnTo>
                      <a:pt x="20" y="74"/>
                    </a:lnTo>
                    <a:lnTo>
                      <a:pt x="24" y="76"/>
                    </a:lnTo>
                    <a:lnTo>
                      <a:pt x="24" y="78"/>
                    </a:lnTo>
                    <a:lnTo>
                      <a:pt x="18" y="74"/>
                    </a:lnTo>
                    <a:lnTo>
                      <a:pt x="12" y="70"/>
                    </a:lnTo>
                    <a:lnTo>
                      <a:pt x="6" y="64"/>
                    </a:lnTo>
                    <a:lnTo>
                      <a:pt x="2" y="56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4"/>
                    </a:lnTo>
                    <a:lnTo>
                      <a:pt x="12" y="8"/>
                    </a:lnTo>
                    <a:lnTo>
                      <a:pt x="18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43" name="Freeform 131"/>
              <p:cNvSpPr>
                <a:spLocks/>
              </p:cNvSpPr>
              <p:nvPr/>
            </p:nvSpPr>
            <p:spPr bwMode="auto">
              <a:xfrm>
                <a:off x="3498" y="2124"/>
                <a:ext cx="28" cy="54"/>
              </a:xfrm>
              <a:custGeom>
                <a:avLst/>
                <a:gdLst>
                  <a:gd name="T0" fmla="*/ 18 w 28"/>
                  <a:gd name="T1" fmla="*/ 0 h 54"/>
                  <a:gd name="T2" fmla="*/ 18 w 28"/>
                  <a:gd name="T3" fmla="*/ 14 h 54"/>
                  <a:gd name="T4" fmla="*/ 28 w 28"/>
                  <a:gd name="T5" fmla="*/ 14 h 54"/>
                  <a:gd name="T6" fmla="*/ 28 w 28"/>
                  <a:gd name="T7" fmla="*/ 18 h 54"/>
                  <a:gd name="T8" fmla="*/ 18 w 28"/>
                  <a:gd name="T9" fmla="*/ 18 h 54"/>
                  <a:gd name="T10" fmla="*/ 18 w 28"/>
                  <a:gd name="T11" fmla="*/ 42 h 54"/>
                  <a:gd name="T12" fmla="*/ 18 w 28"/>
                  <a:gd name="T13" fmla="*/ 44 h 54"/>
                  <a:gd name="T14" fmla="*/ 18 w 28"/>
                  <a:gd name="T15" fmla="*/ 46 h 54"/>
                  <a:gd name="T16" fmla="*/ 18 w 28"/>
                  <a:gd name="T17" fmla="*/ 48 h 54"/>
                  <a:gd name="T18" fmla="*/ 20 w 28"/>
                  <a:gd name="T19" fmla="*/ 48 h 54"/>
                  <a:gd name="T20" fmla="*/ 20 w 28"/>
                  <a:gd name="T21" fmla="*/ 48 h 54"/>
                  <a:gd name="T22" fmla="*/ 20 w 28"/>
                  <a:gd name="T23" fmla="*/ 48 h 54"/>
                  <a:gd name="T24" fmla="*/ 22 w 28"/>
                  <a:gd name="T25" fmla="*/ 48 h 54"/>
                  <a:gd name="T26" fmla="*/ 24 w 28"/>
                  <a:gd name="T27" fmla="*/ 44 h 54"/>
                  <a:gd name="T28" fmla="*/ 26 w 28"/>
                  <a:gd name="T29" fmla="*/ 46 h 54"/>
                  <a:gd name="T30" fmla="*/ 24 w 28"/>
                  <a:gd name="T31" fmla="*/ 50 h 54"/>
                  <a:gd name="T32" fmla="*/ 20 w 28"/>
                  <a:gd name="T33" fmla="*/ 54 h 54"/>
                  <a:gd name="T34" fmla="*/ 16 w 28"/>
                  <a:gd name="T35" fmla="*/ 54 h 54"/>
                  <a:gd name="T36" fmla="*/ 12 w 28"/>
                  <a:gd name="T37" fmla="*/ 54 h 54"/>
                  <a:gd name="T38" fmla="*/ 10 w 28"/>
                  <a:gd name="T39" fmla="*/ 52 h 54"/>
                  <a:gd name="T40" fmla="*/ 8 w 28"/>
                  <a:gd name="T41" fmla="*/ 50 h 54"/>
                  <a:gd name="T42" fmla="*/ 6 w 28"/>
                  <a:gd name="T43" fmla="*/ 48 h 54"/>
                  <a:gd name="T44" fmla="*/ 6 w 28"/>
                  <a:gd name="T45" fmla="*/ 44 h 54"/>
                  <a:gd name="T46" fmla="*/ 6 w 28"/>
                  <a:gd name="T47" fmla="*/ 40 h 54"/>
                  <a:gd name="T48" fmla="*/ 6 w 28"/>
                  <a:gd name="T49" fmla="*/ 18 h 54"/>
                  <a:gd name="T50" fmla="*/ 0 w 28"/>
                  <a:gd name="T51" fmla="*/ 18 h 54"/>
                  <a:gd name="T52" fmla="*/ 0 w 28"/>
                  <a:gd name="T53" fmla="*/ 16 h 54"/>
                  <a:gd name="T54" fmla="*/ 6 w 28"/>
                  <a:gd name="T55" fmla="*/ 12 h 54"/>
                  <a:gd name="T56" fmla="*/ 10 w 28"/>
                  <a:gd name="T57" fmla="*/ 8 h 54"/>
                  <a:gd name="T58" fmla="*/ 14 w 28"/>
                  <a:gd name="T59" fmla="*/ 4 h 54"/>
                  <a:gd name="T60" fmla="*/ 16 w 28"/>
                  <a:gd name="T61" fmla="*/ 0 h 54"/>
                  <a:gd name="T62" fmla="*/ 18 w 28"/>
                  <a:gd name="T63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8" h="54">
                    <a:moveTo>
                      <a:pt x="18" y="0"/>
                    </a:moveTo>
                    <a:lnTo>
                      <a:pt x="18" y="14"/>
                    </a:lnTo>
                    <a:lnTo>
                      <a:pt x="28" y="14"/>
                    </a:lnTo>
                    <a:lnTo>
                      <a:pt x="28" y="18"/>
                    </a:lnTo>
                    <a:lnTo>
                      <a:pt x="18" y="18"/>
                    </a:lnTo>
                    <a:lnTo>
                      <a:pt x="18" y="42"/>
                    </a:lnTo>
                    <a:lnTo>
                      <a:pt x="18" y="44"/>
                    </a:lnTo>
                    <a:lnTo>
                      <a:pt x="18" y="46"/>
                    </a:lnTo>
                    <a:lnTo>
                      <a:pt x="18" y="48"/>
                    </a:lnTo>
                    <a:lnTo>
                      <a:pt x="20" y="48"/>
                    </a:lnTo>
                    <a:lnTo>
                      <a:pt x="22" y="48"/>
                    </a:lnTo>
                    <a:lnTo>
                      <a:pt x="24" y="44"/>
                    </a:lnTo>
                    <a:lnTo>
                      <a:pt x="26" y="46"/>
                    </a:lnTo>
                    <a:lnTo>
                      <a:pt x="24" y="50"/>
                    </a:lnTo>
                    <a:lnTo>
                      <a:pt x="20" y="54"/>
                    </a:lnTo>
                    <a:lnTo>
                      <a:pt x="16" y="54"/>
                    </a:lnTo>
                    <a:lnTo>
                      <a:pt x="12" y="54"/>
                    </a:lnTo>
                    <a:lnTo>
                      <a:pt x="10" y="52"/>
                    </a:lnTo>
                    <a:lnTo>
                      <a:pt x="8" y="50"/>
                    </a:lnTo>
                    <a:lnTo>
                      <a:pt x="6" y="48"/>
                    </a:lnTo>
                    <a:lnTo>
                      <a:pt x="6" y="44"/>
                    </a:lnTo>
                    <a:lnTo>
                      <a:pt x="6" y="40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6" y="12"/>
                    </a:lnTo>
                    <a:lnTo>
                      <a:pt x="10" y="8"/>
                    </a:lnTo>
                    <a:lnTo>
                      <a:pt x="14" y="4"/>
                    </a:lnTo>
                    <a:lnTo>
                      <a:pt x="16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395" name="Picture 13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6" y="2114"/>
                <a:ext cx="2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396" name="Picture 13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6" y="2114"/>
                <a:ext cx="2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46" name="Freeform 134"/>
              <p:cNvSpPr>
                <a:spLocks/>
              </p:cNvSpPr>
              <p:nvPr/>
            </p:nvSpPr>
            <p:spPr bwMode="auto">
              <a:xfrm>
                <a:off x="3552" y="2136"/>
                <a:ext cx="36" cy="42"/>
              </a:xfrm>
              <a:custGeom>
                <a:avLst/>
                <a:gdLst>
                  <a:gd name="T0" fmla="*/ 34 w 36"/>
                  <a:gd name="T1" fmla="*/ 30 h 42"/>
                  <a:gd name="T2" fmla="*/ 36 w 36"/>
                  <a:gd name="T3" fmla="*/ 32 h 42"/>
                  <a:gd name="T4" fmla="*/ 32 w 36"/>
                  <a:gd name="T5" fmla="*/ 36 h 42"/>
                  <a:gd name="T6" fmla="*/ 28 w 36"/>
                  <a:gd name="T7" fmla="*/ 40 h 42"/>
                  <a:gd name="T8" fmla="*/ 24 w 36"/>
                  <a:gd name="T9" fmla="*/ 42 h 42"/>
                  <a:gd name="T10" fmla="*/ 18 w 36"/>
                  <a:gd name="T11" fmla="*/ 42 h 42"/>
                  <a:gd name="T12" fmla="*/ 14 w 36"/>
                  <a:gd name="T13" fmla="*/ 42 h 42"/>
                  <a:gd name="T14" fmla="*/ 10 w 36"/>
                  <a:gd name="T15" fmla="*/ 40 h 42"/>
                  <a:gd name="T16" fmla="*/ 6 w 36"/>
                  <a:gd name="T17" fmla="*/ 36 h 42"/>
                  <a:gd name="T18" fmla="*/ 2 w 36"/>
                  <a:gd name="T19" fmla="*/ 30 h 42"/>
                  <a:gd name="T20" fmla="*/ 0 w 36"/>
                  <a:gd name="T21" fmla="*/ 22 h 42"/>
                  <a:gd name="T22" fmla="*/ 2 w 36"/>
                  <a:gd name="T23" fmla="*/ 14 h 42"/>
                  <a:gd name="T24" fmla="*/ 6 w 36"/>
                  <a:gd name="T25" fmla="*/ 8 h 42"/>
                  <a:gd name="T26" fmla="*/ 10 w 36"/>
                  <a:gd name="T27" fmla="*/ 4 h 42"/>
                  <a:gd name="T28" fmla="*/ 14 w 36"/>
                  <a:gd name="T29" fmla="*/ 2 h 42"/>
                  <a:gd name="T30" fmla="*/ 20 w 36"/>
                  <a:gd name="T31" fmla="*/ 0 h 42"/>
                  <a:gd name="T32" fmla="*/ 26 w 36"/>
                  <a:gd name="T33" fmla="*/ 2 h 42"/>
                  <a:gd name="T34" fmla="*/ 30 w 36"/>
                  <a:gd name="T35" fmla="*/ 4 h 42"/>
                  <a:gd name="T36" fmla="*/ 34 w 36"/>
                  <a:gd name="T37" fmla="*/ 8 h 42"/>
                  <a:gd name="T38" fmla="*/ 34 w 36"/>
                  <a:gd name="T39" fmla="*/ 12 h 42"/>
                  <a:gd name="T40" fmla="*/ 34 w 36"/>
                  <a:gd name="T41" fmla="*/ 14 h 42"/>
                  <a:gd name="T42" fmla="*/ 32 w 36"/>
                  <a:gd name="T43" fmla="*/ 16 h 42"/>
                  <a:gd name="T44" fmla="*/ 32 w 36"/>
                  <a:gd name="T45" fmla="*/ 16 h 42"/>
                  <a:gd name="T46" fmla="*/ 28 w 36"/>
                  <a:gd name="T47" fmla="*/ 16 h 42"/>
                  <a:gd name="T48" fmla="*/ 26 w 36"/>
                  <a:gd name="T49" fmla="*/ 16 h 42"/>
                  <a:gd name="T50" fmla="*/ 24 w 36"/>
                  <a:gd name="T51" fmla="*/ 14 h 42"/>
                  <a:gd name="T52" fmla="*/ 24 w 36"/>
                  <a:gd name="T53" fmla="*/ 12 h 42"/>
                  <a:gd name="T54" fmla="*/ 22 w 36"/>
                  <a:gd name="T55" fmla="*/ 8 h 42"/>
                  <a:gd name="T56" fmla="*/ 22 w 36"/>
                  <a:gd name="T57" fmla="*/ 6 h 42"/>
                  <a:gd name="T58" fmla="*/ 22 w 36"/>
                  <a:gd name="T59" fmla="*/ 4 h 42"/>
                  <a:gd name="T60" fmla="*/ 20 w 36"/>
                  <a:gd name="T61" fmla="*/ 4 h 42"/>
                  <a:gd name="T62" fmla="*/ 18 w 36"/>
                  <a:gd name="T63" fmla="*/ 4 h 42"/>
                  <a:gd name="T64" fmla="*/ 16 w 36"/>
                  <a:gd name="T65" fmla="*/ 4 h 42"/>
                  <a:gd name="T66" fmla="*/ 14 w 36"/>
                  <a:gd name="T67" fmla="*/ 6 h 42"/>
                  <a:gd name="T68" fmla="*/ 14 w 36"/>
                  <a:gd name="T69" fmla="*/ 10 h 42"/>
                  <a:gd name="T70" fmla="*/ 12 w 36"/>
                  <a:gd name="T71" fmla="*/ 16 h 42"/>
                  <a:gd name="T72" fmla="*/ 14 w 36"/>
                  <a:gd name="T73" fmla="*/ 20 h 42"/>
                  <a:gd name="T74" fmla="*/ 14 w 36"/>
                  <a:gd name="T75" fmla="*/ 26 h 42"/>
                  <a:gd name="T76" fmla="*/ 16 w 36"/>
                  <a:gd name="T77" fmla="*/ 30 h 42"/>
                  <a:gd name="T78" fmla="*/ 20 w 36"/>
                  <a:gd name="T79" fmla="*/ 32 h 42"/>
                  <a:gd name="T80" fmla="*/ 22 w 36"/>
                  <a:gd name="T81" fmla="*/ 34 h 42"/>
                  <a:gd name="T82" fmla="*/ 26 w 36"/>
                  <a:gd name="T83" fmla="*/ 34 h 42"/>
                  <a:gd name="T84" fmla="*/ 28 w 36"/>
                  <a:gd name="T85" fmla="*/ 34 h 42"/>
                  <a:gd name="T86" fmla="*/ 30 w 36"/>
                  <a:gd name="T87" fmla="*/ 34 h 42"/>
                  <a:gd name="T88" fmla="*/ 32 w 36"/>
                  <a:gd name="T89" fmla="*/ 32 h 42"/>
                  <a:gd name="T90" fmla="*/ 34 w 36"/>
                  <a:gd name="T91" fmla="*/ 3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6" h="42">
                    <a:moveTo>
                      <a:pt x="34" y="30"/>
                    </a:moveTo>
                    <a:lnTo>
                      <a:pt x="36" y="32"/>
                    </a:lnTo>
                    <a:lnTo>
                      <a:pt x="32" y="36"/>
                    </a:lnTo>
                    <a:lnTo>
                      <a:pt x="28" y="40"/>
                    </a:lnTo>
                    <a:lnTo>
                      <a:pt x="24" y="42"/>
                    </a:lnTo>
                    <a:lnTo>
                      <a:pt x="18" y="42"/>
                    </a:lnTo>
                    <a:lnTo>
                      <a:pt x="14" y="42"/>
                    </a:lnTo>
                    <a:lnTo>
                      <a:pt x="10" y="40"/>
                    </a:lnTo>
                    <a:lnTo>
                      <a:pt x="6" y="36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26" y="2"/>
                    </a:lnTo>
                    <a:lnTo>
                      <a:pt x="30" y="4"/>
                    </a:lnTo>
                    <a:lnTo>
                      <a:pt x="34" y="8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2" y="16"/>
                    </a:lnTo>
                    <a:lnTo>
                      <a:pt x="28" y="16"/>
                    </a:lnTo>
                    <a:lnTo>
                      <a:pt x="26" y="16"/>
                    </a:lnTo>
                    <a:lnTo>
                      <a:pt x="24" y="14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4" y="10"/>
                    </a:lnTo>
                    <a:lnTo>
                      <a:pt x="12" y="16"/>
                    </a:lnTo>
                    <a:lnTo>
                      <a:pt x="14" y="20"/>
                    </a:lnTo>
                    <a:lnTo>
                      <a:pt x="14" y="26"/>
                    </a:lnTo>
                    <a:lnTo>
                      <a:pt x="16" y="30"/>
                    </a:lnTo>
                    <a:lnTo>
                      <a:pt x="20" y="32"/>
                    </a:lnTo>
                    <a:lnTo>
                      <a:pt x="22" y="34"/>
                    </a:lnTo>
                    <a:lnTo>
                      <a:pt x="26" y="34"/>
                    </a:lnTo>
                    <a:lnTo>
                      <a:pt x="28" y="34"/>
                    </a:lnTo>
                    <a:lnTo>
                      <a:pt x="30" y="34"/>
                    </a:lnTo>
                    <a:lnTo>
                      <a:pt x="32" y="32"/>
                    </a:lnTo>
                    <a:lnTo>
                      <a:pt x="34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47" name="Freeform 135"/>
              <p:cNvSpPr>
                <a:spLocks/>
              </p:cNvSpPr>
              <p:nvPr/>
            </p:nvSpPr>
            <p:spPr bwMode="auto">
              <a:xfrm>
                <a:off x="3590" y="2118"/>
                <a:ext cx="24" cy="78"/>
              </a:xfrm>
              <a:custGeom>
                <a:avLst/>
                <a:gdLst>
                  <a:gd name="T0" fmla="*/ 0 w 24"/>
                  <a:gd name="T1" fmla="*/ 78 h 78"/>
                  <a:gd name="T2" fmla="*/ 0 w 24"/>
                  <a:gd name="T3" fmla="*/ 76 h 78"/>
                  <a:gd name="T4" fmla="*/ 4 w 24"/>
                  <a:gd name="T5" fmla="*/ 72 h 78"/>
                  <a:gd name="T6" fmla="*/ 6 w 24"/>
                  <a:gd name="T7" fmla="*/ 70 h 78"/>
                  <a:gd name="T8" fmla="*/ 10 w 24"/>
                  <a:gd name="T9" fmla="*/ 66 h 78"/>
                  <a:gd name="T10" fmla="*/ 12 w 24"/>
                  <a:gd name="T11" fmla="*/ 60 h 78"/>
                  <a:gd name="T12" fmla="*/ 12 w 24"/>
                  <a:gd name="T13" fmla="*/ 54 h 78"/>
                  <a:gd name="T14" fmla="*/ 14 w 24"/>
                  <a:gd name="T15" fmla="*/ 46 h 78"/>
                  <a:gd name="T16" fmla="*/ 14 w 24"/>
                  <a:gd name="T17" fmla="*/ 38 h 78"/>
                  <a:gd name="T18" fmla="*/ 14 w 24"/>
                  <a:gd name="T19" fmla="*/ 28 h 78"/>
                  <a:gd name="T20" fmla="*/ 12 w 24"/>
                  <a:gd name="T21" fmla="*/ 18 h 78"/>
                  <a:gd name="T22" fmla="*/ 10 w 24"/>
                  <a:gd name="T23" fmla="*/ 12 h 78"/>
                  <a:gd name="T24" fmla="*/ 6 w 24"/>
                  <a:gd name="T25" fmla="*/ 6 h 78"/>
                  <a:gd name="T26" fmla="*/ 4 w 24"/>
                  <a:gd name="T27" fmla="*/ 4 h 78"/>
                  <a:gd name="T28" fmla="*/ 0 w 24"/>
                  <a:gd name="T29" fmla="*/ 2 h 78"/>
                  <a:gd name="T30" fmla="*/ 0 w 24"/>
                  <a:gd name="T31" fmla="*/ 0 h 78"/>
                  <a:gd name="T32" fmla="*/ 6 w 24"/>
                  <a:gd name="T33" fmla="*/ 2 h 78"/>
                  <a:gd name="T34" fmla="*/ 12 w 24"/>
                  <a:gd name="T35" fmla="*/ 8 h 78"/>
                  <a:gd name="T36" fmla="*/ 18 w 24"/>
                  <a:gd name="T37" fmla="*/ 14 h 78"/>
                  <a:gd name="T38" fmla="*/ 22 w 24"/>
                  <a:gd name="T39" fmla="*/ 22 h 78"/>
                  <a:gd name="T40" fmla="*/ 24 w 24"/>
                  <a:gd name="T41" fmla="*/ 30 h 78"/>
                  <a:gd name="T42" fmla="*/ 24 w 24"/>
                  <a:gd name="T43" fmla="*/ 38 h 78"/>
                  <a:gd name="T44" fmla="*/ 24 w 24"/>
                  <a:gd name="T45" fmla="*/ 48 h 78"/>
                  <a:gd name="T46" fmla="*/ 22 w 24"/>
                  <a:gd name="T47" fmla="*/ 56 h 78"/>
                  <a:gd name="T48" fmla="*/ 18 w 24"/>
                  <a:gd name="T49" fmla="*/ 64 h 78"/>
                  <a:gd name="T50" fmla="*/ 12 w 24"/>
                  <a:gd name="T51" fmla="*/ 70 h 78"/>
                  <a:gd name="T52" fmla="*/ 6 w 24"/>
                  <a:gd name="T53" fmla="*/ 74 h 78"/>
                  <a:gd name="T54" fmla="*/ 0 w 24"/>
                  <a:gd name="T5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0" y="78"/>
                    </a:moveTo>
                    <a:lnTo>
                      <a:pt x="0" y="76"/>
                    </a:lnTo>
                    <a:lnTo>
                      <a:pt x="4" y="72"/>
                    </a:lnTo>
                    <a:lnTo>
                      <a:pt x="6" y="70"/>
                    </a:lnTo>
                    <a:lnTo>
                      <a:pt x="10" y="66"/>
                    </a:lnTo>
                    <a:lnTo>
                      <a:pt x="12" y="60"/>
                    </a:lnTo>
                    <a:lnTo>
                      <a:pt x="12" y="54"/>
                    </a:lnTo>
                    <a:lnTo>
                      <a:pt x="14" y="46"/>
                    </a:lnTo>
                    <a:lnTo>
                      <a:pt x="14" y="38"/>
                    </a:lnTo>
                    <a:lnTo>
                      <a:pt x="14" y="28"/>
                    </a:lnTo>
                    <a:lnTo>
                      <a:pt x="12" y="18"/>
                    </a:lnTo>
                    <a:lnTo>
                      <a:pt x="10" y="12"/>
                    </a:lnTo>
                    <a:lnTo>
                      <a:pt x="6" y="6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2" y="8"/>
                    </a:lnTo>
                    <a:lnTo>
                      <a:pt x="18" y="14"/>
                    </a:lnTo>
                    <a:lnTo>
                      <a:pt x="22" y="22"/>
                    </a:lnTo>
                    <a:lnTo>
                      <a:pt x="24" y="30"/>
                    </a:lnTo>
                    <a:lnTo>
                      <a:pt x="24" y="38"/>
                    </a:lnTo>
                    <a:lnTo>
                      <a:pt x="24" y="48"/>
                    </a:lnTo>
                    <a:lnTo>
                      <a:pt x="22" y="56"/>
                    </a:lnTo>
                    <a:lnTo>
                      <a:pt x="18" y="64"/>
                    </a:lnTo>
                    <a:lnTo>
                      <a:pt x="12" y="70"/>
                    </a:lnTo>
                    <a:lnTo>
                      <a:pt x="6" y="74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48" name="Freeform 136"/>
              <p:cNvSpPr>
                <a:spLocks noEditPoints="1"/>
              </p:cNvSpPr>
              <p:nvPr/>
            </p:nvSpPr>
            <p:spPr bwMode="auto">
              <a:xfrm>
                <a:off x="3622" y="2136"/>
                <a:ext cx="42" cy="60"/>
              </a:xfrm>
              <a:custGeom>
                <a:avLst/>
                <a:gdLst>
                  <a:gd name="T0" fmla="*/ 16 w 42"/>
                  <a:gd name="T1" fmla="*/ 36 h 60"/>
                  <a:gd name="T2" fmla="*/ 16 w 42"/>
                  <a:gd name="T3" fmla="*/ 52 h 60"/>
                  <a:gd name="T4" fmla="*/ 16 w 42"/>
                  <a:gd name="T5" fmla="*/ 54 h 60"/>
                  <a:gd name="T6" fmla="*/ 16 w 42"/>
                  <a:gd name="T7" fmla="*/ 56 h 60"/>
                  <a:gd name="T8" fmla="*/ 16 w 42"/>
                  <a:gd name="T9" fmla="*/ 58 h 60"/>
                  <a:gd name="T10" fmla="*/ 18 w 42"/>
                  <a:gd name="T11" fmla="*/ 58 h 60"/>
                  <a:gd name="T12" fmla="*/ 18 w 42"/>
                  <a:gd name="T13" fmla="*/ 58 h 60"/>
                  <a:gd name="T14" fmla="*/ 22 w 42"/>
                  <a:gd name="T15" fmla="*/ 58 h 60"/>
                  <a:gd name="T16" fmla="*/ 22 w 42"/>
                  <a:gd name="T17" fmla="*/ 60 h 60"/>
                  <a:gd name="T18" fmla="*/ 0 w 42"/>
                  <a:gd name="T19" fmla="*/ 60 h 60"/>
                  <a:gd name="T20" fmla="*/ 0 w 42"/>
                  <a:gd name="T21" fmla="*/ 58 h 60"/>
                  <a:gd name="T22" fmla="*/ 2 w 42"/>
                  <a:gd name="T23" fmla="*/ 58 h 60"/>
                  <a:gd name="T24" fmla="*/ 4 w 42"/>
                  <a:gd name="T25" fmla="*/ 56 h 60"/>
                  <a:gd name="T26" fmla="*/ 4 w 42"/>
                  <a:gd name="T27" fmla="*/ 54 h 60"/>
                  <a:gd name="T28" fmla="*/ 4 w 42"/>
                  <a:gd name="T29" fmla="*/ 52 h 60"/>
                  <a:gd name="T30" fmla="*/ 4 w 42"/>
                  <a:gd name="T31" fmla="*/ 12 h 60"/>
                  <a:gd name="T32" fmla="*/ 4 w 42"/>
                  <a:gd name="T33" fmla="*/ 8 h 60"/>
                  <a:gd name="T34" fmla="*/ 2 w 42"/>
                  <a:gd name="T35" fmla="*/ 6 h 60"/>
                  <a:gd name="T36" fmla="*/ 2 w 42"/>
                  <a:gd name="T37" fmla="*/ 4 h 60"/>
                  <a:gd name="T38" fmla="*/ 0 w 42"/>
                  <a:gd name="T39" fmla="*/ 4 h 60"/>
                  <a:gd name="T40" fmla="*/ 0 w 42"/>
                  <a:gd name="T41" fmla="*/ 2 h 60"/>
                  <a:gd name="T42" fmla="*/ 16 w 42"/>
                  <a:gd name="T43" fmla="*/ 2 h 60"/>
                  <a:gd name="T44" fmla="*/ 16 w 42"/>
                  <a:gd name="T45" fmla="*/ 8 h 60"/>
                  <a:gd name="T46" fmla="*/ 18 w 42"/>
                  <a:gd name="T47" fmla="*/ 4 h 60"/>
                  <a:gd name="T48" fmla="*/ 20 w 42"/>
                  <a:gd name="T49" fmla="*/ 2 h 60"/>
                  <a:gd name="T50" fmla="*/ 24 w 42"/>
                  <a:gd name="T51" fmla="*/ 2 h 60"/>
                  <a:gd name="T52" fmla="*/ 26 w 42"/>
                  <a:gd name="T53" fmla="*/ 0 h 60"/>
                  <a:gd name="T54" fmla="*/ 30 w 42"/>
                  <a:gd name="T55" fmla="*/ 2 h 60"/>
                  <a:gd name="T56" fmla="*/ 34 w 42"/>
                  <a:gd name="T57" fmla="*/ 4 h 60"/>
                  <a:gd name="T58" fmla="*/ 38 w 42"/>
                  <a:gd name="T59" fmla="*/ 6 h 60"/>
                  <a:gd name="T60" fmla="*/ 40 w 42"/>
                  <a:gd name="T61" fmla="*/ 12 h 60"/>
                  <a:gd name="T62" fmla="*/ 42 w 42"/>
                  <a:gd name="T63" fmla="*/ 16 h 60"/>
                  <a:gd name="T64" fmla="*/ 42 w 42"/>
                  <a:gd name="T65" fmla="*/ 22 h 60"/>
                  <a:gd name="T66" fmla="*/ 42 w 42"/>
                  <a:gd name="T67" fmla="*/ 26 h 60"/>
                  <a:gd name="T68" fmla="*/ 40 w 42"/>
                  <a:gd name="T69" fmla="*/ 32 h 60"/>
                  <a:gd name="T70" fmla="*/ 38 w 42"/>
                  <a:gd name="T71" fmla="*/ 36 h 60"/>
                  <a:gd name="T72" fmla="*/ 34 w 42"/>
                  <a:gd name="T73" fmla="*/ 40 h 60"/>
                  <a:gd name="T74" fmla="*/ 30 w 42"/>
                  <a:gd name="T75" fmla="*/ 42 h 60"/>
                  <a:gd name="T76" fmla="*/ 26 w 42"/>
                  <a:gd name="T77" fmla="*/ 42 h 60"/>
                  <a:gd name="T78" fmla="*/ 24 w 42"/>
                  <a:gd name="T79" fmla="*/ 42 h 60"/>
                  <a:gd name="T80" fmla="*/ 20 w 42"/>
                  <a:gd name="T81" fmla="*/ 40 h 60"/>
                  <a:gd name="T82" fmla="*/ 18 w 42"/>
                  <a:gd name="T83" fmla="*/ 40 h 60"/>
                  <a:gd name="T84" fmla="*/ 16 w 42"/>
                  <a:gd name="T85" fmla="*/ 36 h 60"/>
                  <a:gd name="T86" fmla="*/ 16 w 42"/>
                  <a:gd name="T87" fmla="*/ 34 h 60"/>
                  <a:gd name="T88" fmla="*/ 20 w 42"/>
                  <a:gd name="T89" fmla="*/ 38 h 60"/>
                  <a:gd name="T90" fmla="*/ 24 w 42"/>
                  <a:gd name="T91" fmla="*/ 40 h 60"/>
                  <a:gd name="T92" fmla="*/ 26 w 42"/>
                  <a:gd name="T93" fmla="*/ 38 h 60"/>
                  <a:gd name="T94" fmla="*/ 28 w 42"/>
                  <a:gd name="T95" fmla="*/ 36 h 60"/>
                  <a:gd name="T96" fmla="*/ 30 w 42"/>
                  <a:gd name="T97" fmla="*/ 34 h 60"/>
                  <a:gd name="T98" fmla="*/ 30 w 42"/>
                  <a:gd name="T99" fmla="*/ 28 h 60"/>
                  <a:gd name="T100" fmla="*/ 30 w 42"/>
                  <a:gd name="T101" fmla="*/ 22 h 60"/>
                  <a:gd name="T102" fmla="*/ 30 w 42"/>
                  <a:gd name="T103" fmla="*/ 16 h 60"/>
                  <a:gd name="T104" fmla="*/ 30 w 42"/>
                  <a:gd name="T105" fmla="*/ 12 h 60"/>
                  <a:gd name="T106" fmla="*/ 28 w 42"/>
                  <a:gd name="T107" fmla="*/ 8 h 60"/>
                  <a:gd name="T108" fmla="*/ 26 w 42"/>
                  <a:gd name="T109" fmla="*/ 6 h 60"/>
                  <a:gd name="T110" fmla="*/ 24 w 42"/>
                  <a:gd name="T111" fmla="*/ 6 h 60"/>
                  <a:gd name="T112" fmla="*/ 20 w 42"/>
                  <a:gd name="T113" fmla="*/ 6 h 60"/>
                  <a:gd name="T114" fmla="*/ 18 w 42"/>
                  <a:gd name="T115" fmla="*/ 8 h 60"/>
                  <a:gd name="T116" fmla="*/ 16 w 42"/>
                  <a:gd name="T117" fmla="*/ 12 h 60"/>
                  <a:gd name="T118" fmla="*/ 16 w 42"/>
                  <a:gd name="T119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2" h="60">
                    <a:moveTo>
                      <a:pt x="16" y="36"/>
                    </a:moveTo>
                    <a:lnTo>
                      <a:pt x="16" y="52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2" y="58"/>
                    </a:lnTo>
                    <a:lnTo>
                      <a:pt x="22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2" y="58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4" y="12"/>
                    </a:lnTo>
                    <a:lnTo>
                      <a:pt x="4" y="8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6" y="2"/>
                    </a:lnTo>
                    <a:lnTo>
                      <a:pt x="16" y="8"/>
                    </a:lnTo>
                    <a:lnTo>
                      <a:pt x="18" y="4"/>
                    </a:lnTo>
                    <a:lnTo>
                      <a:pt x="20" y="2"/>
                    </a:lnTo>
                    <a:lnTo>
                      <a:pt x="24" y="2"/>
                    </a:lnTo>
                    <a:lnTo>
                      <a:pt x="26" y="0"/>
                    </a:lnTo>
                    <a:lnTo>
                      <a:pt x="30" y="2"/>
                    </a:lnTo>
                    <a:lnTo>
                      <a:pt x="34" y="4"/>
                    </a:lnTo>
                    <a:lnTo>
                      <a:pt x="38" y="6"/>
                    </a:lnTo>
                    <a:lnTo>
                      <a:pt x="40" y="12"/>
                    </a:lnTo>
                    <a:lnTo>
                      <a:pt x="42" y="16"/>
                    </a:lnTo>
                    <a:lnTo>
                      <a:pt x="42" y="22"/>
                    </a:lnTo>
                    <a:lnTo>
                      <a:pt x="42" y="26"/>
                    </a:lnTo>
                    <a:lnTo>
                      <a:pt x="40" y="32"/>
                    </a:lnTo>
                    <a:lnTo>
                      <a:pt x="38" y="36"/>
                    </a:lnTo>
                    <a:lnTo>
                      <a:pt x="34" y="40"/>
                    </a:lnTo>
                    <a:lnTo>
                      <a:pt x="30" y="42"/>
                    </a:lnTo>
                    <a:lnTo>
                      <a:pt x="26" y="42"/>
                    </a:lnTo>
                    <a:lnTo>
                      <a:pt x="24" y="42"/>
                    </a:lnTo>
                    <a:lnTo>
                      <a:pt x="20" y="40"/>
                    </a:lnTo>
                    <a:lnTo>
                      <a:pt x="18" y="40"/>
                    </a:lnTo>
                    <a:lnTo>
                      <a:pt x="16" y="36"/>
                    </a:lnTo>
                    <a:close/>
                    <a:moveTo>
                      <a:pt x="16" y="34"/>
                    </a:moveTo>
                    <a:lnTo>
                      <a:pt x="20" y="38"/>
                    </a:lnTo>
                    <a:lnTo>
                      <a:pt x="24" y="40"/>
                    </a:lnTo>
                    <a:lnTo>
                      <a:pt x="26" y="38"/>
                    </a:lnTo>
                    <a:lnTo>
                      <a:pt x="28" y="36"/>
                    </a:lnTo>
                    <a:lnTo>
                      <a:pt x="30" y="34"/>
                    </a:lnTo>
                    <a:lnTo>
                      <a:pt x="30" y="28"/>
                    </a:lnTo>
                    <a:lnTo>
                      <a:pt x="30" y="22"/>
                    </a:lnTo>
                    <a:lnTo>
                      <a:pt x="30" y="16"/>
                    </a:lnTo>
                    <a:lnTo>
                      <a:pt x="30" y="12"/>
                    </a:lnTo>
                    <a:lnTo>
                      <a:pt x="28" y="8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0" y="6"/>
                    </a:lnTo>
                    <a:lnTo>
                      <a:pt x="18" y="8"/>
                    </a:lnTo>
                    <a:lnTo>
                      <a:pt x="16" y="12"/>
                    </a:lnTo>
                    <a:lnTo>
                      <a:pt x="16" y="3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49" name="Freeform 137"/>
              <p:cNvSpPr>
                <a:spLocks/>
              </p:cNvSpPr>
              <p:nvPr/>
            </p:nvSpPr>
            <p:spPr bwMode="auto">
              <a:xfrm>
                <a:off x="3670" y="2118"/>
                <a:ext cx="26" cy="78"/>
              </a:xfrm>
              <a:custGeom>
                <a:avLst/>
                <a:gdLst>
                  <a:gd name="T0" fmla="*/ 26 w 26"/>
                  <a:gd name="T1" fmla="*/ 0 h 78"/>
                  <a:gd name="T2" fmla="*/ 26 w 26"/>
                  <a:gd name="T3" fmla="*/ 2 h 78"/>
                  <a:gd name="T4" fmla="*/ 22 w 26"/>
                  <a:gd name="T5" fmla="*/ 4 h 78"/>
                  <a:gd name="T6" fmla="*/ 18 w 26"/>
                  <a:gd name="T7" fmla="*/ 8 h 78"/>
                  <a:gd name="T8" fmla="*/ 16 w 26"/>
                  <a:gd name="T9" fmla="*/ 12 h 78"/>
                  <a:gd name="T10" fmla="*/ 14 w 26"/>
                  <a:gd name="T11" fmla="*/ 18 h 78"/>
                  <a:gd name="T12" fmla="*/ 12 w 26"/>
                  <a:gd name="T13" fmla="*/ 24 h 78"/>
                  <a:gd name="T14" fmla="*/ 12 w 26"/>
                  <a:gd name="T15" fmla="*/ 30 h 78"/>
                  <a:gd name="T16" fmla="*/ 12 w 26"/>
                  <a:gd name="T17" fmla="*/ 38 h 78"/>
                  <a:gd name="T18" fmla="*/ 12 w 26"/>
                  <a:gd name="T19" fmla="*/ 50 h 78"/>
                  <a:gd name="T20" fmla="*/ 14 w 26"/>
                  <a:gd name="T21" fmla="*/ 58 h 78"/>
                  <a:gd name="T22" fmla="*/ 16 w 26"/>
                  <a:gd name="T23" fmla="*/ 66 h 78"/>
                  <a:gd name="T24" fmla="*/ 18 w 26"/>
                  <a:gd name="T25" fmla="*/ 70 h 78"/>
                  <a:gd name="T26" fmla="*/ 22 w 26"/>
                  <a:gd name="T27" fmla="*/ 74 h 78"/>
                  <a:gd name="T28" fmla="*/ 26 w 26"/>
                  <a:gd name="T29" fmla="*/ 76 h 78"/>
                  <a:gd name="T30" fmla="*/ 26 w 26"/>
                  <a:gd name="T31" fmla="*/ 78 h 78"/>
                  <a:gd name="T32" fmla="*/ 18 w 26"/>
                  <a:gd name="T33" fmla="*/ 74 h 78"/>
                  <a:gd name="T34" fmla="*/ 12 w 26"/>
                  <a:gd name="T35" fmla="*/ 70 h 78"/>
                  <a:gd name="T36" fmla="*/ 8 w 26"/>
                  <a:gd name="T37" fmla="*/ 64 h 78"/>
                  <a:gd name="T38" fmla="*/ 4 w 26"/>
                  <a:gd name="T39" fmla="*/ 56 h 78"/>
                  <a:gd name="T40" fmla="*/ 2 w 26"/>
                  <a:gd name="T41" fmla="*/ 48 h 78"/>
                  <a:gd name="T42" fmla="*/ 0 w 26"/>
                  <a:gd name="T43" fmla="*/ 38 h 78"/>
                  <a:gd name="T44" fmla="*/ 2 w 26"/>
                  <a:gd name="T45" fmla="*/ 30 h 78"/>
                  <a:gd name="T46" fmla="*/ 4 w 26"/>
                  <a:gd name="T47" fmla="*/ 22 h 78"/>
                  <a:gd name="T48" fmla="*/ 8 w 26"/>
                  <a:gd name="T49" fmla="*/ 14 h 78"/>
                  <a:gd name="T50" fmla="*/ 12 w 26"/>
                  <a:gd name="T51" fmla="*/ 8 h 78"/>
                  <a:gd name="T52" fmla="*/ 18 w 26"/>
                  <a:gd name="T53" fmla="*/ 2 h 78"/>
                  <a:gd name="T54" fmla="*/ 26 w 26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6" h="78">
                    <a:moveTo>
                      <a:pt x="26" y="0"/>
                    </a:moveTo>
                    <a:lnTo>
                      <a:pt x="26" y="2"/>
                    </a:lnTo>
                    <a:lnTo>
                      <a:pt x="22" y="4"/>
                    </a:lnTo>
                    <a:lnTo>
                      <a:pt x="18" y="8"/>
                    </a:lnTo>
                    <a:lnTo>
                      <a:pt x="16" y="12"/>
                    </a:lnTo>
                    <a:lnTo>
                      <a:pt x="14" y="18"/>
                    </a:lnTo>
                    <a:lnTo>
                      <a:pt x="12" y="24"/>
                    </a:lnTo>
                    <a:lnTo>
                      <a:pt x="12" y="30"/>
                    </a:lnTo>
                    <a:lnTo>
                      <a:pt x="12" y="38"/>
                    </a:lnTo>
                    <a:lnTo>
                      <a:pt x="12" y="50"/>
                    </a:lnTo>
                    <a:lnTo>
                      <a:pt x="14" y="58"/>
                    </a:lnTo>
                    <a:lnTo>
                      <a:pt x="16" y="66"/>
                    </a:lnTo>
                    <a:lnTo>
                      <a:pt x="18" y="70"/>
                    </a:lnTo>
                    <a:lnTo>
                      <a:pt x="22" y="74"/>
                    </a:lnTo>
                    <a:lnTo>
                      <a:pt x="26" y="76"/>
                    </a:lnTo>
                    <a:lnTo>
                      <a:pt x="26" y="78"/>
                    </a:lnTo>
                    <a:lnTo>
                      <a:pt x="18" y="74"/>
                    </a:lnTo>
                    <a:lnTo>
                      <a:pt x="12" y="70"/>
                    </a:lnTo>
                    <a:lnTo>
                      <a:pt x="8" y="64"/>
                    </a:lnTo>
                    <a:lnTo>
                      <a:pt x="4" y="56"/>
                    </a:lnTo>
                    <a:lnTo>
                      <a:pt x="2" y="48"/>
                    </a:lnTo>
                    <a:lnTo>
                      <a:pt x="0" y="38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8" y="14"/>
                    </a:lnTo>
                    <a:lnTo>
                      <a:pt x="12" y="8"/>
                    </a:lnTo>
                    <a:lnTo>
                      <a:pt x="18" y="2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0" name="Freeform 138"/>
              <p:cNvSpPr>
                <a:spLocks/>
              </p:cNvSpPr>
              <p:nvPr/>
            </p:nvSpPr>
            <p:spPr bwMode="auto">
              <a:xfrm>
                <a:off x="3698" y="2136"/>
                <a:ext cx="36" cy="42"/>
              </a:xfrm>
              <a:custGeom>
                <a:avLst/>
                <a:gdLst>
                  <a:gd name="T0" fmla="*/ 34 w 36"/>
                  <a:gd name="T1" fmla="*/ 30 h 42"/>
                  <a:gd name="T2" fmla="*/ 36 w 36"/>
                  <a:gd name="T3" fmla="*/ 32 h 42"/>
                  <a:gd name="T4" fmla="*/ 32 w 36"/>
                  <a:gd name="T5" fmla="*/ 36 h 42"/>
                  <a:gd name="T6" fmla="*/ 28 w 36"/>
                  <a:gd name="T7" fmla="*/ 40 h 42"/>
                  <a:gd name="T8" fmla="*/ 24 w 36"/>
                  <a:gd name="T9" fmla="*/ 42 h 42"/>
                  <a:gd name="T10" fmla="*/ 18 w 36"/>
                  <a:gd name="T11" fmla="*/ 42 h 42"/>
                  <a:gd name="T12" fmla="*/ 14 w 36"/>
                  <a:gd name="T13" fmla="*/ 42 h 42"/>
                  <a:gd name="T14" fmla="*/ 10 w 36"/>
                  <a:gd name="T15" fmla="*/ 40 h 42"/>
                  <a:gd name="T16" fmla="*/ 6 w 36"/>
                  <a:gd name="T17" fmla="*/ 36 h 42"/>
                  <a:gd name="T18" fmla="*/ 2 w 36"/>
                  <a:gd name="T19" fmla="*/ 30 h 42"/>
                  <a:gd name="T20" fmla="*/ 0 w 36"/>
                  <a:gd name="T21" fmla="*/ 22 h 42"/>
                  <a:gd name="T22" fmla="*/ 2 w 36"/>
                  <a:gd name="T23" fmla="*/ 14 h 42"/>
                  <a:gd name="T24" fmla="*/ 6 w 36"/>
                  <a:gd name="T25" fmla="*/ 8 h 42"/>
                  <a:gd name="T26" fmla="*/ 10 w 36"/>
                  <a:gd name="T27" fmla="*/ 4 h 42"/>
                  <a:gd name="T28" fmla="*/ 14 w 36"/>
                  <a:gd name="T29" fmla="*/ 2 h 42"/>
                  <a:gd name="T30" fmla="*/ 20 w 36"/>
                  <a:gd name="T31" fmla="*/ 0 h 42"/>
                  <a:gd name="T32" fmla="*/ 26 w 36"/>
                  <a:gd name="T33" fmla="*/ 2 h 42"/>
                  <a:gd name="T34" fmla="*/ 30 w 36"/>
                  <a:gd name="T35" fmla="*/ 4 h 42"/>
                  <a:gd name="T36" fmla="*/ 34 w 36"/>
                  <a:gd name="T37" fmla="*/ 8 h 42"/>
                  <a:gd name="T38" fmla="*/ 34 w 36"/>
                  <a:gd name="T39" fmla="*/ 12 h 42"/>
                  <a:gd name="T40" fmla="*/ 34 w 36"/>
                  <a:gd name="T41" fmla="*/ 14 h 42"/>
                  <a:gd name="T42" fmla="*/ 32 w 36"/>
                  <a:gd name="T43" fmla="*/ 16 h 42"/>
                  <a:gd name="T44" fmla="*/ 32 w 36"/>
                  <a:gd name="T45" fmla="*/ 16 h 42"/>
                  <a:gd name="T46" fmla="*/ 28 w 36"/>
                  <a:gd name="T47" fmla="*/ 16 h 42"/>
                  <a:gd name="T48" fmla="*/ 26 w 36"/>
                  <a:gd name="T49" fmla="*/ 16 h 42"/>
                  <a:gd name="T50" fmla="*/ 24 w 36"/>
                  <a:gd name="T51" fmla="*/ 14 h 42"/>
                  <a:gd name="T52" fmla="*/ 24 w 36"/>
                  <a:gd name="T53" fmla="*/ 12 h 42"/>
                  <a:gd name="T54" fmla="*/ 22 w 36"/>
                  <a:gd name="T55" fmla="*/ 8 h 42"/>
                  <a:gd name="T56" fmla="*/ 22 w 36"/>
                  <a:gd name="T57" fmla="*/ 6 h 42"/>
                  <a:gd name="T58" fmla="*/ 22 w 36"/>
                  <a:gd name="T59" fmla="*/ 4 h 42"/>
                  <a:gd name="T60" fmla="*/ 20 w 36"/>
                  <a:gd name="T61" fmla="*/ 4 h 42"/>
                  <a:gd name="T62" fmla="*/ 18 w 36"/>
                  <a:gd name="T63" fmla="*/ 4 h 42"/>
                  <a:gd name="T64" fmla="*/ 16 w 36"/>
                  <a:gd name="T65" fmla="*/ 4 h 42"/>
                  <a:gd name="T66" fmla="*/ 14 w 36"/>
                  <a:gd name="T67" fmla="*/ 6 h 42"/>
                  <a:gd name="T68" fmla="*/ 14 w 36"/>
                  <a:gd name="T69" fmla="*/ 10 h 42"/>
                  <a:gd name="T70" fmla="*/ 12 w 36"/>
                  <a:gd name="T71" fmla="*/ 16 h 42"/>
                  <a:gd name="T72" fmla="*/ 14 w 36"/>
                  <a:gd name="T73" fmla="*/ 20 h 42"/>
                  <a:gd name="T74" fmla="*/ 14 w 36"/>
                  <a:gd name="T75" fmla="*/ 26 h 42"/>
                  <a:gd name="T76" fmla="*/ 16 w 36"/>
                  <a:gd name="T77" fmla="*/ 30 h 42"/>
                  <a:gd name="T78" fmla="*/ 20 w 36"/>
                  <a:gd name="T79" fmla="*/ 32 h 42"/>
                  <a:gd name="T80" fmla="*/ 22 w 36"/>
                  <a:gd name="T81" fmla="*/ 34 h 42"/>
                  <a:gd name="T82" fmla="*/ 26 w 36"/>
                  <a:gd name="T83" fmla="*/ 34 h 42"/>
                  <a:gd name="T84" fmla="*/ 28 w 36"/>
                  <a:gd name="T85" fmla="*/ 34 h 42"/>
                  <a:gd name="T86" fmla="*/ 30 w 36"/>
                  <a:gd name="T87" fmla="*/ 34 h 42"/>
                  <a:gd name="T88" fmla="*/ 32 w 36"/>
                  <a:gd name="T89" fmla="*/ 32 h 42"/>
                  <a:gd name="T90" fmla="*/ 34 w 36"/>
                  <a:gd name="T91" fmla="*/ 3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6" h="42">
                    <a:moveTo>
                      <a:pt x="34" y="30"/>
                    </a:moveTo>
                    <a:lnTo>
                      <a:pt x="36" y="32"/>
                    </a:lnTo>
                    <a:lnTo>
                      <a:pt x="32" y="36"/>
                    </a:lnTo>
                    <a:lnTo>
                      <a:pt x="28" y="40"/>
                    </a:lnTo>
                    <a:lnTo>
                      <a:pt x="24" y="42"/>
                    </a:lnTo>
                    <a:lnTo>
                      <a:pt x="18" y="42"/>
                    </a:lnTo>
                    <a:lnTo>
                      <a:pt x="14" y="42"/>
                    </a:lnTo>
                    <a:lnTo>
                      <a:pt x="10" y="40"/>
                    </a:lnTo>
                    <a:lnTo>
                      <a:pt x="6" y="36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26" y="2"/>
                    </a:lnTo>
                    <a:lnTo>
                      <a:pt x="30" y="4"/>
                    </a:lnTo>
                    <a:lnTo>
                      <a:pt x="34" y="8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2" y="16"/>
                    </a:lnTo>
                    <a:lnTo>
                      <a:pt x="28" y="16"/>
                    </a:lnTo>
                    <a:lnTo>
                      <a:pt x="26" y="16"/>
                    </a:lnTo>
                    <a:lnTo>
                      <a:pt x="24" y="14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4" y="10"/>
                    </a:lnTo>
                    <a:lnTo>
                      <a:pt x="12" y="16"/>
                    </a:lnTo>
                    <a:lnTo>
                      <a:pt x="14" y="20"/>
                    </a:lnTo>
                    <a:lnTo>
                      <a:pt x="14" y="26"/>
                    </a:lnTo>
                    <a:lnTo>
                      <a:pt x="16" y="30"/>
                    </a:lnTo>
                    <a:lnTo>
                      <a:pt x="20" y="32"/>
                    </a:lnTo>
                    <a:lnTo>
                      <a:pt x="22" y="34"/>
                    </a:lnTo>
                    <a:lnTo>
                      <a:pt x="26" y="34"/>
                    </a:lnTo>
                    <a:lnTo>
                      <a:pt x="28" y="34"/>
                    </a:lnTo>
                    <a:lnTo>
                      <a:pt x="30" y="34"/>
                    </a:lnTo>
                    <a:lnTo>
                      <a:pt x="32" y="32"/>
                    </a:lnTo>
                    <a:lnTo>
                      <a:pt x="34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1" name="Freeform 139"/>
              <p:cNvSpPr>
                <a:spLocks/>
              </p:cNvSpPr>
              <p:nvPr/>
            </p:nvSpPr>
            <p:spPr bwMode="auto">
              <a:xfrm>
                <a:off x="3736" y="2118"/>
                <a:ext cx="24" cy="78"/>
              </a:xfrm>
              <a:custGeom>
                <a:avLst/>
                <a:gdLst>
                  <a:gd name="T0" fmla="*/ 0 w 24"/>
                  <a:gd name="T1" fmla="*/ 78 h 78"/>
                  <a:gd name="T2" fmla="*/ 0 w 24"/>
                  <a:gd name="T3" fmla="*/ 76 h 78"/>
                  <a:gd name="T4" fmla="*/ 4 w 24"/>
                  <a:gd name="T5" fmla="*/ 72 h 78"/>
                  <a:gd name="T6" fmla="*/ 6 w 24"/>
                  <a:gd name="T7" fmla="*/ 70 h 78"/>
                  <a:gd name="T8" fmla="*/ 10 w 24"/>
                  <a:gd name="T9" fmla="*/ 66 h 78"/>
                  <a:gd name="T10" fmla="*/ 12 w 24"/>
                  <a:gd name="T11" fmla="*/ 60 h 78"/>
                  <a:gd name="T12" fmla="*/ 12 w 24"/>
                  <a:gd name="T13" fmla="*/ 54 h 78"/>
                  <a:gd name="T14" fmla="*/ 14 w 24"/>
                  <a:gd name="T15" fmla="*/ 46 h 78"/>
                  <a:gd name="T16" fmla="*/ 14 w 24"/>
                  <a:gd name="T17" fmla="*/ 38 h 78"/>
                  <a:gd name="T18" fmla="*/ 14 w 24"/>
                  <a:gd name="T19" fmla="*/ 28 h 78"/>
                  <a:gd name="T20" fmla="*/ 12 w 24"/>
                  <a:gd name="T21" fmla="*/ 18 h 78"/>
                  <a:gd name="T22" fmla="*/ 10 w 24"/>
                  <a:gd name="T23" fmla="*/ 12 h 78"/>
                  <a:gd name="T24" fmla="*/ 6 w 24"/>
                  <a:gd name="T25" fmla="*/ 6 h 78"/>
                  <a:gd name="T26" fmla="*/ 4 w 24"/>
                  <a:gd name="T27" fmla="*/ 4 h 78"/>
                  <a:gd name="T28" fmla="*/ 0 w 24"/>
                  <a:gd name="T29" fmla="*/ 2 h 78"/>
                  <a:gd name="T30" fmla="*/ 0 w 24"/>
                  <a:gd name="T31" fmla="*/ 0 h 78"/>
                  <a:gd name="T32" fmla="*/ 6 w 24"/>
                  <a:gd name="T33" fmla="*/ 2 h 78"/>
                  <a:gd name="T34" fmla="*/ 12 w 24"/>
                  <a:gd name="T35" fmla="*/ 8 h 78"/>
                  <a:gd name="T36" fmla="*/ 18 w 24"/>
                  <a:gd name="T37" fmla="*/ 14 h 78"/>
                  <a:gd name="T38" fmla="*/ 22 w 24"/>
                  <a:gd name="T39" fmla="*/ 22 h 78"/>
                  <a:gd name="T40" fmla="*/ 24 w 24"/>
                  <a:gd name="T41" fmla="*/ 30 h 78"/>
                  <a:gd name="T42" fmla="*/ 24 w 24"/>
                  <a:gd name="T43" fmla="*/ 38 h 78"/>
                  <a:gd name="T44" fmla="*/ 24 w 24"/>
                  <a:gd name="T45" fmla="*/ 48 h 78"/>
                  <a:gd name="T46" fmla="*/ 22 w 24"/>
                  <a:gd name="T47" fmla="*/ 56 h 78"/>
                  <a:gd name="T48" fmla="*/ 18 w 24"/>
                  <a:gd name="T49" fmla="*/ 64 h 78"/>
                  <a:gd name="T50" fmla="*/ 12 w 24"/>
                  <a:gd name="T51" fmla="*/ 70 h 78"/>
                  <a:gd name="T52" fmla="*/ 6 w 24"/>
                  <a:gd name="T53" fmla="*/ 74 h 78"/>
                  <a:gd name="T54" fmla="*/ 0 w 24"/>
                  <a:gd name="T5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0" y="78"/>
                    </a:moveTo>
                    <a:lnTo>
                      <a:pt x="0" y="76"/>
                    </a:lnTo>
                    <a:lnTo>
                      <a:pt x="4" y="72"/>
                    </a:lnTo>
                    <a:lnTo>
                      <a:pt x="6" y="70"/>
                    </a:lnTo>
                    <a:lnTo>
                      <a:pt x="10" y="66"/>
                    </a:lnTo>
                    <a:lnTo>
                      <a:pt x="12" y="60"/>
                    </a:lnTo>
                    <a:lnTo>
                      <a:pt x="12" y="54"/>
                    </a:lnTo>
                    <a:lnTo>
                      <a:pt x="14" y="46"/>
                    </a:lnTo>
                    <a:lnTo>
                      <a:pt x="14" y="38"/>
                    </a:lnTo>
                    <a:lnTo>
                      <a:pt x="14" y="28"/>
                    </a:lnTo>
                    <a:lnTo>
                      <a:pt x="12" y="18"/>
                    </a:lnTo>
                    <a:lnTo>
                      <a:pt x="10" y="12"/>
                    </a:lnTo>
                    <a:lnTo>
                      <a:pt x="6" y="6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2" y="8"/>
                    </a:lnTo>
                    <a:lnTo>
                      <a:pt x="18" y="14"/>
                    </a:lnTo>
                    <a:lnTo>
                      <a:pt x="22" y="22"/>
                    </a:lnTo>
                    <a:lnTo>
                      <a:pt x="24" y="30"/>
                    </a:lnTo>
                    <a:lnTo>
                      <a:pt x="24" y="38"/>
                    </a:lnTo>
                    <a:lnTo>
                      <a:pt x="24" y="48"/>
                    </a:lnTo>
                    <a:lnTo>
                      <a:pt x="22" y="56"/>
                    </a:lnTo>
                    <a:lnTo>
                      <a:pt x="18" y="64"/>
                    </a:lnTo>
                    <a:lnTo>
                      <a:pt x="12" y="70"/>
                    </a:lnTo>
                    <a:lnTo>
                      <a:pt x="6" y="74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2" name="Rectangle 140"/>
              <p:cNvSpPr>
                <a:spLocks noChangeArrowheads="1"/>
              </p:cNvSpPr>
              <p:nvPr/>
            </p:nvSpPr>
            <p:spPr bwMode="auto">
              <a:xfrm>
                <a:off x="3888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3" name="Rectangle 141"/>
              <p:cNvSpPr>
                <a:spLocks noChangeArrowheads="1"/>
              </p:cNvSpPr>
              <p:nvPr/>
            </p:nvSpPr>
            <p:spPr bwMode="auto">
              <a:xfrm>
                <a:off x="3904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4" name="Freeform 142"/>
              <p:cNvSpPr>
                <a:spLocks noEditPoints="1"/>
              </p:cNvSpPr>
              <p:nvPr/>
            </p:nvSpPr>
            <p:spPr bwMode="auto">
              <a:xfrm>
                <a:off x="4020" y="2118"/>
                <a:ext cx="78" cy="60"/>
              </a:xfrm>
              <a:custGeom>
                <a:avLst/>
                <a:gdLst>
                  <a:gd name="T0" fmla="*/ 22 w 78"/>
                  <a:gd name="T1" fmla="*/ 60 h 60"/>
                  <a:gd name="T2" fmla="*/ 56 w 78"/>
                  <a:gd name="T3" fmla="*/ 0 h 60"/>
                  <a:gd name="T4" fmla="*/ 14 w 78"/>
                  <a:gd name="T5" fmla="*/ 0 h 60"/>
                  <a:gd name="T6" fmla="*/ 26 w 78"/>
                  <a:gd name="T7" fmla="*/ 4 h 60"/>
                  <a:gd name="T8" fmla="*/ 30 w 78"/>
                  <a:gd name="T9" fmla="*/ 14 h 60"/>
                  <a:gd name="T10" fmla="*/ 26 w 78"/>
                  <a:gd name="T11" fmla="*/ 26 h 60"/>
                  <a:gd name="T12" fmla="*/ 14 w 78"/>
                  <a:gd name="T13" fmla="*/ 30 h 60"/>
                  <a:gd name="T14" fmla="*/ 4 w 78"/>
                  <a:gd name="T15" fmla="*/ 26 h 60"/>
                  <a:gd name="T16" fmla="*/ 0 w 78"/>
                  <a:gd name="T17" fmla="*/ 16 h 60"/>
                  <a:gd name="T18" fmla="*/ 4 w 78"/>
                  <a:gd name="T19" fmla="*/ 4 h 60"/>
                  <a:gd name="T20" fmla="*/ 14 w 78"/>
                  <a:gd name="T21" fmla="*/ 0 h 60"/>
                  <a:gd name="T22" fmla="*/ 14 w 78"/>
                  <a:gd name="T23" fmla="*/ 2 h 60"/>
                  <a:gd name="T24" fmla="*/ 12 w 78"/>
                  <a:gd name="T25" fmla="*/ 4 h 60"/>
                  <a:gd name="T26" fmla="*/ 12 w 78"/>
                  <a:gd name="T27" fmla="*/ 10 h 60"/>
                  <a:gd name="T28" fmla="*/ 12 w 78"/>
                  <a:gd name="T29" fmla="*/ 20 h 60"/>
                  <a:gd name="T30" fmla="*/ 12 w 78"/>
                  <a:gd name="T31" fmla="*/ 26 h 60"/>
                  <a:gd name="T32" fmla="*/ 14 w 78"/>
                  <a:gd name="T33" fmla="*/ 28 h 60"/>
                  <a:gd name="T34" fmla="*/ 16 w 78"/>
                  <a:gd name="T35" fmla="*/ 28 h 60"/>
                  <a:gd name="T36" fmla="*/ 18 w 78"/>
                  <a:gd name="T37" fmla="*/ 26 h 60"/>
                  <a:gd name="T38" fmla="*/ 18 w 78"/>
                  <a:gd name="T39" fmla="*/ 20 h 60"/>
                  <a:gd name="T40" fmla="*/ 18 w 78"/>
                  <a:gd name="T41" fmla="*/ 10 h 60"/>
                  <a:gd name="T42" fmla="*/ 18 w 78"/>
                  <a:gd name="T43" fmla="*/ 4 h 60"/>
                  <a:gd name="T44" fmla="*/ 16 w 78"/>
                  <a:gd name="T45" fmla="*/ 2 h 60"/>
                  <a:gd name="T46" fmla="*/ 62 w 78"/>
                  <a:gd name="T47" fmla="*/ 30 h 60"/>
                  <a:gd name="T48" fmla="*/ 72 w 78"/>
                  <a:gd name="T49" fmla="*/ 34 h 60"/>
                  <a:gd name="T50" fmla="*/ 78 w 78"/>
                  <a:gd name="T51" fmla="*/ 44 h 60"/>
                  <a:gd name="T52" fmla="*/ 72 w 78"/>
                  <a:gd name="T53" fmla="*/ 56 h 60"/>
                  <a:gd name="T54" fmla="*/ 62 w 78"/>
                  <a:gd name="T55" fmla="*/ 60 h 60"/>
                  <a:gd name="T56" fmla="*/ 52 w 78"/>
                  <a:gd name="T57" fmla="*/ 56 h 60"/>
                  <a:gd name="T58" fmla="*/ 48 w 78"/>
                  <a:gd name="T59" fmla="*/ 44 h 60"/>
                  <a:gd name="T60" fmla="*/ 52 w 78"/>
                  <a:gd name="T61" fmla="*/ 34 h 60"/>
                  <a:gd name="T62" fmla="*/ 62 w 78"/>
                  <a:gd name="T63" fmla="*/ 30 h 60"/>
                  <a:gd name="T64" fmla="*/ 62 w 78"/>
                  <a:gd name="T65" fmla="*/ 32 h 60"/>
                  <a:gd name="T66" fmla="*/ 60 w 78"/>
                  <a:gd name="T67" fmla="*/ 34 h 60"/>
                  <a:gd name="T68" fmla="*/ 58 w 78"/>
                  <a:gd name="T69" fmla="*/ 38 h 60"/>
                  <a:gd name="T70" fmla="*/ 58 w 78"/>
                  <a:gd name="T71" fmla="*/ 50 h 60"/>
                  <a:gd name="T72" fmla="*/ 60 w 78"/>
                  <a:gd name="T73" fmla="*/ 56 h 60"/>
                  <a:gd name="T74" fmla="*/ 62 w 78"/>
                  <a:gd name="T75" fmla="*/ 58 h 60"/>
                  <a:gd name="T76" fmla="*/ 64 w 78"/>
                  <a:gd name="T77" fmla="*/ 58 h 60"/>
                  <a:gd name="T78" fmla="*/ 64 w 78"/>
                  <a:gd name="T79" fmla="*/ 56 h 60"/>
                  <a:gd name="T80" fmla="*/ 66 w 78"/>
                  <a:gd name="T81" fmla="*/ 50 h 60"/>
                  <a:gd name="T82" fmla="*/ 66 w 78"/>
                  <a:gd name="T83" fmla="*/ 40 h 60"/>
                  <a:gd name="T84" fmla="*/ 64 w 78"/>
                  <a:gd name="T85" fmla="*/ 34 h 60"/>
                  <a:gd name="T86" fmla="*/ 64 w 78"/>
                  <a:gd name="T87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8" h="60">
                    <a:moveTo>
                      <a:pt x="62" y="0"/>
                    </a:moveTo>
                    <a:lnTo>
                      <a:pt x="22" y="60"/>
                    </a:lnTo>
                    <a:lnTo>
                      <a:pt x="16" y="60"/>
                    </a:lnTo>
                    <a:lnTo>
                      <a:pt x="56" y="0"/>
                    </a:lnTo>
                    <a:lnTo>
                      <a:pt x="62" y="0"/>
                    </a:lnTo>
                    <a:close/>
                    <a:moveTo>
                      <a:pt x="14" y="0"/>
                    </a:moveTo>
                    <a:lnTo>
                      <a:pt x="20" y="0"/>
                    </a:lnTo>
                    <a:lnTo>
                      <a:pt x="26" y="4"/>
                    </a:lnTo>
                    <a:lnTo>
                      <a:pt x="28" y="8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6" y="26"/>
                    </a:lnTo>
                    <a:lnTo>
                      <a:pt x="20" y="28"/>
                    </a:lnTo>
                    <a:lnTo>
                      <a:pt x="14" y="30"/>
                    </a:lnTo>
                    <a:lnTo>
                      <a:pt x="10" y="28"/>
                    </a:lnTo>
                    <a:lnTo>
                      <a:pt x="4" y="26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10" y="0"/>
                    </a:lnTo>
                    <a:lnTo>
                      <a:pt x="14" y="0"/>
                    </a:lnTo>
                    <a:close/>
                    <a:moveTo>
                      <a:pt x="14" y="2"/>
                    </a:moveTo>
                    <a:lnTo>
                      <a:pt x="14" y="2"/>
                    </a:lnTo>
                    <a:lnTo>
                      <a:pt x="12" y="4"/>
                    </a:lnTo>
                    <a:lnTo>
                      <a:pt x="12" y="6"/>
                    </a:lnTo>
                    <a:lnTo>
                      <a:pt x="12" y="10"/>
                    </a:lnTo>
                    <a:lnTo>
                      <a:pt x="12" y="16"/>
                    </a:lnTo>
                    <a:lnTo>
                      <a:pt x="12" y="20"/>
                    </a:lnTo>
                    <a:lnTo>
                      <a:pt x="12" y="24"/>
                    </a:lnTo>
                    <a:lnTo>
                      <a:pt x="12" y="26"/>
                    </a:lnTo>
                    <a:lnTo>
                      <a:pt x="14" y="28"/>
                    </a:lnTo>
                    <a:lnTo>
                      <a:pt x="16" y="28"/>
                    </a:lnTo>
                    <a:lnTo>
                      <a:pt x="18" y="26"/>
                    </a:lnTo>
                    <a:lnTo>
                      <a:pt x="18" y="24"/>
                    </a:lnTo>
                    <a:lnTo>
                      <a:pt x="18" y="20"/>
                    </a:lnTo>
                    <a:lnTo>
                      <a:pt x="18" y="16"/>
                    </a:lnTo>
                    <a:lnTo>
                      <a:pt x="18" y="10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4" y="2"/>
                    </a:lnTo>
                    <a:close/>
                    <a:moveTo>
                      <a:pt x="62" y="30"/>
                    </a:moveTo>
                    <a:lnTo>
                      <a:pt x="68" y="30"/>
                    </a:lnTo>
                    <a:lnTo>
                      <a:pt x="72" y="34"/>
                    </a:lnTo>
                    <a:lnTo>
                      <a:pt x="76" y="38"/>
                    </a:lnTo>
                    <a:lnTo>
                      <a:pt x="78" y="44"/>
                    </a:lnTo>
                    <a:lnTo>
                      <a:pt x="76" y="50"/>
                    </a:lnTo>
                    <a:lnTo>
                      <a:pt x="72" y="56"/>
                    </a:lnTo>
                    <a:lnTo>
                      <a:pt x="68" y="58"/>
                    </a:lnTo>
                    <a:lnTo>
                      <a:pt x="62" y="60"/>
                    </a:lnTo>
                    <a:lnTo>
                      <a:pt x="56" y="58"/>
                    </a:lnTo>
                    <a:lnTo>
                      <a:pt x="52" y="56"/>
                    </a:lnTo>
                    <a:lnTo>
                      <a:pt x="48" y="50"/>
                    </a:lnTo>
                    <a:lnTo>
                      <a:pt x="48" y="44"/>
                    </a:lnTo>
                    <a:lnTo>
                      <a:pt x="48" y="38"/>
                    </a:lnTo>
                    <a:lnTo>
                      <a:pt x="52" y="34"/>
                    </a:lnTo>
                    <a:lnTo>
                      <a:pt x="56" y="30"/>
                    </a:lnTo>
                    <a:lnTo>
                      <a:pt x="62" y="30"/>
                    </a:lnTo>
                    <a:close/>
                    <a:moveTo>
                      <a:pt x="62" y="32"/>
                    </a:moveTo>
                    <a:lnTo>
                      <a:pt x="62" y="32"/>
                    </a:lnTo>
                    <a:lnTo>
                      <a:pt x="60" y="32"/>
                    </a:lnTo>
                    <a:lnTo>
                      <a:pt x="60" y="34"/>
                    </a:lnTo>
                    <a:lnTo>
                      <a:pt x="60" y="36"/>
                    </a:lnTo>
                    <a:lnTo>
                      <a:pt x="58" y="38"/>
                    </a:lnTo>
                    <a:lnTo>
                      <a:pt x="58" y="44"/>
                    </a:lnTo>
                    <a:lnTo>
                      <a:pt x="58" y="50"/>
                    </a:lnTo>
                    <a:lnTo>
                      <a:pt x="60" y="54"/>
                    </a:lnTo>
                    <a:lnTo>
                      <a:pt x="60" y="56"/>
                    </a:lnTo>
                    <a:lnTo>
                      <a:pt x="60" y="58"/>
                    </a:lnTo>
                    <a:lnTo>
                      <a:pt x="62" y="58"/>
                    </a:lnTo>
                    <a:lnTo>
                      <a:pt x="64" y="58"/>
                    </a:lnTo>
                    <a:lnTo>
                      <a:pt x="64" y="56"/>
                    </a:lnTo>
                    <a:lnTo>
                      <a:pt x="66" y="54"/>
                    </a:lnTo>
                    <a:lnTo>
                      <a:pt x="66" y="50"/>
                    </a:lnTo>
                    <a:lnTo>
                      <a:pt x="66" y="46"/>
                    </a:lnTo>
                    <a:lnTo>
                      <a:pt x="66" y="40"/>
                    </a:lnTo>
                    <a:lnTo>
                      <a:pt x="66" y="36"/>
                    </a:lnTo>
                    <a:lnTo>
                      <a:pt x="64" y="34"/>
                    </a:lnTo>
                    <a:lnTo>
                      <a:pt x="64" y="32"/>
                    </a:lnTo>
                    <a:lnTo>
                      <a:pt x="6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5" name="Rectangle 143"/>
              <p:cNvSpPr>
                <a:spLocks noChangeArrowheads="1"/>
              </p:cNvSpPr>
              <p:nvPr/>
            </p:nvSpPr>
            <p:spPr bwMode="auto">
              <a:xfrm>
                <a:off x="4200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6" name="Rectangle 144"/>
              <p:cNvSpPr>
                <a:spLocks noChangeArrowheads="1"/>
              </p:cNvSpPr>
              <p:nvPr/>
            </p:nvSpPr>
            <p:spPr bwMode="auto">
              <a:xfrm>
                <a:off x="1552" y="2208"/>
                <a:ext cx="2650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7" name="Rectangle 145"/>
              <p:cNvSpPr>
                <a:spLocks noChangeArrowheads="1"/>
              </p:cNvSpPr>
              <p:nvPr/>
            </p:nvSpPr>
            <p:spPr bwMode="auto">
              <a:xfrm>
                <a:off x="1552" y="2224"/>
                <a:ext cx="2650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8" name="Rectangle 146"/>
              <p:cNvSpPr>
                <a:spLocks noChangeArrowheads="1"/>
              </p:cNvSpPr>
              <p:nvPr/>
            </p:nvSpPr>
            <p:spPr bwMode="auto">
              <a:xfrm>
                <a:off x="1552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9" name="Freeform 147"/>
              <p:cNvSpPr>
                <a:spLocks noEditPoints="1"/>
              </p:cNvSpPr>
              <p:nvPr/>
            </p:nvSpPr>
            <p:spPr bwMode="auto">
              <a:xfrm>
                <a:off x="1586" y="2264"/>
                <a:ext cx="36" cy="42"/>
              </a:xfrm>
              <a:custGeom>
                <a:avLst/>
                <a:gdLst>
                  <a:gd name="T0" fmla="*/ 18 w 36"/>
                  <a:gd name="T1" fmla="*/ 38 h 42"/>
                  <a:gd name="T2" fmla="*/ 14 w 36"/>
                  <a:gd name="T3" fmla="*/ 40 h 42"/>
                  <a:gd name="T4" fmla="*/ 10 w 36"/>
                  <a:gd name="T5" fmla="*/ 42 h 42"/>
                  <a:gd name="T6" fmla="*/ 2 w 36"/>
                  <a:gd name="T7" fmla="*/ 38 h 42"/>
                  <a:gd name="T8" fmla="*/ 0 w 36"/>
                  <a:gd name="T9" fmla="*/ 32 h 42"/>
                  <a:gd name="T10" fmla="*/ 2 w 36"/>
                  <a:gd name="T11" fmla="*/ 26 h 42"/>
                  <a:gd name="T12" fmla="*/ 8 w 36"/>
                  <a:gd name="T13" fmla="*/ 22 h 42"/>
                  <a:gd name="T14" fmla="*/ 22 w 36"/>
                  <a:gd name="T15" fmla="*/ 16 h 42"/>
                  <a:gd name="T16" fmla="*/ 22 w 36"/>
                  <a:gd name="T17" fmla="*/ 8 h 42"/>
                  <a:gd name="T18" fmla="*/ 18 w 36"/>
                  <a:gd name="T19" fmla="*/ 4 h 42"/>
                  <a:gd name="T20" fmla="*/ 12 w 36"/>
                  <a:gd name="T21" fmla="*/ 4 h 42"/>
                  <a:gd name="T22" fmla="*/ 10 w 36"/>
                  <a:gd name="T23" fmla="*/ 6 h 42"/>
                  <a:gd name="T24" fmla="*/ 8 w 36"/>
                  <a:gd name="T25" fmla="*/ 10 h 42"/>
                  <a:gd name="T26" fmla="*/ 8 w 36"/>
                  <a:gd name="T27" fmla="*/ 14 h 42"/>
                  <a:gd name="T28" fmla="*/ 6 w 36"/>
                  <a:gd name="T29" fmla="*/ 16 h 42"/>
                  <a:gd name="T30" fmla="*/ 2 w 36"/>
                  <a:gd name="T31" fmla="*/ 14 h 42"/>
                  <a:gd name="T32" fmla="*/ 2 w 36"/>
                  <a:gd name="T33" fmla="*/ 10 h 42"/>
                  <a:gd name="T34" fmla="*/ 6 w 36"/>
                  <a:gd name="T35" fmla="*/ 4 h 42"/>
                  <a:gd name="T36" fmla="*/ 16 w 36"/>
                  <a:gd name="T37" fmla="*/ 0 h 42"/>
                  <a:gd name="T38" fmla="*/ 24 w 36"/>
                  <a:gd name="T39" fmla="*/ 2 h 42"/>
                  <a:gd name="T40" fmla="*/ 28 w 36"/>
                  <a:gd name="T41" fmla="*/ 6 h 42"/>
                  <a:gd name="T42" fmla="*/ 28 w 36"/>
                  <a:gd name="T43" fmla="*/ 14 h 42"/>
                  <a:gd name="T44" fmla="*/ 30 w 36"/>
                  <a:gd name="T45" fmla="*/ 32 h 42"/>
                  <a:gd name="T46" fmla="*/ 30 w 36"/>
                  <a:gd name="T47" fmla="*/ 36 h 42"/>
                  <a:gd name="T48" fmla="*/ 30 w 36"/>
                  <a:gd name="T49" fmla="*/ 36 h 42"/>
                  <a:gd name="T50" fmla="*/ 32 w 36"/>
                  <a:gd name="T51" fmla="*/ 36 h 42"/>
                  <a:gd name="T52" fmla="*/ 34 w 36"/>
                  <a:gd name="T53" fmla="*/ 36 h 42"/>
                  <a:gd name="T54" fmla="*/ 36 w 36"/>
                  <a:gd name="T55" fmla="*/ 36 h 42"/>
                  <a:gd name="T56" fmla="*/ 26 w 36"/>
                  <a:gd name="T57" fmla="*/ 42 h 42"/>
                  <a:gd name="T58" fmla="*/ 22 w 36"/>
                  <a:gd name="T59" fmla="*/ 40 h 42"/>
                  <a:gd name="T60" fmla="*/ 22 w 36"/>
                  <a:gd name="T61" fmla="*/ 34 h 42"/>
                  <a:gd name="T62" fmla="*/ 22 w 36"/>
                  <a:gd name="T63" fmla="*/ 18 h 42"/>
                  <a:gd name="T64" fmla="*/ 14 w 36"/>
                  <a:gd name="T65" fmla="*/ 22 h 42"/>
                  <a:gd name="T66" fmla="*/ 8 w 36"/>
                  <a:gd name="T67" fmla="*/ 26 h 42"/>
                  <a:gd name="T68" fmla="*/ 8 w 36"/>
                  <a:gd name="T69" fmla="*/ 30 h 42"/>
                  <a:gd name="T70" fmla="*/ 8 w 36"/>
                  <a:gd name="T71" fmla="*/ 34 h 42"/>
                  <a:gd name="T72" fmla="*/ 14 w 36"/>
                  <a:gd name="T73" fmla="*/ 36 h 42"/>
                  <a:gd name="T74" fmla="*/ 22 w 36"/>
                  <a:gd name="T75" fmla="*/ 3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" h="42">
                    <a:moveTo>
                      <a:pt x="22" y="34"/>
                    </a:moveTo>
                    <a:lnTo>
                      <a:pt x="18" y="38"/>
                    </a:lnTo>
                    <a:lnTo>
                      <a:pt x="16" y="40"/>
                    </a:lnTo>
                    <a:lnTo>
                      <a:pt x="14" y="40"/>
                    </a:lnTo>
                    <a:lnTo>
                      <a:pt x="12" y="42"/>
                    </a:lnTo>
                    <a:lnTo>
                      <a:pt x="10" y="42"/>
                    </a:lnTo>
                    <a:lnTo>
                      <a:pt x="6" y="42"/>
                    </a:lnTo>
                    <a:lnTo>
                      <a:pt x="2" y="38"/>
                    </a:lnTo>
                    <a:lnTo>
                      <a:pt x="0" y="36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2" y="26"/>
                    </a:lnTo>
                    <a:lnTo>
                      <a:pt x="4" y="24"/>
                    </a:lnTo>
                    <a:lnTo>
                      <a:pt x="8" y="22"/>
                    </a:lnTo>
                    <a:lnTo>
                      <a:pt x="12" y="18"/>
                    </a:lnTo>
                    <a:lnTo>
                      <a:pt x="22" y="16"/>
                    </a:lnTo>
                    <a:lnTo>
                      <a:pt x="22" y="14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2" y="4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8" y="8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6" y="14"/>
                    </a:lnTo>
                    <a:lnTo>
                      <a:pt x="6" y="16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6" y="4"/>
                    </a:lnTo>
                    <a:lnTo>
                      <a:pt x="10" y="2"/>
                    </a:lnTo>
                    <a:lnTo>
                      <a:pt x="16" y="0"/>
                    </a:lnTo>
                    <a:lnTo>
                      <a:pt x="20" y="2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8" y="10"/>
                    </a:lnTo>
                    <a:lnTo>
                      <a:pt x="28" y="14"/>
                    </a:lnTo>
                    <a:lnTo>
                      <a:pt x="28" y="28"/>
                    </a:lnTo>
                    <a:lnTo>
                      <a:pt x="30" y="32"/>
                    </a:lnTo>
                    <a:lnTo>
                      <a:pt x="30" y="34"/>
                    </a:lnTo>
                    <a:lnTo>
                      <a:pt x="30" y="36"/>
                    </a:lnTo>
                    <a:lnTo>
                      <a:pt x="32" y="36"/>
                    </a:lnTo>
                    <a:lnTo>
                      <a:pt x="34" y="36"/>
                    </a:lnTo>
                    <a:lnTo>
                      <a:pt x="36" y="34"/>
                    </a:lnTo>
                    <a:lnTo>
                      <a:pt x="36" y="36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24" y="42"/>
                    </a:lnTo>
                    <a:lnTo>
                      <a:pt x="22" y="40"/>
                    </a:lnTo>
                    <a:lnTo>
                      <a:pt x="22" y="38"/>
                    </a:lnTo>
                    <a:lnTo>
                      <a:pt x="22" y="34"/>
                    </a:lnTo>
                    <a:close/>
                    <a:moveTo>
                      <a:pt x="22" y="32"/>
                    </a:moveTo>
                    <a:lnTo>
                      <a:pt x="22" y="18"/>
                    </a:lnTo>
                    <a:lnTo>
                      <a:pt x="16" y="20"/>
                    </a:lnTo>
                    <a:lnTo>
                      <a:pt x="14" y="22"/>
                    </a:lnTo>
                    <a:lnTo>
                      <a:pt x="10" y="24"/>
                    </a:lnTo>
                    <a:lnTo>
                      <a:pt x="8" y="26"/>
                    </a:lnTo>
                    <a:lnTo>
                      <a:pt x="8" y="28"/>
                    </a:lnTo>
                    <a:lnTo>
                      <a:pt x="8" y="30"/>
                    </a:lnTo>
                    <a:lnTo>
                      <a:pt x="8" y="32"/>
                    </a:lnTo>
                    <a:lnTo>
                      <a:pt x="8" y="34"/>
                    </a:lnTo>
                    <a:lnTo>
                      <a:pt x="10" y="36"/>
                    </a:lnTo>
                    <a:lnTo>
                      <a:pt x="14" y="36"/>
                    </a:lnTo>
                    <a:lnTo>
                      <a:pt x="16" y="36"/>
                    </a:lnTo>
                    <a:lnTo>
                      <a:pt x="2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0" name="Freeform 148"/>
              <p:cNvSpPr>
                <a:spLocks/>
              </p:cNvSpPr>
              <p:nvPr/>
            </p:nvSpPr>
            <p:spPr bwMode="auto">
              <a:xfrm>
                <a:off x="1626" y="2264"/>
                <a:ext cx="32" cy="42"/>
              </a:xfrm>
              <a:custGeom>
                <a:avLst/>
                <a:gdLst>
                  <a:gd name="T0" fmla="*/ 32 w 32"/>
                  <a:gd name="T1" fmla="*/ 24 h 42"/>
                  <a:gd name="T2" fmla="*/ 30 w 32"/>
                  <a:gd name="T3" fmla="*/ 32 h 42"/>
                  <a:gd name="T4" fmla="*/ 26 w 32"/>
                  <a:gd name="T5" fmla="*/ 38 h 42"/>
                  <a:gd name="T6" fmla="*/ 20 w 32"/>
                  <a:gd name="T7" fmla="*/ 40 h 42"/>
                  <a:gd name="T8" fmla="*/ 16 w 32"/>
                  <a:gd name="T9" fmla="*/ 42 h 42"/>
                  <a:gd name="T10" fmla="*/ 10 w 32"/>
                  <a:gd name="T11" fmla="*/ 40 h 42"/>
                  <a:gd name="T12" fmla="*/ 4 w 32"/>
                  <a:gd name="T13" fmla="*/ 36 h 42"/>
                  <a:gd name="T14" fmla="*/ 2 w 32"/>
                  <a:gd name="T15" fmla="*/ 32 h 42"/>
                  <a:gd name="T16" fmla="*/ 0 w 32"/>
                  <a:gd name="T17" fmla="*/ 28 h 42"/>
                  <a:gd name="T18" fmla="*/ 0 w 32"/>
                  <a:gd name="T19" fmla="*/ 22 h 42"/>
                  <a:gd name="T20" fmla="*/ 0 w 32"/>
                  <a:gd name="T21" fmla="*/ 16 h 42"/>
                  <a:gd name="T22" fmla="*/ 2 w 32"/>
                  <a:gd name="T23" fmla="*/ 10 h 42"/>
                  <a:gd name="T24" fmla="*/ 4 w 32"/>
                  <a:gd name="T25" fmla="*/ 6 h 42"/>
                  <a:gd name="T26" fmla="*/ 10 w 32"/>
                  <a:gd name="T27" fmla="*/ 2 h 42"/>
                  <a:gd name="T28" fmla="*/ 18 w 32"/>
                  <a:gd name="T29" fmla="*/ 0 h 42"/>
                  <a:gd name="T30" fmla="*/ 22 w 32"/>
                  <a:gd name="T31" fmla="*/ 2 h 42"/>
                  <a:gd name="T32" fmla="*/ 26 w 32"/>
                  <a:gd name="T33" fmla="*/ 4 h 42"/>
                  <a:gd name="T34" fmla="*/ 30 w 32"/>
                  <a:gd name="T35" fmla="*/ 6 h 42"/>
                  <a:gd name="T36" fmla="*/ 30 w 32"/>
                  <a:gd name="T37" fmla="*/ 10 h 42"/>
                  <a:gd name="T38" fmla="*/ 30 w 32"/>
                  <a:gd name="T39" fmla="*/ 12 h 42"/>
                  <a:gd name="T40" fmla="*/ 30 w 32"/>
                  <a:gd name="T41" fmla="*/ 12 h 42"/>
                  <a:gd name="T42" fmla="*/ 28 w 32"/>
                  <a:gd name="T43" fmla="*/ 14 h 42"/>
                  <a:gd name="T44" fmla="*/ 26 w 32"/>
                  <a:gd name="T45" fmla="*/ 14 h 42"/>
                  <a:gd name="T46" fmla="*/ 24 w 32"/>
                  <a:gd name="T47" fmla="*/ 14 h 42"/>
                  <a:gd name="T48" fmla="*/ 24 w 32"/>
                  <a:gd name="T49" fmla="*/ 12 h 42"/>
                  <a:gd name="T50" fmla="*/ 22 w 32"/>
                  <a:gd name="T51" fmla="*/ 10 h 42"/>
                  <a:gd name="T52" fmla="*/ 22 w 32"/>
                  <a:gd name="T53" fmla="*/ 8 h 42"/>
                  <a:gd name="T54" fmla="*/ 22 w 32"/>
                  <a:gd name="T55" fmla="*/ 6 h 42"/>
                  <a:gd name="T56" fmla="*/ 20 w 32"/>
                  <a:gd name="T57" fmla="*/ 4 h 42"/>
                  <a:gd name="T58" fmla="*/ 18 w 32"/>
                  <a:gd name="T59" fmla="*/ 4 h 42"/>
                  <a:gd name="T60" fmla="*/ 16 w 32"/>
                  <a:gd name="T61" fmla="*/ 4 h 42"/>
                  <a:gd name="T62" fmla="*/ 12 w 32"/>
                  <a:gd name="T63" fmla="*/ 4 h 42"/>
                  <a:gd name="T64" fmla="*/ 10 w 32"/>
                  <a:gd name="T65" fmla="*/ 6 h 42"/>
                  <a:gd name="T66" fmla="*/ 8 w 32"/>
                  <a:gd name="T67" fmla="*/ 12 h 42"/>
                  <a:gd name="T68" fmla="*/ 6 w 32"/>
                  <a:gd name="T69" fmla="*/ 18 h 42"/>
                  <a:gd name="T70" fmla="*/ 8 w 32"/>
                  <a:gd name="T71" fmla="*/ 24 h 42"/>
                  <a:gd name="T72" fmla="*/ 10 w 32"/>
                  <a:gd name="T73" fmla="*/ 30 h 42"/>
                  <a:gd name="T74" fmla="*/ 14 w 32"/>
                  <a:gd name="T75" fmla="*/ 34 h 42"/>
                  <a:gd name="T76" fmla="*/ 18 w 32"/>
                  <a:gd name="T77" fmla="*/ 34 h 42"/>
                  <a:gd name="T78" fmla="*/ 22 w 32"/>
                  <a:gd name="T79" fmla="*/ 34 h 42"/>
                  <a:gd name="T80" fmla="*/ 26 w 32"/>
                  <a:gd name="T81" fmla="*/ 32 h 42"/>
                  <a:gd name="T82" fmla="*/ 28 w 32"/>
                  <a:gd name="T83" fmla="*/ 30 h 42"/>
                  <a:gd name="T84" fmla="*/ 30 w 32"/>
                  <a:gd name="T85" fmla="*/ 24 h 42"/>
                  <a:gd name="T86" fmla="*/ 32 w 32"/>
                  <a:gd name="T87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" h="42">
                    <a:moveTo>
                      <a:pt x="32" y="24"/>
                    </a:moveTo>
                    <a:lnTo>
                      <a:pt x="30" y="32"/>
                    </a:lnTo>
                    <a:lnTo>
                      <a:pt x="26" y="38"/>
                    </a:lnTo>
                    <a:lnTo>
                      <a:pt x="20" y="40"/>
                    </a:lnTo>
                    <a:lnTo>
                      <a:pt x="16" y="42"/>
                    </a:lnTo>
                    <a:lnTo>
                      <a:pt x="10" y="40"/>
                    </a:lnTo>
                    <a:lnTo>
                      <a:pt x="4" y="36"/>
                    </a:lnTo>
                    <a:lnTo>
                      <a:pt x="2" y="32"/>
                    </a:lnTo>
                    <a:lnTo>
                      <a:pt x="0" y="28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4" y="6"/>
                    </a:lnTo>
                    <a:lnTo>
                      <a:pt x="10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6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8" y="14"/>
                    </a:lnTo>
                    <a:lnTo>
                      <a:pt x="26" y="14"/>
                    </a:lnTo>
                    <a:lnTo>
                      <a:pt x="24" y="14"/>
                    </a:lnTo>
                    <a:lnTo>
                      <a:pt x="24" y="12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2" y="4"/>
                    </a:lnTo>
                    <a:lnTo>
                      <a:pt x="10" y="6"/>
                    </a:lnTo>
                    <a:lnTo>
                      <a:pt x="8" y="12"/>
                    </a:lnTo>
                    <a:lnTo>
                      <a:pt x="6" y="18"/>
                    </a:lnTo>
                    <a:lnTo>
                      <a:pt x="8" y="24"/>
                    </a:lnTo>
                    <a:lnTo>
                      <a:pt x="10" y="30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2" y="34"/>
                    </a:lnTo>
                    <a:lnTo>
                      <a:pt x="26" y="32"/>
                    </a:lnTo>
                    <a:lnTo>
                      <a:pt x="28" y="30"/>
                    </a:lnTo>
                    <a:lnTo>
                      <a:pt x="30" y="24"/>
                    </a:lnTo>
                    <a:lnTo>
                      <a:pt x="3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1" name="Freeform 149"/>
              <p:cNvSpPr>
                <a:spLocks/>
              </p:cNvSpPr>
              <p:nvPr/>
            </p:nvSpPr>
            <p:spPr bwMode="auto">
              <a:xfrm>
                <a:off x="1662" y="2252"/>
                <a:ext cx="24" cy="54"/>
              </a:xfrm>
              <a:custGeom>
                <a:avLst/>
                <a:gdLst>
                  <a:gd name="T0" fmla="*/ 14 w 24"/>
                  <a:gd name="T1" fmla="*/ 0 h 54"/>
                  <a:gd name="T2" fmla="*/ 14 w 24"/>
                  <a:gd name="T3" fmla="*/ 14 h 54"/>
                  <a:gd name="T4" fmla="*/ 22 w 24"/>
                  <a:gd name="T5" fmla="*/ 14 h 54"/>
                  <a:gd name="T6" fmla="*/ 22 w 24"/>
                  <a:gd name="T7" fmla="*/ 16 h 54"/>
                  <a:gd name="T8" fmla="*/ 14 w 24"/>
                  <a:gd name="T9" fmla="*/ 16 h 54"/>
                  <a:gd name="T10" fmla="*/ 14 w 24"/>
                  <a:gd name="T11" fmla="*/ 42 h 54"/>
                  <a:gd name="T12" fmla="*/ 14 w 24"/>
                  <a:gd name="T13" fmla="*/ 44 h 54"/>
                  <a:gd name="T14" fmla="*/ 14 w 24"/>
                  <a:gd name="T15" fmla="*/ 46 h 54"/>
                  <a:gd name="T16" fmla="*/ 16 w 24"/>
                  <a:gd name="T17" fmla="*/ 48 h 54"/>
                  <a:gd name="T18" fmla="*/ 18 w 24"/>
                  <a:gd name="T19" fmla="*/ 48 h 54"/>
                  <a:gd name="T20" fmla="*/ 18 w 24"/>
                  <a:gd name="T21" fmla="*/ 48 h 54"/>
                  <a:gd name="T22" fmla="*/ 20 w 24"/>
                  <a:gd name="T23" fmla="*/ 48 h 54"/>
                  <a:gd name="T24" fmla="*/ 22 w 24"/>
                  <a:gd name="T25" fmla="*/ 46 h 54"/>
                  <a:gd name="T26" fmla="*/ 22 w 24"/>
                  <a:gd name="T27" fmla="*/ 46 h 54"/>
                  <a:gd name="T28" fmla="*/ 24 w 24"/>
                  <a:gd name="T29" fmla="*/ 46 h 54"/>
                  <a:gd name="T30" fmla="*/ 22 w 24"/>
                  <a:gd name="T31" fmla="*/ 50 h 54"/>
                  <a:gd name="T32" fmla="*/ 20 w 24"/>
                  <a:gd name="T33" fmla="*/ 52 h 54"/>
                  <a:gd name="T34" fmla="*/ 16 w 24"/>
                  <a:gd name="T35" fmla="*/ 54 h 54"/>
                  <a:gd name="T36" fmla="*/ 14 w 24"/>
                  <a:gd name="T37" fmla="*/ 54 h 54"/>
                  <a:gd name="T38" fmla="*/ 12 w 24"/>
                  <a:gd name="T39" fmla="*/ 54 h 54"/>
                  <a:gd name="T40" fmla="*/ 10 w 24"/>
                  <a:gd name="T41" fmla="*/ 52 h 54"/>
                  <a:gd name="T42" fmla="*/ 8 w 24"/>
                  <a:gd name="T43" fmla="*/ 52 h 54"/>
                  <a:gd name="T44" fmla="*/ 6 w 24"/>
                  <a:gd name="T45" fmla="*/ 50 h 54"/>
                  <a:gd name="T46" fmla="*/ 6 w 24"/>
                  <a:gd name="T47" fmla="*/ 46 h 54"/>
                  <a:gd name="T48" fmla="*/ 6 w 24"/>
                  <a:gd name="T49" fmla="*/ 44 h 54"/>
                  <a:gd name="T50" fmla="*/ 6 w 24"/>
                  <a:gd name="T51" fmla="*/ 16 h 54"/>
                  <a:gd name="T52" fmla="*/ 0 w 24"/>
                  <a:gd name="T53" fmla="*/ 16 h 54"/>
                  <a:gd name="T54" fmla="*/ 0 w 24"/>
                  <a:gd name="T55" fmla="*/ 16 h 54"/>
                  <a:gd name="T56" fmla="*/ 2 w 24"/>
                  <a:gd name="T57" fmla="*/ 14 h 54"/>
                  <a:gd name="T58" fmla="*/ 4 w 24"/>
                  <a:gd name="T59" fmla="*/ 12 h 54"/>
                  <a:gd name="T60" fmla="*/ 6 w 24"/>
                  <a:gd name="T61" fmla="*/ 10 h 54"/>
                  <a:gd name="T62" fmla="*/ 10 w 24"/>
                  <a:gd name="T63" fmla="*/ 6 h 54"/>
                  <a:gd name="T64" fmla="*/ 10 w 24"/>
                  <a:gd name="T65" fmla="*/ 4 h 54"/>
                  <a:gd name="T66" fmla="*/ 12 w 24"/>
                  <a:gd name="T67" fmla="*/ 0 h 54"/>
                  <a:gd name="T68" fmla="*/ 14 w 24"/>
                  <a:gd name="T6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" h="54">
                    <a:moveTo>
                      <a:pt x="14" y="0"/>
                    </a:moveTo>
                    <a:lnTo>
                      <a:pt x="14" y="14"/>
                    </a:lnTo>
                    <a:lnTo>
                      <a:pt x="22" y="14"/>
                    </a:lnTo>
                    <a:lnTo>
                      <a:pt x="22" y="16"/>
                    </a:lnTo>
                    <a:lnTo>
                      <a:pt x="14" y="16"/>
                    </a:lnTo>
                    <a:lnTo>
                      <a:pt x="14" y="42"/>
                    </a:lnTo>
                    <a:lnTo>
                      <a:pt x="14" y="44"/>
                    </a:lnTo>
                    <a:lnTo>
                      <a:pt x="14" y="46"/>
                    </a:lnTo>
                    <a:lnTo>
                      <a:pt x="16" y="48"/>
                    </a:lnTo>
                    <a:lnTo>
                      <a:pt x="18" y="48"/>
                    </a:lnTo>
                    <a:lnTo>
                      <a:pt x="20" y="48"/>
                    </a:lnTo>
                    <a:lnTo>
                      <a:pt x="22" y="46"/>
                    </a:lnTo>
                    <a:lnTo>
                      <a:pt x="24" y="46"/>
                    </a:lnTo>
                    <a:lnTo>
                      <a:pt x="22" y="50"/>
                    </a:lnTo>
                    <a:lnTo>
                      <a:pt x="20" y="52"/>
                    </a:lnTo>
                    <a:lnTo>
                      <a:pt x="16" y="54"/>
                    </a:lnTo>
                    <a:lnTo>
                      <a:pt x="14" y="54"/>
                    </a:lnTo>
                    <a:lnTo>
                      <a:pt x="12" y="54"/>
                    </a:lnTo>
                    <a:lnTo>
                      <a:pt x="10" y="52"/>
                    </a:lnTo>
                    <a:lnTo>
                      <a:pt x="8" y="52"/>
                    </a:lnTo>
                    <a:lnTo>
                      <a:pt x="6" y="50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6" y="16"/>
                    </a:lnTo>
                    <a:lnTo>
                      <a:pt x="0" y="16"/>
                    </a:lnTo>
                    <a:lnTo>
                      <a:pt x="2" y="14"/>
                    </a:lnTo>
                    <a:lnTo>
                      <a:pt x="4" y="12"/>
                    </a:lnTo>
                    <a:lnTo>
                      <a:pt x="6" y="10"/>
                    </a:lnTo>
                    <a:lnTo>
                      <a:pt x="10" y="6"/>
                    </a:lnTo>
                    <a:lnTo>
                      <a:pt x="10" y="4"/>
                    </a:lnTo>
                    <a:lnTo>
                      <a:pt x="12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2" name="Freeform 150"/>
              <p:cNvSpPr>
                <a:spLocks/>
              </p:cNvSpPr>
              <p:nvPr/>
            </p:nvSpPr>
            <p:spPr bwMode="auto">
              <a:xfrm>
                <a:off x="1688" y="2264"/>
                <a:ext cx="28" cy="40"/>
              </a:xfrm>
              <a:custGeom>
                <a:avLst/>
                <a:gdLst>
                  <a:gd name="T0" fmla="*/ 12 w 28"/>
                  <a:gd name="T1" fmla="*/ 0 h 40"/>
                  <a:gd name="T2" fmla="*/ 12 w 28"/>
                  <a:gd name="T3" fmla="*/ 10 h 40"/>
                  <a:gd name="T4" fmla="*/ 16 w 28"/>
                  <a:gd name="T5" fmla="*/ 6 h 40"/>
                  <a:gd name="T6" fmla="*/ 18 w 28"/>
                  <a:gd name="T7" fmla="*/ 2 h 40"/>
                  <a:gd name="T8" fmla="*/ 22 w 28"/>
                  <a:gd name="T9" fmla="*/ 0 h 40"/>
                  <a:gd name="T10" fmla="*/ 24 w 28"/>
                  <a:gd name="T11" fmla="*/ 2 h 40"/>
                  <a:gd name="T12" fmla="*/ 26 w 28"/>
                  <a:gd name="T13" fmla="*/ 2 h 40"/>
                  <a:gd name="T14" fmla="*/ 26 w 28"/>
                  <a:gd name="T15" fmla="*/ 4 h 40"/>
                  <a:gd name="T16" fmla="*/ 28 w 28"/>
                  <a:gd name="T17" fmla="*/ 6 h 40"/>
                  <a:gd name="T18" fmla="*/ 28 w 28"/>
                  <a:gd name="T19" fmla="*/ 8 h 40"/>
                  <a:gd name="T20" fmla="*/ 26 w 28"/>
                  <a:gd name="T21" fmla="*/ 10 h 40"/>
                  <a:gd name="T22" fmla="*/ 26 w 28"/>
                  <a:gd name="T23" fmla="*/ 10 h 40"/>
                  <a:gd name="T24" fmla="*/ 24 w 28"/>
                  <a:gd name="T25" fmla="*/ 10 h 40"/>
                  <a:gd name="T26" fmla="*/ 22 w 28"/>
                  <a:gd name="T27" fmla="*/ 10 h 40"/>
                  <a:gd name="T28" fmla="*/ 20 w 28"/>
                  <a:gd name="T29" fmla="*/ 8 h 40"/>
                  <a:gd name="T30" fmla="*/ 18 w 28"/>
                  <a:gd name="T31" fmla="*/ 8 h 40"/>
                  <a:gd name="T32" fmla="*/ 18 w 28"/>
                  <a:gd name="T33" fmla="*/ 8 h 40"/>
                  <a:gd name="T34" fmla="*/ 16 w 28"/>
                  <a:gd name="T35" fmla="*/ 8 h 40"/>
                  <a:gd name="T36" fmla="*/ 16 w 28"/>
                  <a:gd name="T37" fmla="*/ 8 h 40"/>
                  <a:gd name="T38" fmla="*/ 14 w 28"/>
                  <a:gd name="T39" fmla="*/ 10 h 40"/>
                  <a:gd name="T40" fmla="*/ 12 w 28"/>
                  <a:gd name="T41" fmla="*/ 14 h 40"/>
                  <a:gd name="T42" fmla="*/ 12 w 28"/>
                  <a:gd name="T43" fmla="*/ 32 h 40"/>
                  <a:gd name="T44" fmla="*/ 12 w 28"/>
                  <a:gd name="T45" fmla="*/ 34 h 40"/>
                  <a:gd name="T46" fmla="*/ 12 w 28"/>
                  <a:gd name="T47" fmla="*/ 36 h 40"/>
                  <a:gd name="T48" fmla="*/ 14 w 28"/>
                  <a:gd name="T49" fmla="*/ 38 h 40"/>
                  <a:gd name="T50" fmla="*/ 14 w 28"/>
                  <a:gd name="T51" fmla="*/ 38 h 40"/>
                  <a:gd name="T52" fmla="*/ 16 w 28"/>
                  <a:gd name="T53" fmla="*/ 40 h 40"/>
                  <a:gd name="T54" fmla="*/ 20 w 28"/>
                  <a:gd name="T55" fmla="*/ 40 h 40"/>
                  <a:gd name="T56" fmla="*/ 20 w 28"/>
                  <a:gd name="T57" fmla="*/ 40 h 40"/>
                  <a:gd name="T58" fmla="*/ 0 w 28"/>
                  <a:gd name="T59" fmla="*/ 40 h 40"/>
                  <a:gd name="T60" fmla="*/ 0 w 28"/>
                  <a:gd name="T61" fmla="*/ 40 h 40"/>
                  <a:gd name="T62" fmla="*/ 2 w 28"/>
                  <a:gd name="T63" fmla="*/ 40 h 40"/>
                  <a:gd name="T64" fmla="*/ 4 w 28"/>
                  <a:gd name="T65" fmla="*/ 38 h 40"/>
                  <a:gd name="T66" fmla="*/ 4 w 28"/>
                  <a:gd name="T67" fmla="*/ 38 h 40"/>
                  <a:gd name="T68" fmla="*/ 4 w 28"/>
                  <a:gd name="T69" fmla="*/ 36 h 40"/>
                  <a:gd name="T70" fmla="*/ 4 w 28"/>
                  <a:gd name="T71" fmla="*/ 34 h 40"/>
                  <a:gd name="T72" fmla="*/ 4 w 28"/>
                  <a:gd name="T73" fmla="*/ 32 h 40"/>
                  <a:gd name="T74" fmla="*/ 4 w 28"/>
                  <a:gd name="T75" fmla="*/ 18 h 40"/>
                  <a:gd name="T76" fmla="*/ 4 w 28"/>
                  <a:gd name="T77" fmla="*/ 12 h 40"/>
                  <a:gd name="T78" fmla="*/ 4 w 28"/>
                  <a:gd name="T79" fmla="*/ 8 h 40"/>
                  <a:gd name="T80" fmla="*/ 4 w 28"/>
                  <a:gd name="T81" fmla="*/ 6 h 40"/>
                  <a:gd name="T82" fmla="*/ 4 w 28"/>
                  <a:gd name="T83" fmla="*/ 6 h 40"/>
                  <a:gd name="T84" fmla="*/ 2 w 28"/>
                  <a:gd name="T85" fmla="*/ 6 h 40"/>
                  <a:gd name="T86" fmla="*/ 2 w 28"/>
                  <a:gd name="T87" fmla="*/ 6 h 40"/>
                  <a:gd name="T88" fmla="*/ 0 w 28"/>
                  <a:gd name="T89" fmla="*/ 6 h 40"/>
                  <a:gd name="T90" fmla="*/ 0 w 28"/>
                  <a:gd name="T91" fmla="*/ 6 h 40"/>
                  <a:gd name="T92" fmla="*/ 0 w 28"/>
                  <a:gd name="T93" fmla="*/ 6 h 40"/>
                  <a:gd name="T94" fmla="*/ 10 w 28"/>
                  <a:gd name="T95" fmla="*/ 0 h 40"/>
                  <a:gd name="T96" fmla="*/ 12 w 28"/>
                  <a:gd name="T9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" h="40">
                    <a:moveTo>
                      <a:pt x="12" y="0"/>
                    </a:moveTo>
                    <a:lnTo>
                      <a:pt x="12" y="10"/>
                    </a:lnTo>
                    <a:lnTo>
                      <a:pt x="16" y="6"/>
                    </a:lnTo>
                    <a:lnTo>
                      <a:pt x="18" y="2"/>
                    </a:lnTo>
                    <a:lnTo>
                      <a:pt x="22" y="0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8" y="8"/>
                    </a:lnTo>
                    <a:lnTo>
                      <a:pt x="26" y="10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20" y="8"/>
                    </a:lnTo>
                    <a:lnTo>
                      <a:pt x="18" y="8"/>
                    </a:lnTo>
                    <a:lnTo>
                      <a:pt x="16" y="8"/>
                    </a:lnTo>
                    <a:lnTo>
                      <a:pt x="14" y="10"/>
                    </a:lnTo>
                    <a:lnTo>
                      <a:pt x="12" y="14"/>
                    </a:lnTo>
                    <a:lnTo>
                      <a:pt x="12" y="32"/>
                    </a:lnTo>
                    <a:lnTo>
                      <a:pt x="12" y="34"/>
                    </a:lnTo>
                    <a:lnTo>
                      <a:pt x="12" y="36"/>
                    </a:lnTo>
                    <a:lnTo>
                      <a:pt x="14" y="38"/>
                    </a:lnTo>
                    <a:lnTo>
                      <a:pt x="16" y="40"/>
                    </a:lnTo>
                    <a:lnTo>
                      <a:pt x="20" y="40"/>
                    </a:lnTo>
                    <a:lnTo>
                      <a:pt x="0" y="40"/>
                    </a:lnTo>
                    <a:lnTo>
                      <a:pt x="2" y="40"/>
                    </a:lnTo>
                    <a:lnTo>
                      <a:pt x="4" y="38"/>
                    </a:lnTo>
                    <a:lnTo>
                      <a:pt x="4" y="36"/>
                    </a:lnTo>
                    <a:lnTo>
                      <a:pt x="4" y="34"/>
                    </a:lnTo>
                    <a:lnTo>
                      <a:pt x="4" y="32"/>
                    </a:lnTo>
                    <a:lnTo>
                      <a:pt x="4" y="18"/>
                    </a:lnTo>
                    <a:lnTo>
                      <a:pt x="4" y="12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1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3" name="Freeform 151"/>
              <p:cNvSpPr>
                <a:spLocks noEditPoints="1"/>
              </p:cNvSpPr>
              <p:nvPr/>
            </p:nvSpPr>
            <p:spPr bwMode="auto">
              <a:xfrm>
                <a:off x="1718" y="2264"/>
                <a:ext cx="32" cy="42"/>
              </a:xfrm>
              <a:custGeom>
                <a:avLst/>
                <a:gdLst>
                  <a:gd name="T0" fmla="*/ 6 w 32"/>
                  <a:gd name="T1" fmla="*/ 16 h 42"/>
                  <a:gd name="T2" fmla="*/ 8 w 32"/>
                  <a:gd name="T3" fmla="*/ 24 h 42"/>
                  <a:gd name="T4" fmla="*/ 10 w 32"/>
                  <a:gd name="T5" fmla="*/ 30 h 42"/>
                  <a:gd name="T6" fmla="*/ 16 w 32"/>
                  <a:gd name="T7" fmla="*/ 34 h 42"/>
                  <a:gd name="T8" fmla="*/ 20 w 32"/>
                  <a:gd name="T9" fmla="*/ 34 h 42"/>
                  <a:gd name="T10" fmla="*/ 24 w 32"/>
                  <a:gd name="T11" fmla="*/ 34 h 42"/>
                  <a:gd name="T12" fmla="*/ 28 w 32"/>
                  <a:gd name="T13" fmla="*/ 32 h 42"/>
                  <a:gd name="T14" fmla="*/ 30 w 32"/>
                  <a:gd name="T15" fmla="*/ 30 h 42"/>
                  <a:gd name="T16" fmla="*/ 32 w 32"/>
                  <a:gd name="T17" fmla="*/ 26 h 42"/>
                  <a:gd name="T18" fmla="*/ 32 w 32"/>
                  <a:gd name="T19" fmla="*/ 26 h 42"/>
                  <a:gd name="T20" fmla="*/ 32 w 32"/>
                  <a:gd name="T21" fmla="*/ 32 h 42"/>
                  <a:gd name="T22" fmla="*/ 28 w 32"/>
                  <a:gd name="T23" fmla="*/ 38 h 42"/>
                  <a:gd name="T24" fmla="*/ 22 w 32"/>
                  <a:gd name="T25" fmla="*/ 40 h 42"/>
                  <a:gd name="T26" fmla="*/ 18 w 32"/>
                  <a:gd name="T27" fmla="*/ 42 h 42"/>
                  <a:gd name="T28" fmla="*/ 10 w 32"/>
                  <a:gd name="T29" fmla="*/ 40 h 42"/>
                  <a:gd name="T30" fmla="*/ 6 w 32"/>
                  <a:gd name="T31" fmla="*/ 36 h 42"/>
                  <a:gd name="T32" fmla="*/ 2 w 32"/>
                  <a:gd name="T33" fmla="*/ 32 h 42"/>
                  <a:gd name="T34" fmla="*/ 0 w 32"/>
                  <a:gd name="T35" fmla="*/ 28 h 42"/>
                  <a:gd name="T36" fmla="*/ 0 w 32"/>
                  <a:gd name="T37" fmla="*/ 22 h 42"/>
                  <a:gd name="T38" fmla="*/ 0 w 32"/>
                  <a:gd name="T39" fmla="*/ 16 h 42"/>
                  <a:gd name="T40" fmla="*/ 2 w 32"/>
                  <a:gd name="T41" fmla="*/ 10 h 42"/>
                  <a:gd name="T42" fmla="*/ 6 w 32"/>
                  <a:gd name="T43" fmla="*/ 6 h 42"/>
                  <a:gd name="T44" fmla="*/ 8 w 32"/>
                  <a:gd name="T45" fmla="*/ 4 h 42"/>
                  <a:gd name="T46" fmla="*/ 14 w 32"/>
                  <a:gd name="T47" fmla="*/ 2 h 42"/>
                  <a:gd name="T48" fmla="*/ 18 w 32"/>
                  <a:gd name="T49" fmla="*/ 0 h 42"/>
                  <a:gd name="T50" fmla="*/ 24 w 32"/>
                  <a:gd name="T51" fmla="*/ 2 h 42"/>
                  <a:gd name="T52" fmla="*/ 28 w 32"/>
                  <a:gd name="T53" fmla="*/ 4 h 42"/>
                  <a:gd name="T54" fmla="*/ 32 w 32"/>
                  <a:gd name="T55" fmla="*/ 10 h 42"/>
                  <a:gd name="T56" fmla="*/ 32 w 32"/>
                  <a:gd name="T57" fmla="*/ 16 h 42"/>
                  <a:gd name="T58" fmla="*/ 6 w 32"/>
                  <a:gd name="T59" fmla="*/ 16 h 42"/>
                  <a:gd name="T60" fmla="*/ 6 w 32"/>
                  <a:gd name="T61" fmla="*/ 14 h 42"/>
                  <a:gd name="T62" fmla="*/ 24 w 32"/>
                  <a:gd name="T63" fmla="*/ 14 h 42"/>
                  <a:gd name="T64" fmla="*/ 24 w 32"/>
                  <a:gd name="T65" fmla="*/ 10 h 42"/>
                  <a:gd name="T66" fmla="*/ 22 w 32"/>
                  <a:gd name="T67" fmla="*/ 8 h 42"/>
                  <a:gd name="T68" fmla="*/ 22 w 32"/>
                  <a:gd name="T69" fmla="*/ 6 h 42"/>
                  <a:gd name="T70" fmla="*/ 20 w 32"/>
                  <a:gd name="T71" fmla="*/ 4 h 42"/>
                  <a:gd name="T72" fmla="*/ 18 w 32"/>
                  <a:gd name="T73" fmla="*/ 4 h 42"/>
                  <a:gd name="T74" fmla="*/ 16 w 32"/>
                  <a:gd name="T75" fmla="*/ 4 h 42"/>
                  <a:gd name="T76" fmla="*/ 12 w 32"/>
                  <a:gd name="T77" fmla="*/ 4 h 42"/>
                  <a:gd name="T78" fmla="*/ 10 w 32"/>
                  <a:gd name="T79" fmla="*/ 6 h 42"/>
                  <a:gd name="T80" fmla="*/ 8 w 32"/>
                  <a:gd name="T81" fmla="*/ 10 h 42"/>
                  <a:gd name="T82" fmla="*/ 6 w 32"/>
                  <a:gd name="T83" fmla="*/ 1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2" h="42">
                    <a:moveTo>
                      <a:pt x="6" y="16"/>
                    </a:moveTo>
                    <a:lnTo>
                      <a:pt x="8" y="24"/>
                    </a:lnTo>
                    <a:lnTo>
                      <a:pt x="10" y="30"/>
                    </a:lnTo>
                    <a:lnTo>
                      <a:pt x="16" y="34"/>
                    </a:lnTo>
                    <a:lnTo>
                      <a:pt x="20" y="34"/>
                    </a:lnTo>
                    <a:lnTo>
                      <a:pt x="24" y="34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6"/>
                    </a:lnTo>
                    <a:lnTo>
                      <a:pt x="32" y="32"/>
                    </a:lnTo>
                    <a:lnTo>
                      <a:pt x="28" y="38"/>
                    </a:lnTo>
                    <a:lnTo>
                      <a:pt x="22" y="40"/>
                    </a:lnTo>
                    <a:lnTo>
                      <a:pt x="18" y="42"/>
                    </a:lnTo>
                    <a:lnTo>
                      <a:pt x="10" y="40"/>
                    </a:lnTo>
                    <a:lnTo>
                      <a:pt x="6" y="36"/>
                    </a:lnTo>
                    <a:lnTo>
                      <a:pt x="2" y="32"/>
                    </a:lnTo>
                    <a:lnTo>
                      <a:pt x="0" y="28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6" y="6"/>
                    </a:lnTo>
                    <a:lnTo>
                      <a:pt x="8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2" y="16"/>
                    </a:lnTo>
                    <a:lnTo>
                      <a:pt x="6" y="16"/>
                    </a:lnTo>
                    <a:close/>
                    <a:moveTo>
                      <a:pt x="6" y="14"/>
                    </a:moveTo>
                    <a:lnTo>
                      <a:pt x="24" y="14"/>
                    </a:lnTo>
                    <a:lnTo>
                      <a:pt x="24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2" y="4"/>
                    </a:lnTo>
                    <a:lnTo>
                      <a:pt x="10" y="6"/>
                    </a:lnTo>
                    <a:lnTo>
                      <a:pt x="8" y="10"/>
                    </a:lnTo>
                    <a:lnTo>
                      <a:pt x="6" y="1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4" name="Freeform 152"/>
              <p:cNvSpPr>
                <a:spLocks/>
              </p:cNvSpPr>
              <p:nvPr/>
            </p:nvSpPr>
            <p:spPr bwMode="auto">
              <a:xfrm>
                <a:off x="1760" y="2264"/>
                <a:ext cx="26" cy="42"/>
              </a:xfrm>
              <a:custGeom>
                <a:avLst/>
                <a:gdLst>
                  <a:gd name="T0" fmla="*/ 22 w 26"/>
                  <a:gd name="T1" fmla="*/ 0 h 42"/>
                  <a:gd name="T2" fmla="*/ 22 w 26"/>
                  <a:gd name="T3" fmla="*/ 14 h 42"/>
                  <a:gd name="T4" fmla="*/ 22 w 26"/>
                  <a:gd name="T5" fmla="*/ 14 h 42"/>
                  <a:gd name="T6" fmla="*/ 20 w 26"/>
                  <a:gd name="T7" fmla="*/ 8 h 42"/>
                  <a:gd name="T8" fmla="*/ 18 w 26"/>
                  <a:gd name="T9" fmla="*/ 6 h 42"/>
                  <a:gd name="T10" fmla="*/ 14 w 26"/>
                  <a:gd name="T11" fmla="*/ 4 h 42"/>
                  <a:gd name="T12" fmla="*/ 12 w 26"/>
                  <a:gd name="T13" fmla="*/ 4 h 42"/>
                  <a:gd name="T14" fmla="*/ 8 w 26"/>
                  <a:gd name="T15" fmla="*/ 4 h 42"/>
                  <a:gd name="T16" fmla="*/ 6 w 26"/>
                  <a:gd name="T17" fmla="*/ 4 h 42"/>
                  <a:gd name="T18" fmla="*/ 6 w 26"/>
                  <a:gd name="T19" fmla="*/ 6 h 42"/>
                  <a:gd name="T20" fmla="*/ 4 w 26"/>
                  <a:gd name="T21" fmla="*/ 8 h 42"/>
                  <a:gd name="T22" fmla="*/ 4 w 26"/>
                  <a:gd name="T23" fmla="*/ 10 h 42"/>
                  <a:gd name="T24" fmla="*/ 6 w 26"/>
                  <a:gd name="T25" fmla="*/ 12 h 42"/>
                  <a:gd name="T26" fmla="*/ 8 w 26"/>
                  <a:gd name="T27" fmla="*/ 14 h 42"/>
                  <a:gd name="T28" fmla="*/ 10 w 26"/>
                  <a:gd name="T29" fmla="*/ 16 h 42"/>
                  <a:gd name="T30" fmla="*/ 18 w 26"/>
                  <a:gd name="T31" fmla="*/ 18 h 42"/>
                  <a:gd name="T32" fmla="*/ 22 w 26"/>
                  <a:gd name="T33" fmla="*/ 22 h 42"/>
                  <a:gd name="T34" fmla="*/ 24 w 26"/>
                  <a:gd name="T35" fmla="*/ 26 h 42"/>
                  <a:gd name="T36" fmla="*/ 26 w 26"/>
                  <a:gd name="T37" fmla="*/ 30 h 42"/>
                  <a:gd name="T38" fmla="*/ 24 w 26"/>
                  <a:gd name="T39" fmla="*/ 34 h 42"/>
                  <a:gd name="T40" fmla="*/ 22 w 26"/>
                  <a:gd name="T41" fmla="*/ 38 h 42"/>
                  <a:gd name="T42" fmla="*/ 18 w 26"/>
                  <a:gd name="T43" fmla="*/ 40 h 42"/>
                  <a:gd name="T44" fmla="*/ 12 w 26"/>
                  <a:gd name="T45" fmla="*/ 42 h 42"/>
                  <a:gd name="T46" fmla="*/ 8 w 26"/>
                  <a:gd name="T47" fmla="*/ 42 h 42"/>
                  <a:gd name="T48" fmla="*/ 4 w 26"/>
                  <a:gd name="T49" fmla="*/ 40 h 42"/>
                  <a:gd name="T50" fmla="*/ 2 w 26"/>
                  <a:gd name="T51" fmla="*/ 40 h 42"/>
                  <a:gd name="T52" fmla="*/ 2 w 26"/>
                  <a:gd name="T53" fmla="*/ 40 h 42"/>
                  <a:gd name="T54" fmla="*/ 0 w 26"/>
                  <a:gd name="T55" fmla="*/ 40 h 42"/>
                  <a:gd name="T56" fmla="*/ 0 w 26"/>
                  <a:gd name="T57" fmla="*/ 42 h 42"/>
                  <a:gd name="T58" fmla="*/ 0 w 26"/>
                  <a:gd name="T59" fmla="*/ 42 h 42"/>
                  <a:gd name="T60" fmla="*/ 0 w 26"/>
                  <a:gd name="T61" fmla="*/ 28 h 42"/>
                  <a:gd name="T62" fmla="*/ 0 w 26"/>
                  <a:gd name="T63" fmla="*/ 28 h 42"/>
                  <a:gd name="T64" fmla="*/ 2 w 26"/>
                  <a:gd name="T65" fmla="*/ 32 h 42"/>
                  <a:gd name="T66" fmla="*/ 4 w 26"/>
                  <a:gd name="T67" fmla="*/ 36 h 42"/>
                  <a:gd name="T68" fmla="*/ 8 w 26"/>
                  <a:gd name="T69" fmla="*/ 38 h 42"/>
                  <a:gd name="T70" fmla="*/ 12 w 26"/>
                  <a:gd name="T71" fmla="*/ 38 h 42"/>
                  <a:gd name="T72" fmla="*/ 16 w 26"/>
                  <a:gd name="T73" fmla="*/ 38 h 42"/>
                  <a:gd name="T74" fmla="*/ 18 w 26"/>
                  <a:gd name="T75" fmla="*/ 38 h 42"/>
                  <a:gd name="T76" fmla="*/ 18 w 26"/>
                  <a:gd name="T77" fmla="*/ 36 h 42"/>
                  <a:gd name="T78" fmla="*/ 20 w 26"/>
                  <a:gd name="T79" fmla="*/ 34 h 42"/>
                  <a:gd name="T80" fmla="*/ 18 w 26"/>
                  <a:gd name="T81" fmla="*/ 30 h 42"/>
                  <a:gd name="T82" fmla="*/ 18 w 26"/>
                  <a:gd name="T83" fmla="*/ 28 h 42"/>
                  <a:gd name="T84" fmla="*/ 14 w 26"/>
                  <a:gd name="T85" fmla="*/ 26 h 42"/>
                  <a:gd name="T86" fmla="*/ 10 w 26"/>
                  <a:gd name="T87" fmla="*/ 24 h 42"/>
                  <a:gd name="T88" fmla="*/ 4 w 26"/>
                  <a:gd name="T89" fmla="*/ 20 h 42"/>
                  <a:gd name="T90" fmla="*/ 2 w 26"/>
                  <a:gd name="T91" fmla="*/ 18 h 42"/>
                  <a:gd name="T92" fmla="*/ 0 w 26"/>
                  <a:gd name="T93" fmla="*/ 16 h 42"/>
                  <a:gd name="T94" fmla="*/ 0 w 26"/>
                  <a:gd name="T95" fmla="*/ 12 h 42"/>
                  <a:gd name="T96" fmla="*/ 0 w 26"/>
                  <a:gd name="T97" fmla="*/ 8 h 42"/>
                  <a:gd name="T98" fmla="*/ 2 w 26"/>
                  <a:gd name="T99" fmla="*/ 4 h 42"/>
                  <a:gd name="T100" fmla="*/ 6 w 26"/>
                  <a:gd name="T101" fmla="*/ 2 h 42"/>
                  <a:gd name="T102" fmla="*/ 12 w 26"/>
                  <a:gd name="T103" fmla="*/ 0 h 42"/>
                  <a:gd name="T104" fmla="*/ 14 w 26"/>
                  <a:gd name="T105" fmla="*/ 0 h 42"/>
                  <a:gd name="T106" fmla="*/ 16 w 26"/>
                  <a:gd name="T107" fmla="*/ 2 h 42"/>
                  <a:gd name="T108" fmla="*/ 18 w 26"/>
                  <a:gd name="T109" fmla="*/ 2 h 42"/>
                  <a:gd name="T110" fmla="*/ 20 w 26"/>
                  <a:gd name="T111" fmla="*/ 2 h 42"/>
                  <a:gd name="T112" fmla="*/ 20 w 26"/>
                  <a:gd name="T113" fmla="*/ 2 h 42"/>
                  <a:gd name="T114" fmla="*/ 22 w 26"/>
                  <a:gd name="T115" fmla="*/ 2 h 42"/>
                  <a:gd name="T116" fmla="*/ 22 w 26"/>
                  <a:gd name="T117" fmla="*/ 2 h 42"/>
                  <a:gd name="T118" fmla="*/ 22 w 26"/>
                  <a:gd name="T119" fmla="*/ 0 h 42"/>
                  <a:gd name="T120" fmla="*/ 22 w 26"/>
                  <a:gd name="T12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" h="42">
                    <a:moveTo>
                      <a:pt x="22" y="0"/>
                    </a:moveTo>
                    <a:lnTo>
                      <a:pt x="22" y="14"/>
                    </a:lnTo>
                    <a:lnTo>
                      <a:pt x="20" y="8"/>
                    </a:lnTo>
                    <a:lnTo>
                      <a:pt x="18" y="6"/>
                    </a:lnTo>
                    <a:lnTo>
                      <a:pt x="14" y="4"/>
                    </a:lnTo>
                    <a:lnTo>
                      <a:pt x="12" y="4"/>
                    </a:lnTo>
                    <a:lnTo>
                      <a:pt x="8" y="4"/>
                    </a:lnTo>
                    <a:lnTo>
                      <a:pt x="6" y="4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6" y="12"/>
                    </a:lnTo>
                    <a:lnTo>
                      <a:pt x="8" y="14"/>
                    </a:lnTo>
                    <a:lnTo>
                      <a:pt x="10" y="16"/>
                    </a:lnTo>
                    <a:lnTo>
                      <a:pt x="18" y="18"/>
                    </a:lnTo>
                    <a:lnTo>
                      <a:pt x="22" y="22"/>
                    </a:lnTo>
                    <a:lnTo>
                      <a:pt x="24" y="26"/>
                    </a:lnTo>
                    <a:lnTo>
                      <a:pt x="26" y="30"/>
                    </a:lnTo>
                    <a:lnTo>
                      <a:pt x="24" y="34"/>
                    </a:lnTo>
                    <a:lnTo>
                      <a:pt x="22" y="38"/>
                    </a:lnTo>
                    <a:lnTo>
                      <a:pt x="18" y="40"/>
                    </a:lnTo>
                    <a:lnTo>
                      <a:pt x="12" y="42"/>
                    </a:lnTo>
                    <a:lnTo>
                      <a:pt x="8" y="42"/>
                    </a:lnTo>
                    <a:lnTo>
                      <a:pt x="4" y="40"/>
                    </a:lnTo>
                    <a:lnTo>
                      <a:pt x="2" y="40"/>
                    </a:lnTo>
                    <a:lnTo>
                      <a:pt x="0" y="40"/>
                    </a:lnTo>
                    <a:lnTo>
                      <a:pt x="0" y="42"/>
                    </a:lnTo>
                    <a:lnTo>
                      <a:pt x="0" y="28"/>
                    </a:lnTo>
                    <a:lnTo>
                      <a:pt x="2" y="32"/>
                    </a:lnTo>
                    <a:lnTo>
                      <a:pt x="4" y="36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20" y="34"/>
                    </a:lnTo>
                    <a:lnTo>
                      <a:pt x="18" y="30"/>
                    </a:lnTo>
                    <a:lnTo>
                      <a:pt x="18" y="28"/>
                    </a:lnTo>
                    <a:lnTo>
                      <a:pt x="14" y="26"/>
                    </a:lnTo>
                    <a:lnTo>
                      <a:pt x="10" y="24"/>
                    </a:lnTo>
                    <a:lnTo>
                      <a:pt x="4" y="20"/>
                    </a:lnTo>
                    <a:lnTo>
                      <a:pt x="2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5" name="Freeform 153"/>
              <p:cNvSpPr>
                <a:spLocks/>
              </p:cNvSpPr>
              <p:nvPr/>
            </p:nvSpPr>
            <p:spPr bwMode="auto">
              <a:xfrm>
                <a:off x="1792" y="2264"/>
                <a:ext cx="28" cy="42"/>
              </a:xfrm>
              <a:custGeom>
                <a:avLst/>
                <a:gdLst>
                  <a:gd name="T0" fmla="*/ 24 w 28"/>
                  <a:gd name="T1" fmla="*/ 0 h 42"/>
                  <a:gd name="T2" fmla="*/ 24 w 28"/>
                  <a:gd name="T3" fmla="*/ 14 h 42"/>
                  <a:gd name="T4" fmla="*/ 24 w 28"/>
                  <a:gd name="T5" fmla="*/ 14 h 42"/>
                  <a:gd name="T6" fmla="*/ 22 w 28"/>
                  <a:gd name="T7" fmla="*/ 8 h 42"/>
                  <a:gd name="T8" fmla="*/ 20 w 28"/>
                  <a:gd name="T9" fmla="*/ 6 h 42"/>
                  <a:gd name="T10" fmla="*/ 16 w 28"/>
                  <a:gd name="T11" fmla="*/ 4 h 42"/>
                  <a:gd name="T12" fmla="*/ 14 w 28"/>
                  <a:gd name="T13" fmla="*/ 4 h 42"/>
                  <a:gd name="T14" fmla="*/ 10 w 28"/>
                  <a:gd name="T15" fmla="*/ 4 h 42"/>
                  <a:gd name="T16" fmla="*/ 8 w 28"/>
                  <a:gd name="T17" fmla="*/ 4 h 42"/>
                  <a:gd name="T18" fmla="*/ 6 w 28"/>
                  <a:gd name="T19" fmla="*/ 6 h 42"/>
                  <a:gd name="T20" fmla="*/ 6 w 28"/>
                  <a:gd name="T21" fmla="*/ 8 h 42"/>
                  <a:gd name="T22" fmla="*/ 6 w 28"/>
                  <a:gd name="T23" fmla="*/ 10 h 42"/>
                  <a:gd name="T24" fmla="*/ 8 w 28"/>
                  <a:gd name="T25" fmla="*/ 12 h 42"/>
                  <a:gd name="T26" fmla="*/ 10 w 28"/>
                  <a:gd name="T27" fmla="*/ 14 h 42"/>
                  <a:gd name="T28" fmla="*/ 12 w 28"/>
                  <a:gd name="T29" fmla="*/ 16 h 42"/>
                  <a:gd name="T30" fmla="*/ 18 w 28"/>
                  <a:gd name="T31" fmla="*/ 18 h 42"/>
                  <a:gd name="T32" fmla="*/ 24 w 28"/>
                  <a:gd name="T33" fmla="*/ 22 h 42"/>
                  <a:gd name="T34" fmla="*/ 26 w 28"/>
                  <a:gd name="T35" fmla="*/ 26 h 42"/>
                  <a:gd name="T36" fmla="*/ 28 w 28"/>
                  <a:gd name="T37" fmla="*/ 30 h 42"/>
                  <a:gd name="T38" fmla="*/ 26 w 28"/>
                  <a:gd name="T39" fmla="*/ 34 h 42"/>
                  <a:gd name="T40" fmla="*/ 24 w 28"/>
                  <a:gd name="T41" fmla="*/ 38 h 42"/>
                  <a:gd name="T42" fmla="*/ 18 w 28"/>
                  <a:gd name="T43" fmla="*/ 40 h 42"/>
                  <a:gd name="T44" fmla="*/ 14 w 28"/>
                  <a:gd name="T45" fmla="*/ 42 h 42"/>
                  <a:gd name="T46" fmla="*/ 10 w 28"/>
                  <a:gd name="T47" fmla="*/ 42 h 42"/>
                  <a:gd name="T48" fmla="*/ 6 w 28"/>
                  <a:gd name="T49" fmla="*/ 40 h 42"/>
                  <a:gd name="T50" fmla="*/ 4 w 28"/>
                  <a:gd name="T51" fmla="*/ 40 h 42"/>
                  <a:gd name="T52" fmla="*/ 4 w 28"/>
                  <a:gd name="T53" fmla="*/ 40 h 42"/>
                  <a:gd name="T54" fmla="*/ 2 w 28"/>
                  <a:gd name="T55" fmla="*/ 40 h 42"/>
                  <a:gd name="T56" fmla="*/ 2 w 28"/>
                  <a:gd name="T57" fmla="*/ 42 h 42"/>
                  <a:gd name="T58" fmla="*/ 0 w 28"/>
                  <a:gd name="T59" fmla="*/ 42 h 42"/>
                  <a:gd name="T60" fmla="*/ 0 w 28"/>
                  <a:gd name="T61" fmla="*/ 28 h 42"/>
                  <a:gd name="T62" fmla="*/ 2 w 28"/>
                  <a:gd name="T63" fmla="*/ 28 h 42"/>
                  <a:gd name="T64" fmla="*/ 4 w 28"/>
                  <a:gd name="T65" fmla="*/ 32 h 42"/>
                  <a:gd name="T66" fmla="*/ 6 w 28"/>
                  <a:gd name="T67" fmla="*/ 36 h 42"/>
                  <a:gd name="T68" fmla="*/ 10 w 28"/>
                  <a:gd name="T69" fmla="*/ 38 h 42"/>
                  <a:gd name="T70" fmla="*/ 14 w 28"/>
                  <a:gd name="T71" fmla="*/ 38 h 42"/>
                  <a:gd name="T72" fmla="*/ 16 w 28"/>
                  <a:gd name="T73" fmla="*/ 38 h 42"/>
                  <a:gd name="T74" fmla="*/ 20 w 28"/>
                  <a:gd name="T75" fmla="*/ 38 h 42"/>
                  <a:gd name="T76" fmla="*/ 20 w 28"/>
                  <a:gd name="T77" fmla="*/ 36 h 42"/>
                  <a:gd name="T78" fmla="*/ 20 w 28"/>
                  <a:gd name="T79" fmla="*/ 34 h 42"/>
                  <a:gd name="T80" fmla="*/ 20 w 28"/>
                  <a:gd name="T81" fmla="*/ 30 h 42"/>
                  <a:gd name="T82" fmla="*/ 20 w 28"/>
                  <a:gd name="T83" fmla="*/ 28 h 42"/>
                  <a:gd name="T84" fmla="*/ 16 w 28"/>
                  <a:gd name="T85" fmla="*/ 26 h 42"/>
                  <a:gd name="T86" fmla="*/ 10 w 28"/>
                  <a:gd name="T87" fmla="*/ 24 h 42"/>
                  <a:gd name="T88" fmla="*/ 6 w 28"/>
                  <a:gd name="T89" fmla="*/ 20 h 42"/>
                  <a:gd name="T90" fmla="*/ 2 w 28"/>
                  <a:gd name="T91" fmla="*/ 18 h 42"/>
                  <a:gd name="T92" fmla="*/ 2 w 28"/>
                  <a:gd name="T93" fmla="*/ 16 h 42"/>
                  <a:gd name="T94" fmla="*/ 0 w 28"/>
                  <a:gd name="T95" fmla="*/ 12 h 42"/>
                  <a:gd name="T96" fmla="*/ 2 w 28"/>
                  <a:gd name="T97" fmla="*/ 8 h 42"/>
                  <a:gd name="T98" fmla="*/ 4 w 28"/>
                  <a:gd name="T99" fmla="*/ 4 h 42"/>
                  <a:gd name="T100" fmla="*/ 8 w 28"/>
                  <a:gd name="T101" fmla="*/ 2 h 42"/>
                  <a:gd name="T102" fmla="*/ 14 w 28"/>
                  <a:gd name="T103" fmla="*/ 0 h 42"/>
                  <a:gd name="T104" fmla="*/ 16 w 28"/>
                  <a:gd name="T105" fmla="*/ 0 h 42"/>
                  <a:gd name="T106" fmla="*/ 18 w 28"/>
                  <a:gd name="T107" fmla="*/ 2 h 42"/>
                  <a:gd name="T108" fmla="*/ 20 w 28"/>
                  <a:gd name="T109" fmla="*/ 2 h 42"/>
                  <a:gd name="T110" fmla="*/ 22 w 28"/>
                  <a:gd name="T111" fmla="*/ 2 h 42"/>
                  <a:gd name="T112" fmla="*/ 22 w 28"/>
                  <a:gd name="T113" fmla="*/ 2 h 42"/>
                  <a:gd name="T114" fmla="*/ 22 w 28"/>
                  <a:gd name="T115" fmla="*/ 2 h 42"/>
                  <a:gd name="T116" fmla="*/ 24 w 28"/>
                  <a:gd name="T117" fmla="*/ 2 h 42"/>
                  <a:gd name="T118" fmla="*/ 24 w 28"/>
                  <a:gd name="T119" fmla="*/ 0 h 42"/>
                  <a:gd name="T120" fmla="*/ 24 w 28"/>
                  <a:gd name="T12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8" h="42">
                    <a:moveTo>
                      <a:pt x="24" y="0"/>
                    </a:moveTo>
                    <a:lnTo>
                      <a:pt x="24" y="14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16" y="4"/>
                    </a:lnTo>
                    <a:lnTo>
                      <a:pt x="14" y="4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6" y="8"/>
                    </a:lnTo>
                    <a:lnTo>
                      <a:pt x="6" y="10"/>
                    </a:lnTo>
                    <a:lnTo>
                      <a:pt x="8" y="12"/>
                    </a:lnTo>
                    <a:lnTo>
                      <a:pt x="10" y="14"/>
                    </a:lnTo>
                    <a:lnTo>
                      <a:pt x="12" y="16"/>
                    </a:lnTo>
                    <a:lnTo>
                      <a:pt x="18" y="18"/>
                    </a:lnTo>
                    <a:lnTo>
                      <a:pt x="24" y="22"/>
                    </a:lnTo>
                    <a:lnTo>
                      <a:pt x="26" y="26"/>
                    </a:lnTo>
                    <a:lnTo>
                      <a:pt x="28" y="30"/>
                    </a:lnTo>
                    <a:lnTo>
                      <a:pt x="26" y="34"/>
                    </a:lnTo>
                    <a:lnTo>
                      <a:pt x="24" y="38"/>
                    </a:lnTo>
                    <a:lnTo>
                      <a:pt x="18" y="40"/>
                    </a:lnTo>
                    <a:lnTo>
                      <a:pt x="14" y="42"/>
                    </a:lnTo>
                    <a:lnTo>
                      <a:pt x="10" y="42"/>
                    </a:lnTo>
                    <a:lnTo>
                      <a:pt x="6" y="40"/>
                    </a:lnTo>
                    <a:lnTo>
                      <a:pt x="4" y="40"/>
                    </a:lnTo>
                    <a:lnTo>
                      <a:pt x="2" y="40"/>
                    </a:lnTo>
                    <a:lnTo>
                      <a:pt x="2" y="42"/>
                    </a:lnTo>
                    <a:lnTo>
                      <a:pt x="0" y="42"/>
                    </a:lnTo>
                    <a:lnTo>
                      <a:pt x="0" y="28"/>
                    </a:lnTo>
                    <a:lnTo>
                      <a:pt x="2" y="28"/>
                    </a:lnTo>
                    <a:lnTo>
                      <a:pt x="4" y="32"/>
                    </a:lnTo>
                    <a:lnTo>
                      <a:pt x="6" y="36"/>
                    </a:lnTo>
                    <a:lnTo>
                      <a:pt x="10" y="38"/>
                    </a:lnTo>
                    <a:lnTo>
                      <a:pt x="14" y="38"/>
                    </a:lnTo>
                    <a:lnTo>
                      <a:pt x="16" y="38"/>
                    </a:lnTo>
                    <a:lnTo>
                      <a:pt x="20" y="38"/>
                    </a:lnTo>
                    <a:lnTo>
                      <a:pt x="20" y="36"/>
                    </a:lnTo>
                    <a:lnTo>
                      <a:pt x="20" y="34"/>
                    </a:lnTo>
                    <a:lnTo>
                      <a:pt x="20" y="30"/>
                    </a:lnTo>
                    <a:lnTo>
                      <a:pt x="20" y="28"/>
                    </a:lnTo>
                    <a:lnTo>
                      <a:pt x="16" y="26"/>
                    </a:lnTo>
                    <a:lnTo>
                      <a:pt x="10" y="24"/>
                    </a:lnTo>
                    <a:lnTo>
                      <a:pt x="6" y="20"/>
                    </a:lnTo>
                    <a:lnTo>
                      <a:pt x="2" y="18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4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6" name="Rectangle 154"/>
              <p:cNvSpPr>
                <a:spLocks noChangeArrowheads="1"/>
              </p:cNvSpPr>
              <p:nvPr/>
            </p:nvSpPr>
            <p:spPr bwMode="auto">
              <a:xfrm>
                <a:off x="1848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7" name="Rectangle 155"/>
              <p:cNvSpPr>
                <a:spLocks noChangeArrowheads="1"/>
              </p:cNvSpPr>
              <p:nvPr/>
            </p:nvSpPr>
            <p:spPr bwMode="auto">
              <a:xfrm>
                <a:off x="1864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8" name="Freeform 156"/>
              <p:cNvSpPr>
                <a:spLocks/>
              </p:cNvSpPr>
              <p:nvPr/>
            </p:nvSpPr>
            <p:spPr bwMode="auto">
              <a:xfrm>
                <a:off x="1974" y="2246"/>
                <a:ext cx="24" cy="58"/>
              </a:xfrm>
              <a:custGeom>
                <a:avLst/>
                <a:gdLst>
                  <a:gd name="T0" fmla="*/ 0 w 24"/>
                  <a:gd name="T1" fmla="*/ 6 h 58"/>
                  <a:gd name="T2" fmla="*/ 14 w 24"/>
                  <a:gd name="T3" fmla="*/ 0 h 58"/>
                  <a:gd name="T4" fmla="*/ 16 w 24"/>
                  <a:gd name="T5" fmla="*/ 0 h 58"/>
                  <a:gd name="T6" fmla="*/ 16 w 24"/>
                  <a:gd name="T7" fmla="*/ 48 h 58"/>
                  <a:gd name="T8" fmla="*/ 16 w 24"/>
                  <a:gd name="T9" fmla="*/ 52 h 58"/>
                  <a:gd name="T10" fmla="*/ 16 w 24"/>
                  <a:gd name="T11" fmla="*/ 56 h 58"/>
                  <a:gd name="T12" fmla="*/ 16 w 24"/>
                  <a:gd name="T13" fmla="*/ 56 h 58"/>
                  <a:gd name="T14" fmla="*/ 18 w 24"/>
                  <a:gd name="T15" fmla="*/ 58 h 58"/>
                  <a:gd name="T16" fmla="*/ 20 w 24"/>
                  <a:gd name="T17" fmla="*/ 58 h 58"/>
                  <a:gd name="T18" fmla="*/ 24 w 24"/>
                  <a:gd name="T19" fmla="*/ 58 h 58"/>
                  <a:gd name="T20" fmla="*/ 24 w 24"/>
                  <a:gd name="T21" fmla="*/ 58 h 58"/>
                  <a:gd name="T22" fmla="*/ 2 w 24"/>
                  <a:gd name="T23" fmla="*/ 58 h 58"/>
                  <a:gd name="T24" fmla="*/ 2 w 24"/>
                  <a:gd name="T25" fmla="*/ 58 h 58"/>
                  <a:gd name="T26" fmla="*/ 4 w 24"/>
                  <a:gd name="T27" fmla="*/ 58 h 58"/>
                  <a:gd name="T28" fmla="*/ 6 w 24"/>
                  <a:gd name="T29" fmla="*/ 58 h 58"/>
                  <a:gd name="T30" fmla="*/ 8 w 24"/>
                  <a:gd name="T31" fmla="*/ 56 h 58"/>
                  <a:gd name="T32" fmla="*/ 8 w 24"/>
                  <a:gd name="T33" fmla="*/ 56 h 58"/>
                  <a:gd name="T34" fmla="*/ 8 w 24"/>
                  <a:gd name="T35" fmla="*/ 54 h 58"/>
                  <a:gd name="T36" fmla="*/ 8 w 24"/>
                  <a:gd name="T37" fmla="*/ 48 h 58"/>
                  <a:gd name="T38" fmla="*/ 8 w 24"/>
                  <a:gd name="T39" fmla="*/ 16 h 58"/>
                  <a:gd name="T40" fmla="*/ 8 w 24"/>
                  <a:gd name="T41" fmla="*/ 10 h 58"/>
                  <a:gd name="T42" fmla="*/ 8 w 24"/>
                  <a:gd name="T43" fmla="*/ 8 h 58"/>
                  <a:gd name="T44" fmla="*/ 8 w 24"/>
                  <a:gd name="T45" fmla="*/ 6 h 58"/>
                  <a:gd name="T46" fmla="*/ 6 w 24"/>
                  <a:gd name="T47" fmla="*/ 6 h 58"/>
                  <a:gd name="T48" fmla="*/ 6 w 24"/>
                  <a:gd name="T49" fmla="*/ 6 h 58"/>
                  <a:gd name="T50" fmla="*/ 6 w 24"/>
                  <a:gd name="T51" fmla="*/ 6 h 58"/>
                  <a:gd name="T52" fmla="*/ 4 w 24"/>
                  <a:gd name="T53" fmla="*/ 6 h 58"/>
                  <a:gd name="T54" fmla="*/ 0 w 24"/>
                  <a:gd name="T55" fmla="*/ 6 h 58"/>
                  <a:gd name="T56" fmla="*/ 0 w 24"/>
                  <a:gd name="T57" fmla="*/ 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" h="58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48"/>
                    </a:lnTo>
                    <a:lnTo>
                      <a:pt x="16" y="52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8"/>
                    </a:lnTo>
                    <a:lnTo>
                      <a:pt x="2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48"/>
                    </a:lnTo>
                    <a:lnTo>
                      <a:pt x="8" y="16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9" name="Freeform 157"/>
              <p:cNvSpPr>
                <a:spLocks/>
              </p:cNvSpPr>
              <p:nvPr/>
            </p:nvSpPr>
            <p:spPr bwMode="auto">
              <a:xfrm>
                <a:off x="2012" y="2246"/>
                <a:ext cx="32" cy="60"/>
              </a:xfrm>
              <a:custGeom>
                <a:avLst/>
                <a:gdLst>
                  <a:gd name="T0" fmla="*/ 4 w 32"/>
                  <a:gd name="T1" fmla="*/ 6 h 60"/>
                  <a:gd name="T2" fmla="*/ 12 w 32"/>
                  <a:gd name="T3" fmla="*/ 0 h 60"/>
                  <a:gd name="T4" fmla="*/ 22 w 32"/>
                  <a:gd name="T5" fmla="*/ 0 h 60"/>
                  <a:gd name="T6" fmla="*/ 30 w 32"/>
                  <a:gd name="T7" fmla="*/ 8 h 60"/>
                  <a:gd name="T8" fmla="*/ 28 w 32"/>
                  <a:gd name="T9" fmla="*/ 16 h 60"/>
                  <a:gd name="T10" fmla="*/ 22 w 32"/>
                  <a:gd name="T11" fmla="*/ 24 h 60"/>
                  <a:gd name="T12" fmla="*/ 30 w 32"/>
                  <a:gd name="T13" fmla="*/ 30 h 60"/>
                  <a:gd name="T14" fmla="*/ 32 w 32"/>
                  <a:gd name="T15" fmla="*/ 40 h 60"/>
                  <a:gd name="T16" fmla="*/ 28 w 32"/>
                  <a:gd name="T17" fmla="*/ 52 h 60"/>
                  <a:gd name="T18" fmla="*/ 16 w 32"/>
                  <a:gd name="T19" fmla="*/ 58 h 60"/>
                  <a:gd name="T20" fmla="*/ 4 w 32"/>
                  <a:gd name="T21" fmla="*/ 60 h 60"/>
                  <a:gd name="T22" fmla="*/ 0 w 32"/>
                  <a:gd name="T23" fmla="*/ 56 h 60"/>
                  <a:gd name="T24" fmla="*/ 0 w 32"/>
                  <a:gd name="T25" fmla="*/ 54 h 60"/>
                  <a:gd name="T26" fmla="*/ 2 w 32"/>
                  <a:gd name="T27" fmla="*/ 52 h 60"/>
                  <a:gd name="T28" fmla="*/ 4 w 32"/>
                  <a:gd name="T29" fmla="*/ 52 h 60"/>
                  <a:gd name="T30" fmla="*/ 6 w 32"/>
                  <a:gd name="T31" fmla="*/ 54 h 60"/>
                  <a:gd name="T32" fmla="*/ 10 w 32"/>
                  <a:gd name="T33" fmla="*/ 56 h 60"/>
                  <a:gd name="T34" fmla="*/ 14 w 32"/>
                  <a:gd name="T35" fmla="*/ 56 h 60"/>
                  <a:gd name="T36" fmla="*/ 20 w 32"/>
                  <a:gd name="T37" fmla="*/ 56 h 60"/>
                  <a:gd name="T38" fmla="*/ 26 w 32"/>
                  <a:gd name="T39" fmla="*/ 48 h 60"/>
                  <a:gd name="T40" fmla="*/ 26 w 32"/>
                  <a:gd name="T41" fmla="*/ 42 h 60"/>
                  <a:gd name="T42" fmla="*/ 24 w 32"/>
                  <a:gd name="T43" fmla="*/ 36 h 60"/>
                  <a:gd name="T44" fmla="*/ 20 w 32"/>
                  <a:gd name="T45" fmla="*/ 32 h 60"/>
                  <a:gd name="T46" fmla="*/ 14 w 32"/>
                  <a:gd name="T47" fmla="*/ 30 h 60"/>
                  <a:gd name="T48" fmla="*/ 10 w 32"/>
                  <a:gd name="T49" fmla="*/ 30 h 60"/>
                  <a:gd name="T50" fmla="*/ 14 w 32"/>
                  <a:gd name="T51" fmla="*/ 28 h 60"/>
                  <a:gd name="T52" fmla="*/ 20 w 32"/>
                  <a:gd name="T53" fmla="*/ 24 h 60"/>
                  <a:gd name="T54" fmla="*/ 22 w 32"/>
                  <a:gd name="T55" fmla="*/ 18 h 60"/>
                  <a:gd name="T56" fmla="*/ 22 w 32"/>
                  <a:gd name="T57" fmla="*/ 10 h 60"/>
                  <a:gd name="T58" fmla="*/ 18 w 32"/>
                  <a:gd name="T59" fmla="*/ 6 h 60"/>
                  <a:gd name="T60" fmla="*/ 10 w 32"/>
                  <a:gd name="T61" fmla="*/ 6 h 60"/>
                  <a:gd name="T62" fmla="*/ 2 w 32"/>
                  <a:gd name="T63" fmla="*/ 1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2" h="60">
                    <a:moveTo>
                      <a:pt x="0" y="12"/>
                    </a:moveTo>
                    <a:lnTo>
                      <a:pt x="4" y="6"/>
                    </a:lnTo>
                    <a:lnTo>
                      <a:pt x="6" y="2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0" y="12"/>
                    </a:lnTo>
                    <a:lnTo>
                      <a:pt x="28" y="16"/>
                    </a:lnTo>
                    <a:lnTo>
                      <a:pt x="26" y="20"/>
                    </a:lnTo>
                    <a:lnTo>
                      <a:pt x="22" y="24"/>
                    </a:lnTo>
                    <a:lnTo>
                      <a:pt x="26" y="26"/>
                    </a:lnTo>
                    <a:lnTo>
                      <a:pt x="30" y="30"/>
                    </a:lnTo>
                    <a:lnTo>
                      <a:pt x="32" y="34"/>
                    </a:lnTo>
                    <a:lnTo>
                      <a:pt x="32" y="40"/>
                    </a:lnTo>
                    <a:lnTo>
                      <a:pt x="32" y="46"/>
                    </a:lnTo>
                    <a:lnTo>
                      <a:pt x="28" y="52"/>
                    </a:lnTo>
                    <a:lnTo>
                      <a:pt x="22" y="56"/>
                    </a:lnTo>
                    <a:lnTo>
                      <a:pt x="16" y="58"/>
                    </a:lnTo>
                    <a:lnTo>
                      <a:pt x="10" y="60"/>
                    </a:lnTo>
                    <a:lnTo>
                      <a:pt x="4" y="60"/>
                    </a:lnTo>
                    <a:lnTo>
                      <a:pt x="2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6" y="52"/>
                    </a:lnTo>
                    <a:lnTo>
                      <a:pt x="6" y="54"/>
                    </a:lnTo>
                    <a:lnTo>
                      <a:pt x="8" y="54"/>
                    </a:lnTo>
                    <a:lnTo>
                      <a:pt x="10" y="56"/>
                    </a:lnTo>
                    <a:lnTo>
                      <a:pt x="12" y="56"/>
                    </a:lnTo>
                    <a:lnTo>
                      <a:pt x="14" y="56"/>
                    </a:lnTo>
                    <a:lnTo>
                      <a:pt x="16" y="56"/>
                    </a:lnTo>
                    <a:lnTo>
                      <a:pt x="20" y="56"/>
                    </a:lnTo>
                    <a:lnTo>
                      <a:pt x="22" y="52"/>
                    </a:lnTo>
                    <a:lnTo>
                      <a:pt x="26" y="48"/>
                    </a:lnTo>
                    <a:lnTo>
                      <a:pt x="26" y="44"/>
                    </a:lnTo>
                    <a:lnTo>
                      <a:pt x="26" y="42"/>
                    </a:lnTo>
                    <a:lnTo>
                      <a:pt x="24" y="38"/>
                    </a:lnTo>
                    <a:lnTo>
                      <a:pt x="24" y="36"/>
                    </a:lnTo>
                    <a:lnTo>
                      <a:pt x="22" y="34"/>
                    </a:lnTo>
                    <a:lnTo>
                      <a:pt x="20" y="32"/>
                    </a:lnTo>
                    <a:lnTo>
                      <a:pt x="18" y="32"/>
                    </a:lnTo>
                    <a:lnTo>
                      <a:pt x="14" y="30"/>
                    </a:lnTo>
                    <a:lnTo>
                      <a:pt x="10" y="30"/>
                    </a:lnTo>
                    <a:lnTo>
                      <a:pt x="10" y="28"/>
                    </a:lnTo>
                    <a:lnTo>
                      <a:pt x="14" y="28"/>
                    </a:lnTo>
                    <a:lnTo>
                      <a:pt x="16" y="26"/>
                    </a:lnTo>
                    <a:lnTo>
                      <a:pt x="20" y="24"/>
                    </a:lnTo>
                    <a:lnTo>
                      <a:pt x="22" y="22"/>
                    </a:lnTo>
                    <a:lnTo>
                      <a:pt x="22" y="18"/>
                    </a:lnTo>
                    <a:lnTo>
                      <a:pt x="24" y="14"/>
                    </a:lnTo>
                    <a:lnTo>
                      <a:pt x="22" y="10"/>
                    </a:lnTo>
                    <a:lnTo>
                      <a:pt x="20" y="8"/>
                    </a:lnTo>
                    <a:lnTo>
                      <a:pt x="18" y="6"/>
                    </a:lnTo>
                    <a:lnTo>
                      <a:pt x="14" y="4"/>
                    </a:lnTo>
                    <a:lnTo>
                      <a:pt x="10" y="6"/>
                    </a:lnTo>
                    <a:lnTo>
                      <a:pt x="6" y="8"/>
                    </a:lnTo>
                    <a:lnTo>
                      <a:pt x="2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0" name="Freeform 158"/>
              <p:cNvSpPr>
                <a:spLocks noEditPoints="1"/>
              </p:cNvSpPr>
              <p:nvPr/>
            </p:nvSpPr>
            <p:spPr bwMode="auto">
              <a:xfrm>
                <a:off x="2054" y="2246"/>
                <a:ext cx="38" cy="58"/>
              </a:xfrm>
              <a:custGeom>
                <a:avLst/>
                <a:gdLst>
                  <a:gd name="T0" fmla="*/ 38 w 38"/>
                  <a:gd name="T1" fmla="*/ 38 h 58"/>
                  <a:gd name="T2" fmla="*/ 38 w 38"/>
                  <a:gd name="T3" fmla="*/ 44 h 58"/>
                  <a:gd name="T4" fmla="*/ 30 w 38"/>
                  <a:gd name="T5" fmla="*/ 44 h 58"/>
                  <a:gd name="T6" fmla="*/ 30 w 38"/>
                  <a:gd name="T7" fmla="*/ 58 h 58"/>
                  <a:gd name="T8" fmla="*/ 22 w 38"/>
                  <a:gd name="T9" fmla="*/ 58 h 58"/>
                  <a:gd name="T10" fmla="*/ 22 w 38"/>
                  <a:gd name="T11" fmla="*/ 44 h 58"/>
                  <a:gd name="T12" fmla="*/ 0 w 38"/>
                  <a:gd name="T13" fmla="*/ 44 h 58"/>
                  <a:gd name="T14" fmla="*/ 0 w 38"/>
                  <a:gd name="T15" fmla="*/ 38 h 58"/>
                  <a:gd name="T16" fmla="*/ 24 w 38"/>
                  <a:gd name="T17" fmla="*/ 0 h 58"/>
                  <a:gd name="T18" fmla="*/ 30 w 38"/>
                  <a:gd name="T19" fmla="*/ 0 h 58"/>
                  <a:gd name="T20" fmla="*/ 30 w 38"/>
                  <a:gd name="T21" fmla="*/ 38 h 58"/>
                  <a:gd name="T22" fmla="*/ 38 w 38"/>
                  <a:gd name="T23" fmla="*/ 38 h 58"/>
                  <a:gd name="T24" fmla="*/ 22 w 38"/>
                  <a:gd name="T25" fmla="*/ 38 h 58"/>
                  <a:gd name="T26" fmla="*/ 22 w 38"/>
                  <a:gd name="T27" fmla="*/ 8 h 58"/>
                  <a:gd name="T28" fmla="*/ 4 w 38"/>
                  <a:gd name="T29" fmla="*/ 38 h 58"/>
                  <a:gd name="T30" fmla="*/ 22 w 38"/>
                  <a:gd name="T31" fmla="*/ 3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58">
                    <a:moveTo>
                      <a:pt x="38" y="38"/>
                    </a:moveTo>
                    <a:lnTo>
                      <a:pt x="38" y="44"/>
                    </a:lnTo>
                    <a:lnTo>
                      <a:pt x="30" y="44"/>
                    </a:lnTo>
                    <a:lnTo>
                      <a:pt x="30" y="58"/>
                    </a:lnTo>
                    <a:lnTo>
                      <a:pt x="22" y="58"/>
                    </a:lnTo>
                    <a:lnTo>
                      <a:pt x="22" y="44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38"/>
                    </a:lnTo>
                    <a:lnTo>
                      <a:pt x="38" y="38"/>
                    </a:lnTo>
                    <a:close/>
                    <a:moveTo>
                      <a:pt x="22" y="38"/>
                    </a:moveTo>
                    <a:lnTo>
                      <a:pt x="22" y="8"/>
                    </a:lnTo>
                    <a:lnTo>
                      <a:pt x="4" y="38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1" name="Freeform 159"/>
              <p:cNvSpPr>
                <a:spLocks/>
              </p:cNvSpPr>
              <p:nvPr/>
            </p:nvSpPr>
            <p:spPr bwMode="auto">
              <a:xfrm>
                <a:off x="2100" y="2246"/>
                <a:ext cx="32" cy="60"/>
              </a:xfrm>
              <a:custGeom>
                <a:avLst/>
                <a:gdLst>
                  <a:gd name="T0" fmla="*/ 2 w 32"/>
                  <a:gd name="T1" fmla="*/ 6 h 60"/>
                  <a:gd name="T2" fmla="*/ 10 w 32"/>
                  <a:gd name="T3" fmla="*/ 0 h 60"/>
                  <a:gd name="T4" fmla="*/ 22 w 32"/>
                  <a:gd name="T5" fmla="*/ 0 h 60"/>
                  <a:gd name="T6" fmla="*/ 28 w 32"/>
                  <a:gd name="T7" fmla="*/ 8 h 60"/>
                  <a:gd name="T8" fmla="*/ 28 w 32"/>
                  <a:gd name="T9" fmla="*/ 16 h 60"/>
                  <a:gd name="T10" fmla="*/ 22 w 32"/>
                  <a:gd name="T11" fmla="*/ 24 h 60"/>
                  <a:gd name="T12" fmla="*/ 30 w 32"/>
                  <a:gd name="T13" fmla="*/ 30 h 60"/>
                  <a:gd name="T14" fmla="*/ 32 w 32"/>
                  <a:gd name="T15" fmla="*/ 40 h 60"/>
                  <a:gd name="T16" fmla="*/ 28 w 32"/>
                  <a:gd name="T17" fmla="*/ 52 h 60"/>
                  <a:gd name="T18" fmla="*/ 16 w 32"/>
                  <a:gd name="T19" fmla="*/ 58 h 60"/>
                  <a:gd name="T20" fmla="*/ 4 w 32"/>
                  <a:gd name="T21" fmla="*/ 60 h 60"/>
                  <a:gd name="T22" fmla="*/ 0 w 32"/>
                  <a:gd name="T23" fmla="*/ 56 h 60"/>
                  <a:gd name="T24" fmla="*/ 0 w 32"/>
                  <a:gd name="T25" fmla="*/ 54 h 60"/>
                  <a:gd name="T26" fmla="*/ 2 w 32"/>
                  <a:gd name="T27" fmla="*/ 52 h 60"/>
                  <a:gd name="T28" fmla="*/ 4 w 32"/>
                  <a:gd name="T29" fmla="*/ 52 h 60"/>
                  <a:gd name="T30" fmla="*/ 6 w 32"/>
                  <a:gd name="T31" fmla="*/ 54 h 60"/>
                  <a:gd name="T32" fmla="*/ 10 w 32"/>
                  <a:gd name="T33" fmla="*/ 56 h 60"/>
                  <a:gd name="T34" fmla="*/ 14 w 32"/>
                  <a:gd name="T35" fmla="*/ 56 h 60"/>
                  <a:gd name="T36" fmla="*/ 20 w 32"/>
                  <a:gd name="T37" fmla="*/ 56 h 60"/>
                  <a:gd name="T38" fmla="*/ 24 w 32"/>
                  <a:gd name="T39" fmla="*/ 48 h 60"/>
                  <a:gd name="T40" fmla="*/ 26 w 32"/>
                  <a:gd name="T41" fmla="*/ 42 h 60"/>
                  <a:gd name="T42" fmla="*/ 24 w 32"/>
                  <a:gd name="T43" fmla="*/ 36 h 60"/>
                  <a:gd name="T44" fmla="*/ 20 w 32"/>
                  <a:gd name="T45" fmla="*/ 32 h 60"/>
                  <a:gd name="T46" fmla="*/ 14 w 32"/>
                  <a:gd name="T47" fmla="*/ 30 h 60"/>
                  <a:gd name="T48" fmla="*/ 10 w 32"/>
                  <a:gd name="T49" fmla="*/ 30 h 60"/>
                  <a:gd name="T50" fmla="*/ 12 w 32"/>
                  <a:gd name="T51" fmla="*/ 28 h 60"/>
                  <a:gd name="T52" fmla="*/ 20 w 32"/>
                  <a:gd name="T53" fmla="*/ 24 h 60"/>
                  <a:gd name="T54" fmla="*/ 22 w 32"/>
                  <a:gd name="T55" fmla="*/ 18 h 60"/>
                  <a:gd name="T56" fmla="*/ 22 w 32"/>
                  <a:gd name="T57" fmla="*/ 10 h 60"/>
                  <a:gd name="T58" fmla="*/ 16 w 32"/>
                  <a:gd name="T59" fmla="*/ 6 h 60"/>
                  <a:gd name="T60" fmla="*/ 8 w 32"/>
                  <a:gd name="T61" fmla="*/ 6 h 60"/>
                  <a:gd name="T62" fmla="*/ 2 w 32"/>
                  <a:gd name="T63" fmla="*/ 1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2" h="60">
                    <a:moveTo>
                      <a:pt x="0" y="12"/>
                    </a:moveTo>
                    <a:lnTo>
                      <a:pt x="2" y="6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6" y="4"/>
                    </a:lnTo>
                    <a:lnTo>
                      <a:pt x="28" y="8"/>
                    </a:lnTo>
                    <a:lnTo>
                      <a:pt x="30" y="12"/>
                    </a:lnTo>
                    <a:lnTo>
                      <a:pt x="28" y="16"/>
                    </a:lnTo>
                    <a:lnTo>
                      <a:pt x="26" y="20"/>
                    </a:lnTo>
                    <a:lnTo>
                      <a:pt x="22" y="24"/>
                    </a:lnTo>
                    <a:lnTo>
                      <a:pt x="26" y="26"/>
                    </a:lnTo>
                    <a:lnTo>
                      <a:pt x="30" y="30"/>
                    </a:lnTo>
                    <a:lnTo>
                      <a:pt x="32" y="34"/>
                    </a:lnTo>
                    <a:lnTo>
                      <a:pt x="32" y="40"/>
                    </a:lnTo>
                    <a:lnTo>
                      <a:pt x="30" y="46"/>
                    </a:lnTo>
                    <a:lnTo>
                      <a:pt x="28" y="52"/>
                    </a:lnTo>
                    <a:lnTo>
                      <a:pt x="22" y="56"/>
                    </a:lnTo>
                    <a:lnTo>
                      <a:pt x="16" y="58"/>
                    </a:lnTo>
                    <a:lnTo>
                      <a:pt x="10" y="60"/>
                    </a:lnTo>
                    <a:lnTo>
                      <a:pt x="4" y="60"/>
                    </a:lnTo>
                    <a:lnTo>
                      <a:pt x="2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6" y="54"/>
                    </a:lnTo>
                    <a:lnTo>
                      <a:pt x="8" y="54"/>
                    </a:lnTo>
                    <a:lnTo>
                      <a:pt x="10" y="56"/>
                    </a:lnTo>
                    <a:lnTo>
                      <a:pt x="12" y="56"/>
                    </a:lnTo>
                    <a:lnTo>
                      <a:pt x="14" y="56"/>
                    </a:lnTo>
                    <a:lnTo>
                      <a:pt x="20" y="56"/>
                    </a:lnTo>
                    <a:lnTo>
                      <a:pt x="22" y="52"/>
                    </a:lnTo>
                    <a:lnTo>
                      <a:pt x="24" y="48"/>
                    </a:lnTo>
                    <a:lnTo>
                      <a:pt x="26" y="44"/>
                    </a:lnTo>
                    <a:lnTo>
                      <a:pt x="26" y="42"/>
                    </a:lnTo>
                    <a:lnTo>
                      <a:pt x="24" y="38"/>
                    </a:lnTo>
                    <a:lnTo>
                      <a:pt x="24" y="36"/>
                    </a:lnTo>
                    <a:lnTo>
                      <a:pt x="22" y="34"/>
                    </a:lnTo>
                    <a:lnTo>
                      <a:pt x="20" y="32"/>
                    </a:lnTo>
                    <a:lnTo>
                      <a:pt x="16" y="32"/>
                    </a:lnTo>
                    <a:lnTo>
                      <a:pt x="14" y="30"/>
                    </a:lnTo>
                    <a:lnTo>
                      <a:pt x="10" y="30"/>
                    </a:lnTo>
                    <a:lnTo>
                      <a:pt x="10" y="28"/>
                    </a:lnTo>
                    <a:lnTo>
                      <a:pt x="12" y="28"/>
                    </a:lnTo>
                    <a:lnTo>
                      <a:pt x="16" y="26"/>
                    </a:lnTo>
                    <a:lnTo>
                      <a:pt x="20" y="24"/>
                    </a:lnTo>
                    <a:lnTo>
                      <a:pt x="22" y="22"/>
                    </a:lnTo>
                    <a:lnTo>
                      <a:pt x="22" y="18"/>
                    </a:lnTo>
                    <a:lnTo>
                      <a:pt x="22" y="14"/>
                    </a:lnTo>
                    <a:lnTo>
                      <a:pt x="22" y="10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4" y="4"/>
                    </a:lnTo>
                    <a:lnTo>
                      <a:pt x="8" y="6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2" name="Rectangle 160"/>
              <p:cNvSpPr>
                <a:spLocks noChangeArrowheads="1"/>
              </p:cNvSpPr>
              <p:nvPr/>
            </p:nvSpPr>
            <p:spPr bwMode="auto">
              <a:xfrm>
                <a:off x="2232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3" name="Freeform 161"/>
              <p:cNvSpPr>
                <a:spLocks/>
              </p:cNvSpPr>
              <p:nvPr/>
            </p:nvSpPr>
            <p:spPr bwMode="auto">
              <a:xfrm>
                <a:off x="2348" y="2296"/>
                <a:ext cx="10" cy="10"/>
              </a:xfrm>
              <a:custGeom>
                <a:avLst/>
                <a:gdLst>
                  <a:gd name="T0" fmla="*/ 4 w 10"/>
                  <a:gd name="T1" fmla="*/ 0 h 10"/>
                  <a:gd name="T2" fmla="*/ 6 w 10"/>
                  <a:gd name="T3" fmla="*/ 0 h 10"/>
                  <a:gd name="T4" fmla="*/ 8 w 10"/>
                  <a:gd name="T5" fmla="*/ 2 h 10"/>
                  <a:gd name="T6" fmla="*/ 10 w 10"/>
                  <a:gd name="T7" fmla="*/ 2 h 10"/>
                  <a:gd name="T8" fmla="*/ 10 w 10"/>
                  <a:gd name="T9" fmla="*/ 4 h 10"/>
                  <a:gd name="T10" fmla="*/ 10 w 10"/>
                  <a:gd name="T11" fmla="*/ 6 h 10"/>
                  <a:gd name="T12" fmla="*/ 8 w 10"/>
                  <a:gd name="T13" fmla="*/ 8 h 10"/>
                  <a:gd name="T14" fmla="*/ 6 w 10"/>
                  <a:gd name="T15" fmla="*/ 10 h 10"/>
                  <a:gd name="T16" fmla="*/ 4 w 10"/>
                  <a:gd name="T17" fmla="*/ 10 h 10"/>
                  <a:gd name="T18" fmla="*/ 2 w 10"/>
                  <a:gd name="T19" fmla="*/ 10 h 10"/>
                  <a:gd name="T20" fmla="*/ 0 w 10"/>
                  <a:gd name="T21" fmla="*/ 8 h 10"/>
                  <a:gd name="T22" fmla="*/ 0 w 10"/>
                  <a:gd name="T23" fmla="*/ 6 h 10"/>
                  <a:gd name="T24" fmla="*/ 0 w 10"/>
                  <a:gd name="T25" fmla="*/ 4 h 10"/>
                  <a:gd name="T26" fmla="*/ 0 w 10"/>
                  <a:gd name="T27" fmla="*/ 2 h 10"/>
                  <a:gd name="T28" fmla="*/ 0 w 10"/>
                  <a:gd name="T29" fmla="*/ 2 h 10"/>
                  <a:gd name="T30" fmla="*/ 2 w 10"/>
                  <a:gd name="T31" fmla="*/ 0 h 10"/>
                  <a:gd name="T32" fmla="*/ 4 w 10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10">
                    <a:moveTo>
                      <a:pt x="4" y="0"/>
                    </a:moveTo>
                    <a:lnTo>
                      <a:pt x="6" y="0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8" y="8"/>
                    </a:lnTo>
                    <a:lnTo>
                      <a:pt x="6" y="10"/>
                    </a:lnTo>
                    <a:lnTo>
                      <a:pt x="4" y="10"/>
                    </a:lnTo>
                    <a:lnTo>
                      <a:pt x="2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4" name="Freeform 162"/>
              <p:cNvSpPr>
                <a:spLocks noEditPoints="1"/>
              </p:cNvSpPr>
              <p:nvPr/>
            </p:nvSpPr>
            <p:spPr bwMode="auto">
              <a:xfrm>
                <a:off x="2366" y="2246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0 h 60"/>
                  <a:gd name="T4" fmla="*/ 4 w 38"/>
                  <a:gd name="T5" fmla="*/ 12 h 60"/>
                  <a:gd name="T6" fmla="*/ 6 w 38"/>
                  <a:gd name="T7" fmla="*/ 6 h 60"/>
                  <a:gd name="T8" fmla="*/ 12 w 38"/>
                  <a:gd name="T9" fmla="*/ 2 h 60"/>
                  <a:gd name="T10" fmla="*/ 16 w 38"/>
                  <a:gd name="T11" fmla="*/ 0 h 60"/>
                  <a:gd name="T12" fmla="*/ 18 w 38"/>
                  <a:gd name="T13" fmla="*/ 0 h 60"/>
                  <a:gd name="T14" fmla="*/ 24 w 38"/>
                  <a:gd name="T15" fmla="*/ 0 h 60"/>
                  <a:gd name="T16" fmla="*/ 28 w 38"/>
                  <a:gd name="T17" fmla="*/ 2 h 60"/>
                  <a:gd name="T18" fmla="*/ 30 w 38"/>
                  <a:gd name="T19" fmla="*/ 6 h 60"/>
                  <a:gd name="T20" fmla="*/ 34 w 38"/>
                  <a:gd name="T21" fmla="*/ 12 h 60"/>
                  <a:gd name="T22" fmla="*/ 36 w 38"/>
                  <a:gd name="T23" fmla="*/ 20 h 60"/>
                  <a:gd name="T24" fmla="*/ 38 w 38"/>
                  <a:gd name="T25" fmla="*/ 30 h 60"/>
                  <a:gd name="T26" fmla="*/ 36 w 38"/>
                  <a:gd name="T27" fmla="*/ 38 h 60"/>
                  <a:gd name="T28" fmla="*/ 34 w 38"/>
                  <a:gd name="T29" fmla="*/ 46 h 60"/>
                  <a:gd name="T30" fmla="*/ 30 w 38"/>
                  <a:gd name="T31" fmla="*/ 52 h 60"/>
                  <a:gd name="T32" fmla="*/ 26 w 38"/>
                  <a:gd name="T33" fmla="*/ 56 h 60"/>
                  <a:gd name="T34" fmla="*/ 22 w 38"/>
                  <a:gd name="T35" fmla="*/ 58 h 60"/>
                  <a:gd name="T36" fmla="*/ 18 w 38"/>
                  <a:gd name="T37" fmla="*/ 60 h 60"/>
                  <a:gd name="T38" fmla="*/ 14 w 38"/>
                  <a:gd name="T39" fmla="*/ 58 h 60"/>
                  <a:gd name="T40" fmla="*/ 8 w 38"/>
                  <a:gd name="T41" fmla="*/ 56 h 60"/>
                  <a:gd name="T42" fmla="*/ 6 w 38"/>
                  <a:gd name="T43" fmla="*/ 50 h 60"/>
                  <a:gd name="T44" fmla="*/ 2 w 38"/>
                  <a:gd name="T45" fmla="*/ 40 h 60"/>
                  <a:gd name="T46" fmla="*/ 0 w 38"/>
                  <a:gd name="T47" fmla="*/ 30 h 60"/>
                  <a:gd name="T48" fmla="*/ 8 w 38"/>
                  <a:gd name="T49" fmla="*/ 32 h 60"/>
                  <a:gd name="T50" fmla="*/ 10 w 38"/>
                  <a:gd name="T51" fmla="*/ 42 h 60"/>
                  <a:gd name="T52" fmla="*/ 12 w 38"/>
                  <a:gd name="T53" fmla="*/ 50 h 60"/>
                  <a:gd name="T54" fmla="*/ 14 w 38"/>
                  <a:gd name="T55" fmla="*/ 54 h 60"/>
                  <a:gd name="T56" fmla="*/ 16 w 38"/>
                  <a:gd name="T57" fmla="*/ 56 h 60"/>
                  <a:gd name="T58" fmla="*/ 18 w 38"/>
                  <a:gd name="T59" fmla="*/ 56 h 60"/>
                  <a:gd name="T60" fmla="*/ 20 w 38"/>
                  <a:gd name="T61" fmla="*/ 56 h 60"/>
                  <a:gd name="T62" fmla="*/ 24 w 38"/>
                  <a:gd name="T63" fmla="*/ 54 h 60"/>
                  <a:gd name="T64" fmla="*/ 26 w 38"/>
                  <a:gd name="T65" fmla="*/ 52 h 60"/>
                  <a:gd name="T66" fmla="*/ 26 w 38"/>
                  <a:gd name="T67" fmla="*/ 48 h 60"/>
                  <a:gd name="T68" fmla="*/ 28 w 38"/>
                  <a:gd name="T69" fmla="*/ 40 h 60"/>
                  <a:gd name="T70" fmla="*/ 28 w 38"/>
                  <a:gd name="T71" fmla="*/ 28 h 60"/>
                  <a:gd name="T72" fmla="*/ 28 w 38"/>
                  <a:gd name="T73" fmla="*/ 18 h 60"/>
                  <a:gd name="T74" fmla="*/ 26 w 38"/>
                  <a:gd name="T75" fmla="*/ 10 h 60"/>
                  <a:gd name="T76" fmla="*/ 26 w 38"/>
                  <a:gd name="T77" fmla="*/ 6 h 60"/>
                  <a:gd name="T78" fmla="*/ 24 w 38"/>
                  <a:gd name="T79" fmla="*/ 4 h 60"/>
                  <a:gd name="T80" fmla="*/ 22 w 38"/>
                  <a:gd name="T81" fmla="*/ 2 h 60"/>
                  <a:gd name="T82" fmla="*/ 18 w 38"/>
                  <a:gd name="T83" fmla="*/ 2 h 60"/>
                  <a:gd name="T84" fmla="*/ 16 w 38"/>
                  <a:gd name="T85" fmla="*/ 2 h 60"/>
                  <a:gd name="T86" fmla="*/ 14 w 38"/>
                  <a:gd name="T87" fmla="*/ 4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8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0"/>
                    </a:lnTo>
                    <a:lnTo>
                      <a:pt x="4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4" y="12"/>
                    </a:lnTo>
                    <a:lnTo>
                      <a:pt x="36" y="20"/>
                    </a:lnTo>
                    <a:lnTo>
                      <a:pt x="38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6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4" y="58"/>
                    </a:lnTo>
                    <a:lnTo>
                      <a:pt x="8" y="56"/>
                    </a:lnTo>
                    <a:lnTo>
                      <a:pt x="6" y="50"/>
                    </a:lnTo>
                    <a:lnTo>
                      <a:pt x="2" y="40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0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4" y="54"/>
                    </a:lnTo>
                    <a:lnTo>
                      <a:pt x="26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0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5" name="Freeform 163"/>
              <p:cNvSpPr>
                <a:spLocks noEditPoints="1"/>
              </p:cNvSpPr>
              <p:nvPr/>
            </p:nvSpPr>
            <p:spPr bwMode="auto">
              <a:xfrm>
                <a:off x="2410" y="2246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2 w 36"/>
                  <a:gd name="T3" fmla="*/ 20 h 60"/>
                  <a:gd name="T4" fmla="*/ 4 w 36"/>
                  <a:gd name="T5" fmla="*/ 12 h 60"/>
                  <a:gd name="T6" fmla="*/ 6 w 36"/>
                  <a:gd name="T7" fmla="*/ 6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2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6 h 60"/>
                  <a:gd name="T34" fmla="*/ 22 w 36"/>
                  <a:gd name="T35" fmla="*/ 58 h 60"/>
                  <a:gd name="T36" fmla="*/ 18 w 36"/>
                  <a:gd name="T37" fmla="*/ 60 h 60"/>
                  <a:gd name="T38" fmla="*/ 14 w 36"/>
                  <a:gd name="T39" fmla="*/ 58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0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0 h 60"/>
                  <a:gd name="T54" fmla="*/ 14 w 36"/>
                  <a:gd name="T55" fmla="*/ 54 h 60"/>
                  <a:gd name="T56" fmla="*/ 16 w 36"/>
                  <a:gd name="T57" fmla="*/ 56 h 60"/>
                  <a:gd name="T58" fmla="*/ 18 w 36"/>
                  <a:gd name="T59" fmla="*/ 56 h 60"/>
                  <a:gd name="T60" fmla="*/ 20 w 36"/>
                  <a:gd name="T61" fmla="*/ 56 h 60"/>
                  <a:gd name="T62" fmla="*/ 24 w 36"/>
                  <a:gd name="T63" fmla="*/ 54 h 60"/>
                  <a:gd name="T64" fmla="*/ 26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0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2 h 60"/>
                  <a:gd name="T82" fmla="*/ 18 w 36"/>
                  <a:gd name="T83" fmla="*/ 2 h 60"/>
                  <a:gd name="T84" fmla="*/ 16 w 36"/>
                  <a:gd name="T85" fmla="*/ 2 h 60"/>
                  <a:gd name="T86" fmla="*/ 14 w 36"/>
                  <a:gd name="T87" fmla="*/ 4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2" y="20"/>
                    </a:lnTo>
                    <a:lnTo>
                      <a:pt x="4" y="12"/>
                    </a:lnTo>
                    <a:lnTo>
                      <a:pt x="6" y="6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2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6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4" y="58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0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0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4" y="54"/>
                    </a:lnTo>
                    <a:lnTo>
                      <a:pt x="26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0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6" name="Freeform 164"/>
              <p:cNvSpPr>
                <a:spLocks noEditPoints="1"/>
              </p:cNvSpPr>
              <p:nvPr/>
            </p:nvSpPr>
            <p:spPr bwMode="auto">
              <a:xfrm>
                <a:off x="2454" y="2246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0 h 60"/>
                  <a:gd name="T4" fmla="*/ 4 w 36"/>
                  <a:gd name="T5" fmla="*/ 12 h 60"/>
                  <a:gd name="T6" fmla="*/ 6 w 36"/>
                  <a:gd name="T7" fmla="*/ 6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2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6 h 60"/>
                  <a:gd name="T34" fmla="*/ 22 w 36"/>
                  <a:gd name="T35" fmla="*/ 58 h 60"/>
                  <a:gd name="T36" fmla="*/ 18 w 36"/>
                  <a:gd name="T37" fmla="*/ 60 h 60"/>
                  <a:gd name="T38" fmla="*/ 14 w 36"/>
                  <a:gd name="T39" fmla="*/ 58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0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0 h 60"/>
                  <a:gd name="T54" fmla="*/ 14 w 36"/>
                  <a:gd name="T55" fmla="*/ 54 h 60"/>
                  <a:gd name="T56" fmla="*/ 16 w 36"/>
                  <a:gd name="T57" fmla="*/ 56 h 60"/>
                  <a:gd name="T58" fmla="*/ 18 w 36"/>
                  <a:gd name="T59" fmla="*/ 56 h 60"/>
                  <a:gd name="T60" fmla="*/ 20 w 36"/>
                  <a:gd name="T61" fmla="*/ 56 h 60"/>
                  <a:gd name="T62" fmla="*/ 22 w 36"/>
                  <a:gd name="T63" fmla="*/ 54 h 60"/>
                  <a:gd name="T64" fmla="*/ 24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0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2 h 60"/>
                  <a:gd name="T82" fmla="*/ 18 w 36"/>
                  <a:gd name="T83" fmla="*/ 2 h 60"/>
                  <a:gd name="T84" fmla="*/ 16 w 36"/>
                  <a:gd name="T85" fmla="*/ 2 h 60"/>
                  <a:gd name="T86" fmla="*/ 14 w 36"/>
                  <a:gd name="T87" fmla="*/ 4 h 60"/>
                  <a:gd name="T88" fmla="*/ 10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0"/>
                    </a:lnTo>
                    <a:lnTo>
                      <a:pt x="4" y="12"/>
                    </a:lnTo>
                    <a:lnTo>
                      <a:pt x="6" y="6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2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6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4" y="58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0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0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2" y="54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0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7" name="Freeform 165"/>
              <p:cNvSpPr>
                <a:spLocks noEditPoints="1"/>
              </p:cNvSpPr>
              <p:nvPr/>
            </p:nvSpPr>
            <p:spPr bwMode="auto">
              <a:xfrm>
                <a:off x="2498" y="2246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0 h 60"/>
                  <a:gd name="T4" fmla="*/ 2 w 36"/>
                  <a:gd name="T5" fmla="*/ 12 h 60"/>
                  <a:gd name="T6" fmla="*/ 6 w 36"/>
                  <a:gd name="T7" fmla="*/ 6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2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6 h 60"/>
                  <a:gd name="T34" fmla="*/ 22 w 36"/>
                  <a:gd name="T35" fmla="*/ 58 h 60"/>
                  <a:gd name="T36" fmla="*/ 18 w 36"/>
                  <a:gd name="T37" fmla="*/ 60 h 60"/>
                  <a:gd name="T38" fmla="*/ 12 w 36"/>
                  <a:gd name="T39" fmla="*/ 58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0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2 w 36"/>
                  <a:gd name="T53" fmla="*/ 50 h 60"/>
                  <a:gd name="T54" fmla="*/ 12 w 36"/>
                  <a:gd name="T55" fmla="*/ 54 h 60"/>
                  <a:gd name="T56" fmla="*/ 16 w 36"/>
                  <a:gd name="T57" fmla="*/ 56 h 60"/>
                  <a:gd name="T58" fmla="*/ 18 w 36"/>
                  <a:gd name="T59" fmla="*/ 56 h 60"/>
                  <a:gd name="T60" fmla="*/ 20 w 36"/>
                  <a:gd name="T61" fmla="*/ 56 h 60"/>
                  <a:gd name="T62" fmla="*/ 22 w 36"/>
                  <a:gd name="T63" fmla="*/ 54 h 60"/>
                  <a:gd name="T64" fmla="*/ 24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0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2 h 60"/>
                  <a:gd name="T82" fmla="*/ 18 w 36"/>
                  <a:gd name="T83" fmla="*/ 2 h 60"/>
                  <a:gd name="T84" fmla="*/ 16 w 36"/>
                  <a:gd name="T85" fmla="*/ 2 h 60"/>
                  <a:gd name="T86" fmla="*/ 14 w 36"/>
                  <a:gd name="T87" fmla="*/ 4 h 60"/>
                  <a:gd name="T88" fmla="*/ 10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2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6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2" y="58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0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2" y="50"/>
                    </a:lnTo>
                    <a:lnTo>
                      <a:pt x="12" y="54"/>
                    </a:lnTo>
                    <a:lnTo>
                      <a:pt x="16" y="56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2" y="54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0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8" name="Freeform 166"/>
              <p:cNvSpPr>
                <a:spLocks/>
              </p:cNvSpPr>
              <p:nvPr/>
            </p:nvSpPr>
            <p:spPr bwMode="auto">
              <a:xfrm>
                <a:off x="2542" y="2246"/>
                <a:ext cx="32" cy="60"/>
              </a:xfrm>
              <a:custGeom>
                <a:avLst/>
                <a:gdLst>
                  <a:gd name="T0" fmla="*/ 4 w 32"/>
                  <a:gd name="T1" fmla="*/ 6 h 60"/>
                  <a:gd name="T2" fmla="*/ 12 w 32"/>
                  <a:gd name="T3" fmla="*/ 0 h 60"/>
                  <a:gd name="T4" fmla="*/ 22 w 32"/>
                  <a:gd name="T5" fmla="*/ 0 h 60"/>
                  <a:gd name="T6" fmla="*/ 30 w 32"/>
                  <a:gd name="T7" fmla="*/ 8 h 60"/>
                  <a:gd name="T8" fmla="*/ 28 w 32"/>
                  <a:gd name="T9" fmla="*/ 16 h 60"/>
                  <a:gd name="T10" fmla="*/ 22 w 32"/>
                  <a:gd name="T11" fmla="*/ 24 h 60"/>
                  <a:gd name="T12" fmla="*/ 30 w 32"/>
                  <a:gd name="T13" fmla="*/ 30 h 60"/>
                  <a:gd name="T14" fmla="*/ 32 w 32"/>
                  <a:gd name="T15" fmla="*/ 40 h 60"/>
                  <a:gd name="T16" fmla="*/ 28 w 32"/>
                  <a:gd name="T17" fmla="*/ 52 h 60"/>
                  <a:gd name="T18" fmla="*/ 18 w 32"/>
                  <a:gd name="T19" fmla="*/ 58 h 60"/>
                  <a:gd name="T20" fmla="*/ 4 w 32"/>
                  <a:gd name="T21" fmla="*/ 60 h 60"/>
                  <a:gd name="T22" fmla="*/ 0 w 32"/>
                  <a:gd name="T23" fmla="*/ 56 h 60"/>
                  <a:gd name="T24" fmla="*/ 0 w 32"/>
                  <a:gd name="T25" fmla="*/ 54 h 60"/>
                  <a:gd name="T26" fmla="*/ 2 w 32"/>
                  <a:gd name="T27" fmla="*/ 52 h 60"/>
                  <a:gd name="T28" fmla="*/ 4 w 32"/>
                  <a:gd name="T29" fmla="*/ 52 h 60"/>
                  <a:gd name="T30" fmla="*/ 6 w 32"/>
                  <a:gd name="T31" fmla="*/ 54 h 60"/>
                  <a:gd name="T32" fmla="*/ 10 w 32"/>
                  <a:gd name="T33" fmla="*/ 56 h 60"/>
                  <a:gd name="T34" fmla="*/ 14 w 32"/>
                  <a:gd name="T35" fmla="*/ 56 h 60"/>
                  <a:gd name="T36" fmla="*/ 20 w 32"/>
                  <a:gd name="T37" fmla="*/ 56 h 60"/>
                  <a:gd name="T38" fmla="*/ 26 w 32"/>
                  <a:gd name="T39" fmla="*/ 48 h 60"/>
                  <a:gd name="T40" fmla="*/ 26 w 32"/>
                  <a:gd name="T41" fmla="*/ 42 h 60"/>
                  <a:gd name="T42" fmla="*/ 24 w 32"/>
                  <a:gd name="T43" fmla="*/ 36 h 60"/>
                  <a:gd name="T44" fmla="*/ 20 w 32"/>
                  <a:gd name="T45" fmla="*/ 32 h 60"/>
                  <a:gd name="T46" fmla="*/ 14 w 32"/>
                  <a:gd name="T47" fmla="*/ 30 h 60"/>
                  <a:gd name="T48" fmla="*/ 10 w 32"/>
                  <a:gd name="T49" fmla="*/ 30 h 60"/>
                  <a:gd name="T50" fmla="*/ 14 w 32"/>
                  <a:gd name="T51" fmla="*/ 28 h 60"/>
                  <a:gd name="T52" fmla="*/ 20 w 32"/>
                  <a:gd name="T53" fmla="*/ 24 h 60"/>
                  <a:gd name="T54" fmla="*/ 24 w 32"/>
                  <a:gd name="T55" fmla="*/ 18 h 60"/>
                  <a:gd name="T56" fmla="*/ 22 w 32"/>
                  <a:gd name="T57" fmla="*/ 10 h 60"/>
                  <a:gd name="T58" fmla="*/ 18 w 32"/>
                  <a:gd name="T59" fmla="*/ 6 h 60"/>
                  <a:gd name="T60" fmla="*/ 10 w 32"/>
                  <a:gd name="T61" fmla="*/ 6 h 60"/>
                  <a:gd name="T62" fmla="*/ 2 w 32"/>
                  <a:gd name="T63" fmla="*/ 1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2" h="60">
                    <a:moveTo>
                      <a:pt x="0" y="12"/>
                    </a:moveTo>
                    <a:lnTo>
                      <a:pt x="4" y="6"/>
                    </a:lnTo>
                    <a:lnTo>
                      <a:pt x="6" y="2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8" y="4"/>
                    </a:lnTo>
                    <a:lnTo>
                      <a:pt x="30" y="8"/>
                    </a:lnTo>
                    <a:lnTo>
                      <a:pt x="30" y="12"/>
                    </a:lnTo>
                    <a:lnTo>
                      <a:pt x="28" y="16"/>
                    </a:lnTo>
                    <a:lnTo>
                      <a:pt x="26" y="20"/>
                    </a:lnTo>
                    <a:lnTo>
                      <a:pt x="22" y="24"/>
                    </a:lnTo>
                    <a:lnTo>
                      <a:pt x="26" y="26"/>
                    </a:lnTo>
                    <a:lnTo>
                      <a:pt x="30" y="30"/>
                    </a:lnTo>
                    <a:lnTo>
                      <a:pt x="32" y="34"/>
                    </a:lnTo>
                    <a:lnTo>
                      <a:pt x="32" y="40"/>
                    </a:lnTo>
                    <a:lnTo>
                      <a:pt x="32" y="46"/>
                    </a:lnTo>
                    <a:lnTo>
                      <a:pt x="28" y="52"/>
                    </a:lnTo>
                    <a:lnTo>
                      <a:pt x="24" y="56"/>
                    </a:lnTo>
                    <a:lnTo>
                      <a:pt x="18" y="58"/>
                    </a:lnTo>
                    <a:lnTo>
                      <a:pt x="10" y="60"/>
                    </a:lnTo>
                    <a:lnTo>
                      <a:pt x="4" y="60"/>
                    </a:lnTo>
                    <a:lnTo>
                      <a:pt x="2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6" y="52"/>
                    </a:lnTo>
                    <a:lnTo>
                      <a:pt x="6" y="54"/>
                    </a:lnTo>
                    <a:lnTo>
                      <a:pt x="8" y="54"/>
                    </a:lnTo>
                    <a:lnTo>
                      <a:pt x="10" y="56"/>
                    </a:lnTo>
                    <a:lnTo>
                      <a:pt x="12" y="56"/>
                    </a:lnTo>
                    <a:lnTo>
                      <a:pt x="14" y="56"/>
                    </a:lnTo>
                    <a:lnTo>
                      <a:pt x="16" y="56"/>
                    </a:lnTo>
                    <a:lnTo>
                      <a:pt x="20" y="56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6" y="44"/>
                    </a:lnTo>
                    <a:lnTo>
                      <a:pt x="26" y="42"/>
                    </a:lnTo>
                    <a:lnTo>
                      <a:pt x="24" y="38"/>
                    </a:lnTo>
                    <a:lnTo>
                      <a:pt x="24" y="36"/>
                    </a:lnTo>
                    <a:lnTo>
                      <a:pt x="22" y="34"/>
                    </a:lnTo>
                    <a:lnTo>
                      <a:pt x="20" y="32"/>
                    </a:lnTo>
                    <a:lnTo>
                      <a:pt x="18" y="32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0" y="30"/>
                    </a:lnTo>
                    <a:lnTo>
                      <a:pt x="10" y="28"/>
                    </a:lnTo>
                    <a:lnTo>
                      <a:pt x="14" y="28"/>
                    </a:lnTo>
                    <a:lnTo>
                      <a:pt x="16" y="26"/>
                    </a:lnTo>
                    <a:lnTo>
                      <a:pt x="20" y="24"/>
                    </a:lnTo>
                    <a:lnTo>
                      <a:pt x="22" y="22"/>
                    </a:lnTo>
                    <a:lnTo>
                      <a:pt x="24" y="18"/>
                    </a:lnTo>
                    <a:lnTo>
                      <a:pt x="24" y="14"/>
                    </a:lnTo>
                    <a:lnTo>
                      <a:pt x="22" y="10"/>
                    </a:lnTo>
                    <a:lnTo>
                      <a:pt x="20" y="8"/>
                    </a:lnTo>
                    <a:lnTo>
                      <a:pt x="18" y="6"/>
                    </a:lnTo>
                    <a:lnTo>
                      <a:pt x="14" y="4"/>
                    </a:lnTo>
                    <a:lnTo>
                      <a:pt x="10" y="6"/>
                    </a:lnTo>
                    <a:lnTo>
                      <a:pt x="6" y="8"/>
                    </a:lnTo>
                    <a:lnTo>
                      <a:pt x="2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9" name="Freeform 167"/>
              <p:cNvSpPr>
                <a:spLocks/>
              </p:cNvSpPr>
              <p:nvPr/>
            </p:nvSpPr>
            <p:spPr bwMode="auto">
              <a:xfrm>
                <a:off x="2592" y="2246"/>
                <a:ext cx="22" cy="58"/>
              </a:xfrm>
              <a:custGeom>
                <a:avLst/>
                <a:gdLst>
                  <a:gd name="T0" fmla="*/ 0 w 22"/>
                  <a:gd name="T1" fmla="*/ 6 h 58"/>
                  <a:gd name="T2" fmla="*/ 14 w 22"/>
                  <a:gd name="T3" fmla="*/ 0 h 58"/>
                  <a:gd name="T4" fmla="*/ 16 w 22"/>
                  <a:gd name="T5" fmla="*/ 0 h 58"/>
                  <a:gd name="T6" fmla="*/ 16 w 22"/>
                  <a:gd name="T7" fmla="*/ 48 h 58"/>
                  <a:gd name="T8" fmla="*/ 16 w 22"/>
                  <a:gd name="T9" fmla="*/ 52 h 58"/>
                  <a:gd name="T10" fmla="*/ 16 w 22"/>
                  <a:gd name="T11" fmla="*/ 56 h 58"/>
                  <a:gd name="T12" fmla="*/ 16 w 22"/>
                  <a:gd name="T13" fmla="*/ 56 h 58"/>
                  <a:gd name="T14" fmla="*/ 18 w 22"/>
                  <a:gd name="T15" fmla="*/ 58 h 58"/>
                  <a:gd name="T16" fmla="*/ 20 w 22"/>
                  <a:gd name="T17" fmla="*/ 58 h 58"/>
                  <a:gd name="T18" fmla="*/ 22 w 22"/>
                  <a:gd name="T19" fmla="*/ 58 h 58"/>
                  <a:gd name="T20" fmla="*/ 22 w 22"/>
                  <a:gd name="T21" fmla="*/ 58 h 58"/>
                  <a:gd name="T22" fmla="*/ 0 w 22"/>
                  <a:gd name="T23" fmla="*/ 58 h 58"/>
                  <a:gd name="T24" fmla="*/ 0 w 22"/>
                  <a:gd name="T25" fmla="*/ 58 h 58"/>
                  <a:gd name="T26" fmla="*/ 4 w 22"/>
                  <a:gd name="T27" fmla="*/ 58 h 58"/>
                  <a:gd name="T28" fmla="*/ 6 w 22"/>
                  <a:gd name="T29" fmla="*/ 58 h 58"/>
                  <a:gd name="T30" fmla="*/ 8 w 22"/>
                  <a:gd name="T31" fmla="*/ 56 h 58"/>
                  <a:gd name="T32" fmla="*/ 8 w 22"/>
                  <a:gd name="T33" fmla="*/ 56 h 58"/>
                  <a:gd name="T34" fmla="*/ 8 w 22"/>
                  <a:gd name="T35" fmla="*/ 54 h 58"/>
                  <a:gd name="T36" fmla="*/ 8 w 22"/>
                  <a:gd name="T37" fmla="*/ 48 h 58"/>
                  <a:gd name="T38" fmla="*/ 8 w 22"/>
                  <a:gd name="T39" fmla="*/ 16 h 58"/>
                  <a:gd name="T40" fmla="*/ 8 w 22"/>
                  <a:gd name="T41" fmla="*/ 10 h 58"/>
                  <a:gd name="T42" fmla="*/ 8 w 22"/>
                  <a:gd name="T43" fmla="*/ 8 h 58"/>
                  <a:gd name="T44" fmla="*/ 8 w 22"/>
                  <a:gd name="T45" fmla="*/ 6 h 58"/>
                  <a:gd name="T46" fmla="*/ 6 w 22"/>
                  <a:gd name="T47" fmla="*/ 6 h 58"/>
                  <a:gd name="T48" fmla="*/ 6 w 22"/>
                  <a:gd name="T49" fmla="*/ 6 h 58"/>
                  <a:gd name="T50" fmla="*/ 4 w 22"/>
                  <a:gd name="T51" fmla="*/ 6 h 58"/>
                  <a:gd name="T52" fmla="*/ 2 w 22"/>
                  <a:gd name="T53" fmla="*/ 6 h 58"/>
                  <a:gd name="T54" fmla="*/ 0 w 22"/>
                  <a:gd name="T55" fmla="*/ 6 h 58"/>
                  <a:gd name="T56" fmla="*/ 0 w 22"/>
                  <a:gd name="T57" fmla="*/ 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" h="58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48"/>
                    </a:lnTo>
                    <a:lnTo>
                      <a:pt x="16" y="52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8"/>
                    </a:lnTo>
                    <a:lnTo>
                      <a:pt x="0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48"/>
                    </a:lnTo>
                    <a:lnTo>
                      <a:pt x="8" y="16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0" name="Freeform 168"/>
              <p:cNvSpPr>
                <a:spLocks/>
              </p:cNvSpPr>
              <p:nvPr/>
            </p:nvSpPr>
            <p:spPr bwMode="auto">
              <a:xfrm>
                <a:off x="2630" y="2246"/>
                <a:ext cx="34" cy="60"/>
              </a:xfrm>
              <a:custGeom>
                <a:avLst/>
                <a:gdLst>
                  <a:gd name="T0" fmla="*/ 34 w 34"/>
                  <a:gd name="T1" fmla="*/ 0 h 60"/>
                  <a:gd name="T2" fmla="*/ 30 w 34"/>
                  <a:gd name="T3" fmla="*/ 8 h 60"/>
                  <a:gd name="T4" fmla="*/ 12 w 34"/>
                  <a:gd name="T5" fmla="*/ 8 h 60"/>
                  <a:gd name="T6" fmla="*/ 8 w 34"/>
                  <a:gd name="T7" fmla="*/ 16 h 60"/>
                  <a:gd name="T8" fmla="*/ 16 w 34"/>
                  <a:gd name="T9" fmla="*/ 18 h 60"/>
                  <a:gd name="T10" fmla="*/ 22 w 34"/>
                  <a:gd name="T11" fmla="*/ 20 h 60"/>
                  <a:gd name="T12" fmla="*/ 26 w 34"/>
                  <a:gd name="T13" fmla="*/ 24 h 60"/>
                  <a:gd name="T14" fmla="*/ 30 w 34"/>
                  <a:gd name="T15" fmla="*/ 30 h 60"/>
                  <a:gd name="T16" fmla="*/ 32 w 34"/>
                  <a:gd name="T17" fmla="*/ 38 h 60"/>
                  <a:gd name="T18" fmla="*/ 32 w 34"/>
                  <a:gd name="T19" fmla="*/ 42 h 60"/>
                  <a:gd name="T20" fmla="*/ 30 w 34"/>
                  <a:gd name="T21" fmla="*/ 46 h 60"/>
                  <a:gd name="T22" fmla="*/ 28 w 34"/>
                  <a:gd name="T23" fmla="*/ 50 h 60"/>
                  <a:gd name="T24" fmla="*/ 26 w 34"/>
                  <a:gd name="T25" fmla="*/ 52 h 60"/>
                  <a:gd name="T26" fmla="*/ 22 w 34"/>
                  <a:gd name="T27" fmla="*/ 56 h 60"/>
                  <a:gd name="T28" fmla="*/ 20 w 34"/>
                  <a:gd name="T29" fmla="*/ 58 h 60"/>
                  <a:gd name="T30" fmla="*/ 14 w 34"/>
                  <a:gd name="T31" fmla="*/ 60 h 60"/>
                  <a:gd name="T32" fmla="*/ 10 w 34"/>
                  <a:gd name="T33" fmla="*/ 60 h 60"/>
                  <a:gd name="T34" fmla="*/ 6 w 34"/>
                  <a:gd name="T35" fmla="*/ 60 h 60"/>
                  <a:gd name="T36" fmla="*/ 2 w 34"/>
                  <a:gd name="T37" fmla="*/ 58 h 60"/>
                  <a:gd name="T38" fmla="*/ 0 w 34"/>
                  <a:gd name="T39" fmla="*/ 56 h 60"/>
                  <a:gd name="T40" fmla="*/ 0 w 34"/>
                  <a:gd name="T41" fmla="*/ 54 h 60"/>
                  <a:gd name="T42" fmla="*/ 0 w 34"/>
                  <a:gd name="T43" fmla="*/ 52 h 60"/>
                  <a:gd name="T44" fmla="*/ 2 w 34"/>
                  <a:gd name="T45" fmla="*/ 52 h 60"/>
                  <a:gd name="T46" fmla="*/ 2 w 34"/>
                  <a:gd name="T47" fmla="*/ 52 h 60"/>
                  <a:gd name="T48" fmla="*/ 4 w 34"/>
                  <a:gd name="T49" fmla="*/ 52 h 60"/>
                  <a:gd name="T50" fmla="*/ 4 w 34"/>
                  <a:gd name="T51" fmla="*/ 52 h 60"/>
                  <a:gd name="T52" fmla="*/ 6 w 34"/>
                  <a:gd name="T53" fmla="*/ 52 h 60"/>
                  <a:gd name="T54" fmla="*/ 6 w 34"/>
                  <a:gd name="T55" fmla="*/ 52 h 60"/>
                  <a:gd name="T56" fmla="*/ 8 w 34"/>
                  <a:gd name="T57" fmla="*/ 54 h 60"/>
                  <a:gd name="T58" fmla="*/ 12 w 34"/>
                  <a:gd name="T59" fmla="*/ 54 h 60"/>
                  <a:gd name="T60" fmla="*/ 14 w 34"/>
                  <a:gd name="T61" fmla="*/ 56 h 60"/>
                  <a:gd name="T62" fmla="*/ 20 w 34"/>
                  <a:gd name="T63" fmla="*/ 54 h 60"/>
                  <a:gd name="T64" fmla="*/ 24 w 34"/>
                  <a:gd name="T65" fmla="*/ 52 h 60"/>
                  <a:gd name="T66" fmla="*/ 26 w 34"/>
                  <a:gd name="T67" fmla="*/ 48 h 60"/>
                  <a:gd name="T68" fmla="*/ 26 w 34"/>
                  <a:gd name="T69" fmla="*/ 42 h 60"/>
                  <a:gd name="T70" fmla="*/ 26 w 34"/>
                  <a:gd name="T71" fmla="*/ 38 h 60"/>
                  <a:gd name="T72" fmla="*/ 24 w 34"/>
                  <a:gd name="T73" fmla="*/ 32 h 60"/>
                  <a:gd name="T74" fmla="*/ 20 w 34"/>
                  <a:gd name="T75" fmla="*/ 28 h 60"/>
                  <a:gd name="T76" fmla="*/ 14 w 34"/>
                  <a:gd name="T77" fmla="*/ 26 h 60"/>
                  <a:gd name="T78" fmla="*/ 8 w 34"/>
                  <a:gd name="T79" fmla="*/ 24 h 60"/>
                  <a:gd name="T80" fmla="*/ 2 w 34"/>
                  <a:gd name="T81" fmla="*/ 24 h 60"/>
                  <a:gd name="T82" fmla="*/ 12 w 34"/>
                  <a:gd name="T83" fmla="*/ 0 h 60"/>
                  <a:gd name="T84" fmla="*/ 34 w 34"/>
                  <a:gd name="T8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4" h="60">
                    <a:moveTo>
                      <a:pt x="34" y="0"/>
                    </a:moveTo>
                    <a:lnTo>
                      <a:pt x="30" y="8"/>
                    </a:lnTo>
                    <a:lnTo>
                      <a:pt x="12" y="8"/>
                    </a:lnTo>
                    <a:lnTo>
                      <a:pt x="8" y="16"/>
                    </a:lnTo>
                    <a:lnTo>
                      <a:pt x="16" y="18"/>
                    </a:lnTo>
                    <a:lnTo>
                      <a:pt x="22" y="20"/>
                    </a:lnTo>
                    <a:lnTo>
                      <a:pt x="26" y="24"/>
                    </a:lnTo>
                    <a:lnTo>
                      <a:pt x="30" y="30"/>
                    </a:lnTo>
                    <a:lnTo>
                      <a:pt x="32" y="38"/>
                    </a:lnTo>
                    <a:lnTo>
                      <a:pt x="32" y="42"/>
                    </a:lnTo>
                    <a:lnTo>
                      <a:pt x="30" y="46"/>
                    </a:lnTo>
                    <a:lnTo>
                      <a:pt x="28" y="50"/>
                    </a:lnTo>
                    <a:lnTo>
                      <a:pt x="26" y="52"/>
                    </a:lnTo>
                    <a:lnTo>
                      <a:pt x="22" y="56"/>
                    </a:lnTo>
                    <a:lnTo>
                      <a:pt x="20" y="58"/>
                    </a:lnTo>
                    <a:lnTo>
                      <a:pt x="14" y="60"/>
                    </a:lnTo>
                    <a:lnTo>
                      <a:pt x="10" y="60"/>
                    </a:lnTo>
                    <a:lnTo>
                      <a:pt x="6" y="60"/>
                    </a:lnTo>
                    <a:lnTo>
                      <a:pt x="2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6" y="52"/>
                    </a:lnTo>
                    <a:lnTo>
                      <a:pt x="8" y="54"/>
                    </a:lnTo>
                    <a:lnTo>
                      <a:pt x="12" y="54"/>
                    </a:lnTo>
                    <a:lnTo>
                      <a:pt x="14" y="56"/>
                    </a:lnTo>
                    <a:lnTo>
                      <a:pt x="20" y="54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6" y="42"/>
                    </a:lnTo>
                    <a:lnTo>
                      <a:pt x="26" y="38"/>
                    </a:lnTo>
                    <a:lnTo>
                      <a:pt x="24" y="32"/>
                    </a:lnTo>
                    <a:lnTo>
                      <a:pt x="20" y="28"/>
                    </a:lnTo>
                    <a:lnTo>
                      <a:pt x="14" y="26"/>
                    </a:lnTo>
                    <a:lnTo>
                      <a:pt x="8" y="24"/>
                    </a:lnTo>
                    <a:lnTo>
                      <a:pt x="2" y="24"/>
                    </a:lnTo>
                    <a:lnTo>
                      <a:pt x="12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1" name="Rectangle 169"/>
              <p:cNvSpPr>
                <a:spLocks noChangeArrowheads="1"/>
              </p:cNvSpPr>
              <p:nvPr/>
            </p:nvSpPr>
            <p:spPr bwMode="auto">
              <a:xfrm>
                <a:off x="2776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2" name="Freeform 170"/>
              <p:cNvSpPr>
                <a:spLocks/>
              </p:cNvSpPr>
              <p:nvPr/>
            </p:nvSpPr>
            <p:spPr bwMode="auto">
              <a:xfrm>
                <a:off x="2890" y="2296"/>
                <a:ext cx="10" cy="10"/>
              </a:xfrm>
              <a:custGeom>
                <a:avLst/>
                <a:gdLst>
                  <a:gd name="T0" fmla="*/ 4 w 10"/>
                  <a:gd name="T1" fmla="*/ 0 h 10"/>
                  <a:gd name="T2" fmla="*/ 6 w 10"/>
                  <a:gd name="T3" fmla="*/ 0 h 10"/>
                  <a:gd name="T4" fmla="*/ 8 w 10"/>
                  <a:gd name="T5" fmla="*/ 2 h 10"/>
                  <a:gd name="T6" fmla="*/ 10 w 10"/>
                  <a:gd name="T7" fmla="*/ 2 h 10"/>
                  <a:gd name="T8" fmla="*/ 10 w 10"/>
                  <a:gd name="T9" fmla="*/ 4 h 10"/>
                  <a:gd name="T10" fmla="*/ 10 w 10"/>
                  <a:gd name="T11" fmla="*/ 6 h 10"/>
                  <a:gd name="T12" fmla="*/ 8 w 10"/>
                  <a:gd name="T13" fmla="*/ 8 h 10"/>
                  <a:gd name="T14" fmla="*/ 6 w 10"/>
                  <a:gd name="T15" fmla="*/ 10 h 10"/>
                  <a:gd name="T16" fmla="*/ 4 w 10"/>
                  <a:gd name="T17" fmla="*/ 10 h 10"/>
                  <a:gd name="T18" fmla="*/ 4 w 10"/>
                  <a:gd name="T19" fmla="*/ 10 h 10"/>
                  <a:gd name="T20" fmla="*/ 2 w 10"/>
                  <a:gd name="T21" fmla="*/ 8 h 10"/>
                  <a:gd name="T22" fmla="*/ 0 w 10"/>
                  <a:gd name="T23" fmla="*/ 6 h 10"/>
                  <a:gd name="T24" fmla="*/ 0 w 10"/>
                  <a:gd name="T25" fmla="*/ 4 h 10"/>
                  <a:gd name="T26" fmla="*/ 0 w 10"/>
                  <a:gd name="T27" fmla="*/ 2 h 10"/>
                  <a:gd name="T28" fmla="*/ 2 w 10"/>
                  <a:gd name="T29" fmla="*/ 2 h 10"/>
                  <a:gd name="T30" fmla="*/ 4 w 10"/>
                  <a:gd name="T31" fmla="*/ 0 h 10"/>
                  <a:gd name="T32" fmla="*/ 4 w 10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10">
                    <a:moveTo>
                      <a:pt x="4" y="0"/>
                    </a:moveTo>
                    <a:lnTo>
                      <a:pt x="6" y="0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8" y="8"/>
                    </a:lnTo>
                    <a:lnTo>
                      <a:pt x="6" y="10"/>
                    </a:lnTo>
                    <a:lnTo>
                      <a:pt x="4" y="10"/>
                    </a:lnTo>
                    <a:lnTo>
                      <a:pt x="2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3" name="Freeform 171"/>
              <p:cNvSpPr>
                <a:spLocks noEditPoints="1"/>
              </p:cNvSpPr>
              <p:nvPr/>
            </p:nvSpPr>
            <p:spPr bwMode="auto">
              <a:xfrm>
                <a:off x="2910" y="2246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0 h 60"/>
                  <a:gd name="T4" fmla="*/ 2 w 36"/>
                  <a:gd name="T5" fmla="*/ 12 h 60"/>
                  <a:gd name="T6" fmla="*/ 6 w 36"/>
                  <a:gd name="T7" fmla="*/ 6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2 w 36"/>
                  <a:gd name="T21" fmla="*/ 12 h 60"/>
                  <a:gd name="T22" fmla="*/ 34 w 36"/>
                  <a:gd name="T23" fmla="*/ 20 h 60"/>
                  <a:gd name="T24" fmla="*/ 36 w 36"/>
                  <a:gd name="T25" fmla="*/ 30 h 60"/>
                  <a:gd name="T26" fmla="*/ 34 w 36"/>
                  <a:gd name="T27" fmla="*/ 38 h 60"/>
                  <a:gd name="T28" fmla="*/ 32 w 36"/>
                  <a:gd name="T29" fmla="*/ 46 h 60"/>
                  <a:gd name="T30" fmla="*/ 30 w 36"/>
                  <a:gd name="T31" fmla="*/ 52 h 60"/>
                  <a:gd name="T32" fmla="*/ 26 w 36"/>
                  <a:gd name="T33" fmla="*/ 56 h 60"/>
                  <a:gd name="T34" fmla="*/ 22 w 36"/>
                  <a:gd name="T35" fmla="*/ 58 h 60"/>
                  <a:gd name="T36" fmla="*/ 18 w 36"/>
                  <a:gd name="T37" fmla="*/ 60 h 60"/>
                  <a:gd name="T38" fmla="*/ 12 w 36"/>
                  <a:gd name="T39" fmla="*/ 58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0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0 h 60"/>
                  <a:gd name="T54" fmla="*/ 12 w 36"/>
                  <a:gd name="T55" fmla="*/ 54 h 60"/>
                  <a:gd name="T56" fmla="*/ 14 w 36"/>
                  <a:gd name="T57" fmla="*/ 56 h 60"/>
                  <a:gd name="T58" fmla="*/ 18 w 36"/>
                  <a:gd name="T59" fmla="*/ 56 h 60"/>
                  <a:gd name="T60" fmla="*/ 20 w 36"/>
                  <a:gd name="T61" fmla="*/ 56 h 60"/>
                  <a:gd name="T62" fmla="*/ 22 w 36"/>
                  <a:gd name="T63" fmla="*/ 54 h 60"/>
                  <a:gd name="T64" fmla="*/ 24 w 36"/>
                  <a:gd name="T65" fmla="*/ 52 h 60"/>
                  <a:gd name="T66" fmla="*/ 26 w 36"/>
                  <a:gd name="T67" fmla="*/ 48 h 60"/>
                  <a:gd name="T68" fmla="*/ 26 w 36"/>
                  <a:gd name="T69" fmla="*/ 40 h 60"/>
                  <a:gd name="T70" fmla="*/ 28 w 36"/>
                  <a:gd name="T71" fmla="*/ 28 h 60"/>
                  <a:gd name="T72" fmla="*/ 26 w 36"/>
                  <a:gd name="T73" fmla="*/ 18 h 60"/>
                  <a:gd name="T74" fmla="*/ 26 w 36"/>
                  <a:gd name="T75" fmla="*/ 10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2 h 60"/>
                  <a:gd name="T82" fmla="*/ 18 w 36"/>
                  <a:gd name="T83" fmla="*/ 2 h 60"/>
                  <a:gd name="T84" fmla="*/ 14 w 36"/>
                  <a:gd name="T85" fmla="*/ 2 h 60"/>
                  <a:gd name="T86" fmla="*/ 12 w 36"/>
                  <a:gd name="T87" fmla="*/ 4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2" y="12"/>
                    </a:lnTo>
                    <a:lnTo>
                      <a:pt x="34" y="20"/>
                    </a:lnTo>
                    <a:lnTo>
                      <a:pt x="36" y="30"/>
                    </a:lnTo>
                    <a:lnTo>
                      <a:pt x="34" y="38"/>
                    </a:lnTo>
                    <a:lnTo>
                      <a:pt x="32" y="46"/>
                    </a:lnTo>
                    <a:lnTo>
                      <a:pt x="30" y="52"/>
                    </a:lnTo>
                    <a:lnTo>
                      <a:pt x="26" y="56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2" y="58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0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0"/>
                    </a:lnTo>
                    <a:lnTo>
                      <a:pt x="12" y="54"/>
                    </a:lnTo>
                    <a:lnTo>
                      <a:pt x="14" y="56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2" y="54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6" y="40"/>
                    </a:lnTo>
                    <a:lnTo>
                      <a:pt x="28" y="28"/>
                    </a:lnTo>
                    <a:lnTo>
                      <a:pt x="26" y="18"/>
                    </a:lnTo>
                    <a:lnTo>
                      <a:pt x="26" y="10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12" y="4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4" name="Freeform 172"/>
              <p:cNvSpPr>
                <a:spLocks noEditPoints="1"/>
              </p:cNvSpPr>
              <p:nvPr/>
            </p:nvSpPr>
            <p:spPr bwMode="auto">
              <a:xfrm>
                <a:off x="2952" y="2246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0 h 60"/>
                  <a:gd name="T4" fmla="*/ 4 w 38"/>
                  <a:gd name="T5" fmla="*/ 12 h 60"/>
                  <a:gd name="T6" fmla="*/ 8 w 38"/>
                  <a:gd name="T7" fmla="*/ 6 h 60"/>
                  <a:gd name="T8" fmla="*/ 12 w 38"/>
                  <a:gd name="T9" fmla="*/ 2 h 60"/>
                  <a:gd name="T10" fmla="*/ 16 w 38"/>
                  <a:gd name="T11" fmla="*/ 0 h 60"/>
                  <a:gd name="T12" fmla="*/ 20 w 38"/>
                  <a:gd name="T13" fmla="*/ 0 h 60"/>
                  <a:gd name="T14" fmla="*/ 24 w 38"/>
                  <a:gd name="T15" fmla="*/ 0 h 60"/>
                  <a:gd name="T16" fmla="*/ 28 w 38"/>
                  <a:gd name="T17" fmla="*/ 2 h 60"/>
                  <a:gd name="T18" fmla="*/ 30 w 38"/>
                  <a:gd name="T19" fmla="*/ 6 h 60"/>
                  <a:gd name="T20" fmla="*/ 34 w 38"/>
                  <a:gd name="T21" fmla="*/ 12 h 60"/>
                  <a:gd name="T22" fmla="*/ 36 w 38"/>
                  <a:gd name="T23" fmla="*/ 20 h 60"/>
                  <a:gd name="T24" fmla="*/ 38 w 38"/>
                  <a:gd name="T25" fmla="*/ 30 h 60"/>
                  <a:gd name="T26" fmla="*/ 36 w 38"/>
                  <a:gd name="T27" fmla="*/ 38 h 60"/>
                  <a:gd name="T28" fmla="*/ 34 w 38"/>
                  <a:gd name="T29" fmla="*/ 46 h 60"/>
                  <a:gd name="T30" fmla="*/ 32 w 38"/>
                  <a:gd name="T31" fmla="*/ 52 h 60"/>
                  <a:gd name="T32" fmla="*/ 28 w 38"/>
                  <a:gd name="T33" fmla="*/ 56 h 60"/>
                  <a:gd name="T34" fmla="*/ 24 w 38"/>
                  <a:gd name="T35" fmla="*/ 58 h 60"/>
                  <a:gd name="T36" fmla="*/ 18 w 38"/>
                  <a:gd name="T37" fmla="*/ 60 h 60"/>
                  <a:gd name="T38" fmla="*/ 14 w 38"/>
                  <a:gd name="T39" fmla="*/ 58 h 60"/>
                  <a:gd name="T40" fmla="*/ 10 w 38"/>
                  <a:gd name="T41" fmla="*/ 56 h 60"/>
                  <a:gd name="T42" fmla="*/ 6 w 38"/>
                  <a:gd name="T43" fmla="*/ 50 h 60"/>
                  <a:gd name="T44" fmla="*/ 2 w 38"/>
                  <a:gd name="T45" fmla="*/ 40 h 60"/>
                  <a:gd name="T46" fmla="*/ 0 w 38"/>
                  <a:gd name="T47" fmla="*/ 30 h 60"/>
                  <a:gd name="T48" fmla="*/ 10 w 38"/>
                  <a:gd name="T49" fmla="*/ 32 h 60"/>
                  <a:gd name="T50" fmla="*/ 10 w 38"/>
                  <a:gd name="T51" fmla="*/ 42 h 60"/>
                  <a:gd name="T52" fmla="*/ 12 w 38"/>
                  <a:gd name="T53" fmla="*/ 50 h 60"/>
                  <a:gd name="T54" fmla="*/ 14 w 38"/>
                  <a:gd name="T55" fmla="*/ 54 h 60"/>
                  <a:gd name="T56" fmla="*/ 16 w 38"/>
                  <a:gd name="T57" fmla="*/ 56 h 60"/>
                  <a:gd name="T58" fmla="*/ 20 w 38"/>
                  <a:gd name="T59" fmla="*/ 56 h 60"/>
                  <a:gd name="T60" fmla="*/ 22 w 38"/>
                  <a:gd name="T61" fmla="*/ 56 h 60"/>
                  <a:gd name="T62" fmla="*/ 24 w 38"/>
                  <a:gd name="T63" fmla="*/ 54 h 60"/>
                  <a:gd name="T64" fmla="*/ 26 w 38"/>
                  <a:gd name="T65" fmla="*/ 52 h 60"/>
                  <a:gd name="T66" fmla="*/ 28 w 38"/>
                  <a:gd name="T67" fmla="*/ 48 h 60"/>
                  <a:gd name="T68" fmla="*/ 28 w 38"/>
                  <a:gd name="T69" fmla="*/ 40 h 60"/>
                  <a:gd name="T70" fmla="*/ 30 w 38"/>
                  <a:gd name="T71" fmla="*/ 28 h 60"/>
                  <a:gd name="T72" fmla="*/ 28 w 38"/>
                  <a:gd name="T73" fmla="*/ 18 h 60"/>
                  <a:gd name="T74" fmla="*/ 28 w 38"/>
                  <a:gd name="T75" fmla="*/ 10 h 60"/>
                  <a:gd name="T76" fmla="*/ 26 w 38"/>
                  <a:gd name="T77" fmla="*/ 6 h 60"/>
                  <a:gd name="T78" fmla="*/ 24 w 38"/>
                  <a:gd name="T79" fmla="*/ 4 h 60"/>
                  <a:gd name="T80" fmla="*/ 22 w 38"/>
                  <a:gd name="T81" fmla="*/ 2 h 60"/>
                  <a:gd name="T82" fmla="*/ 20 w 38"/>
                  <a:gd name="T83" fmla="*/ 2 h 60"/>
                  <a:gd name="T84" fmla="*/ 16 w 38"/>
                  <a:gd name="T85" fmla="*/ 2 h 60"/>
                  <a:gd name="T86" fmla="*/ 14 w 38"/>
                  <a:gd name="T87" fmla="*/ 4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10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0"/>
                    </a:lnTo>
                    <a:lnTo>
                      <a:pt x="4" y="12"/>
                    </a:lnTo>
                    <a:lnTo>
                      <a:pt x="8" y="6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4" y="12"/>
                    </a:lnTo>
                    <a:lnTo>
                      <a:pt x="36" y="20"/>
                    </a:lnTo>
                    <a:lnTo>
                      <a:pt x="38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6"/>
                    </a:lnTo>
                    <a:lnTo>
                      <a:pt x="24" y="58"/>
                    </a:lnTo>
                    <a:lnTo>
                      <a:pt x="18" y="60"/>
                    </a:lnTo>
                    <a:lnTo>
                      <a:pt x="14" y="58"/>
                    </a:lnTo>
                    <a:lnTo>
                      <a:pt x="10" y="56"/>
                    </a:lnTo>
                    <a:lnTo>
                      <a:pt x="6" y="50"/>
                    </a:lnTo>
                    <a:lnTo>
                      <a:pt x="2" y="40"/>
                    </a:lnTo>
                    <a:lnTo>
                      <a:pt x="0" y="30"/>
                    </a:lnTo>
                    <a:close/>
                    <a:moveTo>
                      <a:pt x="10" y="32"/>
                    </a:moveTo>
                    <a:lnTo>
                      <a:pt x="10" y="42"/>
                    </a:lnTo>
                    <a:lnTo>
                      <a:pt x="12" y="50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20" y="56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52"/>
                    </a:lnTo>
                    <a:lnTo>
                      <a:pt x="28" y="48"/>
                    </a:lnTo>
                    <a:lnTo>
                      <a:pt x="28" y="40"/>
                    </a:lnTo>
                    <a:lnTo>
                      <a:pt x="30" y="28"/>
                    </a:lnTo>
                    <a:lnTo>
                      <a:pt x="28" y="18"/>
                    </a:lnTo>
                    <a:lnTo>
                      <a:pt x="28" y="10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1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5" name="Freeform 173"/>
              <p:cNvSpPr>
                <a:spLocks noEditPoints="1"/>
              </p:cNvSpPr>
              <p:nvPr/>
            </p:nvSpPr>
            <p:spPr bwMode="auto">
              <a:xfrm>
                <a:off x="2996" y="2246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0 h 60"/>
                  <a:gd name="T4" fmla="*/ 4 w 38"/>
                  <a:gd name="T5" fmla="*/ 12 h 60"/>
                  <a:gd name="T6" fmla="*/ 8 w 38"/>
                  <a:gd name="T7" fmla="*/ 6 h 60"/>
                  <a:gd name="T8" fmla="*/ 12 w 38"/>
                  <a:gd name="T9" fmla="*/ 2 h 60"/>
                  <a:gd name="T10" fmla="*/ 16 w 38"/>
                  <a:gd name="T11" fmla="*/ 0 h 60"/>
                  <a:gd name="T12" fmla="*/ 20 w 38"/>
                  <a:gd name="T13" fmla="*/ 0 h 60"/>
                  <a:gd name="T14" fmla="*/ 24 w 38"/>
                  <a:gd name="T15" fmla="*/ 0 h 60"/>
                  <a:gd name="T16" fmla="*/ 28 w 38"/>
                  <a:gd name="T17" fmla="*/ 2 h 60"/>
                  <a:gd name="T18" fmla="*/ 30 w 38"/>
                  <a:gd name="T19" fmla="*/ 6 h 60"/>
                  <a:gd name="T20" fmla="*/ 34 w 38"/>
                  <a:gd name="T21" fmla="*/ 12 h 60"/>
                  <a:gd name="T22" fmla="*/ 36 w 38"/>
                  <a:gd name="T23" fmla="*/ 20 h 60"/>
                  <a:gd name="T24" fmla="*/ 38 w 38"/>
                  <a:gd name="T25" fmla="*/ 30 h 60"/>
                  <a:gd name="T26" fmla="*/ 36 w 38"/>
                  <a:gd name="T27" fmla="*/ 38 h 60"/>
                  <a:gd name="T28" fmla="*/ 34 w 38"/>
                  <a:gd name="T29" fmla="*/ 46 h 60"/>
                  <a:gd name="T30" fmla="*/ 32 w 38"/>
                  <a:gd name="T31" fmla="*/ 52 h 60"/>
                  <a:gd name="T32" fmla="*/ 28 w 38"/>
                  <a:gd name="T33" fmla="*/ 56 h 60"/>
                  <a:gd name="T34" fmla="*/ 22 w 38"/>
                  <a:gd name="T35" fmla="*/ 58 h 60"/>
                  <a:gd name="T36" fmla="*/ 18 w 38"/>
                  <a:gd name="T37" fmla="*/ 60 h 60"/>
                  <a:gd name="T38" fmla="*/ 14 w 38"/>
                  <a:gd name="T39" fmla="*/ 58 h 60"/>
                  <a:gd name="T40" fmla="*/ 10 w 38"/>
                  <a:gd name="T41" fmla="*/ 56 h 60"/>
                  <a:gd name="T42" fmla="*/ 6 w 38"/>
                  <a:gd name="T43" fmla="*/ 50 h 60"/>
                  <a:gd name="T44" fmla="*/ 2 w 38"/>
                  <a:gd name="T45" fmla="*/ 40 h 60"/>
                  <a:gd name="T46" fmla="*/ 0 w 38"/>
                  <a:gd name="T47" fmla="*/ 30 h 60"/>
                  <a:gd name="T48" fmla="*/ 8 w 38"/>
                  <a:gd name="T49" fmla="*/ 32 h 60"/>
                  <a:gd name="T50" fmla="*/ 10 w 38"/>
                  <a:gd name="T51" fmla="*/ 42 h 60"/>
                  <a:gd name="T52" fmla="*/ 12 w 38"/>
                  <a:gd name="T53" fmla="*/ 50 h 60"/>
                  <a:gd name="T54" fmla="*/ 14 w 38"/>
                  <a:gd name="T55" fmla="*/ 54 h 60"/>
                  <a:gd name="T56" fmla="*/ 16 w 38"/>
                  <a:gd name="T57" fmla="*/ 56 h 60"/>
                  <a:gd name="T58" fmla="*/ 18 w 38"/>
                  <a:gd name="T59" fmla="*/ 56 h 60"/>
                  <a:gd name="T60" fmla="*/ 22 w 38"/>
                  <a:gd name="T61" fmla="*/ 56 h 60"/>
                  <a:gd name="T62" fmla="*/ 24 w 38"/>
                  <a:gd name="T63" fmla="*/ 54 h 60"/>
                  <a:gd name="T64" fmla="*/ 26 w 38"/>
                  <a:gd name="T65" fmla="*/ 52 h 60"/>
                  <a:gd name="T66" fmla="*/ 28 w 38"/>
                  <a:gd name="T67" fmla="*/ 48 h 60"/>
                  <a:gd name="T68" fmla="*/ 28 w 38"/>
                  <a:gd name="T69" fmla="*/ 40 h 60"/>
                  <a:gd name="T70" fmla="*/ 30 w 38"/>
                  <a:gd name="T71" fmla="*/ 28 h 60"/>
                  <a:gd name="T72" fmla="*/ 28 w 38"/>
                  <a:gd name="T73" fmla="*/ 18 h 60"/>
                  <a:gd name="T74" fmla="*/ 28 w 38"/>
                  <a:gd name="T75" fmla="*/ 10 h 60"/>
                  <a:gd name="T76" fmla="*/ 26 w 38"/>
                  <a:gd name="T77" fmla="*/ 6 h 60"/>
                  <a:gd name="T78" fmla="*/ 24 w 38"/>
                  <a:gd name="T79" fmla="*/ 4 h 60"/>
                  <a:gd name="T80" fmla="*/ 22 w 38"/>
                  <a:gd name="T81" fmla="*/ 2 h 60"/>
                  <a:gd name="T82" fmla="*/ 20 w 38"/>
                  <a:gd name="T83" fmla="*/ 2 h 60"/>
                  <a:gd name="T84" fmla="*/ 16 w 38"/>
                  <a:gd name="T85" fmla="*/ 2 h 60"/>
                  <a:gd name="T86" fmla="*/ 14 w 38"/>
                  <a:gd name="T87" fmla="*/ 4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8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0"/>
                    </a:lnTo>
                    <a:lnTo>
                      <a:pt x="4" y="12"/>
                    </a:lnTo>
                    <a:lnTo>
                      <a:pt x="8" y="6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4" y="12"/>
                    </a:lnTo>
                    <a:lnTo>
                      <a:pt x="36" y="20"/>
                    </a:lnTo>
                    <a:lnTo>
                      <a:pt x="38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6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4" y="58"/>
                    </a:lnTo>
                    <a:lnTo>
                      <a:pt x="10" y="56"/>
                    </a:lnTo>
                    <a:lnTo>
                      <a:pt x="6" y="50"/>
                    </a:lnTo>
                    <a:lnTo>
                      <a:pt x="2" y="40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0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6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52"/>
                    </a:lnTo>
                    <a:lnTo>
                      <a:pt x="28" y="48"/>
                    </a:lnTo>
                    <a:lnTo>
                      <a:pt x="28" y="40"/>
                    </a:lnTo>
                    <a:lnTo>
                      <a:pt x="30" y="28"/>
                    </a:lnTo>
                    <a:lnTo>
                      <a:pt x="28" y="18"/>
                    </a:lnTo>
                    <a:lnTo>
                      <a:pt x="28" y="10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6" name="Freeform 174"/>
              <p:cNvSpPr>
                <a:spLocks/>
              </p:cNvSpPr>
              <p:nvPr/>
            </p:nvSpPr>
            <p:spPr bwMode="auto">
              <a:xfrm>
                <a:off x="3046" y="2246"/>
                <a:ext cx="24" cy="58"/>
              </a:xfrm>
              <a:custGeom>
                <a:avLst/>
                <a:gdLst>
                  <a:gd name="T0" fmla="*/ 0 w 24"/>
                  <a:gd name="T1" fmla="*/ 6 h 58"/>
                  <a:gd name="T2" fmla="*/ 14 w 24"/>
                  <a:gd name="T3" fmla="*/ 0 h 58"/>
                  <a:gd name="T4" fmla="*/ 16 w 24"/>
                  <a:gd name="T5" fmla="*/ 0 h 58"/>
                  <a:gd name="T6" fmla="*/ 16 w 24"/>
                  <a:gd name="T7" fmla="*/ 48 h 58"/>
                  <a:gd name="T8" fmla="*/ 16 w 24"/>
                  <a:gd name="T9" fmla="*/ 52 h 58"/>
                  <a:gd name="T10" fmla="*/ 16 w 24"/>
                  <a:gd name="T11" fmla="*/ 56 h 58"/>
                  <a:gd name="T12" fmla="*/ 18 w 24"/>
                  <a:gd name="T13" fmla="*/ 56 h 58"/>
                  <a:gd name="T14" fmla="*/ 18 w 24"/>
                  <a:gd name="T15" fmla="*/ 58 h 58"/>
                  <a:gd name="T16" fmla="*/ 20 w 24"/>
                  <a:gd name="T17" fmla="*/ 58 h 58"/>
                  <a:gd name="T18" fmla="*/ 24 w 24"/>
                  <a:gd name="T19" fmla="*/ 58 h 58"/>
                  <a:gd name="T20" fmla="*/ 24 w 24"/>
                  <a:gd name="T21" fmla="*/ 58 h 58"/>
                  <a:gd name="T22" fmla="*/ 2 w 24"/>
                  <a:gd name="T23" fmla="*/ 58 h 58"/>
                  <a:gd name="T24" fmla="*/ 2 w 24"/>
                  <a:gd name="T25" fmla="*/ 58 h 58"/>
                  <a:gd name="T26" fmla="*/ 6 w 24"/>
                  <a:gd name="T27" fmla="*/ 58 h 58"/>
                  <a:gd name="T28" fmla="*/ 8 w 24"/>
                  <a:gd name="T29" fmla="*/ 58 h 58"/>
                  <a:gd name="T30" fmla="*/ 8 w 24"/>
                  <a:gd name="T31" fmla="*/ 56 h 58"/>
                  <a:gd name="T32" fmla="*/ 8 w 24"/>
                  <a:gd name="T33" fmla="*/ 56 h 58"/>
                  <a:gd name="T34" fmla="*/ 10 w 24"/>
                  <a:gd name="T35" fmla="*/ 54 h 58"/>
                  <a:gd name="T36" fmla="*/ 10 w 24"/>
                  <a:gd name="T37" fmla="*/ 48 h 58"/>
                  <a:gd name="T38" fmla="*/ 10 w 24"/>
                  <a:gd name="T39" fmla="*/ 16 h 58"/>
                  <a:gd name="T40" fmla="*/ 10 w 24"/>
                  <a:gd name="T41" fmla="*/ 10 h 58"/>
                  <a:gd name="T42" fmla="*/ 8 w 24"/>
                  <a:gd name="T43" fmla="*/ 8 h 58"/>
                  <a:gd name="T44" fmla="*/ 8 w 24"/>
                  <a:gd name="T45" fmla="*/ 6 h 58"/>
                  <a:gd name="T46" fmla="*/ 8 w 24"/>
                  <a:gd name="T47" fmla="*/ 6 h 58"/>
                  <a:gd name="T48" fmla="*/ 6 w 24"/>
                  <a:gd name="T49" fmla="*/ 6 h 58"/>
                  <a:gd name="T50" fmla="*/ 6 w 24"/>
                  <a:gd name="T51" fmla="*/ 6 h 58"/>
                  <a:gd name="T52" fmla="*/ 4 w 24"/>
                  <a:gd name="T53" fmla="*/ 6 h 58"/>
                  <a:gd name="T54" fmla="*/ 2 w 24"/>
                  <a:gd name="T55" fmla="*/ 6 h 58"/>
                  <a:gd name="T56" fmla="*/ 0 w 24"/>
                  <a:gd name="T57" fmla="*/ 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" h="58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48"/>
                    </a:lnTo>
                    <a:lnTo>
                      <a:pt x="16" y="52"/>
                    </a:lnTo>
                    <a:lnTo>
                      <a:pt x="16" y="56"/>
                    </a:lnTo>
                    <a:lnTo>
                      <a:pt x="18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8"/>
                    </a:lnTo>
                    <a:lnTo>
                      <a:pt x="2" y="58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8" y="56"/>
                    </a:lnTo>
                    <a:lnTo>
                      <a:pt x="10" y="54"/>
                    </a:lnTo>
                    <a:lnTo>
                      <a:pt x="10" y="48"/>
                    </a:lnTo>
                    <a:lnTo>
                      <a:pt x="10" y="16"/>
                    </a:lnTo>
                    <a:lnTo>
                      <a:pt x="10" y="10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7" name="Freeform 175"/>
              <p:cNvSpPr>
                <a:spLocks/>
              </p:cNvSpPr>
              <p:nvPr/>
            </p:nvSpPr>
            <p:spPr bwMode="auto">
              <a:xfrm>
                <a:off x="3090" y="2246"/>
                <a:ext cx="24" cy="58"/>
              </a:xfrm>
              <a:custGeom>
                <a:avLst/>
                <a:gdLst>
                  <a:gd name="T0" fmla="*/ 0 w 24"/>
                  <a:gd name="T1" fmla="*/ 6 h 58"/>
                  <a:gd name="T2" fmla="*/ 14 w 24"/>
                  <a:gd name="T3" fmla="*/ 0 h 58"/>
                  <a:gd name="T4" fmla="*/ 16 w 24"/>
                  <a:gd name="T5" fmla="*/ 0 h 58"/>
                  <a:gd name="T6" fmla="*/ 16 w 24"/>
                  <a:gd name="T7" fmla="*/ 48 h 58"/>
                  <a:gd name="T8" fmla="*/ 16 w 24"/>
                  <a:gd name="T9" fmla="*/ 52 h 58"/>
                  <a:gd name="T10" fmla="*/ 16 w 24"/>
                  <a:gd name="T11" fmla="*/ 56 h 58"/>
                  <a:gd name="T12" fmla="*/ 18 w 24"/>
                  <a:gd name="T13" fmla="*/ 56 h 58"/>
                  <a:gd name="T14" fmla="*/ 18 w 24"/>
                  <a:gd name="T15" fmla="*/ 58 h 58"/>
                  <a:gd name="T16" fmla="*/ 20 w 24"/>
                  <a:gd name="T17" fmla="*/ 58 h 58"/>
                  <a:gd name="T18" fmla="*/ 24 w 24"/>
                  <a:gd name="T19" fmla="*/ 58 h 58"/>
                  <a:gd name="T20" fmla="*/ 24 w 24"/>
                  <a:gd name="T21" fmla="*/ 58 h 58"/>
                  <a:gd name="T22" fmla="*/ 2 w 24"/>
                  <a:gd name="T23" fmla="*/ 58 h 58"/>
                  <a:gd name="T24" fmla="*/ 2 w 24"/>
                  <a:gd name="T25" fmla="*/ 58 h 58"/>
                  <a:gd name="T26" fmla="*/ 4 w 24"/>
                  <a:gd name="T27" fmla="*/ 58 h 58"/>
                  <a:gd name="T28" fmla="*/ 6 w 24"/>
                  <a:gd name="T29" fmla="*/ 58 h 58"/>
                  <a:gd name="T30" fmla="*/ 8 w 24"/>
                  <a:gd name="T31" fmla="*/ 56 h 58"/>
                  <a:gd name="T32" fmla="*/ 8 w 24"/>
                  <a:gd name="T33" fmla="*/ 56 h 58"/>
                  <a:gd name="T34" fmla="*/ 8 w 24"/>
                  <a:gd name="T35" fmla="*/ 54 h 58"/>
                  <a:gd name="T36" fmla="*/ 8 w 24"/>
                  <a:gd name="T37" fmla="*/ 48 h 58"/>
                  <a:gd name="T38" fmla="*/ 8 w 24"/>
                  <a:gd name="T39" fmla="*/ 16 h 58"/>
                  <a:gd name="T40" fmla="*/ 8 w 24"/>
                  <a:gd name="T41" fmla="*/ 10 h 58"/>
                  <a:gd name="T42" fmla="*/ 8 w 24"/>
                  <a:gd name="T43" fmla="*/ 8 h 58"/>
                  <a:gd name="T44" fmla="*/ 8 w 24"/>
                  <a:gd name="T45" fmla="*/ 6 h 58"/>
                  <a:gd name="T46" fmla="*/ 8 w 24"/>
                  <a:gd name="T47" fmla="*/ 6 h 58"/>
                  <a:gd name="T48" fmla="*/ 6 w 24"/>
                  <a:gd name="T49" fmla="*/ 6 h 58"/>
                  <a:gd name="T50" fmla="*/ 6 w 24"/>
                  <a:gd name="T51" fmla="*/ 6 h 58"/>
                  <a:gd name="T52" fmla="*/ 4 w 24"/>
                  <a:gd name="T53" fmla="*/ 6 h 58"/>
                  <a:gd name="T54" fmla="*/ 2 w 24"/>
                  <a:gd name="T55" fmla="*/ 6 h 58"/>
                  <a:gd name="T56" fmla="*/ 0 w 24"/>
                  <a:gd name="T57" fmla="*/ 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" h="58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48"/>
                    </a:lnTo>
                    <a:lnTo>
                      <a:pt x="16" y="52"/>
                    </a:lnTo>
                    <a:lnTo>
                      <a:pt x="16" y="56"/>
                    </a:lnTo>
                    <a:lnTo>
                      <a:pt x="18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8"/>
                    </a:lnTo>
                    <a:lnTo>
                      <a:pt x="2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48"/>
                    </a:lnTo>
                    <a:lnTo>
                      <a:pt x="8" y="16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8" name="Freeform 176"/>
              <p:cNvSpPr>
                <a:spLocks/>
              </p:cNvSpPr>
              <p:nvPr/>
            </p:nvSpPr>
            <p:spPr bwMode="auto">
              <a:xfrm>
                <a:off x="3128" y="2246"/>
                <a:ext cx="36" cy="60"/>
              </a:xfrm>
              <a:custGeom>
                <a:avLst/>
                <a:gdLst>
                  <a:gd name="T0" fmla="*/ 6 w 36"/>
                  <a:gd name="T1" fmla="*/ 0 h 60"/>
                  <a:gd name="T2" fmla="*/ 36 w 36"/>
                  <a:gd name="T3" fmla="*/ 0 h 60"/>
                  <a:gd name="T4" fmla="*/ 36 w 36"/>
                  <a:gd name="T5" fmla="*/ 2 h 60"/>
                  <a:gd name="T6" fmla="*/ 16 w 36"/>
                  <a:gd name="T7" fmla="*/ 60 h 60"/>
                  <a:gd name="T8" fmla="*/ 10 w 36"/>
                  <a:gd name="T9" fmla="*/ 60 h 60"/>
                  <a:gd name="T10" fmla="*/ 30 w 36"/>
                  <a:gd name="T11" fmla="*/ 8 h 60"/>
                  <a:gd name="T12" fmla="*/ 14 w 36"/>
                  <a:gd name="T13" fmla="*/ 8 h 60"/>
                  <a:gd name="T14" fmla="*/ 10 w 36"/>
                  <a:gd name="T15" fmla="*/ 8 h 60"/>
                  <a:gd name="T16" fmla="*/ 6 w 36"/>
                  <a:gd name="T17" fmla="*/ 8 h 60"/>
                  <a:gd name="T18" fmla="*/ 4 w 36"/>
                  <a:gd name="T19" fmla="*/ 12 h 60"/>
                  <a:gd name="T20" fmla="*/ 2 w 36"/>
                  <a:gd name="T21" fmla="*/ 14 h 60"/>
                  <a:gd name="T22" fmla="*/ 0 w 36"/>
                  <a:gd name="T23" fmla="*/ 14 h 60"/>
                  <a:gd name="T24" fmla="*/ 6 w 3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60">
                    <a:moveTo>
                      <a:pt x="6" y="0"/>
                    </a:moveTo>
                    <a:lnTo>
                      <a:pt x="36" y="0"/>
                    </a:lnTo>
                    <a:lnTo>
                      <a:pt x="36" y="2"/>
                    </a:lnTo>
                    <a:lnTo>
                      <a:pt x="16" y="60"/>
                    </a:lnTo>
                    <a:lnTo>
                      <a:pt x="10" y="60"/>
                    </a:lnTo>
                    <a:lnTo>
                      <a:pt x="30" y="8"/>
                    </a:lnTo>
                    <a:lnTo>
                      <a:pt x="14" y="8"/>
                    </a:lnTo>
                    <a:lnTo>
                      <a:pt x="10" y="8"/>
                    </a:lnTo>
                    <a:lnTo>
                      <a:pt x="6" y="8"/>
                    </a:lnTo>
                    <a:lnTo>
                      <a:pt x="4" y="12"/>
                    </a:lnTo>
                    <a:lnTo>
                      <a:pt x="2" y="14"/>
                    </a:lnTo>
                    <a:lnTo>
                      <a:pt x="0" y="1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9" name="Rectangle 177"/>
              <p:cNvSpPr>
                <a:spLocks noChangeArrowheads="1"/>
              </p:cNvSpPr>
              <p:nvPr/>
            </p:nvSpPr>
            <p:spPr bwMode="auto">
              <a:xfrm>
                <a:off x="3312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90" name="Freeform 178"/>
              <p:cNvSpPr>
                <a:spLocks/>
              </p:cNvSpPr>
              <p:nvPr/>
            </p:nvSpPr>
            <p:spPr bwMode="auto">
              <a:xfrm>
                <a:off x="3430" y="2246"/>
                <a:ext cx="32" cy="60"/>
              </a:xfrm>
              <a:custGeom>
                <a:avLst/>
                <a:gdLst>
                  <a:gd name="T0" fmla="*/ 2 w 32"/>
                  <a:gd name="T1" fmla="*/ 6 h 60"/>
                  <a:gd name="T2" fmla="*/ 10 w 32"/>
                  <a:gd name="T3" fmla="*/ 0 h 60"/>
                  <a:gd name="T4" fmla="*/ 22 w 32"/>
                  <a:gd name="T5" fmla="*/ 0 h 60"/>
                  <a:gd name="T6" fmla="*/ 28 w 32"/>
                  <a:gd name="T7" fmla="*/ 8 h 60"/>
                  <a:gd name="T8" fmla="*/ 28 w 32"/>
                  <a:gd name="T9" fmla="*/ 16 h 60"/>
                  <a:gd name="T10" fmla="*/ 22 w 32"/>
                  <a:gd name="T11" fmla="*/ 24 h 60"/>
                  <a:gd name="T12" fmla="*/ 30 w 32"/>
                  <a:gd name="T13" fmla="*/ 30 h 60"/>
                  <a:gd name="T14" fmla="*/ 32 w 32"/>
                  <a:gd name="T15" fmla="*/ 40 h 60"/>
                  <a:gd name="T16" fmla="*/ 28 w 32"/>
                  <a:gd name="T17" fmla="*/ 52 h 60"/>
                  <a:gd name="T18" fmla="*/ 16 w 32"/>
                  <a:gd name="T19" fmla="*/ 58 h 60"/>
                  <a:gd name="T20" fmla="*/ 4 w 32"/>
                  <a:gd name="T21" fmla="*/ 60 h 60"/>
                  <a:gd name="T22" fmla="*/ 0 w 32"/>
                  <a:gd name="T23" fmla="*/ 56 h 60"/>
                  <a:gd name="T24" fmla="*/ 0 w 32"/>
                  <a:gd name="T25" fmla="*/ 54 h 60"/>
                  <a:gd name="T26" fmla="*/ 2 w 32"/>
                  <a:gd name="T27" fmla="*/ 52 h 60"/>
                  <a:gd name="T28" fmla="*/ 4 w 32"/>
                  <a:gd name="T29" fmla="*/ 52 h 60"/>
                  <a:gd name="T30" fmla="*/ 6 w 32"/>
                  <a:gd name="T31" fmla="*/ 54 h 60"/>
                  <a:gd name="T32" fmla="*/ 10 w 32"/>
                  <a:gd name="T33" fmla="*/ 56 h 60"/>
                  <a:gd name="T34" fmla="*/ 14 w 32"/>
                  <a:gd name="T35" fmla="*/ 56 h 60"/>
                  <a:gd name="T36" fmla="*/ 18 w 32"/>
                  <a:gd name="T37" fmla="*/ 56 h 60"/>
                  <a:gd name="T38" fmla="*/ 24 w 32"/>
                  <a:gd name="T39" fmla="*/ 48 h 60"/>
                  <a:gd name="T40" fmla="*/ 26 w 32"/>
                  <a:gd name="T41" fmla="*/ 42 h 60"/>
                  <a:gd name="T42" fmla="*/ 24 w 32"/>
                  <a:gd name="T43" fmla="*/ 36 h 60"/>
                  <a:gd name="T44" fmla="*/ 20 w 32"/>
                  <a:gd name="T45" fmla="*/ 32 h 60"/>
                  <a:gd name="T46" fmla="*/ 14 w 32"/>
                  <a:gd name="T47" fmla="*/ 30 h 60"/>
                  <a:gd name="T48" fmla="*/ 10 w 32"/>
                  <a:gd name="T49" fmla="*/ 30 h 60"/>
                  <a:gd name="T50" fmla="*/ 12 w 32"/>
                  <a:gd name="T51" fmla="*/ 28 h 60"/>
                  <a:gd name="T52" fmla="*/ 20 w 32"/>
                  <a:gd name="T53" fmla="*/ 24 h 60"/>
                  <a:gd name="T54" fmla="*/ 22 w 32"/>
                  <a:gd name="T55" fmla="*/ 18 h 60"/>
                  <a:gd name="T56" fmla="*/ 22 w 32"/>
                  <a:gd name="T57" fmla="*/ 10 h 60"/>
                  <a:gd name="T58" fmla="*/ 16 w 32"/>
                  <a:gd name="T59" fmla="*/ 6 h 60"/>
                  <a:gd name="T60" fmla="*/ 8 w 32"/>
                  <a:gd name="T61" fmla="*/ 6 h 60"/>
                  <a:gd name="T62" fmla="*/ 2 w 32"/>
                  <a:gd name="T63" fmla="*/ 1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2" h="60">
                    <a:moveTo>
                      <a:pt x="0" y="12"/>
                    </a:moveTo>
                    <a:lnTo>
                      <a:pt x="2" y="6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6" y="4"/>
                    </a:lnTo>
                    <a:lnTo>
                      <a:pt x="28" y="8"/>
                    </a:lnTo>
                    <a:lnTo>
                      <a:pt x="30" y="12"/>
                    </a:lnTo>
                    <a:lnTo>
                      <a:pt x="28" y="16"/>
                    </a:lnTo>
                    <a:lnTo>
                      <a:pt x="26" y="20"/>
                    </a:lnTo>
                    <a:lnTo>
                      <a:pt x="22" y="24"/>
                    </a:lnTo>
                    <a:lnTo>
                      <a:pt x="26" y="26"/>
                    </a:lnTo>
                    <a:lnTo>
                      <a:pt x="30" y="30"/>
                    </a:lnTo>
                    <a:lnTo>
                      <a:pt x="32" y="34"/>
                    </a:lnTo>
                    <a:lnTo>
                      <a:pt x="32" y="40"/>
                    </a:lnTo>
                    <a:lnTo>
                      <a:pt x="30" y="46"/>
                    </a:lnTo>
                    <a:lnTo>
                      <a:pt x="28" y="52"/>
                    </a:lnTo>
                    <a:lnTo>
                      <a:pt x="22" y="56"/>
                    </a:lnTo>
                    <a:lnTo>
                      <a:pt x="16" y="58"/>
                    </a:lnTo>
                    <a:lnTo>
                      <a:pt x="10" y="60"/>
                    </a:lnTo>
                    <a:lnTo>
                      <a:pt x="4" y="60"/>
                    </a:lnTo>
                    <a:lnTo>
                      <a:pt x="2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6" y="54"/>
                    </a:lnTo>
                    <a:lnTo>
                      <a:pt x="8" y="54"/>
                    </a:lnTo>
                    <a:lnTo>
                      <a:pt x="10" y="56"/>
                    </a:lnTo>
                    <a:lnTo>
                      <a:pt x="12" y="56"/>
                    </a:lnTo>
                    <a:lnTo>
                      <a:pt x="14" y="56"/>
                    </a:lnTo>
                    <a:lnTo>
                      <a:pt x="18" y="56"/>
                    </a:lnTo>
                    <a:lnTo>
                      <a:pt x="22" y="52"/>
                    </a:lnTo>
                    <a:lnTo>
                      <a:pt x="24" y="48"/>
                    </a:lnTo>
                    <a:lnTo>
                      <a:pt x="26" y="44"/>
                    </a:lnTo>
                    <a:lnTo>
                      <a:pt x="26" y="42"/>
                    </a:lnTo>
                    <a:lnTo>
                      <a:pt x="24" y="38"/>
                    </a:lnTo>
                    <a:lnTo>
                      <a:pt x="24" y="36"/>
                    </a:lnTo>
                    <a:lnTo>
                      <a:pt x="22" y="34"/>
                    </a:lnTo>
                    <a:lnTo>
                      <a:pt x="20" y="32"/>
                    </a:lnTo>
                    <a:lnTo>
                      <a:pt x="16" y="32"/>
                    </a:lnTo>
                    <a:lnTo>
                      <a:pt x="14" y="30"/>
                    </a:lnTo>
                    <a:lnTo>
                      <a:pt x="10" y="30"/>
                    </a:lnTo>
                    <a:lnTo>
                      <a:pt x="10" y="28"/>
                    </a:lnTo>
                    <a:lnTo>
                      <a:pt x="12" y="28"/>
                    </a:lnTo>
                    <a:lnTo>
                      <a:pt x="16" y="26"/>
                    </a:lnTo>
                    <a:lnTo>
                      <a:pt x="20" y="24"/>
                    </a:lnTo>
                    <a:lnTo>
                      <a:pt x="22" y="22"/>
                    </a:lnTo>
                    <a:lnTo>
                      <a:pt x="22" y="18"/>
                    </a:lnTo>
                    <a:lnTo>
                      <a:pt x="22" y="14"/>
                    </a:lnTo>
                    <a:lnTo>
                      <a:pt x="22" y="10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4" y="4"/>
                    </a:lnTo>
                    <a:lnTo>
                      <a:pt x="8" y="6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442" name="Picture 17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6" y="2298"/>
                <a:ext cx="8" cy="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43" name="Picture 18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6" y="2298"/>
                <a:ext cx="8" cy="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93" name="Freeform 181"/>
              <p:cNvSpPr>
                <a:spLocks noEditPoints="1"/>
              </p:cNvSpPr>
              <p:nvPr/>
            </p:nvSpPr>
            <p:spPr bwMode="auto">
              <a:xfrm>
                <a:off x="3498" y="2246"/>
                <a:ext cx="36" cy="60"/>
              </a:xfrm>
              <a:custGeom>
                <a:avLst/>
                <a:gdLst>
                  <a:gd name="T0" fmla="*/ 34 w 36"/>
                  <a:gd name="T1" fmla="*/ 0 h 60"/>
                  <a:gd name="T2" fmla="*/ 34 w 36"/>
                  <a:gd name="T3" fmla="*/ 2 h 60"/>
                  <a:gd name="T4" fmla="*/ 30 w 36"/>
                  <a:gd name="T5" fmla="*/ 2 h 60"/>
                  <a:gd name="T6" fmla="*/ 26 w 36"/>
                  <a:gd name="T7" fmla="*/ 4 h 60"/>
                  <a:gd name="T8" fmla="*/ 22 w 36"/>
                  <a:gd name="T9" fmla="*/ 6 h 60"/>
                  <a:gd name="T10" fmla="*/ 18 w 36"/>
                  <a:gd name="T11" fmla="*/ 8 h 60"/>
                  <a:gd name="T12" fmla="*/ 16 w 36"/>
                  <a:gd name="T13" fmla="*/ 12 h 60"/>
                  <a:gd name="T14" fmla="*/ 12 w 36"/>
                  <a:gd name="T15" fmla="*/ 16 h 60"/>
                  <a:gd name="T16" fmla="*/ 10 w 36"/>
                  <a:gd name="T17" fmla="*/ 22 h 60"/>
                  <a:gd name="T18" fmla="*/ 8 w 36"/>
                  <a:gd name="T19" fmla="*/ 26 h 60"/>
                  <a:gd name="T20" fmla="*/ 14 w 36"/>
                  <a:gd name="T21" fmla="*/ 24 h 60"/>
                  <a:gd name="T22" fmla="*/ 22 w 36"/>
                  <a:gd name="T23" fmla="*/ 22 h 60"/>
                  <a:gd name="T24" fmla="*/ 26 w 36"/>
                  <a:gd name="T25" fmla="*/ 24 h 60"/>
                  <a:gd name="T26" fmla="*/ 32 w 36"/>
                  <a:gd name="T27" fmla="*/ 28 h 60"/>
                  <a:gd name="T28" fmla="*/ 34 w 36"/>
                  <a:gd name="T29" fmla="*/ 32 h 60"/>
                  <a:gd name="T30" fmla="*/ 36 w 36"/>
                  <a:gd name="T31" fmla="*/ 40 h 60"/>
                  <a:gd name="T32" fmla="*/ 34 w 36"/>
                  <a:gd name="T33" fmla="*/ 46 h 60"/>
                  <a:gd name="T34" fmla="*/ 32 w 36"/>
                  <a:gd name="T35" fmla="*/ 52 h 60"/>
                  <a:gd name="T36" fmla="*/ 28 w 36"/>
                  <a:gd name="T37" fmla="*/ 56 h 60"/>
                  <a:gd name="T38" fmla="*/ 22 w 36"/>
                  <a:gd name="T39" fmla="*/ 58 h 60"/>
                  <a:gd name="T40" fmla="*/ 18 w 36"/>
                  <a:gd name="T41" fmla="*/ 60 h 60"/>
                  <a:gd name="T42" fmla="*/ 12 w 36"/>
                  <a:gd name="T43" fmla="*/ 58 h 60"/>
                  <a:gd name="T44" fmla="*/ 8 w 36"/>
                  <a:gd name="T45" fmla="*/ 56 h 60"/>
                  <a:gd name="T46" fmla="*/ 2 w 36"/>
                  <a:gd name="T47" fmla="*/ 50 h 60"/>
                  <a:gd name="T48" fmla="*/ 0 w 36"/>
                  <a:gd name="T49" fmla="*/ 44 h 60"/>
                  <a:gd name="T50" fmla="*/ 0 w 36"/>
                  <a:gd name="T51" fmla="*/ 36 h 60"/>
                  <a:gd name="T52" fmla="*/ 0 w 36"/>
                  <a:gd name="T53" fmla="*/ 28 h 60"/>
                  <a:gd name="T54" fmla="*/ 2 w 36"/>
                  <a:gd name="T55" fmla="*/ 22 h 60"/>
                  <a:gd name="T56" fmla="*/ 6 w 36"/>
                  <a:gd name="T57" fmla="*/ 14 h 60"/>
                  <a:gd name="T58" fmla="*/ 12 w 36"/>
                  <a:gd name="T59" fmla="*/ 8 h 60"/>
                  <a:gd name="T60" fmla="*/ 16 w 36"/>
                  <a:gd name="T61" fmla="*/ 4 h 60"/>
                  <a:gd name="T62" fmla="*/ 22 w 36"/>
                  <a:gd name="T63" fmla="*/ 2 h 60"/>
                  <a:gd name="T64" fmla="*/ 28 w 36"/>
                  <a:gd name="T65" fmla="*/ 0 h 60"/>
                  <a:gd name="T66" fmla="*/ 32 w 36"/>
                  <a:gd name="T67" fmla="*/ 0 h 60"/>
                  <a:gd name="T68" fmla="*/ 34 w 36"/>
                  <a:gd name="T69" fmla="*/ 0 h 60"/>
                  <a:gd name="T70" fmla="*/ 8 w 36"/>
                  <a:gd name="T71" fmla="*/ 30 h 60"/>
                  <a:gd name="T72" fmla="*/ 8 w 36"/>
                  <a:gd name="T73" fmla="*/ 34 h 60"/>
                  <a:gd name="T74" fmla="*/ 8 w 36"/>
                  <a:gd name="T75" fmla="*/ 38 h 60"/>
                  <a:gd name="T76" fmla="*/ 8 w 36"/>
                  <a:gd name="T77" fmla="*/ 42 h 60"/>
                  <a:gd name="T78" fmla="*/ 8 w 36"/>
                  <a:gd name="T79" fmla="*/ 48 h 60"/>
                  <a:gd name="T80" fmla="*/ 10 w 36"/>
                  <a:gd name="T81" fmla="*/ 52 h 60"/>
                  <a:gd name="T82" fmla="*/ 14 w 36"/>
                  <a:gd name="T83" fmla="*/ 54 h 60"/>
                  <a:gd name="T84" fmla="*/ 16 w 36"/>
                  <a:gd name="T85" fmla="*/ 56 h 60"/>
                  <a:gd name="T86" fmla="*/ 18 w 36"/>
                  <a:gd name="T87" fmla="*/ 56 h 60"/>
                  <a:gd name="T88" fmla="*/ 22 w 36"/>
                  <a:gd name="T89" fmla="*/ 56 h 60"/>
                  <a:gd name="T90" fmla="*/ 24 w 36"/>
                  <a:gd name="T91" fmla="*/ 54 h 60"/>
                  <a:gd name="T92" fmla="*/ 26 w 36"/>
                  <a:gd name="T93" fmla="*/ 50 h 60"/>
                  <a:gd name="T94" fmla="*/ 28 w 36"/>
                  <a:gd name="T95" fmla="*/ 44 h 60"/>
                  <a:gd name="T96" fmla="*/ 26 w 36"/>
                  <a:gd name="T97" fmla="*/ 36 h 60"/>
                  <a:gd name="T98" fmla="*/ 24 w 36"/>
                  <a:gd name="T99" fmla="*/ 32 h 60"/>
                  <a:gd name="T100" fmla="*/ 22 w 36"/>
                  <a:gd name="T101" fmla="*/ 28 h 60"/>
                  <a:gd name="T102" fmla="*/ 16 w 36"/>
                  <a:gd name="T103" fmla="*/ 26 h 60"/>
                  <a:gd name="T104" fmla="*/ 16 w 36"/>
                  <a:gd name="T105" fmla="*/ 26 h 60"/>
                  <a:gd name="T106" fmla="*/ 14 w 36"/>
                  <a:gd name="T107" fmla="*/ 26 h 60"/>
                  <a:gd name="T108" fmla="*/ 12 w 36"/>
                  <a:gd name="T109" fmla="*/ 28 h 60"/>
                  <a:gd name="T110" fmla="*/ 8 w 36"/>
                  <a:gd name="T111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6" h="60">
                    <a:moveTo>
                      <a:pt x="34" y="0"/>
                    </a:moveTo>
                    <a:lnTo>
                      <a:pt x="34" y="2"/>
                    </a:lnTo>
                    <a:lnTo>
                      <a:pt x="30" y="2"/>
                    </a:lnTo>
                    <a:lnTo>
                      <a:pt x="26" y="4"/>
                    </a:lnTo>
                    <a:lnTo>
                      <a:pt x="22" y="6"/>
                    </a:lnTo>
                    <a:lnTo>
                      <a:pt x="18" y="8"/>
                    </a:lnTo>
                    <a:lnTo>
                      <a:pt x="16" y="12"/>
                    </a:lnTo>
                    <a:lnTo>
                      <a:pt x="12" y="16"/>
                    </a:lnTo>
                    <a:lnTo>
                      <a:pt x="10" y="22"/>
                    </a:lnTo>
                    <a:lnTo>
                      <a:pt x="8" y="26"/>
                    </a:lnTo>
                    <a:lnTo>
                      <a:pt x="14" y="24"/>
                    </a:lnTo>
                    <a:lnTo>
                      <a:pt x="22" y="22"/>
                    </a:lnTo>
                    <a:lnTo>
                      <a:pt x="26" y="24"/>
                    </a:lnTo>
                    <a:lnTo>
                      <a:pt x="32" y="28"/>
                    </a:lnTo>
                    <a:lnTo>
                      <a:pt x="34" y="32"/>
                    </a:lnTo>
                    <a:lnTo>
                      <a:pt x="36" y="40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6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2" y="58"/>
                    </a:lnTo>
                    <a:lnTo>
                      <a:pt x="8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22"/>
                    </a:lnTo>
                    <a:lnTo>
                      <a:pt x="6" y="14"/>
                    </a:lnTo>
                    <a:lnTo>
                      <a:pt x="12" y="8"/>
                    </a:lnTo>
                    <a:lnTo>
                      <a:pt x="16" y="4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4" y="0"/>
                    </a:lnTo>
                    <a:close/>
                    <a:moveTo>
                      <a:pt x="8" y="30"/>
                    </a:moveTo>
                    <a:lnTo>
                      <a:pt x="8" y="34"/>
                    </a:lnTo>
                    <a:lnTo>
                      <a:pt x="8" y="38"/>
                    </a:lnTo>
                    <a:lnTo>
                      <a:pt x="8" y="42"/>
                    </a:lnTo>
                    <a:lnTo>
                      <a:pt x="8" y="48"/>
                    </a:lnTo>
                    <a:lnTo>
                      <a:pt x="10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6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50"/>
                    </a:lnTo>
                    <a:lnTo>
                      <a:pt x="28" y="44"/>
                    </a:lnTo>
                    <a:lnTo>
                      <a:pt x="26" y="36"/>
                    </a:lnTo>
                    <a:lnTo>
                      <a:pt x="24" y="32"/>
                    </a:lnTo>
                    <a:lnTo>
                      <a:pt x="22" y="28"/>
                    </a:lnTo>
                    <a:lnTo>
                      <a:pt x="16" y="26"/>
                    </a:lnTo>
                    <a:lnTo>
                      <a:pt x="14" y="26"/>
                    </a:lnTo>
                    <a:lnTo>
                      <a:pt x="12" y="28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94" name="Freeform 182"/>
              <p:cNvSpPr>
                <a:spLocks noEditPoints="1"/>
              </p:cNvSpPr>
              <p:nvPr/>
            </p:nvSpPr>
            <p:spPr bwMode="auto">
              <a:xfrm>
                <a:off x="3540" y="2246"/>
                <a:ext cx="38" cy="60"/>
              </a:xfrm>
              <a:custGeom>
                <a:avLst/>
                <a:gdLst>
                  <a:gd name="T0" fmla="*/ 2 w 38"/>
                  <a:gd name="T1" fmla="*/ 60 h 60"/>
                  <a:gd name="T2" fmla="*/ 2 w 38"/>
                  <a:gd name="T3" fmla="*/ 58 h 60"/>
                  <a:gd name="T4" fmla="*/ 8 w 38"/>
                  <a:gd name="T5" fmla="*/ 58 h 60"/>
                  <a:gd name="T6" fmla="*/ 12 w 38"/>
                  <a:gd name="T7" fmla="*/ 56 h 60"/>
                  <a:gd name="T8" fmla="*/ 16 w 38"/>
                  <a:gd name="T9" fmla="*/ 52 h 60"/>
                  <a:gd name="T10" fmla="*/ 22 w 38"/>
                  <a:gd name="T11" fmla="*/ 46 h 60"/>
                  <a:gd name="T12" fmla="*/ 26 w 38"/>
                  <a:gd name="T13" fmla="*/ 40 h 60"/>
                  <a:gd name="T14" fmla="*/ 28 w 38"/>
                  <a:gd name="T15" fmla="*/ 32 h 60"/>
                  <a:gd name="T16" fmla="*/ 22 w 38"/>
                  <a:gd name="T17" fmla="*/ 36 h 60"/>
                  <a:gd name="T18" fmla="*/ 16 w 38"/>
                  <a:gd name="T19" fmla="*/ 36 h 60"/>
                  <a:gd name="T20" fmla="*/ 10 w 38"/>
                  <a:gd name="T21" fmla="*/ 36 h 60"/>
                  <a:gd name="T22" fmla="*/ 6 w 38"/>
                  <a:gd name="T23" fmla="*/ 32 h 60"/>
                  <a:gd name="T24" fmla="*/ 2 w 38"/>
                  <a:gd name="T25" fmla="*/ 26 h 60"/>
                  <a:gd name="T26" fmla="*/ 0 w 38"/>
                  <a:gd name="T27" fmla="*/ 20 h 60"/>
                  <a:gd name="T28" fmla="*/ 2 w 38"/>
                  <a:gd name="T29" fmla="*/ 12 h 60"/>
                  <a:gd name="T30" fmla="*/ 6 w 38"/>
                  <a:gd name="T31" fmla="*/ 6 h 60"/>
                  <a:gd name="T32" fmla="*/ 10 w 38"/>
                  <a:gd name="T33" fmla="*/ 2 h 60"/>
                  <a:gd name="T34" fmla="*/ 14 w 38"/>
                  <a:gd name="T35" fmla="*/ 0 h 60"/>
                  <a:gd name="T36" fmla="*/ 18 w 38"/>
                  <a:gd name="T37" fmla="*/ 0 h 60"/>
                  <a:gd name="T38" fmla="*/ 26 w 38"/>
                  <a:gd name="T39" fmla="*/ 0 h 60"/>
                  <a:gd name="T40" fmla="*/ 32 w 38"/>
                  <a:gd name="T41" fmla="*/ 6 h 60"/>
                  <a:gd name="T42" fmla="*/ 34 w 38"/>
                  <a:gd name="T43" fmla="*/ 10 h 60"/>
                  <a:gd name="T44" fmla="*/ 36 w 38"/>
                  <a:gd name="T45" fmla="*/ 16 h 60"/>
                  <a:gd name="T46" fmla="*/ 38 w 38"/>
                  <a:gd name="T47" fmla="*/ 24 h 60"/>
                  <a:gd name="T48" fmla="*/ 36 w 38"/>
                  <a:gd name="T49" fmla="*/ 32 h 60"/>
                  <a:gd name="T50" fmla="*/ 32 w 38"/>
                  <a:gd name="T51" fmla="*/ 42 h 60"/>
                  <a:gd name="T52" fmla="*/ 26 w 38"/>
                  <a:gd name="T53" fmla="*/ 48 h 60"/>
                  <a:gd name="T54" fmla="*/ 20 w 38"/>
                  <a:gd name="T55" fmla="*/ 56 h 60"/>
                  <a:gd name="T56" fmla="*/ 12 w 38"/>
                  <a:gd name="T57" fmla="*/ 58 h 60"/>
                  <a:gd name="T58" fmla="*/ 4 w 38"/>
                  <a:gd name="T59" fmla="*/ 60 h 60"/>
                  <a:gd name="T60" fmla="*/ 2 w 38"/>
                  <a:gd name="T61" fmla="*/ 60 h 60"/>
                  <a:gd name="T62" fmla="*/ 28 w 38"/>
                  <a:gd name="T63" fmla="*/ 30 h 60"/>
                  <a:gd name="T64" fmla="*/ 28 w 38"/>
                  <a:gd name="T65" fmla="*/ 24 h 60"/>
                  <a:gd name="T66" fmla="*/ 30 w 38"/>
                  <a:gd name="T67" fmla="*/ 20 h 60"/>
                  <a:gd name="T68" fmla="*/ 28 w 38"/>
                  <a:gd name="T69" fmla="*/ 16 h 60"/>
                  <a:gd name="T70" fmla="*/ 28 w 38"/>
                  <a:gd name="T71" fmla="*/ 12 h 60"/>
                  <a:gd name="T72" fmla="*/ 26 w 38"/>
                  <a:gd name="T73" fmla="*/ 8 h 60"/>
                  <a:gd name="T74" fmla="*/ 24 w 38"/>
                  <a:gd name="T75" fmla="*/ 4 h 60"/>
                  <a:gd name="T76" fmla="*/ 22 w 38"/>
                  <a:gd name="T77" fmla="*/ 2 h 60"/>
                  <a:gd name="T78" fmla="*/ 18 w 38"/>
                  <a:gd name="T79" fmla="*/ 2 h 60"/>
                  <a:gd name="T80" fmla="*/ 14 w 38"/>
                  <a:gd name="T81" fmla="*/ 4 h 60"/>
                  <a:gd name="T82" fmla="*/ 12 w 38"/>
                  <a:gd name="T83" fmla="*/ 6 h 60"/>
                  <a:gd name="T84" fmla="*/ 10 w 38"/>
                  <a:gd name="T85" fmla="*/ 10 h 60"/>
                  <a:gd name="T86" fmla="*/ 10 w 38"/>
                  <a:gd name="T87" fmla="*/ 16 h 60"/>
                  <a:gd name="T88" fmla="*/ 10 w 38"/>
                  <a:gd name="T89" fmla="*/ 24 h 60"/>
                  <a:gd name="T90" fmla="*/ 12 w 38"/>
                  <a:gd name="T91" fmla="*/ 30 h 60"/>
                  <a:gd name="T92" fmla="*/ 16 w 38"/>
                  <a:gd name="T93" fmla="*/ 32 h 60"/>
                  <a:gd name="T94" fmla="*/ 20 w 38"/>
                  <a:gd name="T95" fmla="*/ 34 h 60"/>
                  <a:gd name="T96" fmla="*/ 22 w 38"/>
                  <a:gd name="T97" fmla="*/ 34 h 60"/>
                  <a:gd name="T98" fmla="*/ 24 w 38"/>
                  <a:gd name="T99" fmla="*/ 32 h 60"/>
                  <a:gd name="T100" fmla="*/ 26 w 38"/>
                  <a:gd name="T101" fmla="*/ 32 h 60"/>
                  <a:gd name="T102" fmla="*/ 28 w 38"/>
                  <a:gd name="T103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8" h="60">
                    <a:moveTo>
                      <a:pt x="2" y="60"/>
                    </a:moveTo>
                    <a:lnTo>
                      <a:pt x="2" y="58"/>
                    </a:lnTo>
                    <a:lnTo>
                      <a:pt x="8" y="58"/>
                    </a:lnTo>
                    <a:lnTo>
                      <a:pt x="12" y="56"/>
                    </a:lnTo>
                    <a:lnTo>
                      <a:pt x="16" y="52"/>
                    </a:lnTo>
                    <a:lnTo>
                      <a:pt x="22" y="46"/>
                    </a:lnTo>
                    <a:lnTo>
                      <a:pt x="26" y="40"/>
                    </a:lnTo>
                    <a:lnTo>
                      <a:pt x="28" y="32"/>
                    </a:lnTo>
                    <a:lnTo>
                      <a:pt x="22" y="36"/>
                    </a:lnTo>
                    <a:lnTo>
                      <a:pt x="16" y="36"/>
                    </a:lnTo>
                    <a:lnTo>
                      <a:pt x="10" y="36"/>
                    </a:lnTo>
                    <a:lnTo>
                      <a:pt x="6" y="32"/>
                    </a:lnTo>
                    <a:lnTo>
                      <a:pt x="2" y="26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6" y="0"/>
                    </a:lnTo>
                    <a:lnTo>
                      <a:pt x="32" y="6"/>
                    </a:lnTo>
                    <a:lnTo>
                      <a:pt x="34" y="10"/>
                    </a:lnTo>
                    <a:lnTo>
                      <a:pt x="36" y="16"/>
                    </a:lnTo>
                    <a:lnTo>
                      <a:pt x="38" y="24"/>
                    </a:lnTo>
                    <a:lnTo>
                      <a:pt x="36" y="32"/>
                    </a:lnTo>
                    <a:lnTo>
                      <a:pt x="32" y="42"/>
                    </a:lnTo>
                    <a:lnTo>
                      <a:pt x="26" y="48"/>
                    </a:lnTo>
                    <a:lnTo>
                      <a:pt x="20" y="56"/>
                    </a:lnTo>
                    <a:lnTo>
                      <a:pt x="12" y="58"/>
                    </a:lnTo>
                    <a:lnTo>
                      <a:pt x="4" y="60"/>
                    </a:lnTo>
                    <a:lnTo>
                      <a:pt x="2" y="60"/>
                    </a:lnTo>
                    <a:close/>
                    <a:moveTo>
                      <a:pt x="28" y="30"/>
                    </a:moveTo>
                    <a:lnTo>
                      <a:pt x="28" y="24"/>
                    </a:lnTo>
                    <a:lnTo>
                      <a:pt x="30" y="20"/>
                    </a:lnTo>
                    <a:lnTo>
                      <a:pt x="28" y="16"/>
                    </a:lnTo>
                    <a:lnTo>
                      <a:pt x="28" y="12"/>
                    </a:lnTo>
                    <a:lnTo>
                      <a:pt x="26" y="8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12" y="30"/>
                    </a:lnTo>
                    <a:lnTo>
                      <a:pt x="16" y="32"/>
                    </a:lnTo>
                    <a:lnTo>
                      <a:pt x="20" y="34"/>
                    </a:lnTo>
                    <a:lnTo>
                      <a:pt x="22" y="34"/>
                    </a:lnTo>
                    <a:lnTo>
                      <a:pt x="24" y="32"/>
                    </a:lnTo>
                    <a:lnTo>
                      <a:pt x="26" y="32"/>
                    </a:lnTo>
                    <a:lnTo>
                      <a:pt x="28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446" name="Picture 183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6" y="2264"/>
                <a:ext cx="4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47" name="Picture 184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6" y="2264"/>
                <a:ext cx="4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97" name="Freeform 185"/>
              <p:cNvSpPr>
                <a:spLocks/>
              </p:cNvSpPr>
              <p:nvPr/>
            </p:nvSpPr>
            <p:spPr bwMode="auto">
              <a:xfrm>
                <a:off x="3684" y="2246"/>
                <a:ext cx="22" cy="58"/>
              </a:xfrm>
              <a:custGeom>
                <a:avLst/>
                <a:gdLst>
                  <a:gd name="T0" fmla="*/ 0 w 22"/>
                  <a:gd name="T1" fmla="*/ 6 h 58"/>
                  <a:gd name="T2" fmla="*/ 14 w 22"/>
                  <a:gd name="T3" fmla="*/ 0 h 58"/>
                  <a:gd name="T4" fmla="*/ 16 w 22"/>
                  <a:gd name="T5" fmla="*/ 0 h 58"/>
                  <a:gd name="T6" fmla="*/ 16 w 22"/>
                  <a:gd name="T7" fmla="*/ 48 h 58"/>
                  <a:gd name="T8" fmla="*/ 16 w 22"/>
                  <a:gd name="T9" fmla="*/ 52 h 58"/>
                  <a:gd name="T10" fmla="*/ 16 w 22"/>
                  <a:gd name="T11" fmla="*/ 56 h 58"/>
                  <a:gd name="T12" fmla="*/ 16 w 22"/>
                  <a:gd name="T13" fmla="*/ 56 h 58"/>
                  <a:gd name="T14" fmla="*/ 18 w 22"/>
                  <a:gd name="T15" fmla="*/ 58 h 58"/>
                  <a:gd name="T16" fmla="*/ 20 w 22"/>
                  <a:gd name="T17" fmla="*/ 58 h 58"/>
                  <a:gd name="T18" fmla="*/ 22 w 22"/>
                  <a:gd name="T19" fmla="*/ 58 h 58"/>
                  <a:gd name="T20" fmla="*/ 22 w 22"/>
                  <a:gd name="T21" fmla="*/ 58 h 58"/>
                  <a:gd name="T22" fmla="*/ 2 w 22"/>
                  <a:gd name="T23" fmla="*/ 58 h 58"/>
                  <a:gd name="T24" fmla="*/ 2 w 22"/>
                  <a:gd name="T25" fmla="*/ 58 h 58"/>
                  <a:gd name="T26" fmla="*/ 4 w 22"/>
                  <a:gd name="T27" fmla="*/ 58 h 58"/>
                  <a:gd name="T28" fmla="*/ 6 w 22"/>
                  <a:gd name="T29" fmla="*/ 58 h 58"/>
                  <a:gd name="T30" fmla="*/ 8 w 22"/>
                  <a:gd name="T31" fmla="*/ 56 h 58"/>
                  <a:gd name="T32" fmla="*/ 8 w 22"/>
                  <a:gd name="T33" fmla="*/ 56 h 58"/>
                  <a:gd name="T34" fmla="*/ 8 w 22"/>
                  <a:gd name="T35" fmla="*/ 54 h 58"/>
                  <a:gd name="T36" fmla="*/ 8 w 22"/>
                  <a:gd name="T37" fmla="*/ 48 h 58"/>
                  <a:gd name="T38" fmla="*/ 8 w 22"/>
                  <a:gd name="T39" fmla="*/ 16 h 58"/>
                  <a:gd name="T40" fmla="*/ 8 w 22"/>
                  <a:gd name="T41" fmla="*/ 10 h 58"/>
                  <a:gd name="T42" fmla="*/ 8 w 22"/>
                  <a:gd name="T43" fmla="*/ 8 h 58"/>
                  <a:gd name="T44" fmla="*/ 8 w 22"/>
                  <a:gd name="T45" fmla="*/ 6 h 58"/>
                  <a:gd name="T46" fmla="*/ 6 w 22"/>
                  <a:gd name="T47" fmla="*/ 6 h 58"/>
                  <a:gd name="T48" fmla="*/ 6 w 22"/>
                  <a:gd name="T49" fmla="*/ 6 h 58"/>
                  <a:gd name="T50" fmla="*/ 6 w 22"/>
                  <a:gd name="T51" fmla="*/ 6 h 58"/>
                  <a:gd name="T52" fmla="*/ 4 w 22"/>
                  <a:gd name="T53" fmla="*/ 6 h 58"/>
                  <a:gd name="T54" fmla="*/ 0 w 22"/>
                  <a:gd name="T55" fmla="*/ 6 h 58"/>
                  <a:gd name="T56" fmla="*/ 0 w 22"/>
                  <a:gd name="T57" fmla="*/ 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" h="58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48"/>
                    </a:lnTo>
                    <a:lnTo>
                      <a:pt x="16" y="52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8"/>
                    </a:lnTo>
                    <a:lnTo>
                      <a:pt x="2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48"/>
                    </a:lnTo>
                    <a:lnTo>
                      <a:pt x="8" y="16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98" name="Freeform 186"/>
              <p:cNvSpPr>
                <a:spLocks noEditPoints="1"/>
              </p:cNvSpPr>
              <p:nvPr/>
            </p:nvSpPr>
            <p:spPr bwMode="auto">
              <a:xfrm>
                <a:off x="3722" y="2246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0 h 60"/>
                  <a:gd name="T4" fmla="*/ 2 w 36"/>
                  <a:gd name="T5" fmla="*/ 12 h 60"/>
                  <a:gd name="T6" fmla="*/ 6 w 36"/>
                  <a:gd name="T7" fmla="*/ 6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2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6 h 60"/>
                  <a:gd name="T34" fmla="*/ 22 w 36"/>
                  <a:gd name="T35" fmla="*/ 58 h 60"/>
                  <a:gd name="T36" fmla="*/ 18 w 36"/>
                  <a:gd name="T37" fmla="*/ 60 h 60"/>
                  <a:gd name="T38" fmla="*/ 12 w 36"/>
                  <a:gd name="T39" fmla="*/ 58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0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0 h 60"/>
                  <a:gd name="T54" fmla="*/ 12 w 36"/>
                  <a:gd name="T55" fmla="*/ 54 h 60"/>
                  <a:gd name="T56" fmla="*/ 14 w 36"/>
                  <a:gd name="T57" fmla="*/ 56 h 60"/>
                  <a:gd name="T58" fmla="*/ 18 w 36"/>
                  <a:gd name="T59" fmla="*/ 56 h 60"/>
                  <a:gd name="T60" fmla="*/ 20 w 36"/>
                  <a:gd name="T61" fmla="*/ 56 h 60"/>
                  <a:gd name="T62" fmla="*/ 22 w 36"/>
                  <a:gd name="T63" fmla="*/ 54 h 60"/>
                  <a:gd name="T64" fmla="*/ 24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0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2 h 60"/>
                  <a:gd name="T82" fmla="*/ 18 w 36"/>
                  <a:gd name="T83" fmla="*/ 2 h 60"/>
                  <a:gd name="T84" fmla="*/ 16 w 36"/>
                  <a:gd name="T85" fmla="*/ 2 h 60"/>
                  <a:gd name="T86" fmla="*/ 12 w 36"/>
                  <a:gd name="T87" fmla="*/ 4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2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6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2" y="58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0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0"/>
                    </a:lnTo>
                    <a:lnTo>
                      <a:pt x="12" y="54"/>
                    </a:lnTo>
                    <a:lnTo>
                      <a:pt x="14" y="56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2" y="54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0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2" y="4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450" name="Picture 187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50" y="2258"/>
                <a:ext cx="38" cy="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51" name="Picture 188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50" y="2258"/>
                <a:ext cx="38" cy="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501" name="Freeform 189"/>
              <p:cNvSpPr>
                <a:spLocks noEditPoints="1"/>
              </p:cNvSpPr>
              <p:nvPr/>
            </p:nvSpPr>
            <p:spPr bwMode="auto">
              <a:xfrm>
                <a:off x="3798" y="2230"/>
                <a:ext cx="26" cy="44"/>
              </a:xfrm>
              <a:custGeom>
                <a:avLst/>
                <a:gdLst>
                  <a:gd name="T0" fmla="*/ 0 w 26"/>
                  <a:gd name="T1" fmla="*/ 44 h 44"/>
                  <a:gd name="T2" fmla="*/ 0 w 26"/>
                  <a:gd name="T3" fmla="*/ 44 h 44"/>
                  <a:gd name="T4" fmla="*/ 4 w 26"/>
                  <a:gd name="T5" fmla="*/ 42 h 44"/>
                  <a:gd name="T6" fmla="*/ 8 w 26"/>
                  <a:gd name="T7" fmla="*/ 42 h 44"/>
                  <a:gd name="T8" fmla="*/ 12 w 26"/>
                  <a:gd name="T9" fmla="*/ 38 h 44"/>
                  <a:gd name="T10" fmla="*/ 14 w 26"/>
                  <a:gd name="T11" fmla="*/ 34 h 44"/>
                  <a:gd name="T12" fmla="*/ 18 w 26"/>
                  <a:gd name="T13" fmla="*/ 30 h 44"/>
                  <a:gd name="T14" fmla="*/ 20 w 26"/>
                  <a:gd name="T15" fmla="*/ 24 h 44"/>
                  <a:gd name="T16" fmla="*/ 14 w 26"/>
                  <a:gd name="T17" fmla="*/ 26 h 44"/>
                  <a:gd name="T18" fmla="*/ 10 w 26"/>
                  <a:gd name="T19" fmla="*/ 28 h 44"/>
                  <a:gd name="T20" fmla="*/ 6 w 26"/>
                  <a:gd name="T21" fmla="*/ 26 h 44"/>
                  <a:gd name="T22" fmla="*/ 2 w 26"/>
                  <a:gd name="T23" fmla="*/ 24 h 44"/>
                  <a:gd name="T24" fmla="*/ 0 w 26"/>
                  <a:gd name="T25" fmla="*/ 20 h 44"/>
                  <a:gd name="T26" fmla="*/ 0 w 26"/>
                  <a:gd name="T27" fmla="*/ 14 h 44"/>
                  <a:gd name="T28" fmla="*/ 0 w 26"/>
                  <a:gd name="T29" fmla="*/ 10 h 44"/>
                  <a:gd name="T30" fmla="*/ 2 w 26"/>
                  <a:gd name="T31" fmla="*/ 4 h 44"/>
                  <a:gd name="T32" fmla="*/ 8 w 26"/>
                  <a:gd name="T33" fmla="*/ 2 h 44"/>
                  <a:gd name="T34" fmla="*/ 12 w 26"/>
                  <a:gd name="T35" fmla="*/ 0 h 44"/>
                  <a:gd name="T36" fmla="*/ 18 w 26"/>
                  <a:gd name="T37" fmla="*/ 0 h 44"/>
                  <a:gd name="T38" fmla="*/ 22 w 26"/>
                  <a:gd name="T39" fmla="*/ 4 h 44"/>
                  <a:gd name="T40" fmla="*/ 26 w 26"/>
                  <a:gd name="T41" fmla="*/ 10 h 44"/>
                  <a:gd name="T42" fmla="*/ 26 w 26"/>
                  <a:gd name="T43" fmla="*/ 18 h 44"/>
                  <a:gd name="T44" fmla="*/ 26 w 26"/>
                  <a:gd name="T45" fmla="*/ 24 h 44"/>
                  <a:gd name="T46" fmla="*/ 22 w 26"/>
                  <a:gd name="T47" fmla="*/ 30 h 44"/>
                  <a:gd name="T48" fmla="*/ 18 w 26"/>
                  <a:gd name="T49" fmla="*/ 36 h 44"/>
                  <a:gd name="T50" fmla="*/ 14 w 26"/>
                  <a:gd name="T51" fmla="*/ 40 h 44"/>
                  <a:gd name="T52" fmla="*/ 8 w 26"/>
                  <a:gd name="T53" fmla="*/ 42 h 44"/>
                  <a:gd name="T54" fmla="*/ 2 w 26"/>
                  <a:gd name="T55" fmla="*/ 44 h 44"/>
                  <a:gd name="T56" fmla="*/ 0 w 26"/>
                  <a:gd name="T57" fmla="*/ 44 h 44"/>
                  <a:gd name="T58" fmla="*/ 20 w 26"/>
                  <a:gd name="T59" fmla="*/ 22 h 44"/>
                  <a:gd name="T60" fmla="*/ 20 w 26"/>
                  <a:gd name="T61" fmla="*/ 18 h 44"/>
                  <a:gd name="T62" fmla="*/ 20 w 26"/>
                  <a:gd name="T63" fmla="*/ 16 h 44"/>
                  <a:gd name="T64" fmla="*/ 20 w 26"/>
                  <a:gd name="T65" fmla="*/ 12 h 44"/>
                  <a:gd name="T66" fmla="*/ 20 w 26"/>
                  <a:gd name="T67" fmla="*/ 8 h 44"/>
                  <a:gd name="T68" fmla="*/ 18 w 26"/>
                  <a:gd name="T69" fmla="*/ 6 h 44"/>
                  <a:gd name="T70" fmla="*/ 16 w 26"/>
                  <a:gd name="T71" fmla="*/ 4 h 44"/>
                  <a:gd name="T72" fmla="*/ 14 w 26"/>
                  <a:gd name="T73" fmla="*/ 2 h 44"/>
                  <a:gd name="T74" fmla="*/ 12 w 26"/>
                  <a:gd name="T75" fmla="*/ 2 h 44"/>
                  <a:gd name="T76" fmla="*/ 10 w 26"/>
                  <a:gd name="T77" fmla="*/ 2 h 44"/>
                  <a:gd name="T78" fmla="*/ 8 w 26"/>
                  <a:gd name="T79" fmla="*/ 4 h 44"/>
                  <a:gd name="T80" fmla="*/ 6 w 26"/>
                  <a:gd name="T81" fmla="*/ 8 h 44"/>
                  <a:gd name="T82" fmla="*/ 6 w 26"/>
                  <a:gd name="T83" fmla="*/ 12 h 44"/>
                  <a:gd name="T84" fmla="*/ 6 w 26"/>
                  <a:gd name="T85" fmla="*/ 18 h 44"/>
                  <a:gd name="T86" fmla="*/ 8 w 26"/>
                  <a:gd name="T87" fmla="*/ 22 h 44"/>
                  <a:gd name="T88" fmla="*/ 10 w 26"/>
                  <a:gd name="T89" fmla="*/ 24 h 44"/>
                  <a:gd name="T90" fmla="*/ 12 w 26"/>
                  <a:gd name="T91" fmla="*/ 24 h 44"/>
                  <a:gd name="T92" fmla="*/ 14 w 26"/>
                  <a:gd name="T93" fmla="*/ 24 h 44"/>
                  <a:gd name="T94" fmla="*/ 16 w 26"/>
                  <a:gd name="T95" fmla="*/ 24 h 44"/>
                  <a:gd name="T96" fmla="*/ 18 w 26"/>
                  <a:gd name="T97" fmla="*/ 22 h 44"/>
                  <a:gd name="T98" fmla="*/ 20 w 26"/>
                  <a:gd name="T99" fmla="*/ 2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6" h="44">
                    <a:moveTo>
                      <a:pt x="0" y="44"/>
                    </a:moveTo>
                    <a:lnTo>
                      <a:pt x="0" y="44"/>
                    </a:lnTo>
                    <a:lnTo>
                      <a:pt x="4" y="42"/>
                    </a:lnTo>
                    <a:lnTo>
                      <a:pt x="8" y="42"/>
                    </a:lnTo>
                    <a:lnTo>
                      <a:pt x="12" y="38"/>
                    </a:lnTo>
                    <a:lnTo>
                      <a:pt x="14" y="34"/>
                    </a:lnTo>
                    <a:lnTo>
                      <a:pt x="18" y="30"/>
                    </a:lnTo>
                    <a:lnTo>
                      <a:pt x="20" y="24"/>
                    </a:lnTo>
                    <a:lnTo>
                      <a:pt x="14" y="26"/>
                    </a:lnTo>
                    <a:lnTo>
                      <a:pt x="10" y="28"/>
                    </a:lnTo>
                    <a:lnTo>
                      <a:pt x="6" y="26"/>
                    </a:lnTo>
                    <a:lnTo>
                      <a:pt x="2" y="24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2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2" y="4"/>
                    </a:lnTo>
                    <a:lnTo>
                      <a:pt x="26" y="10"/>
                    </a:lnTo>
                    <a:lnTo>
                      <a:pt x="26" y="18"/>
                    </a:lnTo>
                    <a:lnTo>
                      <a:pt x="26" y="24"/>
                    </a:lnTo>
                    <a:lnTo>
                      <a:pt x="22" y="30"/>
                    </a:lnTo>
                    <a:lnTo>
                      <a:pt x="18" y="36"/>
                    </a:lnTo>
                    <a:lnTo>
                      <a:pt x="14" y="40"/>
                    </a:lnTo>
                    <a:lnTo>
                      <a:pt x="8" y="42"/>
                    </a:lnTo>
                    <a:lnTo>
                      <a:pt x="2" y="44"/>
                    </a:lnTo>
                    <a:lnTo>
                      <a:pt x="0" y="44"/>
                    </a:lnTo>
                    <a:close/>
                    <a:moveTo>
                      <a:pt x="20" y="22"/>
                    </a:moveTo>
                    <a:lnTo>
                      <a:pt x="20" y="18"/>
                    </a:lnTo>
                    <a:lnTo>
                      <a:pt x="20" y="16"/>
                    </a:lnTo>
                    <a:lnTo>
                      <a:pt x="20" y="12"/>
                    </a:lnTo>
                    <a:lnTo>
                      <a:pt x="20" y="8"/>
                    </a:lnTo>
                    <a:lnTo>
                      <a:pt x="18" y="6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6" y="8"/>
                    </a:lnTo>
                    <a:lnTo>
                      <a:pt x="6" y="12"/>
                    </a:lnTo>
                    <a:lnTo>
                      <a:pt x="6" y="18"/>
                    </a:lnTo>
                    <a:lnTo>
                      <a:pt x="8" y="22"/>
                    </a:lnTo>
                    <a:lnTo>
                      <a:pt x="10" y="24"/>
                    </a:lnTo>
                    <a:lnTo>
                      <a:pt x="12" y="24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18" y="22"/>
                    </a:lnTo>
                    <a:lnTo>
                      <a:pt x="20" y="2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02" name="Rectangle 190"/>
              <p:cNvSpPr>
                <a:spLocks noChangeArrowheads="1"/>
              </p:cNvSpPr>
              <p:nvPr/>
            </p:nvSpPr>
            <p:spPr bwMode="auto">
              <a:xfrm>
                <a:off x="3888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03" name="Rectangle 191"/>
              <p:cNvSpPr>
                <a:spLocks noChangeArrowheads="1"/>
              </p:cNvSpPr>
              <p:nvPr/>
            </p:nvSpPr>
            <p:spPr bwMode="auto">
              <a:xfrm>
                <a:off x="3904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04" name="Freeform 192"/>
              <p:cNvSpPr>
                <a:spLocks/>
              </p:cNvSpPr>
              <p:nvPr/>
            </p:nvSpPr>
            <p:spPr bwMode="auto">
              <a:xfrm>
                <a:off x="4006" y="2246"/>
                <a:ext cx="38" cy="60"/>
              </a:xfrm>
              <a:custGeom>
                <a:avLst/>
                <a:gdLst>
                  <a:gd name="T0" fmla="*/ 10 w 38"/>
                  <a:gd name="T1" fmla="*/ 28 h 60"/>
                  <a:gd name="T2" fmla="*/ 10 w 38"/>
                  <a:gd name="T3" fmla="*/ 26 h 60"/>
                  <a:gd name="T4" fmla="*/ 14 w 38"/>
                  <a:gd name="T5" fmla="*/ 26 h 60"/>
                  <a:gd name="T6" fmla="*/ 18 w 38"/>
                  <a:gd name="T7" fmla="*/ 24 h 60"/>
                  <a:gd name="T8" fmla="*/ 18 w 38"/>
                  <a:gd name="T9" fmla="*/ 22 h 60"/>
                  <a:gd name="T10" fmla="*/ 20 w 38"/>
                  <a:gd name="T11" fmla="*/ 20 h 60"/>
                  <a:gd name="T12" fmla="*/ 22 w 38"/>
                  <a:gd name="T13" fmla="*/ 18 h 60"/>
                  <a:gd name="T14" fmla="*/ 22 w 38"/>
                  <a:gd name="T15" fmla="*/ 14 h 60"/>
                  <a:gd name="T16" fmla="*/ 22 w 38"/>
                  <a:gd name="T17" fmla="*/ 12 h 60"/>
                  <a:gd name="T18" fmla="*/ 20 w 38"/>
                  <a:gd name="T19" fmla="*/ 8 h 60"/>
                  <a:gd name="T20" fmla="*/ 16 w 38"/>
                  <a:gd name="T21" fmla="*/ 6 h 60"/>
                  <a:gd name="T22" fmla="*/ 12 w 38"/>
                  <a:gd name="T23" fmla="*/ 6 h 60"/>
                  <a:gd name="T24" fmla="*/ 6 w 38"/>
                  <a:gd name="T25" fmla="*/ 8 h 60"/>
                  <a:gd name="T26" fmla="*/ 2 w 38"/>
                  <a:gd name="T27" fmla="*/ 12 h 60"/>
                  <a:gd name="T28" fmla="*/ 0 w 38"/>
                  <a:gd name="T29" fmla="*/ 12 h 60"/>
                  <a:gd name="T30" fmla="*/ 4 w 38"/>
                  <a:gd name="T31" fmla="*/ 6 h 60"/>
                  <a:gd name="T32" fmla="*/ 10 w 38"/>
                  <a:gd name="T33" fmla="*/ 2 h 60"/>
                  <a:gd name="T34" fmla="*/ 14 w 38"/>
                  <a:gd name="T35" fmla="*/ 0 h 60"/>
                  <a:gd name="T36" fmla="*/ 20 w 38"/>
                  <a:gd name="T37" fmla="*/ 0 h 60"/>
                  <a:gd name="T38" fmla="*/ 26 w 38"/>
                  <a:gd name="T39" fmla="*/ 0 h 60"/>
                  <a:gd name="T40" fmla="*/ 30 w 38"/>
                  <a:gd name="T41" fmla="*/ 2 h 60"/>
                  <a:gd name="T42" fmla="*/ 34 w 38"/>
                  <a:gd name="T43" fmla="*/ 6 h 60"/>
                  <a:gd name="T44" fmla="*/ 34 w 38"/>
                  <a:gd name="T45" fmla="*/ 10 h 60"/>
                  <a:gd name="T46" fmla="*/ 34 w 38"/>
                  <a:gd name="T47" fmla="*/ 14 h 60"/>
                  <a:gd name="T48" fmla="*/ 32 w 38"/>
                  <a:gd name="T49" fmla="*/ 16 h 60"/>
                  <a:gd name="T50" fmla="*/ 30 w 38"/>
                  <a:gd name="T51" fmla="*/ 20 h 60"/>
                  <a:gd name="T52" fmla="*/ 26 w 38"/>
                  <a:gd name="T53" fmla="*/ 22 h 60"/>
                  <a:gd name="T54" fmla="*/ 30 w 38"/>
                  <a:gd name="T55" fmla="*/ 24 h 60"/>
                  <a:gd name="T56" fmla="*/ 34 w 38"/>
                  <a:gd name="T57" fmla="*/ 28 h 60"/>
                  <a:gd name="T58" fmla="*/ 36 w 38"/>
                  <a:gd name="T59" fmla="*/ 32 h 60"/>
                  <a:gd name="T60" fmla="*/ 38 w 38"/>
                  <a:gd name="T61" fmla="*/ 36 h 60"/>
                  <a:gd name="T62" fmla="*/ 36 w 38"/>
                  <a:gd name="T63" fmla="*/ 42 h 60"/>
                  <a:gd name="T64" fmla="*/ 34 w 38"/>
                  <a:gd name="T65" fmla="*/ 48 h 60"/>
                  <a:gd name="T66" fmla="*/ 30 w 38"/>
                  <a:gd name="T67" fmla="*/ 54 h 60"/>
                  <a:gd name="T68" fmla="*/ 26 w 38"/>
                  <a:gd name="T69" fmla="*/ 56 h 60"/>
                  <a:gd name="T70" fmla="*/ 20 w 38"/>
                  <a:gd name="T71" fmla="*/ 58 h 60"/>
                  <a:gd name="T72" fmla="*/ 12 w 38"/>
                  <a:gd name="T73" fmla="*/ 60 h 60"/>
                  <a:gd name="T74" fmla="*/ 6 w 38"/>
                  <a:gd name="T75" fmla="*/ 58 h 60"/>
                  <a:gd name="T76" fmla="*/ 2 w 38"/>
                  <a:gd name="T77" fmla="*/ 56 h 60"/>
                  <a:gd name="T78" fmla="*/ 0 w 38"/>
                  <a:gd name="T79" fmla="*/ 54 h 60"/>
                  <a:gd name="T80" fmla="*/ 0 w 38"/>
                  <a:gd name="T81" fmla="*/ 52 h 60"/>
                  <a:gd name="T82" fmla="*/ 0 w 38"/>
                  <a:gd name="T83" fmla="*/ 50 h 60"/>
                  <a:gd name="T84" fmla="*/ 0 w 38"/>
                  <a:gd name="T85" fmla="*/ 48 h 60"/>
                  <a:gd name="T86" fmla="*/ 2 w 38"/>
                  <a:gd name="T87" fmla="*/ 46 h 60"/>
                  <a:gd name="T88" fmla="*/ 4 w 38"/>
                  <a:gd name="T89" fmla="*/ 46 h 60"/>
                  <a:gd name="T90" fmla="*/ 6 w 38"/>
                  <a:gd name="T91" fmla="*/ 46 h 60"/>
                  <a:gd name="T92" fmla="*/ 6 w 38"/>
                  <a:gd name="T93" fmla="*/ 46 h 60"/>
                  <a:gd name="T94" fmla="*/ 8 w 38"/>
                  <a:gd name="T95" fmla="*/ 48 h 60"/>
                  <a:gd name="T96" fmla="*/ 12 w 38"/>
                  <a:gd name="T97" fmla="*/ 50 h 60"/>
                  <a:gd name="T98" fmla="*/ 16 w 38"/>
                  <a:gd name="T99" fmla="*/ 52 h 60"/>
                  <a:gd name="T100" fmla="*/ 20 w 38"/>
                  <a:gd name="T101" fmla="*/ 54 h 60"/>
                  <a:gd name="T102" fmla="*/ 22 w 38"/>
                  <a:gd name="T103" fmla="*/ 52 h 60"/>
                  <a:gd name="T104" fmla="*/ 26 w 38"/>
                  <a:gd name="T105" fmla="*/ 50 h 60"/>
                  <a:gd name="T106" fmla="*/ 26 w 38"/>
                  <a:gd name="T107" fmla="*/ 48 h 60"/>
                  <a:gd name="T108" fmla="*/ 28 w 38"/>
                  <a:gd name="T109" fmla="*/ 44 h 60"/>
                  <a:gd name="T110" fmla="*/ 26 w 38"/>
                  <a:gd name="T111" fmla="*/ 40 h 60"/>
                  <a:gd name="T112" fmla="*/ 22 w 38"/>
                  <a:gd name="T113" fmla="*/ 34 h 60"/>
                  <a:gd name="T114" fmla="*/ 18 w 38"/>
                  <a:gd name="T115" fmla="*/ 30 h 60"/>
                  <a:gd name="T116" fmla="*/ 10 w 38"/>
                  <a:gd name="T117" fmla="*/ 2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8" h="60">
                    <a:moveTo>
                      <a:pt x="10" y="28"/>
                    </a:moveTo>
                    <a:lnTo>
                      <a:pt x="10" y="26"/>
                    </a:lnTo>
                    <a:lnTo>
                      <a:pt x="14" y="26"/>
                    </a:lnTo>
                    <a:lnTo>
                      <a:pt x="18" y="24"/>
                    </a:lnTo>
                    <a:lnTo>
                      <a:pt x="18" y="22"/>
                    </a:lnTo>
                    <a:lnTo>
                      <a:pt x="20" y="20"/>
                    </a:lnTo>
                    <a:lnTo>
                      <a:pt x="22" y="18"/>
                    </a:lnTo>
                    <a:lnTo>
                      <a:pt x="22" y="14"/>
                    </a:lnTo>
                    <a:lnTo>
                      <a:pt x="22" y="12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2" y="6"/>
                    </a:lnTo>
                    <a:lnTo>
                      <a:pt x="6" y="8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4" y="6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30" y="2"/>
                    </a:lnTo>
                    <a:lnTo>
                      <a:pt x="34" y="6"/>
                    </a:lnTo>
                    <a:lnTo>
                      <a:pt x="34" y="10"/>
                    </a:lnTo>
                    <a:lnTo>
                      <a:pt x="34" y="14"/>
                    </a:lnTo>
                    <a:lnTo>
                      <a:pt x="32" y="16"/>
                    </a:lnTo>
                    <a:lnTo>
                      <a:pt x="30" y="20"/>
                    </a:lnTo>
                    <a:lnTo>
                      <a:pt x="26" y="22"/>
                    </a:lnTo>
                    <a:lnTo>
                      <a:pt x="30" y="24"/>
                    </a:lnTo>
                    <a:lnTo>
                      <a:pt x="34" y="28"/>
                    </a:lnTo>
                    <a:lnTo>
                      <a:pt x="36" y="32"/>
                    </a:lnTo>
                    <a:lnTo>
                      <a:pt x="38" y="36"/>
                    </a:lnTo>
                    <a:lnTo>
                      <a:pt x="36" y="42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6"/>
                    </a:lnTo>
                    <a:lnTo>
                      <a:pt x="20" y="58"/>
                    </a:lnTo>
                    <a:lnTo>
                      <a:pt x="12" y="60"/>
                    </a:lnTo>
                    <a:lnTo>
                      <a:pt x="6" y="58"/>
                    </a:lnTo>
                    <a:lnTo>
                      <a:pt x="2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2" y="46"/>
                    </a:lnTo>
                    <a:lnTo>
                      <a:pt x="4" y="46"/>
                    </a:lnTo>
                    <a:lnTo>
                      <a:pt x="6" y="46"/>
                    </a:lnTo>
                    <a:lnTo>
                      <a:pt x="8" y="48"/>
                    </a:lnTo>
                    <a:lnTo>
                      <a:pt x="12" y="50"/>
                    </a:lnTo>
                    <a:lnTo>
                      <a:pt x="16" y="52"/>
                    </a:lnTo>
                    <a:lnTo>
                      <a:pt x="20" y="54"/>
                    </a:lnTo>
                    <a:lnTo>
                      <a:pt x="22" y="52"/>
                    </a:lnTo>
                    <a:lnTo>
                      <a:pt x="26" y="50"/>
                    </a:lnTo>
                    <a:lnTo>
                      <a:pt x="26" y="48"/>
                    </a:lnTo>
                    <a:lnTo>
                      <a:pt x="28" y="44"/>
                    </a:lnTo>
                    <a:lnTo>
                      <a:pt x="26" y="40"/>
                    </a:lnTo>
                    <a:lnTo>
                      <a:pt x="22" y="34"/>
                    </a:lnTo>
                    <a:lnTo>
                      <a:pt x="18" y="30"/>
                    </a:lnTo>
                    <a:lnTo>
                      <a:pt x="1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05" name="Freeform 193"/>
              <p:cNvSpPr>
                <a:spLocks/>
              </p:cNvSpPr>
              <p:nvPr/>
            </p:nvSpPr>
            <p:spPr bwMode="auto">
              <a:xfrm>
                <a:off x="4050" y="2246"/>
                <a:ext cx="38" cy="58"/>
              </a:xfrm>
              <a:custGeom>
                <a:avLst/>
                <a:gdLst>
                  <a:gd name="T0" fmla="*/ 14 w 38"/>
                  <a:gd name="T1" fmla="*/ 58 h 58"/>
                  <a:gd name="T2" fmla="*/ 30 w 38"/>
                  <a:gd name="T3" fmla="*/ 12 h 58"/>
                  <a:gd name="T4" fmla="*/ 18 w 38"/>
                  <a:gd name="T5" fmla="*/ 12 h 58"/>
                  <a:gd name="T6" fmla="*/ 10 w 38"/>
                  <a:gd name="T7" fmla="*/ 12 h 58"/>
                  <a:gd name="T8" fmla="*/ 6 w 38"/>
                  <a:gd name="T9" fmla="*/ 14 h 58"/>
                  <a:gd name="T10" fmla="*/ 4 w 38"/>
                  <a:gd name="T11" fmla="*/ 14 h 58"/>
                  <a:gd name="T12" fmla="*/ 2 w 38"/>
                  <a:gd name="T13" fmla="*/ 18 h 58"/>
                  <a:gd name="T14" fmla="*/ 0 w 38"/>
                  <a:gd name="T15" fmla="*/ 18 h 58"/>
                  <a:gd name="T16" fmla="*/ 4 w 38"/>
                  <a:gd name="T17" fmla="*/ 0 h 58"/>
                  <a:gd name="T18" fmla="*/ 38 w 38"/>
                  <a:gd name="T19" fmla="*/ 0 h 58"/>
                  <a:gd name="T20" fmla="*/ 18 w 38"/>
                  <a:gd name="T21" fmla="*/ 58 h 58"/>
                  <a:gd name="T22" fmla="*/ 14 w 38"/>
                  <a:gd name="T23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8" h="58">
                    <a:moveTo>
                      <a:pt x="14" y="58"/>
                    </a:moveTo>
                    <a:lnTo>
                      <a:pt x="30" y="12"/>
                    </a:lnTo>
                    <a:lnTo>
                      <a:pt x="18" y="12"/>
                    </a:lnTo>
                    <a:lnTo>
                      <a:pt x="10" y="12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4" y="0"/>
                    </a:lnTo>
                    <a:lnTo>
                      <a:pt x="38" y="0"/>
                    </a:lnTo>
                    <a:lnTo>
                      <a:pt x="18" y="58"/>
                    </a:lnTo>
                    <a:lnTo>
                      <a:pt x="14" y="5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06" name="Freeform 194"/>
              <p:cNvSpPr>
                <a:spLocks noEditPoints="1"/>
              </p:cNvSpPr>
              <p:nvPr/>
            </p:nvSpPr>
            <p:spPr bwMode="auto">
              <a:xfrm>
                <a:off x="4098" y="2246"/>
                <a:ext cx="76" cy="60"/>
              </a:xfrm>
              <a:custGeom>
                <a:avLst/>
                <a:gdLst>
                  <a:gd name="T0" fmla="*/ 22 w 76"/>
                  <a:gd name="T1" fmla="*/ 60 h 60"/>
                  <a:gd name="T2" fmla="*/ 56 w 76"/>
                  <a:gd name="T3" fmla="*/ 0 h 60"/>
                  <a:gd name="T4" fmla="*/ 14 w 76"/>
                  <a:gd name="T5" fmla="*/ 0 h 60"/>
                  <a:gd name="T6" fmla="*/ 26 w 76"/>
                  <a:gd name="T7" fmla="*/ 4 h 60"/>
                  <a:gd name="T8" fmla="*/ 30 w 76"/>
                  <a:gd name="T9" fmla="*/ 14 h 60"/>
                  <a:gd name="T10" fmla="*/ 26 w 76"/>
                  <a:gd name="T11" fmla="*/ 26 h 60"/>
                  <a:gd name="T12" fmla="*/ 14 w 76"/>
                  <a:gd name="T13" fmla="*/ 30 h 60"/>
                  <a:gd name="T14" fmla="*/ 4 w 76"/>
                  <a:gd name="T15" fmla="*/ 26 h 60"/>
                  <a:gd name="T16" fmla="*/ 0 w 76"/>
                  <a:gd name="T17" fmla="*/ 14 h 60"/>
                  <a:gd name="T18" fmla="*/ 4 w 76"/>
                  <a:gd name="T19" fmla="*/ 4 h 60"/>
                  <a:gd name="T20" fmla="*/ 14 w 76"/>
                  <a:gd name="T21" fmla="*/ 0 h 60"/>
                  <a:gd name="T22" fmla="*/ 14 w 76"/>
                  <a:gd name="T23" fmla="*/ 2 h 60"/>
                  <a:gd name="T24" fmla="*/ 12 w 76"/>
                  <a:gd name="T25" fmla="*/ 4 h 60"/>
                  <a:gd name="T26" fmla="*/ 12 w 76"/>
                  <a:gd name="T27" fmla="*/ 8 h 60"/>
                  <a:gd name="T28" fmla="*/ 12 w 76"/>
                  <a:gd name="T29" fmla="*/ 20 h 60"/>
                  <a:gd name="T30" fmla="*/ 12 w 76"/>
                  <a:gd name="T31" fmla="*/ 26 h 60"/>
                  <a:gd name="T32" fmla="*/ 14 w 76"/>
                  <a:gd name="T33" fmla="*/ 28 h 60"/>
                  <a:gd name="T34" fmla="*/ 16 w 76"/>
                  <a:gd name="T35" fmla="*/ 28 h 60"/>
                  <a:gd name="T36" fmla="*/ 18 w 76"/>
                  <a:gd name="T37" fmla="*/ 26 h 60"/>
                  <a:gd name="T38" fmla="*/ 18 w 76"/>
                  <a:gd name="T39" fmla="*/ 20 h 60"/>
                  <a:gd name="T40" fmla="*/ 18 w 76"/>
                  <a:gd name="T41" fmla="*/ 10 h 60"/>
                  <a:gd name="T42" fmla="*/ 18 w 76"/>
                  <a:gd name="T43" fmla="*/ 4 h 60"/>
                  <a:gd name="T44" fmla="*/ 16 w 76"/>
                  <a:gd name="T45" fmla="*/ 2 h 60"/>
                  <a:gd name="T46" fmla="*/ 62 w 76"/>
                  <a:gd name="T47" fmla="*/ 30 h 60"/>
                  <a:gd name="T48" fmla="*/ 72 w 76"/>
                  <a:gd name="T49" fmla="*/ 34 h 60"/>
                  <a:gd name="T50" fmla="*/ 76 w 76"/>
                  <a:gd name="T51" fmla="*/ 44 h 60"/>
                  <a:gd name="T52" fmla="*/ 72 w 76"/>
                  <a:gd name="T53" fmla="*/ 56 h 60"/>
                  <a:gd name="T54" fmla="*/ 62 w 76"/>
                  <a:gd name="T55" fmla="*/ 60 h 60"/>
                  <a:gd name="T56" fmla="*/ 52 w 76"/>
                  <a:gd name="T57" fmla="*/ 56 h 60"/>
                  <a:gd name="T58" fmla="*/ 48 w 76"/>
                  <a:gd name="T59" fmla="*/ 44 h 60"/>
                  <a:gd name="T60" fmla="*/ 52 w 76"/>
                  <a:gd name="T61" fmla="*/ 34 h 60"/>
                  <a:gd name="T62" fmla="*/ 62 w 76"/>
                  <a:gd name="T63" fmla="*/ 30 h 60"/>
                  <a:gd name="T64" fmla="*/ 62 w 76"/>
                  <a:gd name="T65" fmla="*/ 32 h 60"/>
                  <a:gd name="T66" fmla="*/ 60 w 76"/>
                  <a:gd name="T67" fmla="*/ 34 h 60"/>
                  <a:gd name="T68" fmla="*/ 58 w 76"/>
                  <a:gd name="T69" fmla="*/ 38 h 60"/>
                  <a:gd name="T70" fmla="*/ 58 w 76"/>
                  <a:gd name="T71" fmla="*/ 50 h 60"/>
                  <a:gd name="T72" fmla="*/ 60 w 76"/>
                  <a:gd name="T73" fmla="*/ 56 h 60"/>
                  <a:gd name="T74" fmla="*/ 62 w 76"/>
                  <a:gd name="T75" fmla="*/ 58 h 60"/>
                  <a:gd name="T76" fmla="*/ 62 w 76"/>
                  <a:gd name="T77" fmla="*/ 58 h 60"/>
                  <a:gd name="T78" fmla="*/ 64 w 76"/>
                  <a:gd name="T79" fmla="*/ 56 h 60"/>
                  <a:gd name="T80" fmla="*/ 66 w 76"/>
                  <a:gd name="T81" fmla="*/ 50 h 60"/>
                  <a:gd name="T82" fmla="*/ 66 w 76"/>
                  <a:gd name="T83" fmla="*/ 38 h 60"/>
                  <a:gd name="T84" fmla="*/ 64 w 76"/>
                  <a:gd name="T85" fmla="*/ 34 h 60"/>
                  <a:gd name="T86" fmla="*/ 62 w 76"/>
                  <a:gd name="T87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6" h="60">
                    <a:moveTo>
                      <a:pt x="62" y="0"/>
                    </a:moveTo>
                    <a:lnTo>
                      <a:pt x="22" y="60"/>
                    </a:lnTo>
                    <a:lnTo>
                      <a:pt x="16" y="60"/>
                    </a:lnTo>
                    <a:lnTo>
                      <a:pt x="56" y="0"/>
                    </a:lnTo>
                    <a:lnTo>
                      <a:pt x="62" y="0"/>
                    </a:lnTo>
                    <a:close/>
                    <a:moveTo>
                      <a:pt x="14" y="0"/>
                    </a:moveTo>
                    <a:lnTo>
                      <a:pt x="20" y="0"/>
                    </a:lnTo>
                    <a:lnTo>
                      <a:pt x="26" y="4"/>
                    </a:lnTo>
                    <a:lnTo>
                      <a:pt x="28" y="8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6" y="26"/>
                    </a:lnTo>
                    <a:lnTo>
                      <a:pt x="20" y="28"/>
                    </a:lnTo>
                    <a:lnTo>
                      <a:pt x="14" y="30"/>
                    </a:lnTo>
                    <a:lnTo>
                      <a:pt x="8" y="28"/>
                    </a:lnTo>
                    <a:lnTo>
                      <a:pt x="4" y="26"/>
                    </a:lnTo>
                    <a:lnTo>
                      <a:pt x="2" y="20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10" y="0"/>
                    </a:lnTo>
                    <a:lnTo>
                      <a:pt x="14" y="0"/>
                    </a:lnTo>
                    <a:close/>
                    <a:moveTo>
                      <a:pt x="14" y="2"/>
                    </a:moveTo>
                    <a:lnTo>
                      <a:pt x="14" y="2"/>
                    </a:lnTo>
                    <a:lnTo>
                      <a:pt x="12" y="4"/>
                    </a:lnTo>
                    <a:lnTo>
                      <a:pt x="12" y="6"/>
                    </a:lnTo>
                    <a:lnTo>
                      <a:pt x="12" y="8"/>
                    </a:lnTo>
                    <a:lnTo>
                      <a:pt x="12" y="16"/>
                    </a:lnTo>
                    <a:lnTo>
                      <a:pt x="12" y="20"/>
                    </a:lnTo>
                    <a:lnTo>
                      <a:pt x="12" y="24"/>
                    </a:lnTo>
                    <a:lnTo>
                      <a:pt x="12" y="26"/>
                    </a:lnTo>
                    <a:lnTo>
                      <a:pt x="14" y="28"/>
                    </a:lnTo>
                    <a:lnTo>
                      <a:pt x="16" y="28"/>
                    </a:lnTo>
                    <a:lnTo>
                      <a:pt x="18" y="26"/>
                    </a:lnTo>
                    <a:lnTo>
                      <a:pt x="18" y="24"/>
                    </a:lnTo>
                    <a:lnTo>
                      <a:pt x="18" y="20"/>
                    </a:lnTo>
                    <a:lnTo>
                      <a:pt x="18" y="16"/>
                    </a:lnTo>
                    <a:lnTo>
                      <a:pt x="18" y="10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4" y="2"/>
                    </a:lnTo>
                    <a:close/>
                    <a:moveTo>
                      <a:pt x="62" y="30"/>
                    </a:moveTo>
                    <a:lnTo>
                      <a:pt x="68" y="30"/>
                    </a:lnTo>
                    <a:lnTo>
                      <a:pt x="72" y="34"/>
                    </a:lnTo>
                    <a:lnTo>
                      <a:pt x="76" y="38"/>
                    </a:lnTo>
                    <a:lnTo>
                      <a:pt x="76" y="44"/>
                    </a:lnTo>
                    <a:lnTo>
                      <a:pt x="76" y="50"/>
                    </a:lnTo>
                    <a:lnTo>
                      <a:pt x="72" y="56"/>
                    </a:lnTo>
                    <a:lnTo>
                      <a:pt x="68" y="58"/>
                    </a:lnTo>
                    <a:lnTo>
                      <a:pt x="62" y="60"/>
                    </a:lnTo>
                    <a:lnTo>
                      <a:pt x="56" y="58"/>
                    </a:lnTo>
                    <a:lnTo>
                      <a:pt x="52" y="56"/>
                    </a:lnTo>
                    <a:lnTo>
                      <a:pt x="48" y="50"/>
                    </a:lnTo>
                    <a:lnTo>
                      <a:pt x="48" y="44"/>
                    </a:lnTo>
                    <a:lnTo>
                      <a:pt x="48" y="38"/>
                    </a:lnTo>
                    <a:lnTo>
                      <a:pt x="52" y="34"/>
                    </a:lnTo>
                    <a:lnTo>
                      <a:pt x="56" y="30"/>
                    </a:lnTo>
                    <a:lnTo>
                      <a:pt x="62" y="30"/>
                    </a:lnTo>
                    <a:close/>
                    <a:moveTo>
                      <a:pt x="62" y="32"/>
                    </a:moveTo>
                    <a:lnTo>
                      <a:pt x="62" y="32"/>
                    </a:lnTo>
                    <a:lnTo>
                      <a:pt x="60" y="32"/>
                    </a:lnTo>
                    <a:lnTo>
                      <a:pt x="60" y="34"/>
                    </a:lnTo>
                    <a:lnTo>
                      <a:pt x="60" y="36"/>
                    </a:lnTo>
                    <a:lnTo>
                      <a:pt x="58" y="38"/>
                    </a:lnTo>
                    <a:lnTo>
                      <a:pt x="58" y="44"/>
                    </a:lnTo>
                    <a:lnTo>
                      <a:pt x="58" y="50"/>
                    </a:lnTo>
                    <a:lnTo>
                      <a:pt x="60" y="54"/>
                    </a:lnTo>
                    <a:lnTo>
                      <a:pt x="60" y="56"/>
                    </a:lnTo>
                    <a:lnTo>
                      <a:pt x="60" y="58"/>
                    </a:lnTo>
                    <a:lnTo>
                      <a:pt x="62" y="58"/>
                    </a:lnTo>
                    <a:lnTo>
                      <a:pt x="64" y="58"/>
                    </a:lnTo>
                    <a:lnTo>
                      <a:pt x="64" y="56"/>
                    </a:lnTo>
                    <a:lnTo>
                      <a:pt x="66" y="54"/>
                    </a:lnTo>
                    <a:lnTo>
                      <a:pt x="66" y="50"/>
                    </a:lnTo>
                    <a:lnTo>
                      <a:pt x="66" y="44"/>
                    </a:lnTo>
                    <a:lnTo>
                      <a:pt x="66" y="38"/>
                    </a:lnTo>
                    <a:lnTo>
                      <a:pt x="66" y="36"/>
                    </a:lnTo>
                    <a:lnTo>
                      <a:pt x="64" y="34"/>
                    </a:lnTo>
                    <a:lnTo>
                      <a:pt x="64" y="32"/>
                    </a:lnTo>
                    <a:lnTo>
                      <a:pt x="6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07" name="Rectangle 195"/>
              <p:cNvSpPr>
                <a:spLocks noChangeArrowheads="1"/>
              </p:cNvSpPr>
              <p:nvPr/>
            </p:nvSpPr>
            <p:spPr bwMode="auto">
              <a:xfrm>
                <a:off x="4200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08" name="Rectangle 196"/>
              <p:cNvSpPr>
                <a:spLocks noChangeArrowheads="1"/>
              </p:cNvSpPr>
              <p:nvPr/>
            </p:nvSpPr>
            <p:spPr bwMode="auto">
              <a:xfrm>
                <a:off x="1552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09" name="Freeform 197"/>
              <p:cNvSpPr>
                <a:spLocks/>
              </p:cNvSpPr>
              <p:nvPr/>
            </p:nvSpPr>
            <p:spPr bwMode="auto">
              <a:xfrm>
                <a:off x="1586" y="2374"/>
                <a:ext cx="32" cy="40"/>
              </a:xfrm>
              <a:custGeom>
                <a:avLst/>
                <a:gdLst>
                  <a:gd name="T0" fmla="*/ 32 w 32"/>
                  <a:gd name="T1" fmla="*/ 24 h 40"/>
                  <a:gd name="T2" fmla="*/ 30 w 32"/>
                  <a:gd name="T3" fmla="*/ 30 h 40"/>
                  <a:gd name="T4" fmla="*/ 26 w 32"/>
                  <a:gd name="T5" fmla="*/ 36 h 40"/>
                  <a:gd name="T6" fmla="*/ 22 w 32"/>
                  <a:gd name="T7" fmla="*/ 40 h 40"/>
                  <a:gd name="T8" fmla="*/ 16 w 32"/>
                  <a:gd name="T9" fmla="*/ 40 h 40"/>
                  <a:gd name="T10" fmla="*/ 10 w 32"/>
                  <a:gd name="T11" fmla="*/ 38 h 40"/>
                  <a:gd name="T12" fmla="*/ 4 w 32"/>
                  <a:gd name="T13" fmla="*/ 34 h 40"/>
                  <a:gd name="T14" fmla="*/ 2 w 32"/>
                  <a:gd name="T15" fmla="*/ 30 h 40"/>
                  <a:gd name="T16" fmla="*/ 0 w 32"/>
                  <a:gd name="T17" fmla="*/ 26 h 40"/>
                  <a:gd name="T18" fmla="*/ 0 w 32"/>
                  <a:gd name="T19" fmla="*/ 20 h 40"/>
                  <a:gd name="T20" fmla="*/ 0 w 32"/>
                  <a:gd name="T21" fmla="*/ 14 h 40"/>
                  <a:gd name="T22" fmla="*/ 2 w 32"/>
                  <a:gd name="T23" fmla="*/ 10 h 40"/>
                  <a:gd name="T24" fmla="*/ 6 w 32"/>
                  <a:gd name="T25" fmla="*/ 4 h 40"/>
                  <a:gd name="T26" fmla="*/ 12 w 32"/>
                  <a:gd name="T27" fmla="*/ 0 h 40"/>
                  <a:gd name="T28" fmla="*/ 18 w 32"/>
                  <a:gd name="T29" fmla="*/ 0 h 40"/>
                  <a:gd name="T30" fmla="*/ 24 w 32"/>
                  <a:gd name="T31" fmla="*/ 0 h 40"/>
                  <a:gd name="T32" fmla="*/ 28 w 32"/>
                  <a:gd name="T33" fmla="*/ 2 h 40"/>
                  <a:gd name="T34" fmla="*/ 30 w 32"/>
                  <a:gd name="T35" fmla="*/ 6 h 40"/>
                  <a:gd name="T36" fmla="*/ 30 w 32"/>
                  <a:gd name="T37" fmla="*/ 8 h 40"/>
                  <a:gd name="T38" fmla="*/ 30 w 32"/>
                  <a:gd name="T39" fmla="*/ 10 h 40"/>
                  <a:gd name="T40" fmla="*/ 30 w 32"/>
                  <a:gd name="T41" fmla="*/ 10 h 40"/>
                  <a:gd name="T42" fmla="*/ 28 w 32"/>
                  <a:gd name="T43" fmla="*/ 12 h 40"/>
                  <a:gd name="T44" fmla="*/ 28 w 32"/>
                  <a:gd name="T45" fmla="*/ 12 h 40"/>
                  <a:gd name="T46" fmla="*/ 26 w 32"/>
                  <a:gd name="T47" fmla="*/ 12 h 40"/>
                  <a:gd name="T48" fmla="*/ 24 w 32"/>
                  <a:gd name="T49" fmla="*/ 10 h 40"/>
                  <a:gd name="T50" fmla="*/ 22 w 32"/>
                  <a:gd name="T51" fmla="*/ 10 h 40"/>
                  <a:gd name="T52" fmla="*/ 22 w 32"/>
                  <a:gd name="T53" fmla="*/ 6 h 40"/>
                  <a:gd name="T54" fmla="*/ 22 w 32"/>
                  <a:gd name="T55" fmla="*/ 4 h 40"/>
                  <a:gd name="T56" fmla="*/ 20 w 32"/>
                  <a:gd name="T57" fmla="*/ 4 h 40"/>
                  <a:gd name="T58" fmla="*/ 20 w 32"/>
                  <a:gd name="T59" fmla="*/ 2 h 40"/>
                  <a:gd name="T60" fmla="*/ 16 w 32"/>
                  <a:gd name="T61" fmla="*/ 2 h 40"/>
                  <a:gd name="T62" fmla="*/ 14 w 32"/>
                  <a:gd name="T63" fmla="*/ 2 h 40"/>
                  <a:gd name="T64" fmla="*/ 10 w 32"/>
                  <a:gd name="T65" fmla="*/ 4 h 40"/>
                  <a:gd name="T66" fmla="*/ 8 w 32"/>
                  <a:gd name="T67" fmla="*/ 10 h 40"/>
                  <a:gd name="T68" fmla="*/ 8 w 32"/>
                  <a:gd name="T69" fmla="*/ 16 h 40"/>
                  <a:gd name="T70" fmla="*/ 8 w 32"/>
                  <a:gd name="T71" fmla="*/ 22 h 40"/>
                  <a:gd name="T72" fmla="*/ 10 w 32"/>
                  <a:gd name="T73" fmla="*/ 28 h 40"/>
                  <a:gd name="T74" fmla="*/ 14 w 32"/>
                  <a:gd name="T75" fmla="*/ 32 h 40"/>
                  <a:gd name="T76" fmla="*/ 20 w 32"/>
                  <a:gd name="T77" fmla="*/ 32 h 40"/>
                  <a:gd name="T78" fmla="*/ 24 w 32"/>
                  <a:gd name="T79" fmla="*/ 32 h 40"/>
                  <a:gd name="T80" fmla="*/ 28 w 32"/>
                  <a:gd name="T81" fmla="*/ 30 h 40"/>
                  <a:gd name="T82" fmla="*/ 30 w 32"/>
                  <a:gd name="T83" fmla="*/ 28 h 40"/>
                  <a:gd name="T84" fmla="*/ 32 w 32"/>
                  <a:gd name="T85" fmla="*/ 22 h 40"/>
                  <a:gd name="T86" fmla="*/ 32 w 32"/>
                  <a:gd name="T87" fmla="*/ 2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" h="40">
                    <a:moveTo>
                      <a:pt x="32" y="24"/>
                    </a:moveTo>
                    <a:lnTo>
                      <a:pt x="30" y="30"/>
                    </a:lnTo>
                    <a:lnTo>
                      <a:pt x="26" y="36"/>
                    </a:lnTo>
                    <a:lnTo>
                      <a:pt x="22" y="40"/>
                    </a:lnTo>
                    <a:lnTo>
                      <a:pt x="16" y="40"/>
                    </a:lnTo>
                    <a:lnTo>
                      <a:pt x="10" y="38"/>
                    </a:lnTo>
                    <a:lnTo>
                      <a:pt x="4" y="34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0" y="8"/>
                    </a:lnTo>
                    <a:lnTo>
                      <a:pt x="30" y="10"/>
                    </a:lnTo>
                    <a:lnTo>
                      <a:pt x="28" y="12"/>
                    </a:lnTo>
                    <a:lnTo>
                      <a:pt x="26" y="12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20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0" y="4"/>
                    </a:lnTo>
                    <a:lnTo>
                      <a:pt x="8" y="10"/>
                    </a:lnTo>
                    <a:lnTo>
                      <a:pt x="8" y="16"/>
                    </a:lnTo>
                    <a:lnTo>
                      <a:pt x="8" y="22"/>
                    </a:lnTo>
                    <a:lnTo>
                      <a:pt x="10" y="28"/>
                    </a:lnTo>
                    <a:lnTo>
                      <a:pt x="14" y="32"/>
                    </a:lnTo>
                    <a:lnTo>
                      <a:pt x="20" y="32"/>
                    </a:lnTo>
                    <a:lnTo>
                      <a:pt x="24" y="32"/>
                    </a:lnTo>
                    <a:lnTo>
                      <a:pt x="28" y="30"/>
                    </a:lnTo>
                    <a:lnTo>
                      <a:pt x="30" y="28"/>
                    </a:lnTo>
                    <a:lnTo>
                      <a:pt x="32" y="22"/>
                    </a:lnTo>
                    <a:lnTo>
                      <a:pt x="3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0" name="Freeform 198"/>
              <p:cNvSpPr>
                <a:spLocks/>
              </p:cNvSpPr>
              <p:nvPr/>
            </p:nvSpPr>
            <p:spPr bwMode="auto">
              <a:xfrm>
                <a:off x="1624" y="2374"/>
                <a:ext cx="28" cy="40"/>
              </a:xfrm>
              <a:custGeom>
                <a:avLst/>
                <a:gdLst>
                  <a:gd name="T0" fmla="*/ 12 w 28"/>
                  <a:gd name="T1" fmla="*/ 0 h 40"/>
                  <a:gd name="T2" fmla="*/ 12 w 28"/>
                  <a:gd name="T3" fmla="*/ 10 h 40"/>
                  <a:gd name="T4" fmla="*/ 16 w 28"/>
                  <a:gd name="T5" fmla="*/ 4 h 40"/>
                  <a:gd name="T6" fmla="*/ 18 w 28"/>
                  <a:gd name="T7" fmla="*/ 0 h 40"/>
                  <a:gd name="T8" fmla="*/ 22 w 28"/>
                  <a:gd name="T9" fmla="*/ 0 h 40"/>
                  <a:gd name="T10" fmla="*/ 24 w 28"/>
                  <a:gd name="T11" fmla="*/ 0 h 40"/>
                  <a:gd name="T12" fmla="*/ 26 w 28"/>
                  <a:gd name="T13" fmla="*/ 0 h 40"/>
                  <a:gd name="T14" fmla="*/ 28 w 28"/>
                  <a:gd name="T15" fmla="*/ 2 h 40"/>
                  <a:gd name="T16" fmla="*/ 28 w 28"/>
                  <a:gd name="T17" fmla="*/ 4 h 40"/>
                  <a:gd name="T18" fmla="*/ 28 w 28"/>
                  <a:gd name="T19" fmla="*/ 6 h 40"/>
                  <a:gd name="T20" fmla="*/ 26 w 28"/>
                  <a:gd name="T21" fmla="*/ 8 h 40"/>
                  <a:gd name="T22" fmla="*/ 26 w 28"/>
                  <a:gd name="T23" fmla="*/ 8 h 40"/>
                  <a:gd name="T24" fmla="*/ 24 w 28"/>
                  <a:gd name="T25" fmla="*/ 10 h 40"/>
                  <a:gd name="T26" fmla="*/ 22 w 28"/>
                  <a:gd name="T27" fmla="*/ 8 h 40"/>
                  <a:gd name="T28" fmla="*/ 20 w 28"/>
                  <a:gd name="T29" fmla="*/ 8 h 40"/>
                  <a:gd name="T30" fmla="*/ 20 w 28"/>
                  <a:gd name="T31" fmla="*/ 6 h 40"/>
                  <a:gd name="T32" fmla="*/ 18 w 28"/>
                  <a:gd name="T33" fmla="*/ 6 h 40"/>
                  <a:gd name="T34" fmla="*/ 16 w 28"/>
                  <a:gd name="T35" fmla="*/ 6 h 40"/>
                  <a:gd name="T36" fmla="*/ 16 w 28"/>
                  <a:gd name="T37" fmla="*/ 6 h 40"/>
                  <a:gd name="T38" fmla="*/ 14 w 28"/>
                  <a:gd name="T39" fmla="*/ 8 h 40"/>
                  <a:gd name="T40" fmla="*/ 12 w 28"/>
                  <a:gd name="T41" fmla="*/ 12 h 40"/>
                  <a:gd name="T42" fmla="*/ 12 w 28"/>
                  <a:gd name="T43" fmla="*/ 30 h 40"/>
                  <a:gd name="T44" fmla="*/ 12 w 28"/>
                  <a:gd name="T45" fmla="*/ 34 h 40"/>
                  <a:gd name="T46" fmla="*/ 12 w 28"/>
                  <a:gd name="T47" fmla="*/ 36 h 40"/>
                  <a:gd name="T48" fmla="*/ 14 w 28"/>
                  <a:gd name="T49" fmla="*/ 36 h 40"/>
                  <a:gd name="T50" fmla="*/ 14 w 28"/>
                  <a:gd name="T51" fmla="*/ 38 h 40"/>
                  <a:gd name="T52" fmla="*/ 16 w 28"/>
                  <a:gd name="T53" fmla="*/ 38 h 40"/>
                  <a:gd name="T54" fmla="*/ 20 w 28"/>
                  <a:gd name="T55" fmla="*/ 38 h 40"/>
                  <a:gd name="T56" fmla="*/ 20 w 28"/>
                  <a:gd name="T57" fmla="*/ 40 h 40"/>
                  <a:gd name="T58" fmla="*/ 0 w 28"/>
                  <a:gd name="T59" fmla="*/ 40 h 40"/>
                  <a:gd name="T60" fmla="*/ 0 w 28"/>
                  <a:gd name="T61" fmla="*/ 38 h 40"/>
                  <a:gd name="T62" fmla="*/ 2 w 28"/>
                  <a:gd name="T63" fmla="*/ 38 h 40"/>
                  <a:gd name="T64" fmla="*/ 4 w 28"/>
                  <a:gd name="T65" fmla="*/ 38 h 40"/>
                  <a:gd name="T66" fmla="*/ 4 w 28"/>
                  <a:gd name="T67" fmla="*/ 36 h 40"/>
                  <a:gd name="T68" fmla="*/ 4 w 28"/>
                  <a:gd name="T69" fmla="*/ 34 h 40"/>
                  <a:gd name="T70" fmla="*/ 4 w 28"/>
                  <a:gd name="T71" fmla="*/ 34 h 40"/>
                  <a:gd name="T72" fmla="*/ 4 w 28"/>
                  <a:gd name="T73" fmla="*/ 30 h 40"/>
                  <a:gd name="T74" fmla="*/ 4 w 28"/>
                  <a:gd name="T75" fmla="*/ 16 h 40"/>
                  <a:gd name="T76" fmla="*/ 4 w 28"/>
                  <a:gd name="T77" fmla="*/ 10 h 40"/>
                  <a:gd name="T78" fmla="*/ 4 w 28"/>
                  <a:gd name="T79" fmla="*/ 6 h 40"/>
                  <a:gd name="T80" fmla="*/ 4 w 28"/>
                  <a:gd name="T81" fmla="*/ 6 h 40"/>
                  <a:gd name="T82" fmla="*/ 4 w 28"/>
                  <a:gd name="T83" fmla="*/ 4 h 40"/>
                  <a:gd name="T84" fmla="*/ 2 w 28"/>
                  <a:gd name="T85" fmla="*/ 4 h 40"/>
                  <a:gd name="T86" fmla="*/ 2 w 28"/>
                  <a:gd name="T87" fmla="*/ 4 h 40"/>
                  <a:gd name="T88" fmla="*/ 0 w 28"/>
                  <a:gd name="T89" fmla="*/ 4 h 40"/>
                  <a:gd name="T90" fmla="*/ 0 w 28"/>
                  <a:gd name="T91" fmla="*/ 4 h 40"/>
                  <a:gd name="T92" fmla="*/ 0 w 28"/>
                  <a:gd name="T93" fmla="*/ 4 h 40"/>
                  <a:gd name="T94" fmla="*/ 10 w 28"/>
                  <a:gd name="T95" fmla="*/ 0 h 40"/>
                  <a:gd name="T96" fmla="*/ 12 w 28"/>
                  <a:gd name="T9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" h="40">
                    <a:moveTo>
                      <a:pt x="12" y="0"/>
                    </a:moveTo>
                    <a:lnTo>
                      <a:pt x="12" y="10"/>
                    </a:lnTo>
                    <a:lnTo>
                      <a:pt x="16" y="4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8" y="2"/>
                    </a:lnTo>
                    <a:lnTo>
                      <a:pt x="28" y="4"/>
                    </a:lnTo>
                    <a:lnTo>
                      <a:pt x="28" y="6"/>
                    </a:lnTo>
                    <a:lnTo>
                      <a:pt x="26" y="8"/>
                    </a:lnTo>
                    <a:lnTo>
                      <a:pt x="24" y="10"/>
                    </a:lnTo>
                    <a:lnTo>
                      <a:pt x="22" y="8"/>
                    </a:lnTo>
                    <a:lnTo>
                      <a:pt x="20" y="8"/>
                    </a:lnTo>
                    <a:lnTo>
                      <a:pt x="20" y="6"/>
                    </a:lnTo>
                    <a:lnTo>
                      <a:pt x="18" y="6"/>
                    </a:lnTo>
                    <a:lnTo>
                      <a:pt x="16" y="6"/>
                    </a:lnTo>
                    <a:lnTo>
                      <a:pt x="14" y="8"/>
                    </a:lnTo>
                    <a:lnTo>
                      <a:pt x="12" y="12"/>
                    </a:lnTo>
                    <a:lnTo>
                      <a:pt x="12" y="30"/>
                    </a:lnTo>
                    <a:lnTo>
                      <a:pt x="12" y="34"/>
                    </a:lnTo>
                    <a:lnTo>
                      <a:pt x="12" y="36"/>
                    </a:lnTo>
                    <a:lnTo>
                      <a:pt x="14" y="36"/>
                    </a:lnTo>
                    <a:lnTo>
                      <a:pt x="14" y="38"/>
                    </a:lnTo>
                    <a:lnTo>
                      <a:pt x="16" y="38"/>
                    </a:lnTo>
                    <a:lnTo>
                      <a:pt x="20" y="38"/>
                    </a:lnTo>
                    <a:lnTo>
                      <a:pt x="20" y="40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4" y="36"/>
                    </a:lnTo>
                    <a:lnTo>
                      <a:pt x="4" y="34"/>
                    </a:lnTo>
                    <a:lnTo>
                      <a:pt x="4" y="30"/>
                    </a:lnTo>
                    <a:lnTo>
                      <a:pt x="4" y="16"/>
                    </a:lnTo>
                    <a:lnTo>
                      <a:pt x="4" y="10"/>
                    </a:lnTo>
                    <a:lnTo>
                      <a:pt x="4" y="6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1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1" name="Freeform 199"/>
              <p:cNvSpPr>
                <a:spLocks noEditPoints="1"/>
              </p:cNvSpPr>
              <p:nvPr/>
            </p:nvSpPr>
            <p:spPr bwMode="auto">
              <a:xfrm>
                <a:off x="1654" y="2374"/>
                <a:ext cx="34" cy="40"/>
              </a:xfrm>
              <a:custGeom>
                <a:avLst/>
                <a:gdLst>
                  <a:gd name="T0" fmla="*/ 6 w 34"/>
                  <a:gd name="T1" fmla="*/ 14 h 40"/>
                  <a:gd name="T2" fmla="*/ 8 w 34"/>
                  <a:gd name="T3" fmla="*/ 22 h 40"/>
                  <a:gd name="T4" fmla="*/ 10 w 34"/>
                  <a:gd name="T5" fmla="*/ 28 h 40"/>
                  <a:gd name="T6" fmla="*/ 16 w 34"/>
                  <a:gd name="T7" fmla="*/ 32 h 40"/>
                  <a:gd name="T8" fmla="*/ 20 w 34"/>
                  <a:gd name="T9" fmla="*/ 32 h 40"/>
                  <a:gd name="T10" fmla="*/ 24 w 34"/>
                  <a:gd name="T11" fmla="*/ 32 h 40"/>
                  <a:gd name="T12" fmla="*/ 28 w 34"/>
                  <a:gd name="T13" fmla="*/ 32 h 40"/>
                  <a:gd name="T14" fmla="*/ 30 w 34"/>
                  <a:gd name="T15" fmla="*/ 28 h 40"/>
                  <a:gd name="T16" fmla="*/ 32 w 34"/>
                  <a:gd name="T17" fmla="*/ 24 h 40"/>
                  <a:gd name="T18" fmla="*/ 34 w 34"/>
                  <a:gd name="T19" fmla="*/ 24 h 40"/>
                  <a:gd name="T20" fmla="*/ 32 w 34"/>
                  <a:gd name="T21" fmla="*/ 30 h 40"/>
                  <a:gd name="T22" fmla="*/ 28 w 34"/>
                  <a:gd name="T23" fmla="*/ 36 h 40"/>
                  <a:gd name="T24" fmla="*/ 24 w 34"/>
                  <a:gd name="T25" fmla="*/ 40 h 40"/>
                  <a:gd name="T26" fmla="*/ 18 w 34"/>
                  <a:gd name="T27" fmla="*/ 40 h 40"/>
                  <a:gd name="T28" fmla="*/ 10 w 34"/>
                  <a:gd name="T29" fmla="*/ 38 h 40"/>
                  <a:gd name="T30" fmla="*/ 6 w 34"/>
                  <a:gd name="T31" fmla="*/ 34 h 40"/>
                  <a:gd name="T32" fmla="*/ 2 w 34"/>
                  <a:gd name="T33" fmla="*/ 30 h 40"/>
                  <a:gd name="T34" fmla="*/ 0 w 34"/>
                  <a:gd name="T35" fmla="*/ 26 h 40"/>
                  <a:gd name="T36" fmla="*/ 0 w 34"/>
                  <a:gd name="T37" fmla="*/ 20 h 40"/>
                  <a:gd name="T38" fmla="*/ 0 w 34"/>
                  <a:gd name="T39" fmla="*/ 14 h 40"/>
                  <a:gd name="T40" fmla="*/ 2 w 34"/>
                  <a:gd name="T41" fmla="*/ 8 h 40"/>
                  <a:gd name="T42" fmla="*/ 6 w 34"/>
                  <a:gd name="T43" fmla="*/ 4 h 40"/>
                  <a:gd name="T44" fmla="*/ 10 w 34"/>
                  <a:gd name="T45" fmla="*/ 2 h 40"/>
                  <a:gd name="T46" fmla="*/ 14 w 34"/>
                  <a:gd name="T47" fmla="*/ 0 h 40"/>
                  <a:gd name="T48" fmla="*/ 18 w 34"/>
                  <a:gd name="T49" fmla="*/ 0 h 40"/>
                  <a:gd name="T50" fmla="*/ 24 w 34"/>
                  <a:gd name="T51" fmla="*/ 0 h 40"/>
                  <a:gd name="T52" fmla="*/ 28 w 34"/>
                  <a:gd name="T53" fmla="*/ 4 h 40"/>
                  <a:gd name="T54" fmla="*/ 32 w 34"/>
                  <a:gd name="T55" fmla="*/ 8 h 40"/>
                  <a:gd name="T56" fmla="*/ 34 w 34"/>
                  <a:gd name="T57" fmla="*/ 14 h 40"/>
                  <a:gd name="T58" fmla="*/ 6 w 34"/>
                  <a:gd name="T59" fmla="*/ 14 h 40"/>
                  <a:gd name="T60" fmla="*/ 6 w 34"/>
                  <a:gd name="T61" fmla="*/ 12 h 40"/>
                  <a:gd name="T62" fmla="*/ 24 w 34"/>
                  <a:gd name="T63" fmla="*/ 12 h 40"/>
                  <a:gd name="T64" fmla="*/ 24 w 34"/>
                  <a:gd name="T65" fmla="*/ 8 h 40"/>
                  <a:gd name="T66" fmla="*/ 24 w 34"/>
                  <a:gd name="T67" fmla="*/ 6 h 40"/>
                  <a:gd name="T68" fmla="*/ 22 w 34"/>
                  <a:gd name="T69" fmla="*/ 4 h 40"/>
                  <a:gd name="T70" fmla="*/ 20 w 34"/>
                  <a:gd name="T71" fmla="*/ 4 h 40"/>
                  <a:gd name="T72" fmla="*/ 18 w 34"/>
                  <a:gd name="T73" fmla="*/ 2 h 40"/>
                  <a:gd name="T74" fmla="*/ 16 w 34"/>
                  <a:gd name="T75" fmla="*/ 2 h 40"/>
                  <a:gd name="T76" fmla="*/ 12 w 34"/>
                  <a:gd name="T77" fmla="*/ 2 h 40"/>
                  <a:gd name="T78" fmla="*/ 10 w 34"/>
                  <a:gd name="T79" fmla="*/ 4 h 40"/>
                  <a:gd name="T80" fmla="*/ 8 w 34"/>
                  <a:gd name="T81" fmla="*/ 8 h 40"/>
                  <a:gd name="T82" fmla="*/ 6 w 34"/>
                  <a:gd name="T83" fmla="*/ 1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40">
                    <a:moveTo>
                      <a:pt x="6" y="14"/>
                    </a:moveTo>
                    <a:lnTo>
                      <a:pt x="8" y="22"/>
                    </a:lnTo>
                    <a:lnTo>
                      <a:pt x="10" y="28"/>
                    </a:lnTo>
                    <a:lnTo>
                      <a:pt x="16" y="32"/>
                    </a:lnTo>
                    <a:lnTo>
                      <a:pt x="20" y="32"/>
                    </a:lnTo>
                    <a:lnTo>
                      <a:pt x="24" y="32"/>
                    </a:lnTo>
                    <a:lnTo>
                      <a:pt x="28" y="32"/>
                    </a:lnTo>
                    <a:lnTo>
                      <a:pt x="30" y="28"/>
                    </a:lnTo>
                    <a:lnTo>
                      <a:pt x="32" y="24"/>
                    </a:lnTo>
                    <a:lnTo>
                      <a:pt x="34" y="24"/>
                    </a:lnTo>
                    <a:lnTo>
                      <a:pt x="32" y="30"/>
                    </a:lnTo>
                    <a:lnTo>
                      <a:pt x="28" y="36"/>
                    </a:lnTo>
                    <a:lnTo>
                      <a:pt x="24" y="40"/>
                    </a:lnTo>
                    <a:lnTo>
                      <a:pt x="18" y="40"/>
                    </a:lnTo>
                    <a:lnTo>
                      <a:pt x="10" y="38"/>
                    </a:lnTo>
                    <a:lnTo>
                      <a:pt x="6" y="34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6" y="4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8" y="4"/>
                    </a:lnTo>
                    <a:lnTo>
                      <a:pt x="32" y="8"/>
                    </a:lnTo>
                    <a:lnTo>
                      <a:pt x="34" y="14"/>
                    </a:lnTo>
                    <a:lnTo>
                      <a:pt x="6" y="14"/>
                    </a:lnTo>
                    <a:close/>
                    <a:moveTo>
                      <a:pt x="6" y="12"/>
                    </a:moveTo>
                    <a:lnTo>
                      <a:pt x="24" y="12"/>
                    </a:lnTo>
                    <a:lnTo>
                      <a:pt x="24" y="8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2" y="2"/>
                    </a:lnTo>
                    <a:lnTo>
                      <a:pt x="10" y="4"/>
                    </a:lnTo>
                    <a:lnTo>
                      <a:pt x="8" y="8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2" name="Freeform 200"/>
              <p:cNvSpPr>
                <a:spLocks/>
              </p:cNvSpPr>
              <p:nvPr/>
            </p:nvSpPr>
            <p:spPr bwMode="auto">
              <a:xfrm>
                <a:off x="1696" y="2374"/>
                <a:ext cx="26" cy="40"/>
              </a:xfrm>
              <a:custGeom>
                <a:avLst/>
                <a:gdLst>
                  <a:gd name="T0" fmla="*/ 24 w 26"/>
                  <a:gd name="T1" fmla="*/ 0 h 40"/>
                  <a:gd name="T2" fmla="*/ 24 w 26"/>
                  <a:gd name="T3" fmla="*/ 12 h 40"/>
                  <a:gd name="T4" fmla="*/ 22 w 26"/>
                  <a:gd name="T5" fmla="*/ 12 h 40"/>
                  <a:gd name="T6" fmla="*/ 20 w 26"/>
                  <a:gd name="T7" fmla="*/ 8 h 40"/>
                  <a:gd name="T8" fmla="*/ 18 w 26"/>
                  <a:gd name="T9" fmla="*/ 4 h 40"/>
                  <a:gd name="T10" fmla="*/ 16 w 26"/>
                  <a:gd name="T11" fmla="*/ 2 h 40"/>
                  <a:gd name="T12" fmla="*/ 12 w 26"/>
                  <a:gd name="T13" fmla="*/ 2 h 40"/>
                  <a:gd name="T14" fmla="*/ 8 w 26"/>
                  <a:gd name="T15" fmla="*/ 2 h 40"/>
                  <a:gd name="T16" fmla="*/ 6 w 26"/>
                  <a:gd name="T17" fmla="*/ 4 h 40"/>
                  <a:gd name="T18" fmla="*/ 6 w 26"/>
                  <a:gd name="T19" fmla="*/ 6 h 40"/>
                  <a:gd name="T20" fmla="*/ 4 w 26"/>
                  <a:gd name="T21" fmla="*/ 6 h 40"/>
                  <a:gd name="T22" fmla="*/ 6 w 26"/>
                  <a:gd name="T23" fmla="*/ 8 h 40"/>
                  <a:gd name="T24" fmla="*/ 6 w 26"/>
                  <a:gd name="T25" fmla="*/ 10 h 40"/>
                  <a:gd name="T26" fmla="*/ 8 w 26"/>
                  <a:gd name="T27" fmla="*/ 12 h 40"/>
                  <a:gd name="T28" fmla="*/ 10 w 26"/>
                  <a:gd name="T29" fmla="*/ 14 h 40"/>
                  <a:gd name="T30" fmla="*/ 18 w 26"/>
                  <a:gd name="T31" fmla="*/ 18 h 40"/>
                  <a:gd name="T32" fmla="*/ 22 w 26"/>
                  <a:gd name="T33" fmla="*/ 20 h 40"/>
                  <a:gd name="T34" fmla="*/ 24 w 26"/>
                  <a:gd name="T35" fmla="*/ 24 h 40"/>
                  <a:gd name="T36" fmla="*/ 26 w 26"/>
                  <a:gd name="T37" fmla="*/ 28 h 40"/>
                  <a:gd name="T38" fmla="*/ 24 w 26"/>
                  <a:gd name="T39" fmla="*/ 34 h 40"/>
                  <a:gd name="T40" fmla="*/ 22 w 26"/>
                  <a:gd name="T41" fmla="*/ 36 h 40"/>
                  <a:gd name="T42" fmla="*/ 18 w 26"/>
                  <a:gd name="T43" fmla="*/ 40 h 40"/>
                  <a:gd name="T44" fmla="*/ 12 w 26"/>
                  <a:gd name="T45" fmla="*/ 40 h 40"/>
                  <a:gd name="T46" fmla="*/ 8 w 26"/>
                  <a:gd name="T47" fmla="*/ 40 h 40"/>
                  <a:gd name="T48" fmla="*/ 4 w 26"/>
                  <a:gd name="T49" fmla="*/ 38 h 40"/>
                  <a:gd name="T50" fmla="*/ 2 w 26"/>
                  <a:gd name="T51" fmla="*/ 38 h 40"/>
                  <a:gd name="T52" fmla="*/ 2 w 26"/>
                  <a:gd name="T53" fmla="*/ 38 h 40"/>
                  <a:gd name="T54" fmla="*/ 0 w 26"/>
                  <a:gd name="T55" fmla="*/ 38 h 40"/>
                  <a:gd name="T56" fmla="*/ 0 w 26"/>
                  <a:gd name="T57" fmla="*/ 40 h 40"/>
                  <a:gd name="T58" fmla="*/ 0 w 26"/>
                  <a:gd name="T59" fmla="*/ 40 h 40"/>
                  <a:gd name="T60" fmla="*/ 0 w 26"/>
                  <a:gd name="T61" fmla="*/ 26 h 40"/>
                  <a:gd name="T62" fmla="*/ 0 w 26"/>
                  <a:gd name="T63" fmla="*/ 26 h 40"/>
                  <a:gd name="T64" fmla="*/ 2 w 26"/>
                  <a:gd name="T65" fmla="*/ 32 h 40"/>
                  <a:gd name="T66" fmla="*/ 4 w 26"/>
                  <a:gd name="T67" fmla="*/ 34 h 40"/>
                  <a:gd name="T68" fmla="*/ 8 w 26"/>
                  <a:gd name="T69" fmla="*/ 36 h 40"/>
                  <a:gd name="T70" fmla="*/ 12 w 26"/>
                  <a:gd name="T71" fmla="*/ 38 h 40"/>
                  <a:gd name="T72" fmla="*/ 16 w 26"/>
                  <a:gd name="T73" fmla="*/ 38 h 40"/>
                  <a:gd name="T74" fmla="*/ 18 w 26"/>
                  <a:gd name="T75" fmla="*/ 36 h 40"/>
                  <a:gd name="T76" fmla="*/ 18 w 26"/>
                  <a:gd name="T77" fmla="*/ 34 h 40"/>
                  <a:gd name="T78" fmla="*/ 20 w 26"/>
                  <a:gd name="T79" fmla="*/ 32 h 40"/>
                  <a:gd name="T80" fmla="*/ 18 w 26"/>
                  <a:gd name="T81" fmla="*/ 28 h 40"/>
                  <a:gd name="T82" fmla="*/ 18 w 26"/>
                  <a:gd name="T83" fmla="*/ 26 h 40"/>
                  <a:gd name="T84" fmla="*/ 14 w 26"/>
                  <a:gd name="T85" fmla="*/ 24 h 40"/>
                  <a:gd name="T86" fmla="*/ 10 w 26"/>
                  <a:gd name="T87" fmla="*/ 22 h 40"/>
                  <a:gd name="T88" fmla="*/ 4 w 26"/>
                  <a:gd name="T89" fmla="*/ 18 h 40"/>
                  <a:gd name="T90" fmla="*/ 2 w 26"/>
                  <a:gd name="T91" fmla="*/ 16 h 40"/>
                  <a:gd name="T92" fmla="*/ 0 w 26"/>
                  <a:gd name="T93" fmla="*/ 14 h 40"/>
                  <a:gd name="T94" fmla="*/ 0 w 26"/>
                  <a:gd name="T95" fmla="*/ 10 h 40"/>
                  <a:gd name="T96" fmla="*/ 0 w 26"/>
                  <a:gd name="T97" fmla="*/ 6 h 40"/>
                  <a:gd name="T98" fmla="*/ 2 w 26"/>
                  <a:gd name="T99" fmla="*/ 2 h 40"/>
                  <a:gd name="T100" fmla="*/ 6 w 26"/>
                  <a:gd name="T101" fmla="*/ 0 h 40"/>
                  <a:gd name="T102" fmla="*/ 12 w 26"/>
                  <a:gd name="T103" fmla="*/ 0 h 40"/>
                  <a:gd name="T104" fmla="*/ 14 w 26"/>
                  <a:gd name="T105" fmla="*/ 0 h 40"/>
                  <a:gd name="T106" fmla="*/ 18 w 26"/>
                  <a:gd name="T107" fmla="*/ 0 h 40"/>
                  <a:gd name="T108" fmla="*/ 18 w 26"/>
                  <a:gd name="T109" fmla="*/ 0 h 40"/>
                  <a:gd name="T110" fmla="*/ 20 w 26"/>
                  <a:gd name="T111" fmla="*/ 0 h 40"/>
                  <a:gd name="T112" fmla="*/ 20 w 26"/>
                  <a:gd name="T113" fmla="*/ 0 h 40"/>
                  <a:gd name="T114" fmla="*/ 22 w 26"/>
                  <a:gd name="T115" fmla="*/ 0 h 40"/>
                  <a:gd name="T116" fmla="*/ 22 w 26"/>
                  <a:gd name="T117" fmla="*/ 0 h 40"/>
                  <a:gd name="T118" fmla="*/ 22 w 26"/>
                  <a:gd name="T119" fmla="*/ 0 h 40"/>
                  <a:gd name="T120" fmla="*/ 24 w 26"/>
                  <a:gd name="T121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" h="40">
                    <a:moveTo>
                      <a:pt x="24" y="0"/>
                    </a:moveTo>
                    <a:lnTo>
                      <a:pt x="24" y="12"/>
                    </a:lnTo>
                    <a:lnTo>
                      <a:pt x="22" y="12"/>
                    </a:lnTo>
                    <a:lnTo>
                      <a:pt x="20" y="8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2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6" y="8"/>
                    </a:lnTo>
                    <a:lnTo>
                      <a:pt x="6" y="10"/>
                    </a:lnTo>
                    <a:lnTo>
                      <a:pt x="8" y="12"/>
                    </a:lnTo>
                    <a:lnTo>
                      <a:pt x="10" y="14"/>
                    </a:lnTo>
                    <a:lnTo>
                      <a:pt x="18" y="18"/>
                    </a:lnTo>
                    <a:lnTo>
                      <a:pt x="22" y="20"/>
                    </a:lnTo>
                    <a:lnTo>
                      <a:pt x="24" y="24"/>
                    </a:lnTo>
                    <a:lnTo>
                      <a:pt x="26" y="28"/>
                    </a:lnTo>
                    <a:lnTo>
                      <a:pt x="24" y="34"/>
                    </a:lnTo>
                    <a:lnTo>
                      <a:pt x="22" y="36"/>
                    </a:lnTo>
                    <a:lnTo>
                      <a:pt x="18" y="40"/>
                    </a:lnTo>
                    <a:lnTo>
                      <a:pt x="12" y="40"/>
                    </a:lnTo>
                    <a:lnTo>
                      <a:pt x="8" y="40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0" y="26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8" y="36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6"/>
                    </a:lnTo>
                    <a:lnTo>
                      <a:pt x="18" y="34"/>
                    </a:lnTo>
                    <a:lnTo>
                      <a:pt x="20" y="32"/>
                    </a:lnTo>
                    <a:lnTo>
                      <a:pt x="18" y="28"/>
                    </a:lnTo>
                    <a:lnTo>
                      <a:pt x="18" y="26"/>
                    </a:lnTo>
                    <a:lnTo>
                      <a:pt x="14" y="24"/>
                    </a:lnTo>
                    <a:lnTo>
                      <a:pt x="10" y="22"/>
                    </a:lnTo>
                    <a:lnTo>
                      <a:pt x="4" y="18"/>
                    </a:lnTo>
                    <a:lnTo>
                      <a:pt x="2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3" name="Freeform 201"/>
              <p:cNvSpPr>
                <a:spLocks/>
              </p:cNvSpPr>
              <p:nvPr/>
            </p:nvSpPr>
            <p:spPr bwMode="auto">
              <a:xfrm>
                <a:off x="1730" y="2374"/>
                <a:ext cx="26" cy="40"/>
              </a:xfrm>
              <a:custGeom>
                <a:avLst/>
                <a:gdLst>
                  <a:gd name="T0" fmla="*/ 22 w 26"/>
                  <a:gd name="T1" fmla="*/ 0 h 40"/>
                  <a:gd name="T2" fmla="*/ 22 w 26"/>
                  <a:gd name="T3" fmla="*/ 12 h 40"/>
                  <a:gd name="T4" fmla="*/ 22 w 26"/>
                  <a:gd name="T5" fmla="*/ 12 h 40"/>
                  <a:gd name="T6" fmla="*/ 20 w 26"/>
                  <a:gd name="T7" fmla="*/ 8 h 40"/>
                  <a:gd name="T8" fmla="*/ 18 w 26"/>
                  <a:gd name="T9" fmla="*/ 4 h 40"/>
                  <a:gd name="T10" fmla="*/ 14 w 26"/>
                  <a:gd name="T11" fmla="*/ 2 h 40"/>
                  <a:gd name="T12" fmla="*/ 12 w 26"/>
                  <a:gd name="T13" fmla="*/ 2 h 40"/>
                  <a:gd name="T14" fmla="*/ 8 w 26"/>
                  <a:gd name="T15" fmla="*/ 2 h 40"/>
                  <a:gd name="T16" fmla="*/ 6 w 26"/>
                  <a:gd name="T17" fmla="*/ 4 h 40"/>
                  <a:gd name="T18" fmla="*/ 4 w 26"/>
                  <a:gd name="T19" fmla="*/ 6 h 40"/>
                  <a:gd name="T20" fmla="*/ 4 w 26"/>
                  <a:gd name="T21" fmla="*/ 6 h 40"/>
                  <a:gd name="T22" fmla="*/ 4 w 26"/>
                  <a:gd name="T23" fmla="*/ 8 h 40"/>
                  <a:gd name="T24" fmla="*/ 6 w 26"/>
                  <a:gd name="T25" fmla="*/ 10 h 40"/>
                  <a:gd name="T26" fmla="*/ 8 w 26"/>
                  <a:gd name="T27" fmla="*/ 12 h 40"/>
                  <a:gd name="T28" fmla="*/ 10 w 26"/>
                  <a:gd name="T29" fmla="*/ 14 h 40"/>
                  <a:gd name="T30" fmla="*/ 16 w 26"/>
                  <a:gd name="T31" fmla="*/ 18 h 40"/>
                  <a:gd name="T32" fmla="*/ 22 w 26"/>
                  <a:gd name="T33" fmla="*/ 20 h 40"/>
                  <a:gd name="T34" fmla="*/ 24 w 26"/>
                  <a:gd name="T35" fmla="*/ 24 h 40"/>
                  <a:gd name="T36" fmla="*/ 26 w 26"/>
                  <a:gd name="T37" fmla="*/ 28 h 40"/>
                  <a:gd name="T38" fmla="*/ 24 w 26"/>
                  <a:gd name="T39" fmla="*/ 34 h 40"/>
                  <a:gd name="T40" fmla="*/ 22 w 26"/>
                  <a:gd name="T41" fmla="*/ 36 h 40"/>
                  <a:gd name="T42" fmla="*/ 18 w 26"/>
                  <a:gd name="T43" fmla="*/ 40 h 40"/>
                  <a:gd name="T44" fmla="*/ 12 w 26"/>
                  <a:gd name="T45" fmla="*/ 40 h 40"/>
                  <a:gd name="T46" fmla="*/ 8 w 26"/>
                  <a:gd name="T47" fmla="*/ 40 h 40"/>
                  <a:gd name="T48" fmla="*/ 4 w 26"/>
                  <a:gd name="T49" fmla="*/ 38 h 40"/>
                  <a:gd name="T50" fmla="*/ 2 w 26"/>
                  <a:gd name="T51" fmla="*/ 38 h 40"/>
                  <a:gd name="T52" fmla="*/ 2 w 26"/>
                  <a:gd name="T53" fmla="*/ 38 h 40"/>
                  <a:gd name="T54" fmla="*/ 0 w 26"/>
                  <a:gd name="T55" fmla="*/ 38 h 40"/>
                  <a:gd name="T56" fmla="*/ 0 w 26"/>
                  <a:gd name="T57" fmla="*/ 40 h 40"/>
                  <a:gd name="T58" fmla="*/ 0 w 26"/>
                  <a:gd name="T59" fmla="*/ 40 h 40"/>
                  <a:gd name="T60" fmla="*/ 0 w 26"/>
                  <a:gd name="T61" fmla="*/ 26 h 40"/>
                  <a:gd name="T62" fmla="*/ 0 w 26"/>
                  <a:gd name="T63" fmla="*/ 26 h 40"/>
                  <a:gd name="T64" fmla="*/ 2 w 26"/>
                  <a:gd name="T65" fmla="*/ 32 h 40"/>
                  <a:gd name="T66" fmla="*/ 4 w 26"/>
                  <a:gd name="T67" fmla="*/ 34 h 40"/>
                  <a:gd name="T68" fmla="*/ 8 w 26"/>
                  <a:gd name="T69" fmla="*/ 36 h 40"/>
                  <a:gd name="T70" fmla="*/ 12 w 26"/>
                  <a:gd name="T71" fmla="*/ 38 h 40"/>
                  <a:gd name="T72" fmla="*/ 16 w 26"/>
                  <a:gd name="T73" fmla="*/ 38 h 40"/>
                  <a:gd name="T74" fmla="*/ 18 w 26"/>
                  <a:gd name="T75" fmla="*/ 36 h 40"/>
                  <a:gd name="T76" fmla="*/ 18 w 26"/>
                  <a:gd name="T77" fmla="*/ 34 h 40"/>
                  <a:gd name="T78" fmla="*/ 20 w 26"/>
                  <a:gd name="T79" fmla="*/ 32 h 40"/>
                  <a:gd name="T80" fmla="*/ 18 w 26"/>
                  <a:gd name="T81" fmla="*/ 28 h 40"/>
                  <a:gd name="T82" fmla="*/ 18 w 26"/>
                  <a:gd name="T83" fmla="*/ 26 h 40"/>
                  <a:gd name="T84" fmla="*/ 14 w 26"/>
                  <a:gd name="T85" fmla="*/ 24 h 40"/>
                  <a:gd name="T86" fmla="*/ 10 w 26"/>
                  <a:gd name="T87" fmla="*/ 22 h 40"/>
                  <a:gd name="T88" fmla="*/ 4 w 26"/>
                  <a:gd name="T89" fmla="*/ 18 h 40"/>
                  <a:gd name="T90" fmla="*/ 0 w 26"/>
                  <a:gd name="T91" fmla="*/ 16 h 40"/>
                  <a:gd name="T92" fmla="*/ 0 w 26"/>
                  <a:gd name="T93" fmla="*/ 14 h 40"/>
                  <a:gd name="T94" fmla="*/ 0 w 26"/>
                  <a:gd name="T95" fmla="*/ 10 h 40"/>
                  <a:gd name="T96" fmla="*/ 0 w 26"/>
                  <a:gd name="T97" fmla="*/ 6 h 40"/>
                  <a:gd name="T98" fmla="*/ 2 w 26"/>
                  <a:gd name="T99" fmla="*/ 2 h 40"/>
                  <a:gd name="T100" fmla="*/ 6 w 26"/>
                  <a:gd name="T101" fmla="*/ 0 h 40"/>
                  <a:gd name="T102" fmla="*/ 12 w 26"/>
                  <a:gd name="T103" fmla="*/ 0 h 40"/>
                  <a:gd name="T104" fmla="*/ 14 w 26"/>
                  <a:gd name="T105" fmla="*/ 0 h 40"/>
                  <a:gd name="T106" fmla="*/ 16 w 26"/>
                  <a:gd name="T107" fmla="*/ 0 h 40"/>
                  <a:gd name="T108" fmla="*/ 18 w 26"/>
                  <a:gd name="T109" fmla="*/ 0 h 40"/>
                  <a:gd name="T110" fmla="*/ 20 w 26"/>
                  <a:gd name="T111" fmla="*/ 0 h 40"/>
                  <a:gd name="T112" fmla="*/ 20 w 26"/>
                  <a:gd name="T113" fmla="*/ 0 h 40"/>
                  <a:gd name="T114" fmla="*/ 20 w 26"/>
                  <a:gd name="T115" fmla="*/ 0 h 40"/>
                  <a:gd name="T116" fmla="*/ 22 w 26"/>
                  <a:gd name="T117" fmla="*/ 0 h 40"/>
                  <a:gd name="T118" fmla="*/ 22 w 26"/>
                  <a:gd name="T119" fmla="*/ 0 h 40"/>
                  <a:gd name="T120" fmla="*/ 22 w 26"/>
                  <a:gd name="T121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" h="40">
                    <a:moveTo>
                      <a:pt x="22" y="0"/>
                    </a:moveTo>
                    <a:lnTo>
                      <a:pt x="22" y="12"/>
                    </a:lnTo>
                    <a:lnTo>
                      <a:pt x="20" y="8"/>
                    </a:lnTo>
                    <a:lnTo>
                      <a:pt x="18" y="4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4" y="8"/>
                    </a:lnTo>
                    <a:lnTo>
                      <a:pt x="6" y="10"/>
                    </a:lnTo>
                    <a:lnTo>
                      <a:pt x="8" y="12"/>
                    </a:lnTo>
                    <a:lnTo>
                      <a:pt x="10" y="14"/>
                    </a:lnTo>
                    <a:lnTo>
                      <a:pt x="16" y="18"/>
                    </a:lnTo>
                    <a:lnTo>
                      <a:pt x="22" y="20"/>
                    </a:lnTo>
                    <a:lnTo>
                      <a:pt x="24" y="24"/>
                    </a:lnTo>
                    <a:lnTo>
                      <a:pt x="26" y="28"/>
                    </a:lnTo>
                    <a:lnTo>
                      <a:pt x="24" y="34"/>
                    </a:lnTo>
                    <a:lnTo>
                      <a:pt x="22" y="36"/>
                    </a:lnTo>
                    <a:lnTo>
                      <a:pt x="18" y="40"/>
                    </a:lnTo>
                    <a:lnTo>
                      <a:pt x="12" y="40"/>
                    </a:lnTo>
                    <a:lnTo>
                      <a:pt x="8" y="40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0" y="26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8" y="36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6"/>
                    </a:lnTo>
                    <a:lnTo>
                      <a:pt x="18" y="34"/>
                    </a:lnTo>
                    <a:lnTo>
                      <a:pt x="20" y="32"/>
                    </a:lnTo>
                    <a:lnTo>
                      <a:pt x="18" y="28"/>
                    </a:lnTo>
                    <a:lnTo>
                      <a:pt x="18" y="26"/>
                    </a:lnTo>
                    <a:lnTo>
                      <a:pt x="14" y="24"/>
                    </a:lnTo>
                    <a:lnTo>
                      <a:pt x="10" y="22"/>
                    </a:lnTo>
                    <a:lnTo>
                      <a:pt x="4" y="18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4" name="Rectangle 202"/>
              <p:cNvSpPr>
                <a:spLocks noChangeArrowheads="1"/>
              </p:cNvSpPr>
              <p:nvPr/>
            </p:nvSpPr>
            <p:spPr bwMode="auto">
              <a:xfrm>
                <a:off x="1848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5" name="Rectangle 203"/>
              <p:cNvSpPr>
                <a:spLocks noChangeArrowheads="1"/>
              </p:cNvSpPr>
              <p:nvPr/>
            </p:nvSpPr>
            <p:spPr bwMode="auto">
              <a:xfrm>
                <a:off x="1864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6" name="Freeform 204"/>
              <p:cNvSpPr>
                <a:spLocks noEditPoints="1"/>
              </p:cNvSpPr>
              <p:nvPr/>
            </p:nvSpPr>
            <p:spPr bwMode="auto">
              <a:xfrm>
                <a:off x="1966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2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2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4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4 h 60"/>
                  <a:gd name="T56" fmla="*/ 16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4 w 36"/>
                  <a:gd name="T63" fmla="*/ 56 h 60"/>
                  <a:gd name="T64" fmla="*/ 26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2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2 h 60"/>
                  <a:gd name="T84" fmla="*/ 16 w 36"/>
                  <a:gd name="T85" fmla="*/ 4 h 60"/>
                  <a:gd name="T86" fmla="*/ 14 w 36"/>
                  <a:gd name="T87" fmla="*/ 6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7" name="Rectangle 205"/>
              <p:cNvSpPr>
                <a:spLocks noChangeArrowheads="1"/>
              </p:cNvSpPr>
              <p:nvPr/>
            </p:nvSpPr>
            <p:spPr bwMode="auto">
              <a:xfrm>
                <a:off x="2232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8" name="Freeform 206"/>
              <p:cNvSpPr>
                <a:spLocks/>
              </p:cNvSpPr>
              <p:nvPr/>
            </p:nvSpPr>
            <p:spPr bwMode="auto">
              <a:xfrm>
                <a:off x="2344" y="2404"/>
                <a:ext cx="10" cy="10"/>
              </a:xfrm>
              <a:custGeom>
                <a:avLst/>
                <a:gdLst>
                  <a:gd name="T0" fmla="*/ 6 w 10"/>
                  <a:gd name="T1" fmla="*/ 0 h 10"/>
                  <a:gd name="T2" fmla="*/ 8 w 10"/>
                  <a:gd name="T3" fmla="*/ 0 h 10"/>
                  <a:gd name="T4" fmla="*/ 8 w 10"/>
                  <a:gd name="T5" fmla="*/ 2 h 10"/>
                  <a:gd name="T6" fmla="*/ 10 w 10"/>
                  <a:gd name="T7" fmla="*/ 4 h 10"/>
                  <a:gd name="T8" fmla="*/ 10 w 10"/>
                  <a:gd name="T9" fmla="*/ 6 h 10"/>
                  <a:gd name="T10" fmla="*/ 10 w 10"/>
                  <a:gd name="T11" fmla="*/ 8 h 10"/>
                  <a:gd name="T12" fmla="*/ 8 w 10"/>
                  <a:gd name="T13" fmla="*/ 8 h 10"/>
                  <a:gd name="T14" fmla="*/ 8 w 10"/>
                  <a:gd name="T15" fmla="*/ 10 h 10"/>
                  <a:gd name="T16" fmla="*/ 6 w 10"/>
                  <a:gd name="T17" fmla="*/ 10 h 10"/>
                  <a:gd name="T18" fmla="*/ 4 w 10"/>
                  <a:gd name="T19" fmla="*/ 10 h 10"/>
                  <a:gd name="T20" fmla="*/ 2 w 10"/>
                  <a:gd name="T21" fmla="*/ 8 h 10"/>
                  <a:gd name="T22" fmla="*/ 0 w 10"/>
                  <a:gd name="T23" fmla="*/ 8 h 10"/>
                  <a:gd name="T24" fmla="*/ 0 w 10"/>
                  <a:gd name="T25" fmla="*/ 6 h 10"/>
                  <a:gd name="T26" fmla="*/ 0 w 10"/>
                  <a:gd name="T27" fmla="*/ 4 h 10"/>
                  <a:gd name="T28" fmla="*/ 2 w 10"/>
                  <a:gd name="T29" fmla="*/ 2 h 10"/>
                  <a:gd name="T30" fmla="*/ 4 w 10"/>
                  <a:gd name="T31" fmla="*/ 0 h 10"/>
                  <a:gd name="T32" fmla="*/ 6 w 10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10">
                    <a:moveTo>
                      <a:pt x="6" y="0"/>
                    </a:moveTo>
                    <a:lnTo>
                      <a:pt x="8" y="0"/>
                    </a:lnTo>
                    <a:lnTo>
                      <a:pt x="8" y="2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8" y="8"/>
                    </a:lnTo>
                    <a:lnTo>
                      <a:pt x="8" y="10"/>
                    </a:lnTo>
                    <a:lnTo>
                      <a:pt x="6" y="10"/>
                    </a:lnTo>
                    <a:lnTo>
                      <a:pt x="4" y="10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9" name="Freeform 207"/>
              <p:cNvSpPr>
                <a:spLocks noEditPoints="1"/>
              </p:cNvSpPr>
              <p:nvPr/>
            </p:nvSpPr>
            <p:spPr bwMode="auto">
              <a:xfrm>
                <a:off x="2364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2 w 36"/>
                  <a:gd name="T21" fmla="*/ 14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2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4 h 60"/>
                  <a:gd name="T56" fmla="*/ 14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2 w 36"/>
                  <a:gd name="T63" fmla="*/ 56 h 60"/>
                  <a:gd name="T64" fmla="*/ 24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2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2 h 60"/>
                  <a:gd name="T84" fmla="*/ 14 w 36"/>
                  <a:gd name="T85" fmla="*/ 4 h 60"/>
                  <a:gd name="T86" fmla="*/ 12 w 36"/>
                  <a:gd name="T87" fmla="*/ 6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2" y="14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2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4"/>
                    </a:lnTo>
                    <a:lnTo>
                      <a:pt x="14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2" y="56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0" name="Freeform 208"/>
              <p:cNvSpPr>
                <a:spLocks noEditPoints="1"/>
              </p:cNvSpPr>
              <p:nvPr/>
            </p:nvSpPr>
            <p:spPr bwMode="auto">
              <a:xfrm>
                <a:off x="2408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2 w 36"/>
                  <a:gd name="T21" fmla="*/ 14 h 60"/>
                  <a:gd name="T22" fmla="*/ 34 w 36"/>
                  <a:gd name="T23" fmla="*/ 20 h 60"/>
                  <a:gd name="T24" fmla="*/ 36 w 36"/>
                  <a:gd name="T25" fmla="*/ 30 h 60"/>
                  <a:gd name="T26" fmla="*/ 34 w 36"/>
                  <a:gd name="T27" fmla="*/ 38 h 60"/>
                  <a:gd name="T28" fmla="*/ 32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4 h 60"/>
                  <a:gd name="T56" fmla="*/ 14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2 w 36"/>
                  <a:gd name="T63" fmla="*/ 56 h 60"/>
                  <a:gd name="T64" fmla="*/ 24 w 36"/>
                  <a:gd name="T65" fmla="*/ 52 h 60"/>
                  <a:gd name="T66" fmla="*/ 26 w 36"/>
                  <a:gd name="T67" fmla="*/ 48 h 60"/>
                  <a:gd name="T68" fmla="*/ 26 w 36"/>
                  <a:gd name="T69" fmla="*/ 40 h 60"/>
                  <a:gd name="T70" fmla="*/ 28 w 36"/>
                  <a:gd name="T71" fmla="*/ 28 h 60"/>
                  <a:gd name="T72" fmla="*/ 26 w 36"/>
                  <a:gd name="T73" fmla="*/ 18 h 60"/>
                  <a:gd name="T74" fmla="*/ 26 w 36"/>
                  <a:gd name="T75" fmla="*/ 12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2 h 60"/>
                  <a:gd name="T84" fmla="*/ 14 w 36"/>
                  <a:gd name="T85" fmla="*/ 4 h 60"/>
                  <a:gd name="T86" fmla="*/ 12 w 36"/>
                  <a:gd name="T87" fmla="*/ 6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2" y="14"/>
                    </a:lnTo>
                    <a:lnTo>
                      <a:pt x="34" y="20"/>
                    </a:lnTo>
                    <a:lnTo>
                      <a:pt x="36" y="30"/>
                    </a:lnTo>
                    <a:lnTo>
                      <a:pt x="34" y="38"/>
                    </a:lnTo>
                    <a:lnTo>
                      <a:pt x="32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4"/>
                    </a:lnTo>
                    <a:lnTo>
                      <a:pt x="14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2" y="56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6" y="40"/>
                    </a:lnTo>
                    <a:lnTo>
                      <a:pt x="28" y="28"/>
                    </a:lnTo>
                    <a:lnTo>
                      <a:pt x="26" y="18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1" name="Freeform 209"/>
              <p:cNvSpPr>
                <a:spLocks noEditPoints="1"/>
              </p:cNvSpPr>
              <p:nvPr/>
            </p:nvSpPr>
            <p:spPr bwMode="auto">
              <a:xfrm>
                <a:off x="2450" y="2354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2 h 60"/>
                  <a:gd name="T4" fmla="*/ 4 w 38"/>
                  <a:gd name="T5" fmla="*/ 14 h 60"/>
                  <a:gd name="T6" fmla="*/ 8 w 38"/>
                  <a:gd name="T7" fmla="*/ 8 h 60"/>
                  <a:gd name="T8" fmla="*/ 12 w 38"/>
                  <a:gd name="T9" fmla="*/ 2 h 60"/>
                  <a:gd name="T10" fmla="*/ 16 w 38"/>
                  <a:gd name="T11" fmla="*/ 0 h 60"/>
                  <a:gd name="T12" fmla="*/ 20 w 38"/>
                  <a:gd name="T13" fmla="*/ 0 h 60"/>
                  <a:gd name="T14" fmla="*/ 24 w 38"/>
                  <a:gd name="T15" fmla="*/ 0 h 60"/>
                  <a:gd name="T16" fmla="*/ 28 w 38"/>
                  <a:gd name="T17" fmla="*/ 2 h 60"/>
                  <a:gd name="T18" fmla="*/ 30 w 38"/>
                  <a:gd name="T19" fmla="*/ 6 h 60"/>
                  <a:gd name="T20" fmla="*/ 34 w 38"/>
                  <a:gd name="T21" fmla="*/ 14 h 60"/>
                  <a:gd name="T22" fmla="*/ 36 w 38"/>
                  <a:gd name="T23" fmla="*/ 20 h 60"/>
                  <a:gd name="T24" fmla="*/ 38 w 38"/>
                  <a:gd name="T25" fmla="*/ 30 h 60"/>
                  <a:gd name="T26" fmla="*/ 36 w 38"/>
                  <a:gd name="T27" fmla="*/ 38 h 60"/>
                  <a:gd name="T28" fmla="*/ 34 w 38"/>
                  <a:gd name="T29" fmla="*/ 46 h 60"/>
                  <a:gd name="T30" fmla="*/ 32 w 38"/>
                  <a:gd name="T31" fmla="*/ 52 h 60"/>
                  <a:gd name="T32" fmla="*/ 28 w 38"/>
                  <a:gd name="T33" fmla="*/ 58 h 60"/>
                  <a:gd name="T34" fmla="*/ 24 w 38"/>
                  <a:gd name="T35" fmla="*/ 60 h 60"/>
                  <a:gd name="T36" fmla="*/ 18 w 38"/>
                  <a:gd name="T37" fmla="*/ 60 h 60"/>
                  <a:gd name="T38" fmla="*/ 14 w 38"/>
                  <a:gd name="T39" fmla="*/ 60 h 60"/>
                  <a:gd name="T40" fmla="*/ 10 w 38"/>
                  <a:gd name="T41" fmla="*/ 56 h 60"/>
                  <a:gd name="T42" fmla="*/ 6 w 38"/>
                  <a:gd name="T43" fmla="*/ 50 h 60"/>
                  <a:gd name="T44" fmla="*/ 2 w 38"/>
                  <a:gd name="T45" fmla="*/ 42 h 60"/>
                  <a:gd name="T46" fmla="*/ 0 w 38"/>
                  <a:gd name="T47" fmla="*/ 30 h 60"/>
                  <a:gd name="T48" fmla="*/ 10 w 38"/>
                  <a:gd name="T49" fmla="*/ 32 h 60"/>
                  <a:gd name="T50" fmla="*/ 10 w 38"/>
                  <a:gd name="T51" fmla="*/ 42 h 60"/>
                  <a:gd name="T52" fmla="*/ 12 w 38"/>
                  <a:gd name="T53" fmla="*/ 52 h 60"/>
                  <a:gd name="T54" fmla="*/ 14 w 38"/>
                  <a:gd name="T55" fmla="*/ 54 h 60"/>
                  <a:gd name="T56" fmla="*/ 16 w 38"/>
                  <a:gd name="T57" fmla="*/ 56 h 60"/>
                  <a:gd name="T58" fmla="*/ 18 w 38"/>
                  <a:gd name="T59" fmla="*/ 58 h 60"/>
                  <a:gd name="T60" fmla="*/ 22 w 38"/>
                  <a:gd name="T61" fmla="*/ 56 h 60"/>
                  <a:gd name="T62" fmla="*/ 24 w 38"/>
                  <a:gd name="T63" fmla="*/ 56 h 60"/>
                  <a:gd name="T64" fmla="*/ 26 w 38"/>
                  <a:gd name="T65" fmla="*/ 52 h 60"/>
                  <a:gd name="T66" fmla="*/ 28 w 38"/>
                  <a:gd name="T67" fmla="*/ 48 h 60"/>
                  <a:gd name="T68" fmla="*/ 28 w 38"/>
                  <a:gd name="T69" fmla="*/ 40 h 60"/>
                  <a:gd name="T70" fmla="*/ 30 w 38"/>
                  <a:gd name="T71" fmla="*/ 28 h 60"/>
                  <a:gd name="T72" fmla="*/ 28 w 38"/>
                  <a:gd name="T73" fmla="*/ 18 h 60"/>
                  <a:gd name="T74" fmla="*/ 28 w 38"/>
                  <a:gd name="T75" fmla="*/ 12 h 60"/>
                  <a:gd name="T76" fmla="*/ 26 w 38"/>
                  <a:gd name="T77" fmla="*/ 6 h 60"/>
                  <a:gd name="T78" fmla="*/ 24 w 38"/>
                  <a:gd name="T79" fmla="*/ 4 h 60"/>
                  <a:gd name="T80" fmla="*/ 22 w 38"/>
                  <a:gd name="T81" fmla="*/ 4 h 60"/>
                  <a:gd name="T82" fmla="*/ 20 w 38"/>
                  <a:gd name="T83" fmla="*/ 2 h 60"/>
                  <a:gd name="T84" fmla="*/ 16 w 38"/>
                  <a:gd name="T85" fmla="*/ 4 h 60"/>
                  <a:gd name="T86" fmla="*/ 14 w 38"/>
                  <a:gd name="T87" fmla="*/ 6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10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8" y="8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8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8"/>
                    </a:lnTo>
                    <a:lnTo>
                      <a:pt x="24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10" y="56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10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2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8" y="48"/>
                    </a:lnTo>
                    <a:lnTo>
                      <a:pt x="28" y="40"/>
                    </a:lnTo>
                    <a:lnTo>
                      <a:pt x="30" y="28"/>
                    </a:lnTo>
                    <a:lnTo>
                      <a:pt x="28" y="18"/>
                    </a:lnTo>
                    <a:lnTo>
                      <a:pt x="28" y="12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1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2" name="Freeform 210"/>
              <p:cNvSpPr>
                <a:spLocks noEditPoints="1"/>
              </p:cNvSpPr>
              <p:nvPr/>
            </p:nvSpPr>
            <p:spPr bwMode="auto">
              <a:xfrm>
                <a:off x="2494" y="2354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2 h 60"/>
                  <a:gd name="T4" fmla="*/ 4 w 38"/>
                  <a:gd name="T5" fmla="*/ 14 h 60"/>
                  <a:gd name="T6" fmla="*/ 6 w 38"/>
                  <a:gd name="T7" fmla="*/ 8 h 60"/>
                  <a:gd name="T8" fmla="*/ 12 w 38"/>
                  <a:gd name="T9" fmla="*/ 2 h 60"/>
                  <a:gd name="T10" fmla="*/ 16 w 38"/>
                  <a:gd name="T11" fmla="*/ 0 h 60"/>
                  <a:gd name="T12" fmla="*/ 20 w 38"/>
                  <a:gd name="T13" fmla="*/ 0 h 60"/>
                  <a:gd name="T14" fmla="*/ 24 w 38"/>
                  <a:gd name="T15" fmla="*/ 0 h 60"/>
                  <a:gd name="T16" fmla="*/ 28 w 38"/>
                  <a:gd name="T17" fmla="*/ 2 h 60"/>
                  <a:gd name="T18" fmla="*/ 30 w 38"/>
                  <a:gd name="T19" fmla="*/ 6 h 60"/>
                  <a:gd name="T20" fmla="*/ 34 w 38"/>
                  <a:gd name="T21" fmla="*/ 14 h 60"/>
                  <a:gd name="T22" fmla="*/ 36 w 38"/>
                  <a:gd name="T23" fmla="*/ 20 h 60"/>
                  <a:gd name="T24" fmla="*/ 38 w 38"/>
                  <a:gd name="T25" fmla="*/ 30 h 60"/>
                  <a:gd name="T26" fmla="*/ 36 w 38"/>
                  <a:gd name="T27" fmla="*/ 38 h 60"/>
                  <a:gd name="T28" fmla="*/ 34 w 38"/>
                  <a:gd name="T29" fmla="*/ 46 h 60"/>
                  <a:gd name="T30" fmla="*/ 32 w 38"/>
                  <a:gd name="T31" fmla="*/ 52 h 60"/>
                  <a:gd name="T32" fmla="*/ 28 w 38"/>
                  <a:gd name="T33" fmla="*/ 58 h 60"/>
                  <a:gd name="T34" fmla="*/ 22 w 38"/>
                  <a:gd name="T35" fmla="*/ 60 h 60"/>
                  <a:gd name="T36" fmla="*/ 18 w 38"/>
                  <a:gd name="T37" fmla="*/ 60 h 60"/>
                  <a:gd name="T38" fmla="*/ 14 w 38"/>
                  <a:gd name="T39" fmla="*/ 60 h 60"/>
                  <a:gd name="T40" fmla="*/ 10 w 38"/>
                  <a:gd name="T41" fmla="*/ 56 h 60"/>
                  <a:gd name="T42" fmla="*/ 6 w 38"/>
                  <a:gd name="T43" fmla="*/ 50 h 60"/>
                  <a:gd name="T44" fmla="*/ 2 w 38"/>
                  <a:gd name="T45" fmla="*/ 42 h 60"/>
                  <a:gd name="T46" fmla="*/ 0 w 38"/>
                  <a:gd name="T47" fmla="*/ 30 h 60"/>
                  <a:gd name="T48" fmla="*/ 8 w 38"/>
                  <a:gd name="T49" fmla="*/ 32 h 60"/>
                  <a:gd name="T50" fmla="*/ 10 w 38"/>
                  <a:gd name="T51" fmla="*/ 42 h 60"/>
                  <a:gd name="T52" fmla="*/ 12 w 38"/>
                  <a:gd name="T53" fmla="*/ 52 h 60"/>
                  <a:gd name="T54" fmla="*/ 14 w 38"/>
                  <a:gd name="T55" fmla="*/ 54 h 60"/>
                  <a:gd name="T56" fmla="*/ 16 w 38"/>
                  <a:gd name="T57" fmla="*/ 56 h 60"/>
                  <a:gd name="T58" fmla="*/ 18 w 38"/>
                  <a:gd name="T59" fmla="*/ 58 h 60"/>
                  <a:gd name="T60" fmla="*/ 22 w 38"/>
                  <a:gd name="T61" fmla="*/ 56 h 60"/>
                  <a:gd name="T62" fmla="*/ 24 w 38"/>
                  <a:gd name="T63" fmla="*/ 56 h 60"/>
                  <a:gd name="T64" fmla="*/ 26 w 38"/>
                  <a:gd name="T65" fmla="*/ 52 h 60"/>
                  <a:gd name="T66" fmla="*/ 28 w 38"/>
                  <a:gd name="T67" fmla="*/ 48 h 60"/>
                  <a:gd name="T68" fmla="*/ 28 w 38"/>
                  <a:gd name="T69" fmla="*/ 40 h 60"/>
                  <a:gd name="T70" fmla="*/ 28 w 38"/>
                  <a:gd name="T71" fmla="*/ 28 h 60"/>
                  <a:gd name="T72" fmla="*/ 28 w 38"/>
                  <a:gd name="T73" fmla="*/ 18 h 60"/>
                  <a:gd name="T74" fmla="*/ 26 w 38"/>
                  <a:gd name="T75" fmla="*/ 12 h 60"/>
                  <a:gd name="T76" fmla="*/ 26 w 38"/>
                  <a:gd name="T77" fmla="*/ 6 h 60"/>
                  <a:gd name="T78" fmla="*/ 24 w 38"/>
                  <a:gd name="T79" fmla="*/ 4 h 60"/>
                  <a:gd name="T80" fmla="*/ 22 w 38"/>
                  <a:gd name="T81" fmla="*/ 4 h 60"/>
                  <a:gd name="T82" fmla="*/ 20 w 38"/>
                  <a:gd name="T83" fmla="*/ 2 h 60"/>
                  <a:gd name="T84" fmla="*/ 16 w 38"/>
                  <a:gd name="T85" fmla="*/ 4 h 60"/>
                  <a:gd name="T86" fmla="*/ 14 w 38"/>
                  <a:gd name="T87" fmla="*/ 6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8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8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10" y="56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2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8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3" name="Freeform 211"/>
              <p:cNvSpPr>
                <a:spLocks noEditPoints="1"/>
              </p:cNvSpPr>
              <p:nvPr/>
            </p:nvSpPr>
            <p:spPr bwMode="auto">
              <a:xfrm>
                <a:off x="2538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2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2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4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4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6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4 h 60"/>
                  <a:gd name="T56" fmla="*/ 16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4 w 36"/>
                  <a:gd name="T63" fmla="*/ 56 h 60"/>
                  <a:gd name="T64" fmla="*/ 26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2 h 60"/>
                  <a:gd name="T76" fmla="*/ 26 w 36"/>
                  <a:gd name="T77" fmla="*/ 6 h 60"/>
                  <a:gd name="T78" fmla="*/ 22 w 36"/>
                  <a:gd name="T79" fmla="*/ 4 h 60"/>
                  <a:gd name="T80" fmla="*/ 22 w 36"/>
                  <a:gd name="T81" fmla="*/ 4 h 60"/>
                  <a:gd name="T82" fmla="*/ 18 w 36"/>
                  <a:gd name="T83" fmla="*/ 2 h 60"/>
                  <a:gd name="T84" fmla="*/ 16 w 36"/>
                  <a:gd name="T85" fmla="*/ 4 h 60"/>
                  <a:gd name="T86" fmla="*/ 14 w 36"/>
                  <a:gd name="T87" fmla="*/ 6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6" y="6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4" name="Freeform 212"/>
              <p:cNvSpPr>
                <a:spLocks noEditPoints="1"/>
              </p:cNvSpPr>
              <p:nvPr/>
            </p:nvSpPr>
            <p:spPr bwMode="auto">
              <a:xfrm>
                <a:off x="2582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4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4 h 60"/>
                  <a:gd name="T56" fmla="*/ 16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4 w 36"/>
                  <a:gd name="T63" fmla="*/ 56 h 60"/>
                  <a:gd name="T64" fmla="*/ 26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2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2 h 60"/>
                  <a:gd name="T84" fmla="*/ 16 w 36"/>
                  <a:gd name="T85" fmla="*/ 4 h 60"/>
                  <a:gd name="T86" fmla="*/ 14 w 36"/>
                  <a:gd name="T87" fmla="*/ 6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5" name="Freeform 213"/>
              <p:cNvSpPr>
                <a:spLocks noEditPoints="1"/>
              </p:cNvSpPr>
              <p:nvPr/>
            </p:nvSpPr>
            <p:spPr bwMode="auto">
              <a:xfrm>
                <a:off x="2626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4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2 w 36"/>
                  <a:gd name="T53" fmla="*/ 52 h 60"/>
                  <a:gd name="T54" fmla="*/ 12 w 36"/>
                  <a:gd name="T55" fmla="*/ 54 h 60"/>
                  <a:gd name="T56" fmla="*/ 16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2 w 36"/>
                  <a:gd name="T63" fmla="*/ 56 h 60"/>
                  <a:gd name="T64" fmla="*/ 24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2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2 h 60"/>
                  <a:gd name="T84" fmla="*/ 16 w 36"/>
                  <a:gd name="T85" fmla="*/ 4 h 60"/>
                  <a:gd name="T86" fmla="*/ 14 w 36"/>
                  <a:gd name="T87" fmla="*/ 6 h 60"/>
                  <a:gd name="T88" fmla="*/ 10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2" y="52"/>
                    </a:lnTo>
                    <a:lnTo>
                      <a:pt x="12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2" y="56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6" name="Freeform 214"/>
              <p:cNvSpPr>
                <a:spLocks/>
              </p:cNvSpPr>
              <p:nvPr/>
            </p:nvSpPr>
            <p:spPr bwMode="auto">
              <a:xfrm>
                <a:off x="2676" y="2354"/>
                <a:ext cx="24" cy="60"/>
              </a:xfrm>
              <a:custGeom>
                <a:avLst/>
                <a:gdLst>
                  <a:gd name="T0" fmla="*/ 0 w 24"/>
                  <a:gd name="T1" fmla="*/ 6 h 60"/>
                  <a:gd name="T2" fmla="*/ 14 w 24"/>
                  <a:gd name="T3" fmla="*/ 0 h 60"/>
                  <a:gd name="T4" fmla="*/ 16 w 24"/>
                  <a:gd name="T5" fmla="*/ 0 h 60"/>
                  <a:gd name="T6" fmla="*/ 16 w 24"/>
                  <a:gd name="T7" fmla="*/ 50 h 60"/>
                  <a:gd name="T8" fmla="*/ 16 w 24"/>
                  <a:gd name="T9" fmla="*/ 54 h 60"/>
                  <a:gd name="T10" fmla="*/ 16 w 24"/>
                  <a:gd name="T11" fmla="*/ 56 h 60"/>
                  <a:gd name="T12" fmla="*/ 16 w 24"/>
                  <a:gd name="T13" fmla="*/ 56 h 60"/>
                  <a:gd name="T14" fmla="*/ 18 w 24"/>
                  <a:gd name="T15" fmla="*/ 58 h 60"/>
                  <a:gd name="T16" fmla="*/ 20 w 24"/>
                  <a:gd name="T17" fmla="*/ 58 h 60"/>
                  <a:gd name="T18" fmla="*/ 24 w 24"/>
                  <a:gd name="T19" fmla="*/ 58 h 60"/>
                  <a:gd name="T20" fmla="*/ 24 w 24"/>
                  <a:gd name="T21" fmla="*/ 60 h 60"/>
                  <a:gd name="T22" fmla="*/ 2 w 24"/>
                  <a:gd name="T23" fmla="*/ 60 h 60"/>
                  <a:gd name="T24" fmla="*/ 2 w 24"/>
                  <a:gd name="T25" fmla="*/ 58 h 60"/>
                  <a:gd name="T26" fmla="*/ 4 w 24"/>
                  <a:gd name="T27" fmla="*/ 58 h 60"/>
                  <a:gd name="T28" fmla="*/ 6 w 24"/>
                  <a:gd name="T29" fmla="*/ 58 h 60"/>
                  <a:gd name="T30" fmla="*/ 8 w 24"/>
                  <a:gd name="T31" fmla="*/ 56 h 60"/>
                  <a:gd name="T32" fmla="*/ 8 w 24"/>
                  <a:gd name="T33" fmla="*/ 56 h 60"/>
                  <a:gd name="T34" fmla="*/ 8 w 24"/>
                  <a:gd name="T35" fmla="*/ 54 h 60"/>
                  <a:gd name="T36" fmla="*/ 8 w 24"/>
                  <a:gd name="T37" fmla="*/ 50 h 60"/>
                  <a:gd name="T38" fmla="*/ 8 w 24"/>
                  <a:gd name="T39" fmla="*/ 16 h 60"/>
                  <a:gd name="T40" fmla="*/ 8 w 24"/>
                  <a:gd name="T41" fmla="*/ 12 h 60"/>
                  <a:gd name="T42" fmla="*/ 8 w 24"/>
                  <a:gd name="T43" fmla="*/ 8 h 60"/>
                  <a:gd name="T44" fmla="*/ 8 w 24"/>
                  <a:gd name="T45" fmla="*/ 8 h 60"/>
                  <a:gd name="T46" fmla="*/ 8 w 24"/>
                  <a:gd name="T47" fmla="*/ 6 h 60"/>
                  <a:gd name="T48" fmla="*/ 6 w 24"/>
                  <a:gd name="T49" fmla="*/ 6 h 60"/>
                  <a:gd name="T50" fmla="*/ 6 w 24"/>
                  <a:gd name="T51" fmla="*/ 6 h 60"/>
                  <a:gd name="T52" fmla="*/ 4 w 24"/>
                  <a:gd name="T53" fmla="*/ 6 h 60"/>
                  <a:gd name="T54" fmla="*/ 0 w 24"/>
                  <a:gd name="T55" fmla="*/ 8 h 60"/>
                  <a:gd name="T56" fmla="*/ 0 w 24"/>
                  <a:gd name="T57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" h="60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50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8"/>
                    </a:lnTo>
                    <a:lnTo>
                      <a:pt x="24" y="60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50"/>
                    </a:lnTo>
                    <a:lnTo>
                      <a:pt x="8" y="16"/>
                    </a:lnTo>
                    <a:lnTo>
                      <a:pt x="8" y="12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0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7" name="Freeform 215"/>
              <p:cNvSpPr>
                <a:spLocks noEditPoints="1"/>
              </p:cNvSpPr>
              <p:nvPr/>
            </p:nvSpPr>
            <p:spPr bwMode="auto">
              <a:xfrm>
                <a:off x="2712" y="2354"/>
                <a:ext cx="38" cy="60"/>
              </a:xfrm>
              <a:custGeom>
                <a:avLst/>
                <a:gdLst>
                  <a:gd name="T0" fmla="*/ 38 w 38"/>
                  <a:gd name="T1" fmla="*/ 38 h 60"/>
                  <a:gd name="T2" fmla="*/ 38 w 38"/>
                  <a:gd name="T3" fmla="*/ 44 h 60"/>
                  <a:gd name="T4" fmla="*/ 30 w 38"/>
                  <a:gd name="T5" fmla="*/ 44 h 60"/>
                  <a:gd name="T6" fmla="*/ 30 w 38"/>
                  <a:gd name="T7" fmla="*/ 60 h 60"/>
                  <a:gd name="T8" fmla="*/ 22 w 38"/>
                  <a:gd name="T9" fmla="*/ 60 h 60"/>
                  <a:gd name="T10" fmla="*/ 22 w 38"/>
                  <a:gd name="T11" fmla="*/ 44 h 60"/>
                  <a:gd name="T12" fmla="*/ 0 w 38"/>
                  <a:gd name="T13" fmla="*/ 44 h 60"/>
                  <a:gd name="T14" fmla="*/ 0 w 38"/>
                  <a:gd name="T15" fmla="*/ 38 h 60"/>
                  <a:gd name="T16" fmla="*/ 26 w 38"/>
                  <a:gd name="T17" fmla="*/ 0 h 60"/>
                  <a:gd name="T18" fmla="*/ 30 w 38"/>
                  <a:gd name="T19" fmla="*/ 0 h 60"/>
                  <a:gd name="T20" fmla="*/ 30 w 38"/>
                  <a:gd name="T21" fmla="*/ 38 h 60"/>
                  <a:gd name="T22" fmla="*/ 38 w 38"/>
                  <a:gd name="T23" fmla="*/ 38 h 60"/>
                  <a:gd name="T24" fmla="*/ 22 w 38"/>
                  <a:gd name="T25" fmla="*/ 38 h 60"/>
                  <a:gd name="T26" fmla="*/ 22 w 38"/>
                  <a:gd name="T27" fmla="*/ 8 h 60"/>
                  <a:gd name="T28" fmla="*/ 4 w 38"/>
                  <a:gd name="T29" fmla="*/ 38 h 60"/>
                  <a:gd name="T30" fmla="*/ 22 w 38"/>
                  <a:gd name="T31" fmla="*/ 3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60">
                    <a:moveTo>
                      <a:pt x="38" y="38"/>
                    </a:moveTo>
                    <a:lnTo>
                      <a:pt x="38" y="44"/>
                    </a:lnTo>
                    <a:lnTo>
                      <a:pt x="30" y="44"/>
                    </a:lnTo>
                    <a:lnTo>
                      <a:pt x="30" y="60"/>
                    </a:lnTo>
                    <a:lnTo>
                      <a:pt x="22" y="60"/>
                    </a:lnTo>
                    <a:lnTo>
                      <a:pt x="22" y="44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0" y="38"/>
                    </a:lnTo>
                    <a:lnTo>
                      <a:pt x="38" y="38"/>
                    </a:lnTo>
                    <a:close/>
                    <a:moveTo>
                      <a:pt x="22" y="38"/>
                    </a:moveTo>
                    <a:lnTo>
                      <a:pt x="22" y="8"/>
                    </a:lnTo>
                    <a:lnTo>
                      <a:pt x="4" y="38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8" name="Rectangle 216"/>
              <p:cNvSpPr>
                <a:spLocks noChangeArrowheads="1"/>
              </p:cNvSpPr>
              <p:nvPr/>
            </p:nvSpPr>
            <p:spPr bwMode="auto">
              <a:xfrm>
                <a:off x="2776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9" name="Freeform 217"/>
              <p:cNvSpPr>
                <a:spLocks/>
              </p:cNvSpPr>
              <p:nvPr/>
            </p:nvSpPr>
            <p:spPr bwMode="auto">
              <a:xfrm>
                <a:off x="2888" y="2404"/>
                <a:ext cx="10" cy="10"/>
              </a:xfrm>
              <a:custGeom>
                <a:avLst/>
                <a:gdLst>
                  <a:gd name="T0" fmla="*/ 4 w 10"/>
                  <a:gd name="T1" fmla="*/ 0 h 10"/>
                  <a:gd name="T2" fmla="*/ 6 w 10"/>
                  <a:gd name="T3" fmla="*/ 0 h 10"/>
                  <a:gd name="T4" fmla="*/ 8 w 10"/>
                  <a:gd name="T5" fmla="*/ 2 h 10"/>
                  <a:gd name="T6" fmla="*/ 10 w 10"/>
                  <a:gd name="T7" fmla="*/ 4 h 10"/>
                  <a:gd name="T8" fmla="*/ 10 w 10"/>
                  <a:gd name="T9" fmla="*/ 6 h 10"/>
                  <a:gd name="T10" fmla="*/ 10 w 10"/>
                  <a:gd name="T11" fmla="*/ 8 h 10"/>
                  <a:gd name="T12" fmla="*/ 8 w 10"/>
                  <a:gd name="T13" fmla="*/ 8 h 10"/>
                  <a:gd name="T14" fmla="*/ 6 w 10"/>
                  <a:gd name="T15" fmla="*/ 10 h 10"/>
                  <a:gd name="T16" fmla="*/ 4 w 10"/>
                  <a:gd name="T17" fmla="*/ 10 h 10"/>
                  <a:gd name="T18" fmla="*/ 2 w 10"/>
                  <a:gd name="T19" fmla="*/ 10 h 10"/>
                  <a:gd name="T20" fmla="*/ 2 w 10"/>
                  <a:gd name="T21" fmla="*/ 8 h 10"/>
                  <a:gd name="T22" fmla="*/ 0 w 10"/>
                  <a:gd name="T23" fmla="*/ 8 h 10"/>
                  <a:gd name="T24" fmla="*/ 0 w 10"/>
                  <a:gd name="T25" fmla="*/ 6 h 10"/>
                  <a:gd name="T26" fmla="*/ 0 w 10"/>
                  <a:gd name="T27" fmla="*/ 4 h 10"/>
                  <a:gd name="T28" fmla="*/ 2 w 10"/>
                  <a:gd name="T29" fmla="*/ 2 h 10"/>
                  <a:gd name="T30" fmla="*/ 2 w 10"/>
                  <a:gd name="T31" fmla="*/ 0 h 10"/>
                  <a:gd name="T32" fmla="*/ 4 w 10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10">
                    <a:moveTo>
                      <a:pt x="4" y="0"/>
                    </a:moveTo>
                    <a:lnTo>
                      <a:pt x="6" y="0"/>
                    </a:lnTo>
                    <a:lnTo>
                      <a:pt x="8" y="2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8" y="8"/>
                    </a:lnTo>
                    <a:lnTo>
                      <a:pt x="6" y="10"/>
                    </a:lnTo>
                    <a:lnTo>
                      <a:pt x="4" y="10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0" name="Freeform 218"/>
              <p:cNvSpPr>
                <a:spLocks noEditPoints="1"/>
              </p:cNvSpPr>
              <p:nvPr/>
            </p:nvSpPr>
            <p:spPr bwMode="auto">
              <a:xfrm>
                <a:off x="2908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2 w 36"/>
                  <a:gd name="T21" fmla="*/ 14 h 60"/>
                  <a:gd name="T22" fmla="*/ 34 w 36"/>
                  <a:gd name="T23" fmla="*/ 20 h 60"/>
                  <a:gd name="T24" fmla="*/ 36 w 36"/>
                  <a:gd name="T25" fmla="*/ 30 h 60"/>
                  <a:gd name="T26" fmla="*/ 34 w 36"/>
                  <a:gd name="T27" fmla="*/ 38 h 60"/>
                  <a:gd name="T28" fmla="*/ 32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4 h 60"/>
                  <a:gd name="T56" fmla="*/ 14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2 w 36"/>
                  <a:gd name="T63" fmla="*/ 56 h 60"/>
                  <a:gd name="T64" fmla="*/ 24 w 36"/>
                  <a:gd name="T65" fmla="*/ 52 h 60"/>
                  <a:gd name="T66" fmla="*/ 26 w 36"/>
                  <a:gd name="T67" fmla="*/ 48 h 60"/>
                  <a:gd name="T68" fmla="*/ 26 w 36"/>
                  <a:gd name="T69" fmla="*/ 40 h 60"/>
                  <a:gd name="T70" fmla="*/ 28 w 36"/>
                  <a:gd name="T71" fmla="*/ 28 h 60"/>
                  <a:gd name="T72" fmla="*/ 26 w 36"/>
                  <a:gd name="T73" fmla="*/ 18 h 60"/>
                  <a:gd name="T74" fmla="*/ 26 w 36"/>
                  <a:gd name="T75" fmla="*/ 12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2 h 60"/>
                  <a:gd name="T84" fmla="*/ 14 w 36"/>
                  <a:gd name="T85" fmla="*/ 4 h 60"/>
                  <a:gd name="T86" fmla="*/ 12 w 36"/>
                  <a:gd name="T87" fmla="*/ 6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2" y="14"/>
                    </a:lnTo>
                    <a:lnTo>
                      <a:pt x="34" y="20"/>
                    </a:lnTo>
                    <a:lnTo>
                      <a:pt x="36" y="30"/>
                    </a:lnTo>
                    <a:lnTo>
                      <a:pt x="34" y="38"/>
                    </a:lnTo>
                    <a:lnTo>
                      <a:pt x="32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4"/>
                    </a:lnTo>
                    <a:lnTo>
                      <a:pt x="14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2" y="56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6" y="40"/>
                    </a:lnTo>
                    <a:lnTo>
                      <a:pt x="28" y="28"/>
                    </a:lnTo>
                    <a:lnTo>
                      <a:pt x="26" y="18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1" name="Freeform 219"/>
              <p:cNvSpPr>
                <a:spLocks noEditPoints="1"/>
              </p:cNvSpPr>
              <p:nvPr/>
            </p:nvSpPr>
            <p:spPr bwMode="auto">
              <a:xfrm>
                <a:off x="2950" y="2354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2 h 60"/>
                  <a:gd name="T4" fmla="*/ 4 w 38"/>
                  <a:gd name="T5" fmla="*/ 14 h 60"/>
                  <a:gd name="T6" fmla="*/ 8 w 38"/>
                  <a:gd name="T7" fmla="*/ 8 h 60"/>
                  <a:gd name="T8" fmla="*/ 12 w 38"/>
                  <a:gd name="T9" fmla="*/ 2 h 60"/>
                  <a:gd name="T10" fmla="*/ 16 w 38"/>
                  <a:gd name="T11" fmla="*/ 0 h 60"/>
                  <a:gd name="T12" fmla="*/ 20 w 38"/>
                  <a:gd name="T13" fmla="*/ 0 h 60"/>
                  <a:gd name="T14" fmla="*/ 24 w 38"/>
                  <a:gd name="T15" fmla="*/ 0 h 60"/>
                  <a:gd name="T16" fmla="*/ 28 w 38"/>
                  <a:gd name="T17" fmla="*/ 2 h 60"/>
                  <a:gd name="T18" fmla="*/ 30 w 38"/>
                  <a:gd name="T19" fmla="*/ 6 h 60"/>
                  <a:gd name="T20" fmla="*/ 34 w 38"/>
                  <a:gd name="T21" fmla="*/ 14 h 60"/>
                  <a:gd name="T22" fmla="*/ 36 w 38"/>
                  <a:gd name="T23" fmla="*/ 20 h 60"/>
                  <a:gd name="T24" fmla="*/ 38 w 38"/>
                  <a:gd name="T25" fmla="*/ 30 h 60"/>
                  <a:gd name="T26" fmla="*/ 36 w 38"/>
                  <a:gd name="T27" fmla="*/ 38 h 60"/>
                  <a:gd name="T28" fmla="*/ 34 w 38"/>
                  <a:gd name="T29" fmla="*/ 46 h 60"/>
                  <a:gd name="T30" fmla="*/ 32 w 38"/>
                  <a:gd name="T31" fmla="*/ 52 h 60"/>
                  <a:gd name="T32" fmla="*/ 28 w 38"/>
                  <a:gd name="T33" fmla="*/ 58 h 60"/>
                  <a:gd name="T34" fmla="*/ 22 w 38"/>
                  <a:gd name="T35" fmla="*/ 60 h 60"/>
                  <a:gd name="T36" fmla="*/ 18 w 38"/>
                  <a:gd name="T37" fmla="*/ 60 h 60"/>
                  <a:gd name="T38" fmla="*/ 14 w 38"/>
                  <a:gd name="T39" fmla="*/ 60 h 60"/>
                  <a:gd name="T40" fmla="*/ 10 w 38"/>
                  <a:gd name="T41" fmla="*/ 56 h 60"/>
                  <a:gd name="T42" fmla="*/ 6 w 38"/>
                  <a:gd name="T43" fmla="*/ 50 h 60"/>
                  <a:gd name="T44" fmla="*/ 2 w 38"/>
                  <a:gd name="T45" fmla="*/ 42 h 60"/>
                  <a:gd name="T46" fmla="*/ 0 w 38"/>
                  <a:gd name="T47" fmla="*/ 30 h 60"/>
                  <a:gd name="T48" fmla="*/ 10 w 38"/>
                  <a:gd name="T49" fmla="*/ 32 h 60"/>
                  <a:gd name="T50" fmla="*/ 10 w 38"/>
                  <a:gd name="T51" fmla="*/ 42 h 60"/>
                  <a:gd name="T52" fmla="*/ 12 w 38"/>
                  <a:gd name="T53" fmla="*/ 52 h 60"/>
                  <a:gd name="T54" fmla="*/ 14 w 38"/>
                  <a:gd name="T55" fmla="*/ 54 h 60"/>
                  <a:gd name="T56" fmla="*/ 16 w 38"/>
                  <a:gd name="T57" fmla="*/ 56 h 60"/>
                  <a:gd name="T58" fmla="*/ 18 w 38"/>
                  <a:gd name="T59" fmla="*/ 58 h 60"/>
                  <a:gd name="T60" fmla="*/ 22 w 38"/>
                  <a:gd name="T61" fmla="*/ 56 h 60"/>
                  <a:gd name="T62" fmla="*/ 24 w 38"/>
                  <a:gd name="T63" fmla="*/ 56 h 60"/>
                  <a:gd name="T64" fmla="*/ 26 w 38"/>
                  <a:gd name="T65" fmla="*/ 52 h 60"/>
                  <a:gd name="T66" fmla="*/ 28 w 38"/>
                  <a:gd name="T67" fmla="*/ 48 h 60"/>
                  <a:gd name="T68" fmla="*/ 28 w 38"/>
                  <a:gd name="T69" fmla="*/ 40 h 60"/>
                  <a:gd name="T70" fmla="*/ 30 w 38"/>
                  <a:gd name="T71" fmla="*/ 28 h 60"/>
                  <a:gd name="T72" fmla="*/ 28 w 38"/>
                  <a:gd name="T73" fmla="*/ 18 h 60"/>
                  <a:gd name="T74" fmla="*/ 28 w 38"/>
                  <a:gd name="T75" fmla="*/ 12 h 60"/>
                  <a:gd name="T76" fmla="*/ 26 w 38"/>
                  <a:gd name="T77" fmla="*/ 6 h 60"/>
                  <a:gd name="T78" fmla="*/ 24 w 38"/>
                  <a:gd name="T79" fmla="*/ 4 h 60"/>
                  <a:gd name="T80" fmla="*/ 22 w 38"/>
                  <a:gd name="T81" fmla="*/ 4 h 60"/>
                  <a:gd name="T82" fmla="*/ 20 w 38"/>
                  <a:gd name="T83" fmla="*/ 2 h 60"/>
                  <a:gd name="T84" fmla="*/ 16 w 38"/>
                  <a:gd name="T85" fmla="*/ 4 h 60"/>
                  <a:gd name="T86" fmla="*/ 14 w 38"/>
                  <a:gd name="T87" fmla="*/ 6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10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8" y="8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8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10" y="56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10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2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8" y="48"/>
                    </a:lnTo>
                    <a:lnTo>
                      <a:pt x="28" y="40"/>
                    </a:lnTo>
                    <a:lnTo>
                      <a:pt x="30" y="28"/>
                    </a:lnTo>
                    <a:lnTo>
                      <a:pt x="28" y="18"/>
                    </a:lnTo>
                    <a:lnTo>
                      <a:pt x="28" y="12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1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2" name="Freeform 220"/>
              <p:cNvSpPr>
                <a:spLocks noEditPoints="1"/>
              </p:cNvSpPr>
              <p:nvPr/>
            </p:nvSpPr>
            <p:spPr bwMode="auto">
              <a:xfrm>
                <a:off x="2994" y="2354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2 h 60"/>
                  <a:gd name="T4" fmla="*/ 4 w 38"/>
                  <a:gd name="T5" fmla="*/ 14 h 60"/>
                  <a:gd name="T6" fmla="*/ 6 w 38"/>
                  <a:gd name="T7" fmla="*/ 8 h 60"/>
                  <a:gd name="T8" fmla="*/ 12 w 38"/>
                  <a:gd name="T9" fmla="*/ 2 h 60"/>
                  <a:gd name="T10" fmla="*/ 16 w 38"/>
                  <a:gd name="T11" fmla="*/ 0 h 60"/>
                  <a:gd name="T12" fmla="*/ 20 w 38"/>
                  <a:gd name="T13" fmla="*/ 0 h 60"/>
                  <a:gd name="T14" fmla="*/ 24 w 38"/>
                  <a:gd name="T15" fmla="*/ 0 h 60"/>
                  <a:gd name="T16" fmla="*/ 28 w 38"/>
                  <a:gd name="T17" fmla="*/ 2 h 60"/>
                  <a:gd name="T18" fmla="*/ 30 w 38"/>
                  <a:gd name="T19" fmla="*/ 6 h 60"/>
                  <a:gd name="T20" fmla="*/ 34 w 38"/>
                  <a:gd name="T21" fmla="*/ 14 h 60"/>
                  <a:gd name="T22" fmla="*/ 36 w 38"/>
                  <a:gd name="T23" fmla="*/ 20 h 60"/>
                  <a:gd name="T24" fmla="*/ 38 w 38"/>
                  <a:gd name="T25" fmla="*/ 30 h 60"/>
                  <a:gd name="T26" fmla="*/ 36 w 38"/>
                  <a:gd name="T27" fmla="*/ 38 h 60"/>
                  <a:gd name="T28" fmla="*/ 34 w 38"/>
                  <a:gd name="T29" fmla="*/ 46 h 60"/>
                  <a:gd name="T30" fmla="*/ 32 w 38"/>
                  <a:gd name="T31" fmla="*/ 52 h 60"/>
                  <a:gd name="T32" fmla="*/ 28 w 38"/>
                  <a:gd name="T33" fmla="*/ 58 h 60"/>
                  <a:gd name="T34" fmla="*/ 22 w 38"/>
                  <a:gd name="T35" fmla="*/ 60 h 60"/>
                  <a:gd name="T36" fmla="*/ 18 w 38"/>
                  <a:gd name="T37" fmla="*/ 60 h 60"/>
                  <a:gd name="T38" fmla="*/ 14 w 38"/>
                  <a:gd name="T39" fmla="*/ 60 h 60"/>
                  <a:gd name="T40" fmla="*/ 10 w 38"/>
                  <a:gd name="T41" fmla="*/ 56 h 60"/>
                  <a:gd name="T42" fmla="*/ 6 w 38"/>
                  <a:gd name="T43" fmla="*/ 50 h 60"/>
                  <a:gd name="T44" fmla="*/ 2 w 38"/>
                  <a:gd name="T45" fmla="*/ 42 h 60"/>
                  <a:gd name="T46" fmla="*/ 0 w 38"/>
                  <a:gd name="T47" fmla="*/ 30 h 60"/>
                  <a:gd name="T48" fmla="*/ 8 w 38"/>
                  <a:gd name="T49" fmla="*/ 32 h 60"/>
                  <a:gd name="T50" fmla="*/ 10 w 38"/>
                  <a:gd name="T51" fmla="*/ 42 h 60"/>
                  <a:gd name="T52" fmla="*/ 12 w 38"/>
                  <a:gd name="T53" fmla="*/ 52 h 60"/>
                  <a:gd name="T54" fmla="*/ 14 w 38"/>
                  <a:gd name="T55" fmla="*/ 54 h 60"/>
                  <a:gd name="T56" fmla="*/ 16 w 38"/>
                  <a:gd name="T57" fmla="*/ 56 h 60"/>
                  <a:gd name="T58" fmla="*/ 18 w 38"/>
                  <a:gd name="T59" fmla="*/ 58 h 60"/>
                  <a:gd name="T60" fmla="*/ 22 w 38"/>
                  <a:gd name="T61" fmla="*/ 56 h 60"/>
                  <a:gd name="T62" fmla="*/ 24 w 38"/>
                  <a:gd name="T63" fmla="*/ 56 h 60"/>
                  <a:gd name="T64" fmla="*/ 26 w 38"/>
                  <a:gd name="T65" fmla="*/ 52 h 60"/>
                  <a:gd name="T66" fmla="*/ 28 w 38"/>
                  <a:gd name="T67" fmla="*/ 48 h 60"/>
                  <a:gd name="T68" fmla="*/ 28 w 38"/>
                  <a:gd name="T69" fmla="*/ 40 h 60"/>
                  <a:gd name="T70" fmla="*/ 28 w 38"/>
                  <a:gd name="T71" fmla="*/ 28 h 60"/>
                  <a:gd name="T72" fmla="*/ 28 w 38"/>
                  <a:gd name="T73" fmla="*/ 18 h 60"/>
                  <a:gd name="T74" fmla="*/ 26 w 38"/>
                  <a:gd name="T75" fmla="*/ 12 h 60"/>
                  <a:gd name="T76" fmla="*/ 26 w 38"/>
                  <a:gd name="T77" fmla="*/ 6 h 60"/>
                  <a:gd name="T78" fmla="*/ 24 w 38"/>
                  <a:gd name="T79" fmla="*/ 4 h 60"/>
                  <a:gd name="T80" fmla="*/ 22 w 38"/>
                  <a:gd name="T81" fmla="*/ 4 h 60"/>
                  <a:gd name="T82" fmla="*/ 18 w 38"/>
                  <a:gd name="T83" fmla="*/ 2 h 60"/>
                  <a:gd name="T84" fmla="*/ 16 w 38"/>
                  <a:gd name="T85" fmla="*/ 4 h 60"/>
                  <a:gd name="T86" fmla="*/ 14 w 38"/>
                  <a:gd name="T87" fmla="*/ 6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8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8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10" y="56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2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8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3" name="Freeform 221"/>
              <p:cNvSpPr>
                <a:spLocks noEditPoints="1"/>
              </p:cNvSpPr>
              <p:nvPr/>
            </p:nvSpPr>
            <p:spPr bwMode="auto">
              <a:xfrm>
                <a:off x="3038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2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2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4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4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4 h 60"/>
                  <a:gd name="T56" fmla="*/ 16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4 w 36"/>
                  <a:gd name="T63" fmla="*/ 56 h 60"/>
                  <a:gd name="T64" fmla="*/ 26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2 h 60"/>
                  <a:gd name="T76" fmla="*/ 26 w 36"/>
                  <a:gd name="T77" fmla="*/ 6 h 60"/>
                  <a:gd name="T78" fmla="*/ 22 w 36"/>
                  <a:gd name="T79" fmla="*/ 4 h 60"/>
                  <a:gd name="T80" fmla="*/ 22 w 36"/>
                  <a:gd name="T81" fmla="*/ 4 h 60"/>
                  <a:gd name="T82" fmla="*/ 18 w 36"/>
                  <a:gd name="T83" fmla="*/ 2 h 60"/>
                  <a:gd name="T84" fmla="*/ 16 w 36"/>
                  <a:gd name="T85" fmla="*/ 4 h 60"/>
                  <a:gd name="T86" fmla="*/ 14 w 36"/>
                  <a:gd name="T87" fmla="*/ 6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6" y="6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4" name="Freeform 222"/>
              <p:cNvSpPr>
                <a:spLocks noEditPoints="1"/>
              </p:cNvSpPr>
              <p:nvPr/>
            </p:nvSpPr>
            <p:spPr bwMode="auto">
              <a:xfrm>
                <a:off x="3082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4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4 h 60"/>
                  <a:gd name="T56" fmla="*/ 16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2 w 36"/>
                  <a:gd name="T63" fmla="*/ 56 h 60"/>
                  <a:gd name="T64" fmla="*/ 26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2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2 h 60"/>
                  <a:gd name="T84" fmla="*/ 16 w 36"/>
                  <a:gd name="T85" fmla="*/ 4 h 60"/>
                  <a:gd name="T86" fmla="*/ 14 w 36"/>
                  <a:gd name="T87" fmla="*/ 6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2" y="56"/>
                    </a:lnTo>
                    <a:lnTo>
                      <a:pt x="26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5" name="Freeform 223"/>
              <p:cNvSpPr>
                <a:spLocks/>
              </p:cNvSpPr>
              <p:nvPr/>
            </p:nvSpPr>
            <p:spPr bwMode="auto">
              <a:xfrm>
                <a:off x="3132" y="2354"/>
                <a:ext cx="24" cy="60"/>
              </a:xfrm>
              <a:custGeom>
                <a:avLst/>
                <a:gdLst>
                  <a:gd name="T0" fmla="*/ 0 w 24"/>
                  <a:gd name="T1" fmla="*/ 6 h 60"/>
                  <a:gd name="T2" fmla="*/ 14 w 24"/>
                  <a:gd name="T3" fmla="*/ 0 h 60"/>
                  <a:gd name="T4" fmla="*/ 16 w 24"/>
                  <a:gd name="T5" fmla="*/ 0 h 60"/>
                  <a:gd name="T6" fmla="*/ 16 w 24"/>
                  <a:gd name="T7" fmla="*/ 50 h 60"/>
                  <a:gd name="T8" fmla="*/ 16 w 24"/>
                  <a:gd name="T9" fmla="*/ 54 h 60"/>
                  <a:gd name="T10" fmla="*/ 16 w 24"/>
                  <a:gd name="T11" fmla="*/ 56 h 60"/>
                  <a:gd name="T12" fmla="*/ 16 w 24"/>
                  <a:gd name="T13" fmla="*/ 56 h 60"/>
                  <a:gd name="T14" fmla="*/ 18 w 24"/>
                  <a:gd name="T15" fmla="*/ 58 h 60"/>
                  <a:gd name="T16" fmla="*/ 20 w 24"/>
                  <a:gd name="T17" fmla="*/ 58 h 60"/>
                  <a:gd name="T18" fmla="*/ 24 w 24"/>
                  <a:gd name="T19" fmla="*/ 58 h 60"/>
                  <a:gd name="T20" fmla="*/ 24 w 24"/>
                  <a:gd name="T21" fmla="*/ 60 h 60"/>
                  <a:gd name="T22" fmla="*/ 2 w 24"/>
                  <a:gd name="T23" fmla="*/ 60 h 60"/>
                  <a:gd name="T24" fmla="*/ 2 w 24"/>
                  <a:gd name="T25" fmla="*/ 58 h 60"/>
                  <a:gd name="T26" fmla="*/ 4 w 24"/>
                  <a:gd name="T27" fmla="*/ 58 h 60"/>
                  <a:gd name="T28" fmla="*/ 6 w 24"/>
                  <a:gd name="T29" fmla="*/ 58 h 60"/>
                  <a:gd name="T30" fmla="*/ 8 w 24"/>
                  <a:gd name="T31" fmla="*/ 56 h 60"/>
                  <a:gd name="T32" fmla="*/ 8 w 24"/>
                  <a:gd name="T33" fmla="*/ 56 h 60"/>
                  <a:gd name="T34" fmla="*/ 8 w 24"/>
                  <a:gd name="T35" fmla="*/ 54 h 60"/>
                  <a:gd name="T36" fmla="*/ 8 w 24"/>
                  <a:gd name="T37" fmla="*/ 50 h 60"/>
                  <a:gd name="T38" fmla="*/ 8 w 24"/>
                  <a:gd name="T39" fmla="*/ 16 h 60"/>
                  <a:gd name="T40" fmla="*/ 8 w 24"/>
                  <a:gd name="T41" fmla="*/ 12 h 60"/>
                  <a:gd name="T42" fmla="*/ 8 w 24"/>
                  <a:gd name="T43" fmla="*/ 8 h 60"/>
                  <a:gd name="T44" fmla="*/ 8 w 24"/>
                  <a:gd name="T45" fmla="*/ 8 h 60"/>
                  <a:gd name="T46" fmla="*/ 8 w 24"/>
                  <a:gd name="T47" fmla="*/ 6 h 60"/>
                  <a:gd name="T48" fmla="*/ 6 w 24"/>
                  <a:gd name="T49" fmla="*/ 6 h 60"/>
                  <a:gd name="T50" fmla="*/ 6 w 24"/>
                  <a:gd name="T51" fmla="*/ 6 h 60"/>
                  <a:gd name="T52" fmla="*/ 4 w 24"/>
                  <a:gd name="T53" fmla="*/ 6 h 60"/>
                  <a:gd name="T54" fmla="*/ 2 w 24"/>
                  <a:gd name="T55" fmla="*/ 8 h 60"/>
                  <a:gd name="T56" fmla="*/ 0 w 24"/>
                  <a:gd name="T57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" h="60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50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8"/>
                    </a:lnTo>
                    <a:lnTo>
                      <a:pt x="24" y="60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50"/>
                    </a:lnTo>
                    <a:lnTo>
                      <a:pt x="8" y="16"/>
                    </a:lnTo>
                    <a:lnTo>
                      <a:pt x="8" y="12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6" name="Freeform 224"/>
              <p:cNvSpPr>
                <a:spLocks noEditPoints="1"/>
              </p:cNvSpPr>
              <p:nvPr/>
            </p:nvSpPr>
            <p:spPr bwMode="auto">
              <a:xfrm>
                <a:off x="3168" y="2354"/>
                <a:ext cx="38" cy="60"/>
              </a:xfrm>
              <a:custGeom>
                <a:avLst/>
                <a:gdLst>
                  <a:gd name="T0" fmla="*/ 38 w 38"/>
                  <a:gd name="T1" fmla="*/ 38 h 60"/>
                  <a:gd name="T2" fmla="*/ 38 w 38"/>
                  <a:gd name="T3" fmla="*/ 44 h 60"/>
                  <a:gd name="T4" fmla="*/ 30 w 38"/>
                  <a:gd name="T5" fmla="*/ 44 h 60"/>
                  <a:gd name="T6" fmla="*/ 30 w 38"/>
                  <a:gd name="T7" fmla="*/ 60 h 60"/>
                  <a:gd name="T8" fmla="*/ 22 w 38"/>
                  <a:gd name="T9" fmla="*/ 60 h 60"/>
                  <a:gd name="T10" fmla="*/ 22 w 38"/>
                  <a:gd name="T11" fmla="*/ 44 h 60"/>
                  <a:gd name="T12" fmla="*/ 0 w 38"/>
                  <a:gd name="T13" fmla="*/ 44 h 60"/>
                  <a:gd name="T14" fmla="*/ 0 w 38"/>
                  <a:gd name="T15" fmla="*/ 38 h 60"/>
                  <a:gd name="T16" fmla="*/ 26 w 38"/>
                  <a:gd name="T17" fmla="*/ 0 h 60"/>
                  <a:gd name="T18" fmla="*/ 30 w 38"/>
                  <a:gd name="T19" fmla="*/ 0 h 60"/>
                  <a:gd name="T20" fmla="*/ 30 w 38"/>
                  <a:gd name="T21" fmla="*/ 38 h 60"/>
                  <a:gd name="T22" fmla="*/ 38 w 38"/>
                  <a:gd name="T23" fmla="*/ 38 h 60"/>
                  <a:gd name="T24" fmla="*/ 22 w 38"/>
                  <a:gd name="T25" fmla="*/ 38 h 60"/>
                  <a:gd name="T26" fmla="*/ 22 w 38"/>
                  <a:gd name="T27" fmla="*/ 8 h 60"/>
                  <a:gd name="T28" fmla="*/ 4 w 38"/>
                  <a:gd name="T29" fmla="*/ 38 h 60"/>
                  <a:gd name="T30" fmla="*/ 22 w 38"/>
                  <a:gd name="T31" fmla="*/ 3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60">
                    <a:moveTo>
                      <a:pt x="38" y="38"/>
                    </a:moveTo>
                    <a:lnTo>
                      <a:pt x="38" y="44"/>
                    </a:lnTo>
                    <a:lnTo>
                      <a:pt x="30" y="44"/>
                    </a:lnTo>
                    <a:lnTo>
                      <a:pt x="30" y="60"/>
                    </a:lnTo>
                    <a:lnTo>
                      <a:pt x="22" y="60"/>
                    </a:lnTo>
                    <a:lnTo>
                      <a:pt x="22" y="44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0" y="38"/>
                    </a:lnTo>
                    <a:lnTo>
                      <a:pt x="38" y="38"/>
                    </a:lnTo>
                    <a:close/>
                    <a:moveTo>
                      <a:pt x="22" y="38"/>
                    </a:moveTo>
                    <a:lnTo>
                      <a:pt x="22" y="8"/>
                    </a:lnTo>
                    <a:lnTo>
                      <a:pt x="4" y="38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7" name="Freeform 225"/>
              <p:cNvSpPr>
                <a:spLocks noEditPoints="1"/>
              </p:cNvSpPr>
              <p:nvPr/>
            </p:nvSpPr>
            <p:spPr bwMode="auto">
              <a:xfrm>
                <a:off x="3212" y="2354"/>
                <a:ext cx="38" cy="60"/>
              </a:xfrm>
              <a:custGeom>
                <a:avLst/>
                <a:gdLst>
                  <a:gd name="T0" fmla="*/ 38 w 38"/>
                  <a:gd name="T1" fmla="*/ 38 h 60"/>
                  <a:gd name="T2" fmla="*/ 38 w 38"/>
                  <a:gd name="T3" fmla="*/ 44 h 60"/>
                  <a:gd name="T4" fmla="*/ 30 w 38"/>
                  <a:gd name="T5" fmla="*/ 44 h 60"/>
                  <a:gd name="T6" fmla="*/ 30 w 38"/>
                  <a:gd name="T7" fmla="*/ 60 h 60"/>
                  <a:gd name="T8" fmla="*/ 22 w 38"/>
                  <a:gd name="T9" fmla="*/ 60 h 60"/>
                  <a:gd name="T10" fmla="*/ 22 w 38"/>
                  <a:gd name="T11" fmla="*/ 44 h 60"/>
                  <a:gd name="T12" fmla="*/ 0 w 38"/>
                  <a:gd name="T13" fmla="*/ 44 h 60"/>
                  <a:gd name="T14" fmla="*/ 0 w 38"/>
                  <a:gd name="T15" fmla="*/ 38 h 60"/>
                  <a:gd name="T16" fmla="*/ 26 w 38"/>
                  <a:gd name="T17" fmla="*/ 0 h 60"/>
                  <a:gd name="T18" fmla="*/ 30 w 38"/>
                  <a:gd name="T19" fmla="*/ 0 h 60"/>
                  <a:gd name="T20" fmla="*/ 30 w 38"/>
                  <a:gd name="T21" fmla="*/ 38 h 60"/>
                  <a:gd name="T22" fmla="*/ 38 w 38"/>
                  <a:gd name="T23" fmla="*/ 38 h 60"/>
                  <a:gd name="T24" fmla="*/ 22 w 38"/>
                  <a:gd name="T25" fmla="*/ 38 h 60"/>
                  <a:gd name="T26" fmla="*/ 22 w 38"/>
                  <a:gd name="T27" fmla="*/ 8 h 60"/>
                  <a:gd name="T28" fmla="*/ 4 w 38"/>
                  <a:gd name="T29" fmla="*/ 38 h 60"/>
                  <a:gd name="T30" fmla="*/ 22 w 38"/>
                  <a:gd name="T31" fmla="*/ 3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60">
                    <a:moveTo>
                      <a:pt x="38" y="38"/>
                    </a:moveTo>
                    <a:lnTo>
                      <a:pt x="38" y="44"/>
                    </a:lnTo>
                    <a:lnTo>
                      <a:pt x="30" y="44"/>
                    </a:lnTo>
                    <a:lnTo>
                      <a:pt x="30" y="60"/>
                    </a:lnTo>
                    <a:lnTo>
                      <a:pt x="22" y="60"/>
                    </a:lnTo>
                    <a:lnTo>
                      <a:pt x="22" y="44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0" y="38"/>
                    </a:lnTo>
                    <a:lnTo>
                      <a:pt x="38" y="38"/>
                    </a:lnTo>
                    <a:close/>
                    <a:moveTo>
                      <a:pt x="22" y="38"/>
                    </a:moveTo>
                    <a:lnTo>
                      <a:pt x="22" y="8"/>
                    </a:lnTo>
                    <a:lnTo>
                      <a:pt x="4" y="38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8" name="Rectangle 226"/>
              <p:cNvSpPr>
                <a:spLocks noChangeArrowheads="1"/>
              </p:cNvSpPr>
              <p:nvPr/>
            </p:nvSpPr>
            <p:spPr bwMode="auto">
              <a:xfrm>
                <a:off x="3312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9" name="Freeform 227"/>
              <p:cNvSpPr>
                <a:spLocks/>
              </p:cNvSpPr>
              <p:nvPr/>
            </p:nvSpPr>
            <p:spPr bwMode="auto">
              <a:xfrm>
                <a:off x="3426" y="2354"/>
                <a:ext cx="38" cy="60"/>
              </a:xfrm>
              <a:custGeom>
                <a:avLst/>
                <a:gdLst>
                  <a:gd name="T0" fmla="*/ 38 w 38"/>
                  <a:gd name="T1" fmla="*/ 48 h 60"/>
                  <a:gd name="T2" fmla="*/ 34 w 38"/>
                  <a:gd name="T3" fmla="*/ 60 h 60"/>
                  <a:gd name="T4" fmla="*/ 0 w 38"/>
                  <a:gd name="T5" fmla="*/ 60 h 60"/>
                  <a:gd name="T6" fmla="*/ 0 w 38"/>
                  <a:gd name="T7" fmla="*/ 58 h 60"/>
                  <a:gd name="T8" fmla="*/ 10 w 38"/>
                  <a:gd name="T9" fmla="*/ 50 h 60"/>
                  <a:gd name="T10" fmla="*/ 16 w 38"/>
                  <a:gd name="T11" fmla="*/ 42 h 60"/>
                  <a:gd name="T12" fmla="*/ 22 w 38"/>
                  <a:gd name="T13" fmla="*/ 36 h 60"/>
                  <a:gd name="T14" fmla="*/ 26 w 38"/>
                  <a:gd name="T15" fmla="*/ 26 h 60"/>
                  <a:gd name="T16" fmla="*/ 28 w 38"/>
                  <a:gd name="T17" fmla="*/ 20 h 60"/>
                  <a:gd name="T18" fmla="*/ 28 w 38"/>
                  <a:gd name="T19" fmla="*/ 14 h 60"/>
                  <a:gd name="T20" fmla="*/ 24 w 38"/>
                  <a:gd name="T21" fmla="*/ 10 h 60"/>
                  <a:gd name="T22" fmla="*/ 20 w 38"/>
                  <a:gd name="T23" fmla="*/ 8 h 60"/>
                  <a:gd name="T24" fmla="*/ 16 w 38"/>
                  <a:gd name="T25" fmla="*/ 6 h 60"/>
                  <a:gd name="T26" fmla="*/ 12 w 38"/>
                  <a:gd name="T27" fmla="*/ 6 h 60"/>
                  <a:gd name="T28" fmla="*/ 8 w 38"/>
                  <a:gd name="T29" fmla="*/ 8 h 60"/>
                  <a:gd name="T30" fmla="*/ 6 w 38"/>
                  <a:gd name="T31" fmla="*/ 12 h 60"/>
                  <a:gd name="T32" fmla="*/ 4 w 38"/>
                  <a:gd name="T33" fmla="*/ 16 h 60"/>
                  <a:gd name="T34" fmla="*/ 2 w 38"/>
                  <a:gd name="T35" fmla="*/ 16 h 60"/>
                  <a:gd name="T36" fmla="*/ 4 w 38"/>
                  <a:gd name="T37" fmla="*/ 10 h 60"/>
                  <a:gd name="T38" fmla="*/ 8 w 38"/>
                  <a:gd name="T39" fmla="*/ 4 h 60"/>
                  <a:gd name="T40" fmla="*/ 12 w 38"/>
                  <a:gd name="T41" fmla="*/ 2 h 60"/>
                  <a:gd name="T42" fmla="*/ 18 w 38"/>
                  <a:gd name="T43" fmla="*/ 0 h 60"/>
                  <a:gd name="T44" fmla="*/ 24 w 38"/>
                  <a:gd name="T45" fmla="*/ 2 h 60"/>
                  <a:gd name="T46" fmla="*/ 30 w 38"/>
                  <a:gd name="T47" fmla="*/ 4 h 60"/>
                  <a:gd name="T48" fmla="*/ 34 w 38"/>
                  <a:gd name="T49" fmla="*/ 10 h 60"/>
                  <a:gd name="T50" fmla="*/ 36 w 38"/>
                  <a:gd name="T51" fmla="*/ 16 h 60"/>
                  <a:gd name="T52" fmla="*/ 34 w 38"/>
                  <a:gd name="T53" fmla="*/ 20 h 60"/>
                  <a:gd name="T54" fmla="*/ 34 w 38"/>
                  <a:gd name="T55" fmla="*/ 24 h 60"/>
                  <a:gd name="T56" fmla="*/ 28 w 38"/>
                  <a:gd name="T57" fmla="*/ 32 h 60"/>
                  <a:gd name="T58" fmla="*/ 22 w 38"/>
                  <a:gd name="T59" fmla="*/ 38 h 60"/>
                  <a:gd name="T60" fmla="*/ 16 w 38"/>
                  <a:gd name="T61" fmla="*/ 46 h 60"/>
                  <a:gd name="T62" fmla="*/ 12 w 38"/>
                  <a:gd name="T63" fmla="*/ 50 h 60"/>
                  <a:gd name="T64" fmla="*/ 8 w 38"/>
                  <a:gd name="T65" fmla="*/ 52 h 60"/>
                  <a:gd name="T66" fmla="*/ 24 w 38"/>
                  <a:gd name="T67" fmla="*/ 52 h 60"/>
                  <a:gd name="T68" fmla="*/ 28 w 38"/>
                  <a:gd name="T69" fmla="*/ 52 h 60"/>
                  <a:gd name="T70" fmla="*/ 30 w 38"/>
                  <a:gd name="T71" fmla="*/ 52 h 60"/>
                  <a:gd name="T72" fmla="*/ 32 w 38"/>
                  <a:gd name="T73" fmla="*/ 52 h 60"/>
                  <a:gd name="T74" fmla="*/ 34 w 38"/>
                  <a:gd name="T75" fmla="*/ 52 h 60"/>
                  <a:gd name="T76" fmla="*/ 36 w 38"/>
                  <a:gd name="T77" fmla="*/ 50 h 60"/>
                  <a:gd name="T78" fmla="*/ 38 w 38"/>
                  <a:gd name="T79" fmla="*/ 48 h 60"/>
                  <a:gd name="T80" fmla="*/ 38 w 38"/>
                  <a:gd name="T81" fmla="*/ 4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" h="60">
                    <a:moveTo>
                      <a:pt x="38" y="48"/>
                    </a:moveTo>
                    <a:lnTo>
                      <a:pt x="34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10" y="50"/>
                    </a:lnTo>
                    <a:lnTo>
                      <a:pt x="16" y="42"/>
                    </a:lnTo>
                    <a:lnTo>
                      <a:pt x="22" y="36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28" y="14"/>
                    </a:lnTo>
                    <a:lnTo>
                      <a:pt x="24" y="10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2" y="6"/>
                    </a:lnTo>
                    <a:lnTo>
                      <a:pt x="8" y="8"/>
                    </a:lnTo>
                    <a:lnTo>
                      <a:pt x="6" y="12"/>
                    </a:lnTo>
                    <a:lnTo>
                      <a:pt x="4" y="16"/>
                    </a:lnTo>
                    <a:lnTo>
                      <a:pt x="2" y="16"/>
                    </a:lnTo>
                    <a:lnTo>
                      <a:pt x="4" y="10"/>
                    </a:lnTo>
                    <a:lnTo>
                      <a:pt x="8" y="4"/>
                    </a:lnTo>
                    <a:lnTo>
                      <a:pt x="12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30" y="4"/>
                    </a:lnTo>
                    <a:lnTo>
                      <a:pt x="34" y="10"/>
                    </a:lnTo>
                    <a:lnTo>
                      <a:pt x="36" y="16"/>
                    </a:lnTo>
                    <a:lnTo>
                      <a:pt x="34" y="20"/>
                    </a:lnTo>
                    <a:lnTo>
                      <a:pt x="34" y="24"/>
                    </a:lnTo>
                    <a:lnTo>
                      <a:pt x="28" y="32"/>
                    </a:lnTo>
                    <a:lnTo>
                      <a:pt x="22" y="38"/>
                    </a:lnTo>
                    <a:lnTo>
                      <a:pt x="16" y="46"/>
                    </a:lnTo>
                    <a:lnTo>
                      <a:pt x="12" y="50"/>
                    </a:lnTo>
                    <a:lnTo>
                      <a:pt x="8" y="52"/>
                    </a:lnTo>
                    <a:lnTo>
                      <a:pt x="24" y="52"/>
                    </a:lnTo>
                    <a:lnTo>
                      <a:pt x="28" y="52"/>
                    </a:lnTo>
                    <a:lnTo>
                      <a:pt x="30" y="52"/>
                    </a:lnTo>
                    <a:lnTo>
                      <a:pt x="32" y="52"/>
                    </a:lnTo>
                    <a:lnTo>
                      <a:pt x="34" y="52"/>
                    </a:lnTo>
                    <a:lnTo>
                      <a:pt x="36" y="50"/>
                    </a:lnTo>
                    <a:lnTo>
                      <a:pt x="38" y="4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491" name="Picture 22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6" y="2406"/>
                <a:ext cx="8" cy="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2" name="Picture 229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6" y="2406"/>
                <a:ext cx="8" cy="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542" name="Freeform 230"/>
              <p:cNvSpPr>
                <a:spLocks noEditPoints="1"/>
              </p:cNvSpPr>
              <p:nvPr/>
            </p:nvSpPr>
            <p:spPr bwMode="auto">
              <a:xfrm>
                <a:off x="3496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4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4 h 60"/>
                  <a:gd name="T56" fmla="*/ 16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2 w 36"/>
                  <a:gd name="T63" fmla="*/ 56 h 60"/>
                  <a:gd name="T64" fmla="*/ 24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2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2 h 60"/>
                  <a:gd name="T84" fmla="*/ 16 w 36"/>
                  <a:gd name="T85" fmla="*/ 4 h 60"/>
                  <a:gd name="T86" fmla="*/ 14 w 36"/>
                  <a:gd name="T87" fmla="*/ 6 h 60"/>
                  <a:gd name="T88" fmla="*/ 10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2" y="56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43" name="Freeform 231"/>
              <p:cNvSpPr>
                <a:spLocks/>
              </p:cNvSpPr>
              <p:nvPr/>
            </p:nvSpPr>
            <p:spPr bwMode="auto">
              <a:xfrm>
                <a:off x="3538" y="2354"/>
                <a:ext cx="38" cy="60"/>
              </a:xfrm>
              <a:custGeom>
                <a:avLst/>
                <a:gdLst>
                  <a:gd name="T0" fmla="*/ 38 w 38"/>
                  <a:gd name="T1" fmla="*/ 48 h 60"/>
                  <a:gd name="T2" fmla="*/ 34 w 38"/>
                  <a:gd name="T3" fmla="*/ 60 h 60"/>
                  <a:gd name="T4" fmla="*/ 0 w 38"/>
                  <a:gd name="T5" fmla="*/ 60 h 60"/>
                  <a:gd name="T6" fmla="*/ 0 w 38"/>
                  <a:gd name="T7" fmla="*/ 58 h 60"/>
                  <a:gd name="T8" fmla="*/ 10 w 38"/>
                  <a:gd name="T9" fmla="*/ 50 h 60"/>
                  <a:gd name="T10" fmla="*/ 16 w 38"/>
                  <a:gd name="T11" fmla="*/ 42 h 60"/>
                  <a:gd name="T12" fmla="*/ 22 w 38"/>
                  <a:gd name="T13" fmla="*/ 36 h 60"/>
                  <a:gd name="T14" fmla="*/ 26 w 38"/>
                  <a:gd name="T15" fmla="*/ 26 h 60"/>
                  <a:gd name="T16" fmla="*/ 28 w 38"/>
                  <a:gd name="T17" fmla="*/ 20 h 60"/>
                  <a:gd name="T18" fmla="*/ 26 w 38"/>
                  <a:gd name="T19" fmla="*/ 14 h 60"/>
                  <a:gd name="T20" fmla="*/ 24 w 38"/>
                  <a:gd name="T21" fmla="*/ 10 h 60"/>
                  <a:gd name="T22" fmla="*/ 20 w 38"/>
                  <a:gd name="T23" fmla="*/ 8 h 60"/>
                  <a:gd name="T24" fmla="*/ 16 w 38"/>
                  <a:gd name="T25" fmla="*/ 6 h 60"/>
                  <a:gd name="T26" fmla="*/ 12 w 38"/>
                  <a:gd name="T27" fmla="*/ 6 h 60"/>
                  <a:gd name="T28" fmla="*/ 8 w 38"/>
                  <a:gd name="T29" fmla="*/ 8 h 60"/>
                  <a:gd name="T30" fmla="*/ 4 w 38"/>
                  <a:gd name="T31" fmla="*/ 12 h 60"/>
                  <a:gd name="T32" fmla="*/ 2 w 38"/>
                  <a:gd name="T33" fmla="*/ 16 h 60"/>
                  <a:gd name="T34" fmla="*/ 2 w 38"/>
                  <a:gd name="T35" fmla="*/ 16 h 60"/>
                  <a:gd name="T36" fmla="*/ 2 w 38"/>
                  <a:gd name="T37" fmla="*/ 10 h 60"/>
                  <a:gd name="T38" fmla="*/ 6 w 38"/>
                  <a:gd name="T39" fmla="*/ 4 h 60"/>
                  <a:gd name="T40" fmla="*/ 12 w 38"/>
                  <a:gd name="T41" fmla="*/ 2 h 60"/>
                  <a:gd name="T42" fmla="*/ 18 w 38"/>
                  <a:gd name="T43" fmla="*/ 0 h 60"/>
                  <a:gd name="T44" fmla="*/ 24 w 38"/>
                  <a:gd name="T45" fmla="*/ 2 h 60"/>
                  <a:gd name="T46" fmla="*/ 30 w 38"/>
                  <a:gd name="T47" fmla="*/ 4 h 60"/>
                  <a:gd name="T48" fmla="*/ 34 w 38"/>
                  <a:gd name="T49" fmla="*/ 10 h 60"/>
                  <a:gd name="T50" fmla="*/ 34 w 38"/>
                  <a:gd name="T51" fmla="*/ 16 h 60"/>
                  <a:gd name="T52" fmla="*/ 34 w 38"/>
                  <a:gd name="T53" fmla="*/ 20 h 60"/>
                  <a:gd name="T54" fmla="*/ 32 w 38"/>
                  <a:gd name="T55" fmla="*/ 24 h 60"/>
                  <a:gd name="T56" fmla="*/ 28 w 38"/>
                  <a:gd name="T57" fmla="*/ 32 h 60"/>
                  <a:gd name="T58" fmla="*/ 22 w 38"/>
                  <a:gd name="T59" fmla="*/ 38 h 60"/>
                  <a:gd name="T60" fmla="*/ 16 w 38"/>
                  <a:gd name="T61" fmla="*/ 46 h 60"/>
                  <a:gd name="T62" fmla="*/ 12 w 38"/>
                  <a:gd name="T63" fmla="*/ 50 h 60"/>
                  <a:gd name="T64" fmla="*/ 8 w 38"/>
                  <a:gd name="T65" fmla="*/ 52 h 60"/>
                  <a:gd name="T66" fmla="*/ 24 w 38"/>
                  <a:gd name="T67" fmla="*/ 52 h 60"/>
                  <a:gd name="T68" fmla="*/ 28 w 38"/>
                  <a:gd name="T69" fmla="*/ 52 h 60"/>
                  <a:gd name="T70" fmla="*/ 30 w 38"/>
                  <a:gd name="T71" fmla="*/ 52 h 60"/>
                  <a:gd name="T72" fmla="*/ 32 w 38"/>
                  <a:gd name="T73" fmla="*/ 52 h 60"/>
                  <a:gd name="T74" fmla="*/ 34 w 38"/>
                  <a:gd name="T75" fmla="*/ 52 h 60"/>
                  <a:gd name="T76" fmla="*/ 36 w 38"/>
                  <a:gd name="T77" fmla="*/ 50 h 60"/>
                  <a:gd name="T78" fmla="*/ 36 w 38"/>
                  <a:gd name="T79" fmla="*/ 48 h 60"/>
                  <a:gd name="T80" fmla="*/ 38 w 38"/>
                  <a:gd name="T81" fmla="*/ 4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" h="60">
                    <a:moveTo>
                      <a:pt x="38" y="48"/>
                    </a:moveTo>
                    <a:lnTo>
                      <a:pt x="34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10" y="50"/>
                    </a:lnTo>
                    <a:lnTo>
                      <a:pt x="16" y="42"/>
                    </a:lnTo>
                    <a:lnTo>
                      <a:pt x="22" y="36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26" y="14"/>
                    </a:lnTo>
                    <a:lnTo>
                      <a:pt x="24" y="10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2" y="6"/>
                    </a:lnTo>
                    <a:lnTo>
                      <a:pt x="8" y="8"/>
                    </a:lnTo>
                    <a:lnTo>
                      <a:pt x="4" y="12"/>
                    </a:lnTo>
                    <a:lnTo>
                      <a:pt x="2" y="16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2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30" y="4"/>
                    </a:lnTo>
                    <a:lnTo>
                      <a:pt x="34" y="10"/>
                    </a:lnTo>
                    <a:lnTo>
                      <a:pt x="34" y="16"/>
                    </a:lnTo>
                    <a:lnTo>
                      <a:pt x="34" y="20"/>
                    </a:lnTo>
                    <a:lnTo>
                      <a:pt x="32" y="24"/>
                    </a:lnTo>
                    <a:lnTo>
                      <a:pt x="28" y="32"/>
                    </a:lnTo>
                    <a:lnTo>
                      <a:pt x="22" y="38"/>
                    </a:lnTo>
                    <a:lnTo>
                      <a:pt x="16" y="46"/>
                    </a:lnTo>
                    <a:lnTo>
                      <a:pt x="12" y="50"/>
                    </a:lnTo>
                    <a:lnTo>
                      <a:pt x="8" y="52"/>
                    </a:lnTo>
                    <a:lnTo>
                      <a:pt x="24" y="52"/>
                    </a:lnTo>
                    <a:lnTo>
                      <a:pt x="28" y="52"/>
                    </a:lnTo>
                    <a:lnTo>
                      <a:pt x="30" y="52"/>
                    </a:lnTo>
                    <a:lnTo>
                      <a:pt x="32" y="52"/>
                    </a:lnTo>
                    <a:lnTo>
                      <a:pt x="34" y="52"/>
                    </a:lnTo>
                    <a:lnTo>
                      <a:pt x="36" y="50"/>
                    </a:lnTo>
                    <a:lnTo>
                      <a:pt x="36" y="48"/>
                    </a:lnTo>
                    <a:lnTo>
                      <a:pt x="38" y="4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495" name="Picture 232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6" y="2372"/>
                <a:ext cx="4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6" name="Picture 233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6" y="2372"/>
                <a:ext cx="4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546" name="Freeform 234"/>
              <p:cNvSpPr>
                <a:spLocks/>
              </p:cNvSpPr>
              <p:nvPr/>
            </p:nvSpPr>
            <p:spPr bwMode="auto">
              <a:xfrm>
                <a:off x="3684" y="2354"/>
                <a:ext cx="22" cy="60"/>
              </a:xfrm>
              <a:custGeom>
                <a:avLst/>
                <a:gdLst>
                  <a:gd name="T0" fmla="*/ 0 w 22"/>
                  <a:gd name="T1" fmla="*/ 6 h 60"/>
                  <a:gd name="T2" fmla="*/ 14 w 22"/>
                  <a:gd name="T3" fmla="*/ 0 h 60"/>
                  <a:gd name="T4" fmla="*/ 14 w 22"/>
                  <a:gd name="T5" fmla="*/ 0 h 60"/>
                  <a:gd name="T6" fmla="*/ 14 w 22"/>
                  <a:gd name="T7" fmla="*/ 50 h 60"/>
                  <a:gd name="T8" fmla="*/ 14 w 22"/>
                  <a:gd name="T9" fmla="*/ 54 h 60"/>
                  <a:gd name="T10" fmla="*/ 16 w 22"/>
                  <a:gd name="T11" fmla="*/ 56 h 60"/>
                  <a:gd name="T12" fmla="*/ 16 w 22"/>
                  <a:gd name="T13" fmla="*/ 56 h 60"/>
                  <a:gd name="T14" fmla="*/ 16 w 22"/>
                  <a:gd name="T15" fmla="*/ 58 h 60"/>
                  <a:gd name="T16" fmla="*/ 18 w 22"/>
                  <a:gd name="T17" fmla="*/ 58 h 60"/>
                  <a:gd name="T18" fmla="*/ 22 w 22"/>
                  <a:gd name="T19" fmla="*/ 58 h 60"/>
                  <a:gd name="T20" fmla="*/ 22 w 22"/>
                  <a:gd name="T21" fmla="*/ 60 h 60"/>
                  <a:gd name="T22" fmla="*/ 0 w 22"/>
                  <a:gd name="T23" fmla="*/ 60 h 60"/>
                  <a:gd name="T24" fmla="*/ 0 w 22"/>
                  <a:gd name="T25" fmla="*/ 58 h 60"/>
                  <a:gd name="T26" fmla="*/ 4 w 22"/>
                  <a:gd name="T27" fmla="*/ 58 h 60"/>
                  <a:gd name="T28" fmla="*/ 6 w 22"/>
                  <a:gd name="T29" fmla="*/ 58 h 60"/>
                  <a:gd name="T30" fmla="*/ 6 w 22"/>
                  <a:gd name="T31" fmla="*/ 56 h 60"/>
                  <a:gd name="T32" fmla="*/ 6 w 22"/>
                  <a:gd name="T33" fmla="*/ 56 h 60"/>
                  <a:gd name="T34" fmla="*/ 8 w 22"/>
                  <a:gd name="T35" fmla="*/ 54 h 60"/>
                  <a:gd name="T36" fmla="*/ 8 w 22"/>
                  <a:gd name="T37" fmla="*/ 50 h 60"/>
                  <a:gd name="T38" fmla="*/ 8 w 22"/>
                  <a:gd name="T39" fmla="*/ 16 h 60"/>
                  <a:gd name="T40" fmla="*/ 8 w 22"/>
                  <a:gd name="T41" fmla="*/ 12 h 60"/>
                  <a:gd name="T42" fmla="*/ 8 w 22"/>
                  <a:gd name="T43" fmla="*/ 8 h 60"/>
                  <a:gd name="T44" fmla="*/ 6 w 22"/>
                  <a:gd name="T45" fmla="*/ 8 h 60"/>
                  <a:gd name="T46" fmla="*/ 6 w 22"/>
                  <a:gd name="T47" fmla="*/ 6 h 60"/>
                  <a:gd name="T48" fmla="*/ 6 w 22"/>
                  <a:gd name="T49" fmla="*/ 6 h 60"/>
                  <a:gd name="T50" fmla="*/ 4 w 22"/>
                  <a:gd name="T51" fmla="*/ 6 h 60"/>
                  <a:gd name="T52" fmla="*/ 2 w 22"/>
                  <a:gd name="T53" fmla="*/ 6 h 60"/>
                  <a:gd name="T54" fmla="*/ 0 w 22"/>
                  <a:gd name="T55" fmla="*/ 8 h 60"/>
                  <a:gd name="T56" fmla="*/ 0 w 22"/>
                  <a:gd name="T57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" h="60">
                    <a:moveTo>
                      <a:pt x="0" y="6"/>
                    </a:moveTo>
                    <a:lnTo>
                      <a:pt x="14" y="0"/>
                    </a:lnTo>
                    <a:lnTo>
                      <a:pt x="14" y="50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2" y="58"/>
                    </a:lnTo>
                    <a:lnTo>
                      <a:pt x="22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6" y="56"/>
                    </a:lnTo>
                    <a:lnTo>
                      <a:pt x="8" y="54"/>
                    </a:lnTo>
                    <a:lnTo>
                      <a:pt x="8" y="50"/>
                    </a:lnTo>
                    <a:lnTo>
                      <a:pt x="8" y="16"/>
                    </a:lnTo>
                    <a:lnTo>
                      <a:pt x="8" y="12"/>
                    </a:lnTo>
                    <a:lnTo>
                      <a:pt x="8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47" name="Freeform 235"/>
              <p:cNvSpPr>
                <a:spLocks noEditPoints="1"/>
              </p:cNvSpPr>
              <p:nvPr/>
            </p:nvSpPr>
            <p:spPr bwMode="auto">
              <a:xfrm>
                <a:off x="3720" y="2354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2 h 60"/>
                  <a:gd name="T4" fmla="*/ 4 w 38"/>
                  <a:gd name="T5" fmla="*/ 14 h 60"/>
                  <a:gd name="T6" fmla="*/ 6 w 38"/>
                  <a:gd name="T7" fmla="*/ 8 h 60"/>
                  <a:gd name="T8" fmla="*/ 12 w 38"/>
                  <a:gd name="T9" fmla="*/ 2 h 60"/>
                  <a:gd name="T10" fmla="*/ 16 w 38"/>
                  <a:gd name="T11" fmla="*/ 0 h 60"/>
                  <a:gd name="T12" fmla="*/ 20 w 38"/>
                  <a:gd name="T13" fmla="*/ 0 h 60"/>
                  <a:gd name="T14" fmla="*/ 24 w 38"/>
                  <a:gd name="T15" fmla="*/ 0 h 60"/>
                  <a:gd name="T16" fmla="*/ 28 w 38"/>
                  <a:gd name="T17" fmla="*/ 2 h 60"/>
                  <a:gd name="T18" fmla="*/ 30 w 38"/>
                  <a:gd name="T19" fmla="*/ 6 h 60"/>
                  <a:gd name="T20" fmla="*/ 34 w 38"/>
                  <a:gd name="T21" fmla="*/ 14 h 60"/>
                  <a:gd name="T22" fmla="*/ 36 w 38"/>
                  <a:gd name="T23" fmla="*/ 20 h 60"/>
                  <a:gd name="T24" fmla="*/ 38 w 38"/>
                  <a:gd name="T25" fmla="*/ 30 h 60"/>
                  <a:gd name="T26" fmla="*/ 36 w 38"/>
                  <a:gd name="T27" fmla="*/ 38 h 60"/>
                  <a:gd name="T28" fmla="*/ 34 w 38"/>
                  <a:gd name="T29" fmla="*/ 46 h 60"/>
                  <a:gd name="T30" fmla="*/ 32 w 38"/>
                  <a:gd name="T31" fmla="*/ 52 h 60"/>
                  <a:gd name="T32" fmla="*/ 28 w 38"/>
                  <a:gd name="T33" fmla="*/ 58 h 60"/>
                  <a:gd name="T34" fmla="*/ 22 w 38"/>
                  <a:gd name="T35" fmla="*/ 60 h 60"/>
                  <a:gd name="T36" fmla="*/ 18 w 38"/>
                  <a:gd name="T37" fmla="*/ 60 h 60"/>
                  <a:gd name="T38" fmla="*/ 14 w 38"/>
                  <a:gd name="T39" fmla="*/ 60 h 60"/>
                  <a:gd name="T40" fmla="*/ 10 w 38"/>
                  <a:gd name="T41" fmla="*/ 56 h 60"/>
                  <a:gd name="T42" fmla="*/ 6 w 38"/>
                  <a:gd name="T43" fmla="*/ 50 h 60"/>
                  <a:gd name="T44" fmla="*/ 2 w 38"/>
                  <a:gd name="T45" fmla="*/ 42 h 60"/>
                  <a:gd name="T46" fmla="*/ 0 w 38"/>
                  <a:gd name="T47" fmla="*/ 30 h 60"/>
                  <a:gd name="T48" fmla="*/ 8 w 38"/>
                  <a:gd name="T49" fmla="*/ 32 h 60"/>
                  <a:gd name="T50" fmla="*/ 10 w 38"/>
                  <a:gd name="T51" fmla="*/ 42 h 60"/>
                  <a:gd name="T52" fmla="*/ 12 w 38"/>
                  <a:gd name="T53" fmla="*/ 52 h 60"/>
                  <a:gd name="T54" fmla="*/ 14 w 38"/>
                  <a:gd name="T55" fmla="*/ 54 h 60"/>
                  <a:gd name="T56" fmla="*/ 16 w 38"/>
                  <a:gd name="T57" fmla="*/ 56 h 60"/>
                  <a:gd name="T58" fmla="*/ 18 w 38"/>
                  <a:gd name="T59" fmla="*/ 58 h 60"/>
                  <a:gd name="T60" fmla="*/ 22 w 38"/>
                  <a:gd name="T61" fmla="*/ 56 h 60"/>
                  <a:gd name="T62" fmla="*/ 24 w 38"/>
                  <a:gd name="T63" fmla="*/ 56 h 60"/>
                  <a:gd name="T64" fmla="*/ 26 w 38"/>
                  <a:gd name="T65" fmla="*/ 52 h 60"/>
                  <a:gd name="T66" fmla="*/ 28 w 38"/>
                  <a:gd name="T67" fmla="*/ 48 h 60"/>
                  <a:gd name="T68" fmla="*/ 28 w 38"/>
                  <a:gd name="T69" fmla="*/ 40 h 60"/>
                  <a:gd name="T70" fmla="*/ 28 w 38"/>
                  <a:gd name="T71" fmla="*/ 28 h 60"/>
                  <a:gd name="T72" fmla="*/ 28 w 38"/>
                  <a:gd name="T73" fmla="*/ 18 h 60"/>
                  <a:gd name="T74" fmla="*/ 26 w 38"/>
                  <a:gd name="T75" fmla="*/ 12 h 60"/>
                  <a:gd name="T76" fmla="*/ 26 w 38"/>
                  <a:gd name="T77" fmla="*/ 6 h 60"/>
                  <a:gd name="T78" fmla="*/ 24 w 38"/>
                  <a:gd name="T79" fmla="*/ 4 h 60"/>
                  <a:gd name="T80" fmla="*/ 22 w 38"/>
                  <a:gd name="T81" fmla="*/ 4 h 60"/>
                  <a:gd name="T82" fmla="*/ 20 w 38"/>
                  <a:gd name="T83" fmla="*/ 2 h 60"/>
                  <a:gd name="T84" fmla="*/ 16 w 38"/>
                  <a:gd name="T85" fmla="*/ 4 h 60"/>
                  <a:gd name="T86" fmla="*/ 14 w 38"/>
                  <a:gd name="T87" fmla="*/ 6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8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8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10" y="56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2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8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499" name="Picture 23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50" y="2366"/>
                <a:ext cx="38" cy="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00" name="Picture 23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50" y="2366"/>
                <a:ext cx="38" cy="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550" name="Freeform 238"/>
              <p:cNvSpPr>
                <a:spLocks/>
              </p:cNvSpPr>
              <p:nvPr/>
            </p:nvSpPr>
            <p:spPr bwMode="auto">
              <a:xfrm>
                <a:off x="3802" y="2338"/>
                <a:ext cx="16" cy="44"/>
              </a:xfrm>
              <a:custGeom>
                <a:avLst/>
                <a:gdLst>
                  <a:gd name="T0" fmla="*/ 0 w 16"/>
                  <a:gd name="T1" fmla="*/ 4 h 44"/>
                  <a:gd name="T2" fmla="*/ 10 w 16"/>
                  <a:gd name="T3" fmla="*/ 0 h 44"/>
                  <a:gd name="T4" fmla="*/ 12 w 16"/>
                  <a:gd name="T5" fmla="*/ 0 h 44"/>
                  <a:gd name="T6" fmla="*/ 12 w 16"/>
                  <a:gd name="T7" fmla="*/ 36 h 44"/>
                  <a:gd name="T8" fmla="*/ 12 w 16"/>
                  <a:gd name="T9" fmla="*/ 40 h 44"/>
                  <a:gd name="T10" fmla="*/ 12 w 16"/>
                  <a:gd name="T11" fmla="*/ 40 h 44"/>
                  <a:gd name="T12" fmla="*/ 12 w 16"/>
                  <a:gd name="T13" fmla="*/ 42 h 44"/>
                  <a:gd name="T14" fmla="*/ 14 w 16"/>
                  <a:gd name="T15" fmla="*/ 42 h 44"/>
                  <a:gd name="T16" fmla="*/ 14 w 16"/>
                  <a:gd name="T17" fmla="*/ 42 h 44"/>
                  <a:gd name="T18" fmla="*/ 16 w 16"/>
                  <a:gd name="T19" fmla="*/ 42 h 44"/>
                  <a:gd name="T20" fmla="*/ 16 w 16"/>
                  <a:gd name="T21" fmla="*/ 44 h 44"/>
                  <a:gd name="T22" fmla="*/ 0 w 16"/>
                  <a:gd name="T23" fmla="*/ 44 h 44"/>
                  <a:gd name="T24" fmla="*/ 0 w 16"/>
                  <a:gd name="T25" fmla="*/ 42 h 44"/>
                  <a:gd name="T26" fmla="*/ 4 w 16"/>
                  <a:gd name="T27" fmla="*/ 42 h 44"/>
                  <a:gd name="T28" fmla="*/ 4 w 16"/>
                  <a:gd name="T29" fmla="*/ 42 h 44"/>
                  <a:gd name="T30" fmla="*/ 6 w 16"/>
                  <a:gd name="T31" fmla="*/ 42 h 44"/>
                  <a:gd name="T32" fmla="*/ 6 w 16"/>
                  <a:gd name="T33" fmla="*/ 42 h 44"/>
                  <a:gd name="T34" fmla="*/ 6 w 16"/>
                  <a:gd name="T35" fmla="*/ 40 h 44"/>
                  <a:gd name="T36" fmla="*/ 6 w 16"/>
                  <a:gd name="T37" fmla="*/ 36 h 44"/>
                  <a:gd name="T38" fmla="*/ 6 w 16"/>
                  <a:gd name="T39" fmla="*/ 12 h 44"/>
                  <a:gd name="T40" fmla="*/ 6 w 16"/>
                  <a:gd name="T41" fmla="*/ 8 h 44"/>
                  <a:gd name="T42" fmla="*/ 6 w 16"/>
                  <a:gd name="T43" fmla="*/ 6 h 44"/>
                  <a:gd name="T44" fmla="*/ 6 w 16"/>
                  <a:gd name="T45" fmla="*/ 6 h 44"/>
                  <a:gd name="T46" fmla="*/ 6 w 16"/>
                  <a:gd name="T47" fmla="*/ 6 h 44"/>
                  <a:gd name="T48" fmla="*/ 4 w 16"/>
                  <a:gd name="T49" fmla="*/ 4 h 44"/>
                  <a:gd name="T50" fmla="*/ 4 w 16"/>
                  <a:gd name="T51" fmla="*/ 4 h 44"/>
                  <a:gd name="T52" fmla="*/ 2 w 16"/>
                  <a:gd name="T53" fmla="*/ 4 h 44"/>
                  <a:gd name="T54" fmla="*/ 0 w 16"/>
                  <a:gd name="T55" fmla="*/ 6 h 44"/>
                  <a:gd name="T56" fmla="*/ 0 w 16"/>
                  <a:gd name="T57" fmla="*/ 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6" h="44">
                    <a:moveTo>
                      <a:pt x="0" y="4"/>
                    </a:moveTo>
                    <a:lnTo>
                      <a:pt x="10" y="0"/>
                    </a:lnTo>
                    <a:lnTo>
                      <a:pt x="12" y="0"/>
                    </a:lnTo>
                    <a:lnTo>
                      <a:pt x="12" y="36"/>
                    </a:lnTo>
                    <a:lnTo>
                      <a:pt x="12" y="40"/>
                    </a:lnTo>
                    <a:lnTo>
                      <a:pt x="12" y="42"/>
                    </a:lnTo>
                    <a:lnTo>
                      <a:pt x="14" y="42"/>
                    </a:lnTo>
                    <a:lnTo>
                      <a:pt x="16" y="42"/>
                    </a:lnTo>
                    <a:lnTo>
                      <a:pt x="16" y="44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4" y="42"/>
                    </a:lnTo>
                    <a:lnTo>
                      <a:pt x="6" y="42"/>
                    </a:lnTo>
                    <a:lnTo>
                      <a:pt x="6" y="40"/>
                    </a:lnTo>
                    <a:lnTo>
                      <a:pt x="6" y="36"/>
                    </a:lnTo>
                    <a:lnTo>
                      <a:pt x="6" y="12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1" name="Freeform 239"/>
              <p:cNvSpPr>
                <a:spLocks noEditPoints="1"/>
              </p:cNvSpPr>
              <p:nvPr/>
            </p:nvSpPr>
            <p:spPr bwMode="auto">
              <a:xfrm>
                <a:off x="3828" y="2338"/>
                <a:ext cx="28" cy="44"/>
              </a:xfrm>
              <a:custGeom>
                <a:avLst/>
                <a:gdLst>
                  <a:gd name="T0" fmla="*/ 28 w 28"/>
                  <a:gd name="T1" fmla="*/ 28 h 44"/>
                  <a:gd name="T2" fmla="*/ 28 w 28"/>
                  <a:gd name="T3" fmla="*/ 32 h 44"/>
                  <a:gd name="T4" fmla="*/ 22 w 28"/>
                  <a:gd name="T5" fmla="*/ 32 h 44"/>
                  <a:gd name="T6" fmla="*/ 22 w 28"/>
                  <a:gd name="T7" fmla="*/ 44 h 44"/>
                  <a:gd name="T8" fmla="*/ 16 w 28"/>
                  <a:gd name="T9" fmla="*/ 44 h 44"/>
                  <a:gd name="T10" fmla="*/ 16 w 28"/>
                  <a:gd name="T11" fmla="*/ 32 h 44"/>
                  <a:gd name="T12" fmla="*/ 0 w 28"/>
                  <a:gd name="T13" fmla="*/ 32 h 44"/>
                  <a:gd name="T14" fmla="*/ 0 w 28"/>
                  <a:gd name="T15" fmla="*/ 28 h 44"/>
                  <a:gd name="T16" fmla="*/ 18 w 28"/>
                  <a:gd name="T17" fmla="*/ 0 h 44"/>
                  <a:gd name="T18" fmla="*/ 22 w 28"/>
                  <a:gd name="T19" fmla="*/ 0 h 44"/>
                  <a:gd name="T20" fmla="*/ 22 w 28"/>
                  <a:gd name="T21" fmla="*/ 28 h 44"/>
                  <a:gd name="T22" fmla="*/ 28 w 28"/>
                  <a:gd name="T23" fmla="*/ 28 h 44"/>
                  <a:gd name="T24" fmla="*/ 16 w 28"/>
                  <a:gd name="T25" fmla="*/ 28 h 44"/>
                  <a:gd name="T26" fmla="*/ 16 w 28"/>
                  <a:gd name="T27" fmla="*/ 6 h 44"/>
                  <a:gd name="T28" fmla="*/ 4 w 28"/>
                  <a:gd name="T29" fmla="*/ 28 h 44"/>
                  <a:gd name="T30" fmla="*/ 16 w 28"/>
                  <a:gd name="T31" fmla="*/ 2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" h="44">
                    <a:moveTo>
                      <a:pt x="28" y="28"/>
                    </a:moveTo>
                    <a:lnTo>
                      <a:pt x="28" y="32"/>
                    </a:lnTo>
                    <a:lnTo>
                      <a:pt x="22" y="32"/>
                    </a:lnTo>
                    <a:lnTo>
                      <a:pt x="22" y="44"/>
                    </a:lnTo>
                    <a:lnTo>
                      <a:pt x="16" y="44"/>
                    </a:lnTo>
                    <a:lnTo>
                      <a:pt x="16" y="32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2" y="28"/>
                    </a:lnTo>
                    <a:lnTo>
                      <a:pt x="28" y="28"/>
                    </a:lnTo>
                    <a:close/>
                    <a:moveTo>
                      <a:pt x="16" y="28"/>
                    </a:moveTo>
                    <a:lnTo>
                      <a:pt x="16" y="6"/>
                    </a:lnTo>
                    <a:lnTo>
                      <a:pt x="4" y="28"/>
                    </a:lnTo>
                    <a:lnTo>
                      <a:pt x="16" y="2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2" name="Rectangle 240"/>
              <p:cNvSpPr>
                <a:spLocks noChangeArrowheads="1"/>
              </p:cNvSpPr>
              <p:nvPr/>
            </p:nvSpPr>
            <p:spPr bwMode="auto">
              <a:xfrm>
                <a:off x="3888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3" name="Rectangle 241"/>
              <p:cNvSpPr>
                <a:spLocks noChangeArrowheads="1"/>
              </p:cNvSpPr>
              <p:nvPr/>
            </p:nvSpPr>
            <p:spPr bwMode="auto">
              <a:xfrm>
                <a:off x="3904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4" name="Freeform 242"/>
              <p:cNvSpPr>
                <a:spLocks noEditPoints="1"/>
              </p:cNvSpPr>
              <p:nvPr/>
            </p:nvSpPr>
            <p:spPr bwMode="auto">
              <a:xfrm>
                <a:off x="4006" y="2354"/>
                <a:ext cx="38" cy="60"/>
              </a:xfrm>
              <a:custGeom>
                <a:avLst/>
                <a:gdLst>
                  <a:gd name="T0" fmla="*/ 38 w 38"/>
                  <a:gd name="T1" fmla="*/ 30 h 60"/>
                  <a:gd name="T2" fmla="*/ 38 w 38"/>
                  <a:gd name="T3" fmla="*/ 38 h 60"/>
                  <a:gd name="T4" fmla="*/ 36 w 38"/>
                  <a:gd name="T5" fmla="*/ 46 h 60"/>
                  <a:gd name="T6" fmla="*/ 34 w 38"/>
                  <a:gd name="T7" fmla="*/ 50 h 60"/>
                  <a:gd name="T8" fmla="*/ 32 w 38"/>
                  <a:gd name="T9" fmla="*/ 54 h 60"/>
                  <a:gd name="T10" fmla="*/ 30 w 38"/>
                  <a:gd name="T11" fmla="*/ 56 h 60"/>
                  <a:gd name="T12" fmla="*/ 26 w 38"/>
                  <a:gd name="T13" fmla="*/ 58 h 60"/>
                  <a:gd name="T14" fmla="*/ 24 w 38"/>
                  <a:gd name="T15" fmla="*/ 60 h 60"/>
                  <a:gd name="T16" fmla="*/ 20 w 38"/>
                  <a:gd name="T17" fmla="*/ 60 h 60"/>
                  <a:gd name="T18" fmla="*/ 16 w 38"/>
                  <a:gd name="T19" fmla="*/ 60 h 60"/>
                  <a:gd name="T20" fmla="*/ 12 w 38"/>
                  <a:gd name="T21" fmla="*/ 58 h 60"/>
                  <a:gd name="T22" fmla="*/ 8 w 38"/>
                  <a:gd name="T23" fmla="*/ 56 h 60"/>
                  <a:gd name="T24" fmla="*/ 6 w 38"/>
                  <a:gd name="T25" fmla="*/ 52 h 60"/>
                  <a:gd name="T26" fmla="*/ 4 w 38"/>
                  <a:gd name="T27" fmla="*/ 48 h 60"/>
                  <a:gd name="T28" fmla="*/ 2 w 38"/>
                  <a:gd name="T29" fmla="*/ 44 h 60"/>
                  <a:gd name="T30" fmla="*/ 2 w 38"/>
                  <a:gd name="T31" fmla="*/ 38 h 60"/>
                  <a:gd name="T32" fmla="*/ 0 w 38"/>
                  <a:gd name="T33" fmla="*/ 30 h 60"/>
                  <a:gd name="T34" fmla="*/ 2 w 38"/>
                  <a:gd name="T35" fmla="*/ 22 h 60"/>
                  <a:gd name="T36" fmla="*/ 4 w 38"/>
                  <a:gd name="T37" fmla="*/ 14 h 60"/>
                  <a:gd name="T38" fmla="*/ 6 w 38"/>
                  <a:gd name="T39" fmla="*/ 8 h 60"/>
                  <a:gd name="T40" fmla="*/ 10 w 38"/>
                  <a:gd name="T41" fmla="*/ 4 h 60"/>
                  <a:gd name="T42" fmla="*/ 14 w 38"/>
                  <a:gd name="T43" fmla="*/ 0 h 60"/>
                  <a:gd name="T44" fmla="*/ 20 w 38"/>
                  <a:gd name="T45" fmla="*/ 0 h 60"/>
                  <a:gd name="T46" fmla="*/ 24 w 38"/>
                  <a:gd name="T47" fmla="*/ 0 h 60"/>
                  <a:gd name="T48" fmla="*/ 30 w 38"/>
                  <a:gd name="T49" fmla="*/ 4 h 60"/>
                  <a:gd name="T50" fmla="*/ 32 w 38"/>
                  <a:gd name="T51" fmla="*/ 8 h 60"/>
                  <a:gd name="T52" fmla="*/ 36 w 38"/>
                  <a:gd name="T53" fmla="*/ 12 h 60"/>
                  <a:gd name="T54" fmla="*/ 38 w 38"/>
                  <a:gd name="T55" fmla="*/ 20 h 60"/>
                  <a:gd name="T56" fmla="*/ 38 w 38"/>
                  <a:gd name="T57" fmla="*/ 30 h 60"/>
                  <a:gd name="T58" fmla="*/ 26 w 38"/>
                  <a:gd name="T59" fmla="*/ 30 h 60"/>
                  <a:gd name="T60" fmla="*/ 26 w 38"/>
                  <a:gd name="T61" fmla="*/ 22 h 60"/>
                  <a:gd name="T62" fmla="*/ 26 w 38"/>
                  <a:gd name="T63" fmla="*/ 16 h 60"/>
                  <a:gd name="T64" fmla="*/ 26 w 38"/>
                  <a:gd name="T65" fmla="*/ 12 h 60"/>
                  <a:gd name="T66" fmla="*/ 24 w 38"/>
                  <a:gd name="T67" fmla="*/ 8 h 60"/>
                  <a:gd name="T68" fmla="*/ 24 w 38"/>
                  <a:gd name="T69" fmla="*/ 4 h 60"/>
                  <a:gd name="T70" fmla="*/ 22 w 38"/>
                  <a:gd name="T71" fmla="*/ 4 h 60"/>
                  <a:gd name="T72" fmla="*/ 20 w 38"/>
                  <a:gd name="T73" fmla="*/ 2 h 60"/>
                  <a:gd name="T74" fmla="*/ 18 w 38"/>
                  <a:gd name="T75" fmla="*/ 2 h 60"/>
                  <a:gd name="T76" fmla="*/ 16 w 38"/>
                  <a:gd name="T77" fmla="*/ 4 h 60"/>
                  <a:gd name="T78" fmla="*/ 16 w 38"/>
                  <a:gd name="T79" fmla="*/ 6 h 60"/>
                  <a:gd name="T80" fmla="*/ 14 w 38"/>
                  <a:gd name="T81" fmla="*/ 10 h 60"/>
                  <a:gd name="T82" fmla="*/ 14 w 38"/>
                  <a:gd name="T83" fmla="*/ 12 h 60"/>
                  <a:gd name="T84" fmla="*/ 14 w 38"/>
                  <a:gd name="T85" fmla="*/ 18 h 60"/>
                  <a:gd name="T86" fmla="*/ 14 w 38"/>
                  <a:gd name="T87" fmla="*/ 26 h 60"/>
                  <a:gd name="T88" fmla="*/ 14 w 38"/>
                  <a:gd name="T89" fmla="*/ 36 h 60"/>
                  <a:gd name="T90" fmla="*/ 14 w 38"/>
                  <a:gd name="T91" fmla="*/ 44 h 60"/>
                  <a:gd name="T92" fmla="*/ 14 w 38"/>
                  <a:gd name="T93" fmla="*/ 48 h 60"/>
                  <a:gd name="T94" fmla="*/ 14 w 38"/>
                  <a:gd name="T95" fmla="*/ 52 h 60"/>
                  <a:gd name="T96" fmla="*/ 16 w 38"/>
                  <a:gd name="T97" fmla="*/ 54 h 60"/>
                  <a:gd name="T98" fmla="*/ 16 w 38"/>
                  <a:gd name="T99" fmla="*/ 56 h 60"/>
                  <a:gd name="T100" fmla="*/ 18 w 38"/>
                  <a:gd name="T101" fmla="*/ 58 h 60"/>
                  <a:gd name="T102" fmla="*/ 20 w 38"/>
                  <a:gd name="T103" fmla="*/ 58 h 60"/>
                  <a:gd name="T104" fmla="*/ 22 w 38"/>
                  <a:gd name="T105" fmla="*/ 58 h 60"/>
                  <a:gd name="T106" fmla="*/ 24 w 38"/>
                  <a:gd name="T107" fmla="*/ 56 h 60"/>
                  <a:gd name="T108" fmla="*/ 24 w 38"/>
                  <a:gd name="T109" fmla="*/ 54 h 60"/>
                  <a:gd name="T110" fmla="*/ 26 w 38"/>
                  <a:gd name="T111" fmla="*/ 48 h 60"/>
                  <a:gd name="T112" fmla="*/ 26 w 38"/>
                  <a:gd name="T113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8" h="60">
                    <a:moveTo>
                      <a:pt x="38" y="30"/>
                    </a:moveTo>
                    <a:lnTo>
                      <a:pt x="38" y="38"/>
                    </a:lnTo>
                    <a:lnTo>
                      <a:pt x="36" y="46"/>
                    </a:lnTo>
                    <a:lnTo>
                      <a:pt x="34" y="50"/>
                    </a:lnTo>
                    <a:lnTo>
                      <a:pt x="32" y="54"/>
                    </a:lnTo>
                    <a:lnTo>
                      <a:pt x="30" y="56"/>
                    </a:lnTo>
                    <a:lnTo>
                      <a:pt x="26" y="58"/>
                    </a:lnTo>
                    <a:lnTo>
                      <a:pt x="24" y="60"/>
                    </a:lnTo>
                    <a:lnTo>
                      <a:pt x="20" y="60"/>
                    </a:lnTo>
                    <a:lnTo>
                      <a:pt x="16" y="60"/>
                    </a:lnTo>
                    <a:lnTo>
                      <a:pt x="12" y="58"/>
                    </a:lnTo>
                    <a:lnTo>
                      <a:pt x="8" y="56"/>
                    </a:lnTo>
                    <a:lnTo>
                      <a:pt x="6" y="52"/>
                    </a:lnTo>
                    <a:lnTo>
                      <a:pt x="4" y="48"/>
                    </a:lnTo>
                    <a:lnTo>
                      <a:pt x="2" y="44"/>
                    </a:lnTo>
                    <a:lnTo>
                      <a:pt x="2" y="38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30" y="4"/>
                    </a:lnTo>
                    <a:lnTo>
                      <a:pt x="32" y="8"/>
                    </a:lnTo>
                    <a:lnTo>
                      <a:pt x="36" y="12"/>
                    </a:lnTo>
                    <a:lnTo>
                      <a:pt x="38" y="20"/>
                    </a:lnTo>
                    <a:lnTo>
                      <a:pt x="38" y="30"/>
                    </a:lnTo>
                    <a:close/>
                    <a:moveTo>
                      <a:pt x="26" y="30"/>
                    </a:moveTo>
                    <a:lnTo>
                      <a:pt x="26" y="22"/>
                    </a:lnTo>
                    <a:lnTo>
                      <a:pt x="26" y="16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6" y="6"/>
                    </a:lnTo>
                    <a:lnTo>
                      <a:pt x="14" y="10"/>
                    </a:lnTo>
                    <a:lnTo>
                      <a:pt x="14" y="12"/>
                    </a:lnTo>
                    <a:lnTo>
                      <a:pt x="14" y="18"/>
                    </a:lnTo>
                    <a:lnTo>
                      <a:pt x="14" y="26"/>
                    </a:lnTo>
                    <a:lnTo>
                      <a:pt x="14" y="36"/>
                    </a:lnTo>
                    <a:lnTo>
                      <a:pt x="14" y="44"/>
                    </a:lnTo>
                    <a:lnTo>
                      <a:pt x="14" y="48"/>
                    </a:lnTo>
                    <a:lnTo>
                      <a:pt x="14" y="52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8"/>
                    </a:lnTo>
                    <a:lnTo>
                      <a:pt x="24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6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5" name="Freeform 243"/>
              <p:cNvSpPr>
                <a:spLocks noEditPoints="1"/>
              </p:cNvSpPr>
              <p:nvPr/>
            </p:nvSpPr>
            <p:spPr bwMode="auto">
              <a:xfrm>
                <a:off x="4054" y="2354"/>
                <a:ext cx="76" cy="60"/>
              </a:xfrm>
              <a:custGeom>
                <a:avLst/>
                <a:gdLst>
                  <a:gd name="T0" fmla="*/ 22 w 76"/>
                  <a:gd name="T1" fmla="*/ 60 h 60"/>
                  <a:gd name="T2" fmla="*/ 56 w 76"/>
                  <a:gd name="T3" fmla="*/ 0 h 60"/>
                  <a:gd name="T4" fmla="*/ 14 w 76"/>
                  <a:gd name="T5" fmla="*/ 0 h 60"/>
                  <a:gd name="T6" fmla="*/ 26 w 76"/>
                  <a:gd name="T7" fmla="*/ 4 h 60"/>
                  <a:gd name="T8" fmla="*/ 30 w 76"/>
                  <a:gd name="T9" fmla="*/ 14 h 60"/>
                  <a:gd name="T10" fmla="*/ 26 w 76"/>
                  <a:gd name="T11" fmla="*/ 26 h 60"/>
                  <a:gd name="T12" fmla="*/ 14 w 76"/>
                  <a:gd name="T13" fmla="*/ 30 h 60"/>
                  <a:gd name="T14" fmla="*/ 4 w 76"/>
                  <a:gd name="T15" fmla="*/ 26 h 60"/>
                  <a:gd name="T16" fmla="*/ 0 w 76"/>
                  <a:gd name="T17" fmla="*/ 16 h 60"/>
                  <a:gd name="T18" fmla="*/ 4 w 76"/>
                  <a:gd name="T19" fmla="*/ 4 h 60"/>
                  <a:gd name="T20" fmla="*/ 14 w 76"/>
                  <a:gd name="T21" fmla="*/ 0 h 60"/>
                  <a:gd name="T22" fmla="*/ 14 w 76"/>
                  <a:gd name="T23" fmla="*/ 2 h 60"/>
                  <a:gd name="T24" fmla="*/ 12 w 76"/>
                  <a:gd name="T25" fmla="*/ 4 h 60"/>
                  <a:gd name="T26" fmla="*/ 12 w 76"/>
                  <a:gd name="T27" fmla="*/ 10 h 60"/>
                  <a:gd name="T28" fmla="*/ 12 w 76"/>
                  <a:gd name="T29" fmla="*/ 20 h 60"/>
                  <a:gd name="T30" fmla="*/ 12 w 76"/>
                  <a:gd name="T31" fmla="*/ 26 h 60"/>
                  <a:gd name="T32" fmla="*/ 14 w 76"/>
                  <a:gd name="T33" fmla="*/ 28 h 60"/>
                  <a:gd name="T34" fmla="*/ 16 w 76"/>
                  <a:gd name="T35" fmla="*/ 28 h 60"/>
                  <a:gd name="T36" fmla="*/ 18 w 76"/>
                  <a:gd name="T37" fmla="*/ 26 h 60"/>
                  <a:gd name="T38" fmla="*/ 18 w 76"/>
                  <a:gd name="T39" fmla="*/ 20 h 60"/>
                  <a:gd name="T40" fmla="*/ 18 w 76"/>
                  <a:gd name="T41" fmla="*/ 10 h 60"/>
                  <a:gd name="T42" fmla="*/ 18 w 76"/>
                  <a:gd name="T43" fmla="*/ 4 h 60"/>
                  <a:gd name="T44" fmla="*/ 16 w 76"/>
                  <a:gd name="T45" fmla="*/ 2 h 60"/>
                  <a:gd name="T46" fmla="*/ 62 w 76"/>
                  <a:gd name="T47" fmla="*/ 30 h 60"/>
                  <a:gd name="T48" fmla="*/ 72 w 76"/>
                  <a:gd name="T49" fmla="*/ 34 h 60"/>
                  <a:gd name="T50" fmla="*/ 76 w 76"/>
                  <a:gd name="T51" fmla="*/ 44 h 60"/>
                  <a:gd name="T52" fmla="*/ 72 w 76"/>
                  <a:gd name="T53" fmla="*/ 56 h 60"/>
                  <a:gd name="T54" fmla="*/ 62 w 76"/>
                  <a:gd name="T55" fmla="*/ 60 h 60"/>
                  <a:gd name="T56" fmla="*/ 52 w 76"/>
                  <a:gd name="T57" fmla="*/ 56 h 60"/>
                  <a:gd name="T58" fmla="*/ 48 w 76"/>
                  <a:gd name="T59" fmla="*/ 46 h 60"/>
                  <a:gd name="T60" fmla="*/ 52 w 76"/>
                  <a:gd name="T61" fmla="*/ 34 h 60"/>
                  <a:gd name="T62" fmla="*/ 62 w 76"/>
                  <a:gd name="T63" fmla="*/ 30 h 60"/>
                  <a:gd name="T64" fmla="*/ 62 w 76"/>
                  <a:gd name="T65" fmla="*/ 32 h 60"/>
                  <a:gd name="T66" fmla="*/ 60 w 76"/>
                  <a:gd name="T67" fmla="*/ 34 h 60"/>
                  <a:gd name="T68" fmla="*/ 58 w 76"/>
                  <a:gd name="T69" fmla="*/ 40 h 60"/>
                  <a:gd name="T70" fmla="*/ 58 w 76"/>
                  <a:gd name="T71" fmla="*/ 50 h 60"/>
                  <a:gd name="T72" fmla="*/ 60 w 76"/>
                  <a:gd name="T73" fmla="*/ 56 h 60"/>
                  <a:gd name="T74" fmla="*/ 62 w 76"/>
                  <a:gd name="T75" fmla="*/ 58 h 60"/>
                  <a:gd name="T76" fmla="*/ 64 w 76"/>
                  <a:gd name="T77" fmla="*/ 58 h 60"/>
                  <a:gd name="T78" fmla="*/ 64 w 76"/>
                  <a:gd name="T79" fmla="*/ 56 h 60"/>
                  <a:gd name="T80" fmla="*/ 66 w 76"/>
                  <a:gd name="T81" fmla="*/ 50 h 60"/>
                  <a:gd name="T82" fmla="*/ 66 w 76"/>
                  <a:gd name="T83" fmla="*/ 40 h 60"/>
                  <a:gd name="T84" fmla="*/ 64 w 76"/>
                  <a:gd name="T85" fmla="*/ 34 h 60"/>
                  <a:gd name="T86" fmla="*/ 64 w 76"/>
                  <a:gd name="T87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6" h="60">
                    <a:moveTo>
                      <a:pt x="62" y="0"/>
                    </a:moveTo>
                    <a:lnTo>
                      <a:pt x="22" y="60"/>
                    </a:lnTo>
                    <a:lnTo>
                      <a:pt x="16" y="60"/>
                    </a:lnTo>
                    <a:lnTo>
                      <a:pt x="56" y="0"/>
                    </a:lnTo>
                    <a:lnTo>
                      <a:pt x="62" y="0"/>
                    </a:lnTo>
                    <a:close/>
                    <a:moveTo>
                      <a:pt x="14" y="0"/>
                    </a:moveTo>
                    <a:lnTo>
                      <a:pt x="20" y="2"/>
                    </a:lnTo>
                    <a:lnTo>
                      <a:pt x="26" y="4"/>
                    </a:lnTo>
                    <a:lnTo>
                      <a:pt x="28" y="8"/>
                    </a:lnTo>
                    <a:lnTo>
                      <a:pt x="30" y="14"/>
                    </a:lnTo>
                    <a:lnTo>
                      <a:pt x="28" y="22"/>
                    </a:lnTo>
                    <a:lnTo>
                      <a:pt x="26" y="26"/>
                    </a:lnTo>
                    <a:lnTo>
                      <a:pt x="20" y="30"/>
                    </a:lnTo>
                    <a:lnTo>
                      <a:pt x="14" y="30"/>
                    </a:lnTo>
                    <a:lnTo>
                      <a:pt x="10" y="30"/>
                    </a:lnTo>
                    <a:lnTo>
                      <a:pt x="4" y="26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4" y="0"/>
                    </a:lnTo>
                    <a:close/>
                    <a:moveTo>
                      <a:pt x="14" y="2"/>
                    </a:moveTo>
                    <a:lnTo>
                      <a:pt x="14" y="2"/>
                    </a:lnTo>
                    <a:lnTo>
                      <a:pt x="12" y="4"/>
                    </a:lnTo>
                    <a:lnTo>
                      <a:pt x="12" y="6"/>
                    </a:lnTo>
                    <a:lnTo>
                      <a:pt x="12" y="10"/>
                    </a:lnTo>
                    <a:lnTo>
                      <a:pt x="12" y="16"/>
                    </a:lnTo>
                    <a:lnTo>
                      <a:pt x="12" y="20"/>
                    </a:lnTo>
                    <a:lnTo>
                      <a:pt x="12" y="24"/>
                    </a:lnTo>
                    <a:lnTo>
                      <a:pt x="12" y="26"/>
                    </a:lnTo>
                    <a:lnTo>
                      <a:pt x="14" y="28"/>
                    </a:lnTo>
                    <a:lnTo>
                      <a:pt x="16" y="28"/>
                    </a:lnTo>
                    <a:lnTo>
                      <a:pt x="18" y="26"/>
                    </a:lnTo>
                    <a:lnTo>
                      <a:pt x="18" y="24"/>
                    </a:lnTo>
                    <a:lnTo>
                      <a:pt x="18" y="20"/>
                    </a:lnTo>
                    <a:lnTo>
                      <a:pt x="18" y="16"/>
                    </a:lnTo>
                    <a:lnTo>
                      <a:pt x="18" y="10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4" y="2"/>
                    </a:lnTo>
                    <a:close/>
                    <a:moveTo>
                      <a:pt x="62" y="30"/>
                    </a:moveTo>
                    <a:lnTo>
                      <a:pt x="68" y="32"/>
                    </a:lnTo>
                    <a:lnTo>
                      <a:pt x="72" y="34"/>
                    </a:lnTo>
                    <a:lnTo>
                      <a:pt x="76" y="38"/>
                    </a:lnTo>
                    <a:lnTo>
                      <a:pt x="76" y="44"/>
                    </a:lnTo>
                    <a:lnTo>
                      <a:pt x="76" y="52"/>
                    </a:lnTo>
                    <a:lnTo>
                      <a:pt x="72" y="56"/>
                    </a:lnTo>
                    <a:lnTo>
                      <a:pt x="68" y="60"/>
                    </a:lnTo>
                    <a:lnTo>
                      <a:pt x="62" y="60"/>
                    </a:lnTo>
                    <a:lnTo>
                      <a:pt x="56" y="60"/>
                    </a:lnTo>
                    <a:lnTo>
                      <a:pt x="52" y="56"/>
                    </a:lnTo>
                    <a:lnTo>
                      <a:pt x="48" y="52"/>
                    </a:lnTo>
                    <a:lnTo>
                      <a:pt x="48" y="46"/>
                    </a:lnTo>
                    <a:lnTo>
                      <a:pt x="48" y="40"/>
                    </a:lnTo>
                    <a:lnTo>
                      <a:pt x="52" y="34"/>
                    </a:lnTo>
                    <a:lnTo>
                      <a:pt x="56" y="32"/>
                    </a:lnTo>
                    <a:lnTo>
                      <a:pt x="62" y="30"/>
                    </a:lnTo>
                    <a:close/>
                    <a:moveTo>
                      <a:pt x="62" y="32"/>
                    </a:moveTo>
                    <a:lnTo>
                      <a:pt x="62" y="32"/>
                    </a:lnTo>
                    <a:lnTo>
                      <a:pt x="60" y="32"/>
                    </a:lnTo>
                    <a:lnTo>
                      <a:pt x="60" y="34"/>
                    </a:lnTo>
                    <a:lnTo>
                      <a:pt x="60" y="36"/>
                    </a:lnTo>
                    <a:lnTo>
                      <a:pt x="58" y="40"/>
                    </a:lnTo>
                    <a:lnTo>
                      <a:pt x="58" y="44"/>
                    </a:lnTo>
                    <a:lnTo>
                      <a:pt x="58" y="50"/>
                    </a:lnTo>
                    <a:lnTo>
                      <a:pt x="60" y="54"/>
                    </a:lnTo>
                    <a:lnTo>
                      <a:pt x="60" y="56"/>
                    </a:lnTo>
                    <a:lnTo>
                      <a:pt x="60" y="58"/>
                    </a:lnTo>
                    <a:lnTo>
                      <a:pt x="62" y="58"/>
                    </a:lnTo>
                    <a:lnTo>
                      <a:pt x="64" y="58"/>
                    </a:lnTo>
                    <a:lnTo>
                      <a:pt x="64" y="56"/>
                    </a:lnTo>
                    <a:lnTo>
                      <a:pt x="66" y="54"/>
                    </a:lnTo>
                    <a:lnTo>
                      <a:pt x="66" y="50"/>
                    </a:lnTo>
                    <a:lnTo>
                      <a:pt x="66" y="46"/>
                    </a:lnTo>
                    <a:lnTo>
                      <a:pt x="66" y="40"/>
                    </a:lnTo>
                    <a:lnTo>
                      <a:pt x="66" y="36"/>
                    </a:lnTo>
                    <a:lnTo>
                      <a:pt x="64" y="34"/>
                    </a:lnTo>
                    <a:lnTo>
                      <a:pt x="64" y="32"/>
                    </a:lnTo>
                    <a:lnTo>
                      <a:pt x="6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6" name="Rectangle 244"/>
              <p:cNvSpPr>
                <a:spLocks noChangeArrowheads="1"/>
              </p:cNvSpPr>
              <p:nvPr/>
            </p:nvSpPr>
            <p:spPr bwMode="auto">
              <a:xfrm>
                <a:off x="4200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7" name="Rectangle 245"/>
              <p:cNvSpPr>
                <a:spLocks noChangeArrowheads="1"/>
              </p:cNvSpPr>
              <p:nvPr/>
            </p:nvSpPr>
            <p:spPr bwMode="auto">
              <a:xfrm>
                <a:off x="1552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8" name="Freeform 246"/>
              <p:cNvSpPr>
                <a:spLocks/>
              </p:cNvSpPr>
              <p:nvPr/>
            </p:nvSpPr>
            <p:spPr bwMode="auto">
              <a:xfrm>
                <a:off x="1586" y="2482"/>
                <a:ext cx="32" cy="40"/>
              </a:xfrm>
              <a:custGeom>
                <a:avLst/>
                <a:gdLst>
                  <a:gd name="T0" fmla="*/ 32 w 32"/>
                  <a:gd name="T1" fmla="*/ 24 h 40"/>
                  <a:gd name="T2" fmla="*/ 30 w 32"/>
                  <a:gd name="T3" fmla="*/ 32 h 40"/>
                  <a:gd name="T4" fmla="*/ 26 w 32"/>
                  <a:gd name="T5" fmla="*/ 36 h 40"/>
                  <a:gd name="T6" fmla="*/ 22 w 32"/>
                  <a:gd name="T7" fmla="*/ 40 h 40"/>
                  <a:gd name="T8" fmla="*/ 16 w 32"/>
                  <a:gd name="T9" fmla="*/ 40 h 40"/>
                  <a:gd name="T10" fmla="*/ 10 w 32"/>
                  <a:gd name="T11" fmla="*/ 40 h 40"/>
                  <a:gd name="T12" fmla="*/ 4 w 32"/>
                  <a:gd name="T13" fmla="*/ 36 h 40"/>
                  <a:gd name="T14" fmla="*/ 2 w 32"/>
                  <a:gd name="T15" fmla="*/ 32 h 40"/>
                  <a:gd name="T16" fmla="*/ 0 w 32"/>
                  <a:gd name="T17" fmla="*/ 26 h 40"/>
                  <a:gd name="T18" fmla="*/ 0 w 32"/>
                  <a:gd name="T19" fmla="*/ 20 h 40"/>
                  <a:gd name="T20" fmla="*/ 0 w 32"/>
                  <a:gd name="T21" fmla="*/ 14 h 40"/>
                  <a:gd name="T22" fmla="*/ 2 w 32"/>
                  <a:gd name="T23" fmla="*/ 10 h 40"/>
                  <a:gd name="T24" fmla="*/ 6 w 32"/>
                  <a:gd name="T25" fmla="*/ 6 h 40"/>
                  <a:gd name="T26" fmla="*/ 12 w 32"/>
                  <a:gd name="T27" fmla="*/ 2 h 40"/>
                  <a:gd name="T28" fmla="*/ 18 w 32"/>
                  <a:gd name="T29" fmla="*/ 0 h 40"/>
                  <a:gd name="T30" fmla="*/ 24 w 32"/>
                  <a:gd name="T31" fmla="*/ 0 h 40"/>
                  <a:gd name="T32" fmla="*/ 28 w 32"/>
                  <a:gd name="T33" fmla="*/ 2 h 40"/>
                  <a:gd name="T34" fmla="*/ 30 w 32"/>
                  <a:gd name="T35" fmla="*/ 6 h 40"/>
                  <a:gd name="T36" fmla="*/ 30 w 32"/>
                  <a:gd name="T37" fmla="*/ 8 h 40"/>
                  <a:gd name="T38" fmla="*/ 30 w 32"/>
                  <a:gd name="T39" fmla="*/ 10 h 40"/>
                  <a:gd name="T40" fmla="*/ 30 w 32"/>
                  <a:gd name="T41" fmla="*/ 12 h 40"/>
                  <a:gd name="T42" fmla="*/ 28 w 32"/>
                  <a:gd name="T43" fmla="*/ 12 h 40"/>
                  <a:gd name="T44" fmla="*/ 28 w 32"/>
                  <a:gd name="T45" fmla="*/ 12 h 40"/>
                  <a:gd name="T46" fmla="*/ 26 w 32"/>
                  <a:gd name="T47" fmla="*/ 12 h 40"/>
                  <a:gd name="T48" fmla="*/ 24 w 32"/>
                  <a:gd name="T49" fmla="*/ 10 h 40"/>
                  <a:gd name="T50" fmla="*/ 22 w 32"/>
                  <a:gd name="T51" fmla="*/ 10 h 40"/>
                  <a:gd name="T52" fmla="*/ 22 w 32"/>
                  <a:gd name="T53" fmla="*/ 8 h 40"/>
                  <a:gd name="T54" fmla="*/ 22 w 32"/>
                  <a:gd name="T55" fmla="*/ 6 h 40"/>
                  <a:gd name="T56" fmla="*/ 20 w 32"/>
                  <a:gd name="T57" fmla="*/ 4 h 40"/>
                  <a:gd name="T58" fmla="*/ 20 w 32"/>
                  <a:gd name="T59" fmla="*/ 2 h 40"/>
                  <a:gd name="T60" fmla="*/ 16 w 32"/>
                  <a:gd name="T61" fmla="*/ 2 h 40"/>
                  <a:gd name="T62" fmla="*/ 14 w 32"/>
                  <a:gd name="T63" fmla="*/ 4 h 40"/>
                  <a:gd name="T64" fmla="*/ 10 w 32"/>
                  <a:gd name="T65" fmla="*/ 6 h 40"/>
                  <a:gd name="T66" fmla="*/ 8 w 32"/>
                  <a:gd name="T67" fmla="*/ 10 h 40"/>
                  <a:gd name="T68" fmla="*/ 8 w 32"/>
                  <a:gd name="T69" fmla="*/ 16 h 40"/>
                  <a:gd name="T70" fmla="*/ 8 w 32"/>
                  <a:gd name="T71" fmla="*/ 22 h 40"/>
                  <a:gd name="T72" fmla="*/ 10 w 32"/>
                  <a:gd name="T73" fmla="*/ 28 h 40"/>
                  <a:gd name="T74" fmla="*/ 14 w 32"/>
                  <a:gd name="T75" fmla="*/ 32 h 40"/>
                  <a:gd name="T76" fmla="*/ 20 w 32"/>
                  <a:gd name="T77" fmla="*/ 34 h 40"/>
                  <a:gd name="T78" fmla="*/ 24 w 32"/>
                  <a:gd name="T79" fmla="*/ 32 h 40"/>
                  <a:gd name="T80" fmla="*/ 28 w 32"/>
                  <a:gd name="T81" fmla="*/ 30 h 40"/>
                  <a:gd name="T82" fmla="*/ 30 w 32"/>
                  <a:gd name="T83" fmla="*/ 28 h 40"/>
                  <a:gd name="T84" fmla="*/ 32 w 32"/>
                  <a:gd name="T85" fmla="*/ 24 h 40"/>
                  <a:gd name="T86" fmla="*/ 32 w 32"/>
                  <a:gd name="T87" fmla="*/ 2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" h="40">
                    <a:moveTo>
                      <a:pt x="32" y="24"/>
                    </a:moveTo>
                    <a:lnTo>
                      <a:pt x="30" y="32"/>
                    </a:lnTo>
                    <a:lnTo>
                      <a:pt x="26" y="36"/>
                    </a:lnTo>
                    <a:lnTo>
                      <a:pt x="22" y="40"/>
                    </a:lnTo>
                    <a:lnTo>
                      <a:pt x="16" y="40"/>
                    </a:lnTo>
                    <a:lnTo>
                      <a:pt x="10" y="40"/>
                    </a:lnTo>
                    <a:lnTo>
                      <a:pt x="4" y="36"/>
                    </a:lnTo>
                    <a:lnTo>
                      <a:pt x="2" y="32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0" y="8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8" y="12"/>
                    </a:lnTo>
                    <a:lnTo>
                      <a:pt x="26" y="12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20" y="2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0" y="6"/>
                    </a:lnTo>
                    <a:lnTo>
                      <a:pt x="8" y="10"/>
                    </a:lnTo>
                    <a:lnTo>
                      <a:pt x="8" y="16"/>
                    </a:lnTo>
                    <a:lnTo>
                      <a:pt x="8" y="22"/>
                    </a:lnTo>
                    <a:lnTo>
                      <a:pt x="10" y="28"/>
                    </a:lnTo>
                    <a:lnTo>
                      <a:pt x="14" y="32"/>
                    </a:lnTo>
                    <a:lnTo>
                      <a:pt x="20" y="34"/>
                    </a:lnTo>
                    <a:lnTo>
                      <a:pt x="24" y="32"/>
                    </a:lnTo>
                    <a:lnTo>
                      <a:pt x="28" y="30"/>
                    </a:lnTo>
                    <a:lnTo>
                      <a:pt x="30" y="28"/>
                    </a:lnTo>
                    <a:lnTo>
                      <a:pt x="3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9" name="Freeform 247"/>
              <p:cNvSpPr>
                <a:spLocks noEditPoints="1"/>
              </p:cNvSpPr>
              <p:nvPr/>
            </p:nvSpPr>
            <p:spPr bwMode="auto">
              <a:xfrm>
                <a:off x="1626" y="2482"/>
                <a:ext cx="34" cy="40"/>
              </a:xfrm>
              <a:custGeom>
                <a:avLst/>
                <a:gdLst>
                  <a:gd name="T0" fmla="*/ 18 w 34"/>
                  <a:gd name="T1" fmla="*/ 36 h 40"/>
                  <a:gd name="T2" fmla="*/ 14 w 34"/>
                  <a:gd name="T3" fmla="*/ 40 h 40"/>
                  <a:gd name="T4" fmla="*/ 8 w 34"/>
                  <a:gd name="T5" fmla="*/ 40 h 40"/>
                  <a:gd name="T6" fmla="*/ 2 w 34"/>
                  <a:gd name="T7" fmla="*/ 38 h 40"/>
                  <a:gd name="T8" fmla="*/ 0 w 34"/>
                  <a:gd name="T9" fmla="*/ 30 h 40"/>
                  <a:gd name="T10" fmla="*/ 0 w 34"/>
                  <a:gd name="T11" fmla="*/ 26 h 40"/>
                  <a:gd name="T12" fmla="*/ 6 w 34"/>
                  <a:gd name="T13" fmla="*/ 20 h 40"/>
                  <a:gd name="T14" fmla="*/ 20 w 34"/>
                  <a:gd name="T15" fmla="*/ 14 h 40"/>
                  <a:gd name="T16" fmla="*/ 20 w 34"/>
                  <a:gd name="T17" fmla="*/ 8 h 40"/>
                  <a:gd name="T18" fmla="*/ 16 w 34"/>
                  <a:gd name="T19" fmla="*/ 2 h 40"/>
                  <a:gd name="T20" fmla="*/ 12 w 34"/>
                  <a:gd name="T21" fmla="*/ 2 h 40"/>
                  <a:gd name="T22" fmla="*/ 8 w 34"/>
                  <a:gd name="T23" fmla="*/ 6 h 40"/>
                  <a:gd name="T24" fmla="*/ 8 w 34"/>
                  <a:gd name="T25" fmla="*/ 10 h 40"/>
                  <a:gd name="T26" fmla="*/ 8 w 34"/>
                  <a:gd name="T27" fmla="*/ 14 h 40"/>
                  <a:gd name="T28" fmla="*/ 4 w 34"/>
                  <a:gd name="T29" fmla="*/ 14 h 40"/>
                  <a:gd name="T30" fmla="*/ 2 w 34"/>
                  <a:gd name="T31" fmla="*/ 14 h 40"/>
                  <a:gd name="T32" fmla="*/ 0 w 34"/>
                  <a:gd name="T33" fmla="*/ 10 h 40"/>
                  <a:gd name="T34" fmla="*/ 4 w 34"/>
                  <a:gd name="T35" fmla="*/ 2 h 40"/>
                  <a:gd name="T36" fmla="*/ 16 w 34"/>
                  <a:gd name="T37" fmla="*/ 0 h 40"/>
                  <a:gd name="T38" fmla="*/ 24 w 34"/>
                  <a:gd name="T39" fmla="*/ 2 h 40"/>
                  <a:gd name="T40" fmla="*/ 28 w 34"/>
                  <a:gd name="T41" fmla="*/ 6 h 40"/>
                  <a:gd name="T42" fmla="*/ 28 w 34"/>
                  <a:gd name="T43" fmla="*/ 12 h 40"/>
                  <a:gd name="T44" fmla="*/ 28 w 34"/>
                  <a:gd name="T45" fmla="*/ 30 h 40"/>
                  <a:gd name="T46" fmla="*/ 28 w 34"/>
                  <a:gd name="T47" fmla="*/ 34 h 40"/>
                  <a:gd name="T48" fmla="*/ 30 w 34"/>
                  <a:gd name="T49" fmla="*/ 36 h 40"/>
                  <a:gd name="T50" fmla="*/ 30 w 34"/>
                  <a:gd name="T51" fmla="*/ 36 h 40"/>
                  <a:gd name="T52" fmla="*/ 32 w 34"/>
                  <a:gd name="T53" fmla="*/ 34 h 40"/>
                  <a:gd name="T54" fmla="*/ 34 w 34"/>
                  <a:gd name="T55" fmla="*/ 34 h 40"/>
                  <a:gd name="T56" fmla="*/ 26 w 34"/>
                  <a:gd name="T57" fmla="*/ 40 h 40"/>
                  <a:gd name="T58" fmla="*/ 22 w 34"/>
                  <a:gd name="T59" fmla="*/ 40 h 40"/>
                  <a:gd name="T60" fmla="*/ 20 w 34"/>
                  <a:gd name="T61" fmla="*/ 34 h 40"/>
                  <a:gd name="T62" fmla="*/ 20 w 34"/>
                  <a:gd name="T63" fmla="*/ 16 h 40"/>
                  <a:gd name="T64" fmla="*/ 12 w 34"/>
                  <a:gd name="T65" fmla="*/ 20 h 40"/>
                  <a:gd name="T66" fmla="*/ 8 w 34"/>
                  <a:gd name="T67" fmla="*/ 24 h 40"/>
                  <a:gd name="T68" fmla="*/ 6 w 34"/>
                  <a:gd name="T69" fmla="*/ 28 h 40"/>
                  <a:gd name="T70" fmla="*/ 8 w 34"/>
                  <a:gd name="T71" fmla="*/ 34 h 40"/>
                  <a:gd name="T72" fmla="*/ 12 w 34"/>
                  <a:gd name="T73" fmla="*/ 36 h 40"/>
                  <a:gd name="T74" fmla="*/ 20 w 34"/>
                  <a:gd name="T75" fmla="*/ 3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4" h="40">
                    <a:moveTo>
                      <a:pt x="20" y="34"/>
                    </a:moveTo>
                    <a:lnTo>
                      <a:pt x="18" y="36"/>
                    </a:lnTo>
                    <a:lnTo>
                      <a:pt x="14" y="38"/>
                    </a:lnTo>
                    <a:lnTo>
                      <a:pt x="14" y="40"/>
                    </a:lnTo>
                    <a:lnTo>
                      <a:pt x="10" y="40"/>
                    </a:lnTo>
                    <a:lnTo>
                      <a:pt x="8" y="40"/>
                    </a:lnTo>
                    <a:lnTo>
                      <a:pt x="4" y="40"/>
                    </a:lnTo>
                    <a:lnTo>
                      <a:pt x="2" y="38"/>
                    </a:lnTo>
                    <a:lnTo>
                      <a:pt x="0" y="34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2" y="24"/>
                    </a:lnTo>
                    <a:lnTo>
                      <a:pt x="6" y="20"/>
                    </a:lnTo>
                    <a:lnTo>
                      <a:pt x="12" y="18"/>
                    </a:lnTo>
                    <a:lnTo>
                      <a:pt x="20" y="14"/>
                    </a:lnTo>
                    <a:lnTo>
                      <a:pt x="20" y="12"/>
                    </a:lnTo>
                    <a:lnTo>
                      <a:pt x="20" y="8"/>
                    </a:lnTo>
                    <a:lnTo>
                      <a:pt x="20" y="4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10" y="4"/>
                    </a:lnTo>
                    <a:lnTo>
                      <a:pt x="8" y="6"/>
                    </a:lnTo>
                    <a:lnTo>
                      <a:pt x="8" y="8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10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8" y="8"/>
                    </a:lnTo>
                    <a:lnTo>
                      <a:pt x="28" y="12"/>
                    </a:lnTo>
                    <a:lnTo>
                      <a:pt x="28" y="26"/>
                    </a:lnTo>
                    <a:lnTo>
                      <a:pt x="28" y="30"/>
                    </a:lnTo>
                    <a:lnTo>
                      <a:pt x="28" y="34"/>
                    </a:lnTo>
                    <a:lnTo>
                      <a:pt x="30" y="34"/>
                    </a:lnTo>
                    <a:lnTo>
                      <a:pt x="30" y="36"/>
                    </a:lnTo>
                    <a:lnTo>
                      <a:pt x="32" y="34"/>
                    </a:lnTo>
                    <a:lnTo>
                      <a:pt x="34" y="32"/>
                    </a:lnTo>
                    <a:lnTo>
                      <a:pt x="34" y="34"/>
                    </a:lnTo>
                    <a:lnTo>
                      <a:pt x="30" y="40"/>
                    </a:lnTo>
                    <a:lnTo>
                      <a:pt x="26" y="40"/>
                    </a:lnTo>
                    <a:lnTo>
                      <a:pt x="24" y="40"/>
                    </a:lnTo>
                    <a:lnTo>
                      <a:pt x="22" y="40"/>
                    </a:lnTo>
                    <a:lnTo>
                      <a:pt x="22" y="36"/>
                    </a:lnTo>
                    <a:lnTo>
                      <a:pt x="20" y="34"/>
                    </a:lnTo>
                    <a:close/>
                    <a:moveTo>
                      <a:pt x="20" y="32"/>
                    </a:moveTo>
                    <a:lnTo>
                      <a:pt x="20" y="16"/>
                    </a:lnTo>
                    <a:lnTo>
                      <a:pt x="16" y="20"/>
                    </a:lnTo>
                    <a:lnTo>
                      <a:pt x="12" y="20"/>
                    </a:lnTo>
                    <a:lnTo>
                      <a:pt x="10" y="22"/>
                    </a:lnTo>
                    <a:lnTo>
                      <a:pt x="8" y="24"/>
                    </a:lnTo>
                    <a:lnTo>
                      <a:pt x="6" y="26"/>
                    </a:lnTo>
                    <a:lnTo>
                      <a:pt x="6" y="28"/>
                    </a:lnTo>
                    <a:lnTo>
                      <a:pt x="6" y="32"/>
                    </a:lnTo>
                    <a:lnTo>
                      <a:pt x="8" y="34"/>
                    </a:lnTo>
                    <a:lnTo>
                      <a:pt x="10" y="34"/>
                    </a:lnTo>
                    <a:lnTo>
                      <a:pt x="12" y="36"/>
                    </a:lnTo>
                    <a:lnTo>
                      <a:pt x="16" y="34"/>
                    </a:lnTo>
                    <a:lnTo>
                      <a:pt x="2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0" name="Freeform 248"/>
              <p:cNvSpPr>
                <a:spLocks/>
              </p:cNvSpPr>
              <p:nvPr/>
            </p:nvSpPr>
            <p:spPr bwMode="auto">
              <a:xfrm>
                <a:off x="1662" y="2482"/>
                <a:ext cx="28" cy="40"/>
              </a:xfrm>
              <a:custGeom>
                <a:avLst/>
                <a:gdLst>
                  <a:gd name="T0" fmla="*/ 14 w 28"/>
                  <a:gd name="T1" fmla="*/ 0 h 40"/>
                  <a:gd name="T2" fmla="*/ 14 w 28"/>
                  <a:gd name="T3" fmla="*/ 10 h 40"/>
                  <a:gd name="T4" fmla="*/ 16 w 28"/>
                  <a:gd name="T5" fmla="*/ 4 h 40"/>
                  <a:gd name="T6" fmla="*/ 20 w 28"/>
                  <a:gd name="T7" fmla="*/ 0 h 40"/>
                  <a:gd name="T8" fmla="*/ 24 w 28"/>
                  <a:gd name="T9" fmla="*/ 0 h 40"/>
                  <a:gd name="T10" fmla="*/ 26 w 28"/>
                  <a:gd name="T11" fmla="*/ 0 h 40"/>
                  <a:gd name="T12" fmla="*/ 28 w 28"/>
                  <a:gd name="T13" fmla="*/ 2 h 40"/>
                  <a:gd name="T14" fmla="*/ 28 w 28"/>
                  <a:gd name="T15" fmla="*/ 4 h 40"/>
                  <a:gd name="T16" fmla="*/ 28 w 28"/>
                  <a:gd name="T17" fmla="*/ 6 h 40"/>
                  <a:gd name="T18" fmla="*/ 28 w 28"/>
                  <a:gd name="T19" fmla="*/ 6 h 40"/>
                  <a:gd name="T20" fmla="*/ 28 w 28"/>
                  <a:gd name="T21" fmla="*/ 8 h 40"/>
                  <a:gd name="T22" fmla="*/ 26 w 28"/>
                  <a:gd name="T23" fmla="*/ 10 h 40"/>
                  <a:gd name="T24" fmla="*/ 26 w 28"/>
                  <a:gd name="T25" fmla="*/ 10 h 40"/>
                  <a:gd name="T26" fmla="*/ 24 w 28"/>
                  <a:gd name="T27" fmla="*/ 10 h 40"/>
                  <a:gd name="T28" fmla="*/ 22 w 28"/>
                  <a:gd name="T29" fmla="*/ 8 h 40"/>
                  <a:gd name="T30" fmla="*/ 20 w 28"/>
                  <a:gd name="T31" fmla="*/ 6 h 40"/>
                  <a:gd name="T32" fmla="*/ 20 w 28"/>
                  <a:gd name="T33" fmla="*/ 6 h 40"/>
                  <a:gd name="T34" fmla="*/ 18 w 28"/>
                  <a:gd name="T35" fmla="*/ 6 h 40"/>
                  <a:gd name="T36" fmla="*/ 18 w 28"/>
                  <a:gd name="T37" fmla="*/ 6 h 40"/>
                  <a:gd name="T38" fmla="*/ 16 w 28"/>
                  <a:gd name="T39" fmla="*/ 10 h 40"/>
                  <a:gd name="T40" fmla="*/ 14 w 28"/>
                  <a:gd name="T41" fmla="*/ 14 h 40"/>
                  <a:gd name="T42" fmla="*/ 14 w 28"/>
                  <a:gd name="T43" fmla="*/ 30 h 40"/>
                  <a:gd name="T44" fmla="*/ 14 w 28"/>
                  <a:gd name="T45" fmla="*/ 34 h 40"/>
                  <a:gd name="T46" fmla="*/ 14 w 28"/>
                  <a:gd name="T47" fmla="*/ 36 h 40"/>
                  <a:gd name="T48" fmla="*/ 14 w 28"/>
                  <a:gd name="T49" fmla="*/ 36 h 40"/>
                  <a:gd name="T50" fmla="*/ 16 w 28"/>
                  <a:gd name="T51" fmla="*/ 38 h 40"/>
                  <a:gd name="T52" fmla="*/ 18 w 28"/>
                  <a:gd name="T53" fmla="*/ 38 h 40"/>
                  <a:gd name="T54" fmla="*/ 20 w 28"/>
                  <a:gd name="T55" fmla="*/ 38 h 40"/>
                  <a:gd name="T56" fmla="*/ 20 w 28"/>
                  <a:gd name="T57" fmla="*/ 40 h 40"/>
                  <a:gd name="T58" fmla="*/ 0 w 28"/>
                  <a:gd name="T59" fmla="*/ 40 h 40"/>
                  <a:gd name="T60" fmla="*/ 0 w 28"/>
                  <a:gd name="T61" fmla="*/ 38 h 40"/>
                  <a:gd name="T62" fmla="*/ 2 w 28"/>
                  <a:gd name="T63" fmla="*/ 38 h 40"/>
                  <a:gd name="T64" fmla="*/ 4 w 28"/>
                  <a:gd name="T65" fmla="*/ 38 h 40"/>
                  <a:gd name="T66" fmla="*/ 6 w 28"/>
                  <a:gd name="T67" fmla="*/ 36 h 40"/>
                  <a:gd name="T68" fmla="*/ 6 w 28"/>
                  <a:gd name="T69" fmla="*/ 36 h 40"/>
                  <a:gd name="T70" fmla="*/ 6 w 28"/>
                  <a:gd name="T71" fmla="*/ 34 h 40"/>
                  <a:gd name="T72" fmla="*/ 6 w 28"/>
                  <a:gd name="T73" fmla="*/ 30 h 40"/>
                  <a:gd name="T74" fmla="*/ 6 w 28"/>
                  <a:gd name="T75" fmla="*/ 16 h 40"/>
                  <a:gd name="T76" fmla="*/ 6 w 28"/>
                  <a:gd name="T77" fmla="*/ 10 h 40"/>
                  <a:gd name="T78" fmla="*/ 6 w 28"/>
                  <a:gd name="T79" fmla="*/ 8 h 40"/>
                  <a:gd name="T80" fmla="*/ 6 w 28"/>
                  <a:gd name="T81" fmla="*/ 6 h 40"/>
                  <a:gd name="T82" fmla="*/ 4 w 28"/>
                  <a:gd name="T83" fmla="*/ 6 h 40"/>
                  <a:gd name="T84" fmla="*/ 4 w 28"/>
                  <a:gd name="T85" fmla="*/ 4 h 40"/>
                  <a:gd name="T86" fmla="*/ 4 w 28"/>
                  <a:gd name="T87" fmla="*/ 4 h 40"/>
                  <a:gd name="T88" fmla="*/ 2 w 28"/>
                  <a:gd name="T89" fmla="*/ 4 h 40"/>
                  <a:gd name="T90" fmla="*/ 0 w 28"/>
                  <a:gd name="T91" fmla="*/ 6 h 40"/>
                  <a:gd name="T92" fmla="*/ 0 w 28"/>
                  <a:gd name="T93" fmla="*/ 4 h 40"/>
                  <a:gd name="T94" fmla="*/ 12 w 28"/>
                  <a:gd name="T95" fmla="*/ 0 h 40"/>
                  <a:gd name="T96" fmla="*/ 14 w 28"/>
                  <a:gd name="T9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" h="40">
                    <a:moveTo>
                      <a:pt x="14" y="0"/>
                    </a:moveTo>
                    <a:lnTo>
                      <a:pt x="14" y="10"/>
                    </a:lnTo>
                    <a:lnTo>
                      <a:pt x="16" y="4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8" y="2"/>
                    </a:lnTo>
                    <a:lnTo>
                      <a:pt x="28" y="4"/>
                    </a:lnTo>
                    <a:lnTo>
                      <a:pt x="28" y="6"/>
                    </a:lnTo>
                    <a:lnTo>
                      <a:pt x="28" y="8"/>
                    </a:lnTo>
                    <a:lnTo>
                      <a:pt x="26" y="10"/>
                    </a:lnTo>
                    <a:lnTo>
                      <a:pt x="24" y="10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18" y="6"/>
                    </a:lnTo>
                    <a:lnTo>
                      <a:pt x="16" y="10"/>
                    </a:lnTo>
                    <a:lnTo>
                      <a:pt x="14" y="14"/>
                    </a:lnTo>
                    <a:lnTo>
                      <a:pt x="14" y="30"/>
                    </a:lnTo>
                    <a:lnTo>
                      <a:pt x="14" y="34"/>
                    </a:lnTo>
                    <a:lnTo>
                      <a:pt x="14" y="36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20" y="38"/>
                    </a:lnTo>
                    <a:lnTo>
                      <a:pt x="20" y="40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6" y="30"/>
                    </a:lnTo>
                    <a:lnTo>
                      <a:pt x="6" y="16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12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1" name="Freeform 249"/>
              <p:cNvSpPr>
                <a:spLocks noEditPoints="1"/>
              </p:cNvSpPr>
              <p:nvPr/>
            </p:nvSpPr>
            <p:spPr bwMode="auto">
              <a:xfrm>
                <a:off x="1694" y="2482"/>
                <a:ext cx="32" cy="40"/>
              </a:xfrm>
              <a:custGeom>
                <a:avLst/>
                <a:gdLst>
                  <a:gd name="T0" fmla="*/ 6 w 32"/>
                  <a:gd name="T1" fmla="*/ 16 h 40"/>
                  <a:gd name="T2" fmla="*/ 6 w 32"/>
                  <a:gd name="T3" fmla="*/ 22 h 40"/>
                  <a:gd name="T4" fmla="*/ 10 w 32"/>
                  <a:gd name="T5" fmla="*/ 28 h 40"/>
                  <a:gd name="T6" fmla="*/ 14 w 32"/>
                  <a:gd name="T7" fmla="*/ 32 h 40"/>
                  <a:gd name="T8" fmla="*/ 20 w 32"/>
                  <a:gd name="T9" fmla="*/ 34 h 40"/>
                  <a:gd name="T10" fmla="*/ 24 w 32"/>
                  <a:gd name="T11" fmla="*/ 32 h 40"/>
                  <a:gd name="T12" fmla="*/ 26 w 32"/>
                  <a:gd name="T13" fmla="*/ 32 h 40"/>
                  <a:gd name="T14" fmla="*/ 30 w 32"/>
                  <a:gd name="T15" fmla="*/ 28 h 40"/>
                  <a:gd name="T16" fmla="*/ 32 w 32"/>
                  <a:gd name="T17" fmla="*/ 24 h 40"/>
                  <a:gd name="T18" fmla="*/ 32 w 32"/>
                  <a:gd name="T19" fmla="*/ 26 h 40"/>
                  <a:gd name="T20" fmla="*/ 30 w 32"/>
                  <a:gd name="T21" fmla="*/ 30 h 40"/>
                  <a:gd name="T22" fmla="*/ 28 w 32"/>
                  <a:gd name="T23" fmla="*/ 36 h 40"/>
                  <a:gd name="T24" fmla="*/ 22 w 32"/>
                  <a:gd name="T25" fmla="*/ 40 h 40"/>
                  <a:gd name="T26" fmla="*/ 16 w 32"/>
                  <a:gd name="T27" fmla="*/ 40 h 40"/>
                  <a:gd name="T28" fmla="*/ 10 w 32"/>
                  <a:gd name="T29" fmla="*/ 40 h 40"/>
                  <a:gd name="T30" fmla="*/ 4 w 32"/>
                  <a:gd name="T31" fmla="*/ 36 h 40"/>
                  <a:gd name="T32" fmla="*/ 2 w 32"/>
                  <a:gd name="T33" fmla="*/ 32 h 40"/>
                  <a:gd name="T34" fmla="*/ 0 w 32"/>
                  <a:gd name="T35" fmla="*/ 26 h 40"/>
                  <a:gd name="T36" fmla="*/ 0 w 32"/>
                  <a:gd name="T37" fmla="*/ 20 h 40"/>
                  <a:gd name="T38" fmla="*/ 0 w 32"/>
                  <a:gd name="T39" fmla="*/ 14 h 40"/>
                  <a:gd name="T40" fmla="*/ 2 w 32"/>
                  <a:gd name="T41" fmla="*/ 10 h 40"/>
                  <a:gd name="T42" fmla="*/ 4 w 32"/>
                  <a:gd name="T43" fmla="*/ 6 h 40"/>
                  <a:gd name="T44" fmla="*/ 8 w 32"/>
                  <a:gd name="T45" fmla="*/ 2 h 40"/>
                  <a:gd name="T46" fmla="*/ 12 w 32"/>
                  <a:gd name="T47" fmla="*/ 0 h 40"/>
                  <a:gd name="T48" fmla="*/ 18 w 32"/>
                  <a:gd name="T49" fmla="*/ 0 h 40"/>
                  <a:gd name="T50" fmla="*/ 24 w 32"/>
                  <a:gd name="T51" fmla="*/ 0 h 40"/>
                  <a:gd name="T52" fmla="*/ 28 w 32"/>
                  <a:gd name="T53" fmla="*/ 4 h 40"/>
                  <a:gd name="T54" fmla="*/ 32 w 32"/>
                  <a:gd name="T55" fmla="*/ 8 h 40"/>
                  <a:gd name="T56" fmla="*/ 32 w 32"/>
                  <a:gd name="T57" fmla="*/ 16 h 40"/>
                  <a:gd name="T58" fmla="*/ 6 w 32"/>
                  <a:gd name="T59" fmla="*/ 16 h 40"/>
                  <a:gd name="T60" fmla="*/ 6 w 32"/>
                  <a:gd name="T61" fmla="*/ 12 h 40"/>
                  <a:gd name="T62" fmla="*/ 24 w 32"/>
                  <a:gd name="T63" fmla="*/ 12 h 40"/>
                  <a:gd name="T64" fmla="*/ 22 w 32"/>
                  <a:gd name="T65" fmla="*/ 10 h 40"/>
                  <a:gd name="T66" fmla="*/ 22 w 32"/>
                  <a:gd name="T67" fmla="*/ 8 h 40"/>
                  <a:gd name="T68" fmla="*/ 22 w 32"/>
                  <a:gd name="T69" fmla="*/ 6 h 40"/>
                  <a:gd name="T70" fmla="*/ 20 w 32"/>
                  <a:gd name="T71" fmla="*/ 4 h 40"/>
                  <a:gd name="T72" fmla="*/ 18 w 32"/>
                  <a:gd name="T73" fmla="*/ 2 h 40"/>
                  <a:gd name="T74" fmla="*/ 16 w 32"/>
                  <a:gd name="T75" fmla="*/ 2 h 40"/>
                  <a:gd name="T76" fmla="*/ 12 w 32"/>
                  <a:gd name="T77" fmla="*/ 4 h 40"/>
                  <a:gd name="T78" fmla="*/ 8 w 32"/>
                  <a:gd name="T79" fmla="*/ 4 h 40"/>
                  <a:gd name="T80" fmla="*/ 6 w 32"/>
                  <a:gd name="T81" fmla="*/ 8 h 40"/>
                  <a:gd name="T82" fmla="*/ 6 w 32"/>
                  <a:gd name="T83" fmla="*/ 1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2" h="40">
                    <a:moveTo>
                      <a:pt x="6" y="16"/>
                    </a:moveTo>
                    <a:lnTo>
                      <a:pt x="6" y="22"/>
                    </a:lnTo>
                    <a:lnTo>
                      <a:pt x="10" y="28"/>
                    </a:lnTo>
                    <a:lnTo>
                      <a:pt x="14" y="32"/>
                    </a:lnTo>
                    <a:lnTo>
                      <a:pt x="20" y="34"/>
                    </a:lnTo>
                    <a:lnTo>
                      <a:pt x="24" y="32"/>
                    </a:lnTo>
                    <a:lnTo>
                      <a:pt x="26" y="32"/>
                    </a:lnTo>
                    <a:lnTo>
                      <a:pt x="30" y="28"/>
                    </a:lnTo>
                    <a:lnTo>
                      <a:pt x="32" y="24"/>
                    </a:lnTo>
                    <a:lnTo>
                      <a:pt x="32" y="26"/>
                    </a:lnTo>
                    <a:lnTo>
                      <a:pt x="30" y="30"/>
                    </a:lnTo>
                    <a:lnTo>
                      <a:pt x="28" y="36"/>
                    </a:lnTo>
                    <a:lnTo>
                      <a:pt x="22" y="40"/>
                    </a:lnTo>
                    <a:lnTo>
                      <a:pt x="16" y="40"/>
                    </a:lnTo>
                    <a:lnTo>
                      <a:pt x="10" y="40"/>
                    </a:lnTo>
                    <a:lnTo>
                      <a:pt x="4" y="36"/>
                    </a:lnTo>
                    <a:lnTo>
                      <a:pt x="2" y="32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4" y="6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8" y="4"/>
                    </a:lnTo>
                    <a:lnTo>
                      <a:pt x="32" y="8"/>
                    </a:lnTo>
                    <a:lnTo>
                      <a:pt x="32" y="16"/>
                    </a:lnTo>
                    <a:lnTo>
                      <a:pt x="6" y="16"/>
                    </a:lnTo>
                    <a:close/>
                    <a:moveTo>
                      <a:pt x="6" y="12"/>
                    </a:moveTo>
                    <a:lnTo>
                      <a:pt x="24" y="12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2" y="4"/>
                    </a:lnTo>
                    <a:lnTo>
                      <a:pt x="8" y="4"/>
                    </a:lnTo>
                    <a:lnTo>
                      <a:pt x="6" y="8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2" name="Freeform 250"/>
              <p:cNvSpPr>
                <a:spLocks/>
              </p:cNvSpPr>
              <p:nvPr/>
            </p:nvSpPr>
            <p:spPr bwMode="auto">
              <a:xfrm>
                <a:off x="1734" y="2482"/>
                <a:ext cx="26" cy="40"/>
              </a:xfrm>
              <a:custGeom>
                <a:avLst/>
                <a:gdLst>
                  <a:gd name="T0" fmla="*/ 24 w 26"/>
                  <a:gd name="T1" fmla="*/ 0 h 40"/>
                  <a:gd name="T2" fmla="*/ 24 w 26"/>
                  <a:gd name="T3" fmla="*/ 14 h 40"/>
                  <a:gd name="T4" fmla="*/ 24 w 26"/>
                  <a:gd name="T5" fmla="*/ 14 h 40"/>
                  <a:gd name="T6" fmla="*/ 22 w 26"/>
                  <a:gd name="T7" fmla="*/ 8 h 40"/>
                  <a:gd name="T8" fmla="*/ 20 w 26"/>
                  <a:gd name="T9" fmla="*/ 4 h 40"/>
                  <a:gd name="T10" fmla="*/ 16 w 26"/>
                  <a:gd name="T11" fmla="*/ 2 h 40"/>
                  <a:gd name="T12" fmla="*/ 12 w 26"/>
                  <a:gd name="T13" fmla="*/ 2 h 40"/>
                  <a:gd name="T14" fmla="*/ 10 w 26"/>
                  <a:gd name="T15" fmla="*/ 2 h 40"/>
                  <a:gd name="T16" fmla="*/ 8 w 26"/>
                  <a:gd name="T17" fmla="*/ 4 h 40"/>
                  <a:gd name="T18" fmla="*/ 6 w 26"/>
                  <a:gd name="T19" fmla="*/ 6 h 40"/>
                  <a:gd name="T20" fmla="*/ 6 w 26"/>
                  <a:gd name="T21" fmla="*/ 8 h 40"/>
                  <a:gd name="T22" fmla="*/ 6 w 26"/>
                  <a:gd name="T23" fmla="*/ 10 h 40"/>
                  <a:gd name="T24" fmla="*/ 8 w 26"/>
                  <a:gd name="T25" fmla="*/ 12 h 40"/>
                  <a:gd name="T26" fmla="*/ 8 w 26"/>
                  <a:gd name="T27" fmla="*/ 14 h 40"/>
                  <a:gd name="T28" fmla="*/ 12 w 26"/>
                  <a:gd name="T29" fmla="*/ 14 h 40"/>
                  <a:gd name="T30" fmla="*/ 18 w 26"/>
                  <a:gd name="T31" fmla="*/ 18 h 40"/>
                  <a:gd name="T32" fmla="*/ 24 w 26"/>
                  <a:gd name="T33" fmla="*/ 20 h 40"/>
                  <a:gd name="T34" fmla="*/ 26 w 26"/>
                  <a:gd name="T35" fmla="*/ 24 h 40"/>
                  <a:gd name="T36" fmla="*/ 26 w 26"/>
                  <a:gd name="T37" fmla="*/ 28 h 40"/>
                  <a:gd name="T38" fmla="*/ 26 w 26"/>
                  <a:gd name="T39" fmla="*/ 34 h 40"/>
                  <a:gd name="T40" fmla="*/ 22 w 26"/>
                  <a:gd name="T41" fmla="*/ 38 h 40"/>
                  <a:gd name="T42" fmla="*/ 18 w 26"/>
                  <a:gd name="T43" fmla="*/ 40 h 40"/>
                  <a:gd name="T44" fmla="*/ 14 w 26"/>
                  <a:gd name="T45" fmla="*/ 40 h 40"/>
                  <a:gd name="T46" fmla="*/ 10 w 26"/>
                  <a:gd name="T47" fmla="*/ 40 h 40"/>
                  <a:gd name="T48" fmla="*/ 6 w 26"/>
                  <a:gd name="T49" fmla="*/ 40 h 40"/>
                  <a:gd name="T50" fmla="*/ 4 w 26"/>
                  <a:gd name="T51" fmla="*/ 38 h 40"/>
                  <a:gd name="T52" fmla="*/ 2 w 26"/>
                  <a:gd name="T53" fmla="*/ 38 h 40"/>
                  <a:gd name="T54" fmla="*/ 2 w 26"/>
                  <a:gd name="T55" fmla="*/ 40 h 40"/>
                  <a:gd name="T56" fmla="*/ 2 w 26"/>
                  <a:gd name="T57" fmla="*/ 40 h 40"/>
                  <a:gd name="T58" fmla="*/ 0 w 26"/>
                  <a:gd name="T59" fmla="*/ 40 h 40"/>
                  <a:gd name="T60" fmla="*/ 0 w 26"/>
                  <a:gd name="T61" fmla="*/ 26 h 40"/>
                  <a:gd name="T62" fmla="*/ 2 w 26"/>
                  <a:gd name="T63" fmla="*/ 26 h 40"/>
                  <a:gd name="T64" fmla="*/ 4 w 26"/>
                  <a:gd name="T65" fmla="*/ 32 h 40"/>
                  <a:gd name="T66" fmla="*/ 6 w 26"/>
                  <a:gd name="T67" fmla="*/ 36 h 40"/>
                  <a:gd name="T68" fmla="*/ 10 w 26"/>
                  <a:gd name="T69" fmla="*/ 38 h 40"/>
                  <a:gd name="T70" fmla="*/ 14 w 26"/>
                  <a:gd name="T71" fmla="*/ 38 h 40"/>
                  <a:gd name="T72" fmla="*/ 16 w 26"/>
                  <a:gd name="T73" fmla="*/ 38 h 40"/>
                  <a:gd name="T74" fmla="*/ 18 w 26"/>
                  <a:gd name="T75" fmla="*/ 36 h 40"/>
                  <a:gd name="T76" fmla="*/ 20 w 26"/>
                  <a:gd name="T77" fmla="*/ 34 h 40"/>
                  <a:gd name="T78" fmla="*/ 20 w 26"/>
                  <a:gd name="T79" fmla="*/ 32 h 40"/>
                  <a:gd name="T80" fmla="*/ 20 w 26"/>
                  <a:gd name="T81" fmla="*/ 30 h 40"/>
                  <a:gd name="T82" fmla="*/ 18 w 26"/>
                  <a:gd name="T83" fmla="*/ 28 h 40"/>
                  <a:gd name="T84" fmla="*/ 16 w 26"/>
                  <a:gd name="T85" fmla="*/ 24 h 40"/>
                  <a:gd name="T86" fmla="*/ 10 w 26"/>
                  <a:gd name="T87" fmla="*/ 22 h 40"/>
                  <a:gd name="T88" fmla="*/ 6 w 26"/>
                  <a:gd name="T89" fmla="*/ 20 h 40"/>
                  <a:gd name="T90" fmla="*/ 2 w 26"/>
                  <a:gd name="T91" fmla="*/ 16 h 40"/>
                  <a:gd name="T92" fmla="*/ 2 w 26"/>
                  <a:gd name="T93" fmla="*/ 14 h 40"/>
                  <a:gd name="T94" fmla="*/ 0 w 26"/>
                  <a:gd name="T95" fmla="*/ 10 h 40"/>
                  <a:gd name="T96" fmla="*/ 2 w 26"/>
                  <a:gd name="T97" fmla="*/ 6 h 40"/>
                  <a:gd name="T98" fmla="*/ 4 w 26"/>
                  <a:gd name="T99" fmla="*/ 2 h 40"/>
                  <a:gd name="T100" fmla="*/ 8 w 26"/>
                  <a:gd name="T101" fmla="*/ 0 h 40"/>
                  <a:gd name="T102" fmla="*/ 12 w 26"/>
                  <a:gd name="T103" fmla="*/ 0 h 40"/>
                  <a:gd name="T104" fmla="*/ 16 w 26"/>
                  <a:gd name="T105" fmla="*/ 0 h 40"/>
                  <a:gd name="T106" fmla="*/ 18 w 26"/>
                  <a:gd name="T107" fmla="*/ 0 h 40"/>
                  <a:gd name="T108" fmla="*/ 20 w 26"/>
                  <a:gd name="T109" fmla="*/ 2 h 40"/>
                  <a:gd name="T110" fmla="*/ 22 w 26"/>
                  <a:gd name="T111" fmla="*/ 2 h 40"/>
                  <a:gd name="T112" fmla="*/ 22 w 26"/>
                  <a:gd name="T113" fmla="*/ 2 h 40"/>
                  <a:gd name="T114" fmla="*/ 22 w 26"/>
                  <a:gd name="T115" fmla="*/ 2 h 40"/>
                  <a:gd name="T116" fmla="*/ 22 w 26"/>
                  <a:gd name="T117" fmla="*/ 0 h 40"/>
                  <a:gd name="T118" fmla="*/ 24 w 26"/>
                  <a:gd name="T119" fmla="*/ 0 h 40"/>
                  <a:gd name="T120" fmla="*/ 24 w 26"/>
                  <a:gd name="T121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" h="40">
                    <a:moveTo>
                      <a:pt x="24" y="0"/>
                    </a:moveTo>
                    <a:lnTo>
                      <a:pt x="24" y="14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6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6" y="8"/>
                    </a:lnTo>
                    <a:lnTo>
                      <a:pt x="6" y="10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12" y="14"/>
                    </a:lnTo>
                    <a:lnTo>
                      <a:pt x="18" y="18"/>
                    </a:lnTo>
                    <a:lnTo>
                      <a:pt x="24" y="20"/>
                    </a:lnTo>
                    <a:lnTo>
                      <a:pt x="26" y="24"/>
                    </a:lnTo>
                    <a:lnTo>
                      <a:pt x="26" y="28"/>
                    </a:lnTo>
                    <a:lnTo>
                      <a:pt x="26" y="34"/>
                    </a:lnTo>
                    <a:lnTo>
                      <a:pt x="22" y="38"/>
                    </a:lnTo>
                    <a:lnTo>
                      <a:pt x="18" y="40"/>
                    </a:lnTo>
                    <a:lnTo>
                      <a:pt x="14" y="40"/>
                    </a:lnTo>
                    <a:lnTo>
                      <a:pt x="10" y="40"/>
                    </a:lnTo>
                    <a:lnTo>
                      <a:pt x="6" y="40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2" y="40"/>
                    </a:lnTo>
                    <a:lnTo>
                      <a:pt x="0" y="40"/>
                    </a:lnTo>
                    <a:lnTo>
                      <a:pt x="0" y="26"/>
                    </a:lnTo>
                    <a:lnTo>
                      <a:pt x="2" y="26"/>
                    </a:lnTo>
                    <a:lnTo>
                      <a:pt x="4" y="32"/>
                    </a:lnTo>
                    <a:lnTo>
                      <a:pt x="6" y="36"/>
                    </a:lnTo>
                    <a:lnTo>
                      <a:pt x="10" y="38"/>
                    </a:lnTo>
                    <a:lnTo>
                      <a:pt x="14" y="38"/>
                    </a:lnTo>
                    <a:lnTo>
                      <a:pt x="16" y="38"/>
                    </a:lnTo>
                    <a:lnTo>
                      <a:pt x="18" y="36"/>
                    </a:lnTo>
                    <a:lnTo>
                      <a:pt x="20" y="34"/>
                    </a:lnTo>
                    <a:lnTo>
                      <a:pt x="20" y="32"/>
                    </a:lnTo>
                    <a:lnTo>
                      <a:pt x="20" y="30"/>
                    </a:lnTo>
                    <a:lnTo>
                      <a:pt x="18" y="28"/>
                    </a:lnTo>
                    <a:lnTo>
                      <a:pt x="16" y="24"/>
                    </a:lnTo>
                    <a:lnTo>
                      <a:pt x="10" y="22"/>
                    </a:lnTo>
                    <a:lnTo>
                      <a:pt x="6" y="20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2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3" name="Freeform 251"/>
              <p:cNvSpPr>
                <a:spLocks/>
              </p:cNvSpPr>
              <p:nvPr/>
            </p:nvSpPr>
            <p:spPr bwMode="auto">
              <a:xfrm>
                <a:off x="1768" y="2482"/>
                <a:ext cx="26" cy="40"/>
              </a:xfrm>
              <a:custGeom>
                <a:avLst/>
                <a:gdLst>
                  <a:gd name="T0" fmla="*/ 24 w 26"/>
                  <a:gd name="T1" fmla="*/ 0 h 40"/>
                  <a:gd name="T2" fmla="*/ 24 w 26"/>
                  <a:gd name="T3" fmla="*/ 14 h 40"/>
                  <a:gd name="T4" fmla="*/ 24 w 26"/>
                  <a:gd name="T5" fmla="*/ 14 h 40"/>
                  <a:gd name="T6" fmla="*/ 22 w 26"/>
                  <a:gd name="T7" fmla="*/ 8 h 40"/>
                  <a:gd name="T8" fmla="*/ 18 w 26"/>
                  <a:gd name="T9" fmla="*/ 4 h 40"/>
                  <a:gd name="T10" fmla="*/ 16 w 26"/>
                  <a:gd name="T11" fmla="*/ 2 h 40"/>
                  <a:gd name="T12" fmla="*/ 12 w 26"/>
                  <a:gd name="T13" fmla="*/ 2 h 40"/>
                  <a:gd name="T14" fmla="*/ 10 w 26"/>
                  <a:gd name="T15" fmla="*/ 2 h 40"/>
                  <a:gd name="T16" fmla="*/ 8 w 26"/>
                  <a:gd name="T17" fmla="*/ 4 h 40"/>
                  <a:gd name="T18" fmla="*/ 6 w 26"/>
                  <a:gd name="T19" fmla="*/ 6 h 40"/>
                  <a:gd name="T20" fmla="*/ 6 w 26"/>
                  <a:gd name="T21" fmla="*/ 8 h 40"/>
                  <a:gd name="T22" fmla="*/ 6 w 26"/>
                  <a:gd name="T23" fmla="*/ 10 h 40"/>
                  <a:gd name="T24" fmla="*/ 6 w 26"/>
                  <a:gd name="T25" fmla="*/ 12 h 40"/>
                  <a:gd name="T26" fmla="*/ 8 w 26"/>
                  <a:gd name="T27" fmla="*/ 14 h 40"/>
                  <a:gd name="T28" fmla="*/ 12 w 26"/>
                  <a:gd name="T29" fmla="*/ 14 h 40"/>
                  <a:gd name="T30" fmla="*/ 18 w 26"/>
                  <a:gd name="T31" fmla="*/ 18 h 40"/>
                  <a:gd name="T32" fmla="*/ 22 w 26"/>
                  <a:gd name="T33" fmla="*/ 20 h 40"/>
                  <a:gd name="T34" fmla="*/ 26 w 26"/>
                  <a:gd name="T35" fmla="*/ 24 h 40"/>
                  <a:gd name="T36" fmla="*/ 26 w 26"/>
                  <a:gd name="T37" fmla="*/ 28 h 40"/>
                  <a:gd name="T38" fmla="*/ 26 w 26"/>
                  <a:gd name="T39" fmla="*/ 34 h 40"/>
                  <a:gd name="T40" fmla="*/ 22 w 26"/>
                  <a:gd name="T41" fmla="*/ 38 h 40"/>
                  <a:gd name="T42" fmla="*/ 18 w 26"/>
                  <a:gd name="T43" fmla="*/ 40 h 40"/>
                  <a:gd name="T44" fmla="*/ 14 w 26"/>
                  <a:gd name="T45" fmla="*/ 40 h 40"/>
                  <a:gd name="T46" fmla="*/ 10 w 26"/>
                  <a:gd name="T47" fmla="*/ 40 h 40"/>
                  <a:gd name="T48" fmla="*/ 6 w 26"/>
                  <a:gd name="T49" fmla="*/ 40 h 40"/>
                  <a:gd name="T50" fmla="*/ 4 w 26"/>
                  <a:gd name="T51" fmla="*/ 38 h 40"/>
                  <a:gd name="T52" fmla="*/ 2 w 26"/>
                  <a:gd name="T53" fmla="*/ 38 h 40"/>
                  <a:gd name="T54" fmla="*/ 2 w 26"/>
                  <a:gd name="T55" fmla="*/ 40 h 40"/>
                  <a:gd name="T56" fmla="*/ 2 w 26"/>
                  <a:gd name="T57" fmla="*/ 40 h 40"/>
                  <a:gd name="T58" fmla="*/ 0 w 26"/>
                  <a:gd name="T59" fmla="*/ 40 h 40"/>
                  <a:gd name="T60" fmla="*/ 0 w 26"/>
                  <a:gd name="T61" fmla="*/ 26 h 40"/>
                  <a:gd name="T62" fmla="*/ 2 w 26"/>
                  <a:gd name="T63" fmla="*/ 26 h 40"/>
                  <a:gd name="T64" fmla="*/ 2 w 26"/>
                  <a:gd name="T65" fmla="*/ 32 h 40"/>
                  <a:gd name="T66" fmla="*/ 6 w 26"/>
                  <a:gd name="T67" fmla="*/ 36 h 40"/>
                  <a:gd name="T68" fmla="*/ 10 w 26"/>
                  <a:gd name="T69" fmla="*/ 38 h 40"/>
                  <a:gd name="T70" fmla="*/ 14 w 26"/>
                  <a:gd name="T71" fmla="*/ 38 h 40"/>
                  <a:gd name="T72" fmla="*/ 16 w 26"/>
                  <a:gd name="T73" fmla="*/ 38 h 40"/>
                  <a:gd name="T74" fmla="*/ 18 w 26"/>
                  <a:gd name="T75" fmla="*/ 36 h 40"/>
                  <a:gd name="T76" fmla="*/ 20 w 26"/>
                  <a:gd name="T77" fmla="*/ 34 h 40"/>
                  <a:gd name="T78" fmla="*/ 20 w 26"/>
                  <a:gd name="T79" fmla="*/ 32 h 40"/>
                  <a:gd name="T80" fmla="*/ 20 w 26"/>
                  <a:gd name="T81" fmla="*/ 30 h 40"/>
                  <a:gd name="T82" fmla="*/ 18 w 26"/>
                  <a:gd name="T83" fmla="*/ 28 h 40"/>
                  <a:gd name="T84" fmla="*/ 16 w 26"/>
                  <a:gd name="T85" fmla="*/ 24 h 40"/>
                  <a:gd name="T86" fmla="*/ 10 w 26"/>
                  <a:gd name="T87" fmla="*/ 22 h 40"/>
                  <a:gd name="T88" fmla="*/ 6 w 26"/>
                  <a:gd name="T89" fmla="*/ 20 h 40"/>
                  <a:gd name="T90" fmla="*/ 2 w 26"/>
                  <a:gd name="T91" fmla="*/ 16 h 40"/>
                  <a:gd name="T92" fmla="*/ 0 w 26"/>
                  <a:gd name="T93" fmla="*/ 14 h 40"/>
                  <a:gd name="T94" fmla="*/ 0 w 26"/>
                  <a:gd name="T95" fmla="*/ 10 h 40"/>
                  <a:gd name="T96" fmla="*/ 2 w 26"/>
                  <a:gd name="T97" fmla="*/ 6 h 40"/>
                  <a:gd name="T98" fmla="*/ 4 w 26"/>
                  <a:gd name="T99" fmla="*/ 2 h 40"/>
                  <a:gd name="T100" fmla="*/ 8 w 26"/>
                  <a:gd name="T101" fmla="*/ 0 h 40"/>
                  <a:gd name="T102" fmla="*/ 12 w 26"/>
                  <a:gd name="T103" fmla="*/ 0 h 40"/>
                  <a:gd name="T104" fmla="*/ 16 w 26"/>
                  <a:gd name="T105" fmla="*/ 0 h 40"/>
                  <a:gd name="T106" fmla="*/ 18 w 26"/>
                  <a:gd name="T107" fmla="*/ 0 h 40"/>
                  <a:gd name="T108" fmla="*/ 20 w 26"/>
                  <a:gd name="T109" fmla="*/ 2 h 40"/>
                  <a:gd name="T110" fmla="*/ 22 w 26"/>
                  <a:gd name="T111" fmla="*/ 2 h 40"/>
                  <a:gd name="T112" fmla="*/ 22 w 26"/>
                  <a:gd name="T113" fmla="*/ 2 h 40"/>
                  <a:gd name="T114" fmla="*/ 22 w 26"/>
                  <a:gd name="T115" fmla="*/ 2 h 40"/>
                  <a:gd name="T116" fmla="*/ 22 w 26"/>
                  <a:gd name="T117" fmla="*/ 0 h 40"/>
                  <a:gd name="T118" fmla="*/ 24 w 26"/>
                  <a:gd name="T119" fmla="*/ 0 h 40"/>
                  <a:gd name="T120" fmla="*/ 24 w 26"/>
                  <a:gd name="T121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" h="40">
                    <a:moveTo>
                      <a:pt x="24" y="0"/>
                    </a:moveTo>
                    <a:lnTo>
                      <a:pt x="24" y="14"/>
                    </a:lnTo>
                    <a:lnTo>
                      <a:pt x="22" y="8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6" y="8"/>
                    </a:lnTo>
                    <a:lnTo>
                      <a:pt x="6" y="10"/>
                    </a:lnTo>
                    <a:lnTo>
                      <a:pt x="6" y="12"/>
                    </a:lnTo>
                    <a:lnTo>
                      <a:pt x="8" y="14"/>
                    </a:lnTo>
                    <a:lnTo>
                      <a:pt x="12" y="14"/>
                    </a:lnTo>
                    <a:lnTo>
                      <a:pt x="18" y="18"/>
                    </a:lnTo>
                    <a:lnTo>
                      <a:pt x="22" y="20"/>
                    </a:lnTo>
                    <a:lnTo>
                      <a:pt x="26" y="24"/>
                    </a:lnTo>
                    <a:lnTo>
                      <a:pt x="26" y="28"/>
                    </a:lnTo>
                    <a:lnTo>
                      <a:pt x="26" y="34"/>
                    </a:lnTo>
                    <a:lnTo>
                      <a:pt x="22" y="38"/>
                    </a:lnTo>
                    <a:lnTo>
                      <a:pt x="18" y="40"/>
                    </a:lnTo>
                    <a:lnTo>
                      <a:pt x="14" y="40"/>
                    </a:lnTo>
                    <a:lnTo>
                      <a:pt x="10" y="40"/>
                    </a:lnTo>
                    <a:lnTo>
                      <a:pt x="6" y="40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2" y="40"/>
                    </a:lnTo>
                    <a:lnTo>
                      <a:pt x="0" y="40"/>
                    </a:lnTo>
                    <a:lnTo>
                      <a:pt x="0" y="26"/>
                    </a:lnTo>
                    <a:lnTo>
                      <a:pt x="2" y="26"/>
                    </a:lnTo>
                    <a:lnTo>
                      <a:pt x="2" y="32"/>
                    </a:lnTo>
                    <a:lnTo>
                      <a:pt x="6" y="36"/>
                    </a:lnTo>
                    <a:lnTo>
                      <a:pt x="10" y="38"/>
                    </a:lnTo>
                    <a:lnTo>
                      <a:pt x="14" y="38"/>
                    </a:lnTo>
                    <a:lnTo>
                      <a:pt x="16" y="38"/>
                    </a:lnTo>
                    <a:lnTo>
                      <a:pt x="18" y="36"/>
                    </a:lnTo>
                    <a:lnTo>
                      <a:pt x="20" y="34"/>
                    </a:lnTo>
                    <a:lnTo>
                      <a:pt x="20" y="32"/>
                    </a:lnTo>
                    <a:lnTo>
                      <a:pt x="20" y="30"/>
                    </a:lnTo>
                    <a:lnTo>
                      <a:pt x="18" y="28"/>
                    </a:lnTo>
                    <a:lnTo>
                      <a:pt x="16" y="24"/>
                    </a:lnTo>
                    <a:lnTo>
                      <a:pt x="10" y="22"/>
                    </a:lnTo>
                    <a:lnTo>
                      <a:pt x="6" y="20"/>
                    </a:lnTo>
                    <a:lnTo>
                      <a:pt x="2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2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4" name="Rectangle 252"/>
              <p:cNvSpPr>
                <a:spLocks noChangeArrowheads="1"/>
              </p:cNvSpPr>
              <p:nvPr/>
            </p:nvSpPr>
            <p:spPr bwMode="auto">
              <a:xfrm>
                <a:off x="1848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5" name="Rectangle 253"/>
              <p:cNvSpPr>
                <a:spLocks noChangeArrowheads="1"/>
              </p:cNvSpPr>
              <p:nvPr/>
            </p:nvSpPr>
            <p:spPr bwMode="auto">
              <a:xfrm>
                <a:off x="1864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6" name="Freeform 254"/>
              <p:cNvSpPr>
                <a:spLocks noEditPoints="1"/>
              </p:cNvSpPr>
              <p:nvPr/>
            </p:nvSpPr>
            <p:spPr bwMode="auto">
              <a:xfrm>
                <a:off x="1966" y="2462"/>
                <a:ext cx="38" cy="60"/>
              </a:xfrm>
              <a:custGeom>
                <a:avLst/>
                <a:gdLst>
                  <a:gd name="T0" fmla="*/ 38 w 38"/>
                  <a:gd name="T1" fmla="*/ 38 h 60"/>
                  <a:gd name="T2" fmla="*/ 38 w 38"/>
                  <a:gd name="T3" fmla="*/ 44 h 60"/>
                  <a:gd name="T4" fmla="*/ 30 w 38"/>
                  <a:gd name="T5" fmla="*/ 44 h 60"/>
                  <a:gd name="T6" fmla="*/ 30 w 38"/>
                  <a:gd name="T7" fmla="*/ 60 h 60"/>
                  <a:gd name="T8" fmla="*/ 22 w 38"/>
                  <a:gd name="T9" fmla="*/ 60 h 60"/>
                  <a:gd name="T10" fmla="*/ 22 w 38"/>
                  <a:gd name="T11" fmla="*/ 44 h 60"/>
                  <a:gd name="T12" fmla="*/ 0 w 38"/>
                  <a:gd name="T13" fmla="*/ 44 h 60"/>
                  <a:gd name="T14" fmla="*/ 0 w 38"/>
                  <a:gd name="T15" fmla="*/ 40 h 60"/>
                  <a:gd name="T16" fmla="*/ 24 w 38"/>
                  <a:gd name="T17" fmla="*/ 0 h 60"/>
                  <a:gd name="T18" fmla="*/ 30 w 38"/>
                  <a:gd name="T19" fmla="*/ 0 h 60"/>
                  <a:gd name="T20" fmla="*/ 30 w 38"/>
                  <a:gd name="T21" fmla="*/ 38 h 60"/>
                  <a:gd name="T22" fmla="*/ 38 w 38"/>
                  <a:gd name="T23" fmla="*/ 38 h 60"/>
                  <a:gd name="T24" fmla="*/ 22 w 38"/>
                  <a:gd name="T25" fmla="*/ 38 h 60"/>
                  <a:gd name="T26" fmla="*/ 22 w 38"/>
                  <a:gd name="T27" fmla="*/ 10 h 60"/>
                  <a:gd name="T28" fmla="*/ 4 w 38"/>
                  <a:gd name="T29" fmla="*/ 38 h 60"/>
                  <a:gd name="T30" fmla="*/ 22 w 38"/>
                  <a:gd name="T31" fmla="*/ 3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60">
                    <a:moveTo>
                      <a:pt x="38" y="38"/>
                    </a:moveTo>
                    <a:lnTo>
                      <a:pt x="38" y="44"/>
                    </a:lnTo>
                    <a:lnTo>
                      <a:pt x="30" y="44"/>
                    </a:lnTo>
                    <a:lnTo>
                      <a:pt x="30" y="60"/>
                    </a:lnTo>
                    <a:lnTo>
                      <a:pt x="22" y="60"/>
                    </a:lnTo>
                    <a:lnTo>
                      <a:pt x="22" y="44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38"/>
                    </a:lnTo>
                    <a:lnTo>
                      <a:pt x="38" y="38"/>
                    </a:lnTo>
                    <a:close/>
                    <a:moveTo>
                      <a:pt x="22" y="38"/>
                    </a:moveTo>
                    <a:lnTo>
                      <a:pt x="22" y="10"/>
                    </a:lnTo>
                    <a:lnTo>
                      <a:pt x="4" y="38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7" name="Rectangle 255"/>
              <p:cNvSpPr>
                <a:spLocks noChangeArrowheads="1"/>
              </p:cNvSpPr>
              <p:nvPr/>
            </p:nvSpPr>
            <p:spPr bwMode="auto">
              <a:xfrm>
                <a:off x="2232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8" name="Freeform 256"/>
              <p:cNvSpPr>
                <a:spLocks/>
              </p:cNvSpPr>
              <p:nvPr/>
            </p:nvSpPr>
            <p:spPr bwMode="auto">
              <a:xfrm>
                <a:off x="2344" y="2512"/>
                <a:ext cx="10" cy="10"/>
              </a:xfrm>
              <a:custGeom>
                <a:avLst/>
                <a:gdLst>
                  <a:gd name="T0" fmla="*/ 6 w 10"/>
                  <a:gd name="T1" fmla="*/ 0 h 10"/>
                  <a:gd name="T2" fmla="*/ 8 w 10"/>
                  <a:gd name="T3" fmla="*/ 2 h 10"/>
                  <a:gd name="T4" fmla="*/ 10 w 10"/>
                  <a:gd name="T5" fmla="*/ 2 h 10"/>
                  <a:gd name="T6" fmla="*/ 10 w 10"/>
                  <a:gd name="T7" fmla="*/ 4 h 10"/>
                  <a:gd name="T8" fmla="*/ 10 w 10"/>
                  <a:gd name="T9" fmla="*/ 6 h 10"/>
                  <a:gd name="T10" fmla="*/ 10 w 10"/>
                  <a:gd name="T11" fmla="*/ 8 h 10"/>
                  <a:gd name="T12" fmla="*/ 10 w 10"/>
                  <a:gd name="T13" fmla="*/ 10 h 10"/>
                  <a:gd name="T14" fmla="*/ 8 w 10"/>
                  <a:gd name="T15" fmla="*/ 10 h 10"/>
                  <a:gd name="T16" fmla="*/ 6 w 10"/>
                  <a:gd name="T17" fmla="*/ 10 h 10"/>
                  <a:gd name="T18" fmla="*/ 4 w 10"/>
                  <a:gd name="T19" fmla="*/ 10 h 10"/>
                  <a:gd name="T20" fmla="*/ 2 w 10"/>
                  <a:gd name="T21" fmla="*/ 10 h 10"/>
                  <a:gd name="T22" fmla="*/ 2 w 10"/>
                  <a:gd name="T23" fmla="*/ 8 h 10"/>
                  <a:gd name="T24" fmla="*/ 0 w 10"/>
                  <a:gd name="T25" fmla="*/ 6 h 10"/>
                  <a:gd name="T26" fmla="*/ 2 w 10"/>
                  <a:gd name="T27" fmla="*/ 4 h 10"/>
                  <a:gd name="T28" fmla="*/ 2 w 10"/>
                  <a:gd name="T29" fmla="*/ 2 h 10"/>
                  <a:gd name="T30" fmla="*/ 4 w 10"/>
                  <a:gd name="T31" fmla="*/ 0 h 10"/>
                  <a:gd name="T32" fmla="*/ 6 w 10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10">
                    <a:moveTo>
                      <a:pt x="6" y="0"/>
                    </a:moveTo>
                    <a:lnTo>
                      <a:pt x="8" y="2"/>
                    </a:lnTo>
                    <a:lnTo>
                      <a:pt x="10" y="2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10" y="10"/>
                    </a:lnTo>
                    <a:lnTo>
                      <a:pt x="8" y="10"/>
                    </a:lnTo>
                    <a:lnTo>
                      <a:pt x="6" y="10"/>
                    </a:lnTo>
                    <a:lnTo>
                      <a:pt x="4" y="10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9" name="Freeform 257"/>
              <p:cNvSpPr>
                <a:spLocks noEditPoints="1"/>
              </p:cNvSpPr>
              <p:nvPr/>
            </p:nvSpPr>
            <p:spPr bwMode="auto">
              <a:xfrm>
                <a:off x="2364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6 h 60"/>
                  <a:gd name="T56" fmla="*/ 16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2 w 36"/>
                  <a:gd name="T63" fmla="*/ 56 h 60"/>
                  <a:gd name="T64" fmla="*/ 24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4 w 36"/>
                  <a:gd name="T87" fmla="*/ 6 h 60"/>
                  <a:gd name="T88" fmla="*/ 10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0" name="Freeform 258"/>
              <p:cNvSpPr>
                <a:spLocks noEditPoints="1"/>
              </p:cNvSpPr>
              <p:nvPr/>
            </p:nvSpPr>
            <p:spPr bwMode="auto">
              <a:xfrm>
                <a:off x="2408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6 h 60"/>
                  <a:gd name="T56" fmla="*/ 16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2 w 36"/>
                  <a:gd name="T63" fmla="*/ 56 h 60"/>
                  <a:gd name="T64" fmla="*/ 24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4 w 36"/>
                  <a:gd name="T87" fmla="*/ 6 h 60"/>
                  <a:gd name="T88" fmla="*/ 10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1" name="Freeform 259"/>
              <p:cNvSpPr>
                <a:spLocks noEditPoints="1"/>
              </p:cNvSpPr>
              <p:nvPr/>
            </p:nvSpPr>
            <p:spPr bwMode="auto">
              <a:xfrm>
                <a:off x="2452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6 h 60"/>
                  <a:gd name="T56" fmla="*/ 14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2 w 36"/>
                  <a:gd name="T63" fmla="*/ 56 h 60"/>
                  <a:gd name="T64" fmla="*/ 24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4 w 36"/>
                  <a:gd name="T87" fmla="*/ 6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6"/>
                    </a:lnTo>
                    <a:lnTo>
                      <a:pt x="14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2" name="Freeform 260"/>
              <p:cNvSpPr>
                <a:spLocks noEditPoints="1"/>
              </p:cNvSpPr>
              <p:nvPr/>
            </p:nvSpPr>
            <p:spPr bwMode="auto">
              <a:xfrm>
                <a:off x="2496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6 h 60"/>
                  <a:gd name="T56" fmla="*/ 14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2 w 36"/>
                  <a:gd name="T63" fmla="*/ 56 h 60"/>
                  <a:gd name="T64" fmla="*/ 24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2 w 36"/>
                  <a:gd name="T87" fmla="*/ 6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6"/>
                    </a:lnTo>
                    <a:lnTo>
                      <a:pt x="14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3" name="Freeform 261"/>
              <p:cNvSpPr>
                <a:spLocks noEditPoints="1"/>
              </p:cNvSpPr>
              <p:nvPr/>
            </p:nvSpPr>
            <p:spPr bwMode="auto">
              <a:xfrm>
                <a:off x="2540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2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2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6 h 60"/>
                  <a:gd name="T56" fmla="*/ 14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2 w 36"/>
                  <a:gd name="T63" fmla="*/ 56 h 60"/>
                  <a:gd name="T64" fmla="*/ 24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2 w 36"/>
                  <a:gd name="T87" fmla="*/ 6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2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2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6"/>
                    </a:lnTo>
                    <a:lnTo>
                      <a:pt x="14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4" name="Freeform 262"/>
              <p:cNvSpPr>
                <a:spLocks noEditPoints="1"/>
              </p:cNvSpPr>
              <p:nvPr/>
            </p:nvSpPr>
            <p:spPr bwMode="auto">
              <a:xfrm>
                <a:off x="2584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2 w 36"/>
                  <a:gd name="T21" fmla="*/ 14 h 60"/>
                  <a:gd name="T22" fmla="*/ 34 w 36"/>
                  <a:gd name="T23" fmla="*/ 22 h 60"/>
                  <a:gd name="T24" fmla="*/ 36 w 36"/>
                  <a:gd name="T25" fmla="*/ 30 h 60"/>
                  <a:gd name="T26" fmla="*/ 34 w 36"/>
                  <a:gd name="T27" fmla="*/ 40 h 60"/>
                  <a:gd name="T28" fmla="*/ 32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6 h 60"/>
                  <a:gd name="T56" fmla="*/ 14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2 w 36"/>
                  <a:gd name="T63" fmla="*/ 56 h 60"/>
                  <a:gd name="T64" fmla="*/ 24 w 36"/>
                  <a:gd name="T65" fmla="*/ 54 h 60"/>
                  <a:gd name="T66" fmla="*/ 26 w 36"/>
                  <a:gd name="T67" fmla="*/ 48 h 60"/>
                  <a:gd name="T68" fmla="*/ 26 w 36"/>
                  <a:gd name="T69" fmla="*/ 40 h 60"/>
                  <a:gd name="T70" fmla="*/ 28 w 36"/>
                  <a:gd name="T71" fmla="*/ 28 h 60"/>
                  <a:gd name="T72" fmla="*/ 26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4 w 36"/>
                  <a:gd name="T85" fmla="*/ 4 h 60"/>
                  <a:gd name="T86" fmla="*/ 12 w 36"/>
                  <a:gd name="T87" fmla="*/ 6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2" y="14"/>
                    </a:lnTo>
                    <a:lnTo>
                      <a:pt x="34" y="22"/>
                    </a:lnTo>
                    <a:lnTo>
                      <a:pt x="36" y="30"/>
                    </a:lnTo>
                    <a:lnTo>
                      <a:pt x="34" y="40"/>
                    </a:lnTo>
                    <a:lnTo>
                      <a:pt x="32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6"/>
                    </a:lnTo>
                    <a:lnTo>
                      <a:pt x="14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6" y="40"/>
                    </a:lnTo>
                    <a:lnTo>
                      <a:pt x="28" y="28"/>
                    </a:lnTo>
                    <a:lnTo>
                      <a:pt x="26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5" name="Freeform 263"/>
              <p:cNvSpPr>
                <a:spLocks/>
              </p:cNvSpPr>
              <p:nvPr/>
            </p:nvSpPr>
            <p:spPr bwMode="auto">
              <a:xfrm>
                <a:off x="2634" y="2462"/>
                <a:ext cx="22" cy="60"/>
              </a:xfrm>
              <a:custGeom>
                <a:avLst/>
                <a:gdLst>
                  <a:gd name="T0" fmla="*/ 0 w 22"/>
                  <a:gd name="T1" fmla="*/ 6 h 60"/>
                  <a:gd name="T2" fmla="*/ 14 w 22"/>
                  <a:gd name="T3" fmla="*/ 0 h 60"/>
                  <a:gd name="T4" fmla="*/ 14 w 22"/>
                  <a:gd name="T5" fmla="*/ 0 h 60"/>
                  <a:gd name="T6" fmla="*/ 14 w 22"/>
                  <a:gd name="T7" fmla="*/ 50 h 60"/>
                  <a:gd name="T8" fmla="*/ 14 w 22"/>
                  <a:gd name="T9" fmla="*/ 54 h 60"/>
                  <a:gd name="T10" fmla="*/ 16 w 22"/>
                  <a:gd name="T11" fmla="*/ 56 h 60"/>
                  <a:gd name="T12" fmla="*/ 16 w 22"/>
                  <a:gd name="T13" fmla="*/ 58 h 60"/>
                  <a:gd name="T14" fmla="*/ 16 w 22"/>
                  <a:gd name="T15" fmla="*/ 58 h 60"/>
                  <a:gd name="T16" fmla="*/ 18 w 22"/>
                  <a:gd name="T17" fmla="*/ 58 h 60"/>
                  <a:gd name="T18" fmla="*/ 22 w 22"/>
                  <a:gd name="T19" fmla="*/ 58 h 60"/>
                  <a:gd name="T20" fmla="*/ 22 w 22"/>
                  <a:gd name="T21" fmla="*/ 60 h 60"/>
                  <a:gd name="T22" fmla="*/ 0 w 22"/>
                  <a:gd name="T23" fmla="*/ 60 h 60"/>
                  <a:gd name="T24" fmla="*/ 0 w 22"/>
                  <a:gd name="T25" fmla="*/ 58 h 60"/>
                  <a:gd name="T26" fmla="*/ 4 w 22"/>
                  <a:gd name="T27" fmla="*/ 58 h 60"/>
                  <a:gd name="T28" fmla="*/ 6 w 22"/>
                  <a:gd name="T29" fmla="*/ 58 h 60"/>
                  <a:gd name="T30" fmla="*/ 6 w 22"/>
                  <a:gd name="T31" fmla="*/ 58 h 60"/>
                  <a:gd name="T32" fmla="*/ 8 w 22"/>
                  <a:gd name="T33" fmla="*/ 56 h 60"/>
                  <a:gd name="T34" fmla="*/ 8 w 22"/>
                  <a:gd name="T35" fmla="*/ 54 h 60"/>
                  <a:gd name="T36" fmla="*/ 8 w 22"/>
                  <a:gd name="T37" fmla="*/ 50 h 60"/>
                  <a:gd name="T38" fmla="*/ 8 w 22"/>
                  <a:gd name="T39" fmla="*/ 16 h 60"/>
                  <a:gd name="T40" fmla="*/ 8 w 22"/>
                  <a:gd name="T41" fmla="*/ 12 h 60"/>
                  <a:gd name="T42" fmla="*/ 8 w 22"/>
                  <a:gd name="T43" fmla="*/ 10 h 60"/>
                  <a:gd name="T44" fmla="*/ 6 w 22"/>
                  <a:gd name="T45" fmla="*/ 8 h 60"/>
                  <a:gd name="T46" fmla="*/ 6 w 22"/>
                  <a:gd name="T47" fmla="*/ 8 h 60"/>
                  <a:gd name="T48" fmla="*/ 6 w 22"/>
                  <a:gd name="T49" fmla="*/ 6 h 60"/>
                  <a:gd name="T50" fmla="*/ 4 w 22"/>
                  <a:gd name="T51" fmla="*/ 6 h 60"/>
                  <a:gd name="T52" fmla="*/ 2 w 22"/>
                  <a:gd name="T53" fmla="*/ 6 h 60"/>
                  <a:gd name="T54" fmla="*/ 0 w 22"/>
                  <a:gd name="T55" fmla="*/ 8 h 60"/>
                  <a:gd name="T56" fmla="*/ 0 w 22"/>
                  <a:gd name="T57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" h="60">
                    <a:moveTo>
                      <a:pt x="0" y="6"/>
                    </a:moveTo>
                    <a:lnTo>
                      <a:pt x="14" y="0"/>
                    </a:lnTo>
                    <a:lnTo>
                      <a:pt x="14" y="50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2" y="58"/>
                    </a:lnTo>
                    <a:lnTo>
                      <a:pt x="22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50"/>
                    </a:lnTo>
                    <a:lnTo>
                      <a:pt x="8" y="16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6" name="Rectangle 264"/>
              <p:cNvSpPr>
                <a:spLocks noChangeArrowheads="1"/>
              </p:cNvSpPr>
              <p:nvPr/>
            </p:nvSpPr>
            <p:spPr bwMode="auto">
              <a:xfrm>
                <a:off x="2776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7" name="Freeform 265"/>
              <p:cNvSpPr>
                <a:spLocks/>
              </p:cNvSpPr>
              <p:nvPr/>
            </p:nvSpPr>
            <p:spPr bwMode="auto">
              <a:xfrm>
                <a:off x="2888" y="2512"/>
                <a:ext cx="10" cy="10"/>
              </a:xfrm>
              <a:custGeom>
                <a:avLst/>
                <a:gdLst>
                  <a:gd name="T0" fmla="*/ 4 w 10"/>
                  <a:gd name="T1" fmla="*/ 0 h 10"/>
                  <a:gd name="T2" fmla="*/ 6 w 10"/>
                  <a:gd name="T3" fmla="*/ 2 h 10"/>
                  <a:gd name="T4" fmla="*/ 8 w 10"/>
                  <a:gd name="T5" fmla="*/ 2 h 10"/>
                  <a:gd name="T6" fmla="*/ 10 w 10"/>
                  <a:gd name="T7" fmla="*/ 4 h 10"/>
                  <a:gd name="T8" fmla="*/ 10 w 10"/>
                  <a:gd name="T9" fmla="*/ 6 h 10"/>
                  <a:gd name="T10" fmla="*/ 10 w 10"/>
                  <a:gd name="T11" fmla="*/ 8 h 10"/>
                  <a:gd name="T12" fmla="*/ 8 w 10"/>
                  <a:gd name="T13" fmla="*/ 10 h 10"/>
                  <a:gd name="T14" fmla="*/ 6 w 10"/>
                  <a:gd name="T15" fmla="*/ 10 h 10"/>
                  <a:gd name="T16" fmla="*/ 4 w 10"/>
                  <a:gd name="T17" fmla="*/ 10 h 10"/>
                  <a:gd name="T18" fmla="*/ 2 w 10"/>
                  <a:gd name="T19" fmla="*/ 10 h 10"/>
                  <a:gd name="T20" fmla="*/ 0 w 10"/>
                  <a:gd name="T21" fmla="*/ 10 h 10"/>
                  <a:gd name="T22" fmla="*/ 0 w 10"/>
                  <a:gd name="T23" fmla="*/ 8 h 10"/>
                  <a:gd name="T24" fmla="*/ 0 w 10"/>
                  <a:gd name="T25" fmla="*/ 6 h 10"/>
                  <a:gd name="T26" fmla="*/ 0 w 10"/>
                  <a:gd name="T27" fmla="*/ 4 h 10"/>
                  <a:gd name="T28" fmla="*/ 0 w 10"/>
                  <a:gd name="T29" fmla="*/ 2 h 10"/>
                  <a:gd name="T30" fmla="*/ 2 w 10"/>
                  <a:gd name="T31" fmla="*/ 0 h 10"/>
                  <a:gd name="T32" fmla="*/ 4 w 10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10">
                    <a:moveTo>
                      <a:pt x="4" y="0"/>
                    </a:moveTo>
                    <a:lnTo>
                      <a:pt x="6" y="2"/>
                    </a:lnTo>
                    <a:lnTo>
                      <a:pt x="8" y="2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8" y="10"/>
                    </a:lnTo>
                    <a:lnTo>
                      <a:pt x="6" y="10"/>
                    </a:lnTo>
                    <a:lnTo>
                      <a:pt x="4" y="10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8" name="Freeform 266"/>
              <p:cNvSpPr>
                <a:spLocks noEditPoints="1"/>
              </p:cNvSpPr>
              <p:nvPr/>
            </p:nvSpPr>
            <p:spPr bwMode="auto">
              <a:xfrm>
                <a:off x="2906" y="2462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2 h 60"/>
                  <a:gd name="T4" fmla="*/ 4 w 38"/>
                  <a:gd name="T5" fmla="*/ 14 h 60"/>
                  <a:gd name="T6" fmla="*/ 6 w 38"/>
                  <a:gd name="T7" fmla="*/ 8 h 60"/>
                  <a:gd name="T8" fmla="*/ 12 w 38"/>
                  <a:gd name="T9" fmla="*/ 4 h 60"/>
                  <a:gd name="T10" fmla="*/ 16 w 38"/>
                  <a:gd name="T11" fmla="*/ 2 h 60"/>
                  <a:gd name="T12" fmla="*/ 20 w 38"/>
                  <a:gd name="T13" fmla="*/ 0 h 60"/>
                  <a:gd name="T14" fmla="*/ 24 w 38"/>
                  <a:gd name="T15" fmla="*/ 2 h 60"/>
                  <a:gd name="T16" fmla="*/ 28 w 38"/>
                  <a:gd name="T17" fmla="*/ 4 h 60"/>
                  <a:gd name="T18" fmla="*/ 30 w 38"/>
                  <a:gd name="T19" fmla="*/ 8 h 60"/>
                  <a:gd name="T20" fmla="*/ 34 w 38"/>
                  <a:gd name="T21" fmla="*/ 14 h 60"/>
                  <a:gd name="T22" fmla="*/ 36 w 38"/>
                  <a:gd name="T23" fmla="*/ 22 h 60"/>
                  <a:gd name="T24" fmla="*/ 38 w 38"/>
                  <a:gd name="T25" fmla="*/ 30 h 60"/>
                  <a:gd name="T26" fmla="*/ 36 w 38"/>
                  <a:gd name="T27" fmla="*/ 40 h 60"/>
                  <a:gd name="T28" fmla="*/ 34 w 38"/>
                  <a:gd name="T29" fmla="*/ 48 h 60"/>
                  <a:gd name="T30" fmla="*/ 32 w 38"/>
                  <a:gd name="T31" fmla="*/ 54 h 60"/>
                  <a:gd name="T32" fmla="*/ 28 w 38"/>
                  <a:gd name="T33" fmla="*/ 58 h 60"/>
                  <a:gd name="T34" fmla="*/ 22 w 38"/>
                  <a:gd name="T35" fmla="*/ 60 h 60"/>
                  <a:gd name="T36" fmla="*/ 18 w 38"/>
                  <a:gd name="T37" fmla="*/ 60 h 60"/>
                  <a:gd name="T38" fmla="*/ 14 w 38"/>
                  <a:gd name="T39" fmla="*/ 60 h 60"/>
                  <a:gd name="T40" fmla="*/ 10 w 38"/>
                  <a:gd name="T41" fmla="*/ 56 h 60"/>
                  <a:gd name="T42" fmla="*/ 6 w 38"/>
                  <a:gd name="T43" fmla="*/ 50 h 60"/>
                  <a:gd name="T44" fmla="*/ 2 w 38"/>
                  <a:gd name="T45" fmla="*/ 42 h 60"/>
                  <a:gd name="T46" fmla="*/ 0 w 38"/>
                  <a:gd name="T47" fmla="*/ 30 h 60"/>
                  <a:gd name="T48" fmla="*/ 8 w 38"/>
                  <a:gd name="T49" fmla="*/ 32 h 60"/>
                  <a:gd name="T50" fmla="*/ 10 w 38"/>
                  <a:gd name="T51" fmla="*/ 42 h 60"/>
                  <a:gd name="T52" fmla="*/ 12 w 38"/>
                  <a:gd name="T53" fmla="*/ 52 h 60"/>
                  <a:gd name="T54" fmla="*/ 14 w 38"/>
                  <a:gd name="T55" fmla="*/ 56 h 60"/>
                  <a:gd name="T56" fmla="*/ 16 w 38"/>
                  <a:gd name="T57" fmla="*/ 58 h 60"/>
                  <a:gd name="T58" fmla="*/ 18 w 38"/>
                  <a:gd name="T59" fmla="*/ 58 h 60"/>
                  <a:gd name="T60" fmla="*/ 22 w 38"/>
                  <a:gd name="T61" fmla="*/ 58 h 60"/>
                  <a:gd name="T62" fmla="*/ 24 w 38"/>
                  <a:gd name="T63" fmla="*/ 56 h 60"/>
                  <a:gd name="T64" fmla="*/ 26 w 38"/>
                  <a:gd name="T65" fmla="*/ 54 h 60"/>
                  <a:gd name="T66" fmla="*/ 28 w 38"/>
                  <a:gd name="T67" fmla="*/ 48 h 60"/>
                  <a:gd name="T68" fmla="*/ 28 w 38"/>
                  <a:gd name="T69" fmla="*/ 40 h 60"/>
                  <a:gd name="T70" fmla="*/ 28 w 38"/>
                  <a:gd name="T71" fmla="*/ 28 h 60"/>
                  <a:gd name="T72" fmla="*/ 28 w 38"/>
                  <a:gd name="T73" fmla="*/ 20 h 60"/>
                  <a:gd name="T74" fmla="*/ 26 w 38"/>
                  <a:gd name="T75" fmla="*/ 12 h 60"/>
                  <a:gd name="T76" fmla="*/ 26 w 38"/>
                  <a:gd name="T77" fmla="*/ 8 h 60"/>
                  <a:gd name="T78" fmla="*/ 24 w 38"/>
                  <a:gd name="T79" fmla="*/ 4 h 60"/>
                  <a:gd name="T80" fmla="*/ 22 w 38"/>
                  <a:gd name="T81" fmla="*/ 4 h 60"/>
                  <a:gd name="T82" fmla="*/ 20 w 38"/>
                  <a:gd name="T83" fmla="*/ 4 h 60"/>
                  <a:gd name="T84" fmla="*/ 16 w 38"/>
                  <a:gd name="T85" fmla="*/ 4 h 60"/>
                  <a:gd name="T86" fmla="*/ 14 w 38"/>
                  <a:gd name="T87" fmla="*/ 6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8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4"/>
                    </a:lnTo>
                    <a:lnTo>
                      <a:pt x="16" y="2"/>
                    </a:lnTo>
                    <a:lnTo>
                      <a:pt x="20" y="0"/>
                    </a:lnTo>
                    <a:lnTo>
                      <a:pt x="24" y="2"/>
                    </a:lnTo>
                    <a:lnTo>
                      <a:pt x="28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8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2" y="54"/>
                    </a:lnTo>
                    <a:lnTo>
                      <a:pt x="28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10" y="56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2" y="58"/>
                    </a:lnTo>
                    <a:lnTo>
                      <a:pt x="24" y="56"/>
                    </a:lnTo>
                    <a:lnTo>
                      <a:pt x="26" y="54"/>
                    </a:lnTo>
                    <a:lnTo>
                      <a:pt x="28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6" y="8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9" name="Freeform 267"/>
              <p:cNvSpPr>
                <a:spLocks noEditPoints="1"/>
              </p:cNvSpPr>
              <p:nvPr/>
            </p:nvSpPr>
            <p:spPr bwMode="auto">
              <a:xfrm>
                <a:off x="2950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2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2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4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6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6 h 60"/>
                  <a:gd name="T56" fmla="*/ 16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4 w 36"/>
                  <a:gd name="T63" fmla="*/ 56 h 60"/>
                  <a:gd name="T64" fmla="*/ 26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6 w 36"/>
                  <a:gd name="T77" fmla="*/ 8 h 60"/>
                  <a:gd name="T78" fmla="*/ 22 w 36"/>
                  <a:gd name="T79" fmla="*/ 4 h 60"/>
                  <a:gd name="T80" fmla="*/ 22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4 w 36"/>
                  <a:gd name="T87" fmla="*/ 6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6"/>
                    </a:lnTo>
                    <a:lnTo>
                      <a:pt x="26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6" y="8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80" name="Freeform 268"/>
              <p:cNvSpPr>
                <a:spLocks noEditPoints="1"/>
              </p:cNvSpPr>
              <p:nvPr/>
            </p:nvSpPr>
            <p:spPr bwMode="auto">
              <a:xfrm>
                <a:off x="2994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2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6 h 60"/>
                  <a:gd name="T56" fmla="*/ 16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4 w 36"/>
                  <a:gd name="T63" fmla="*/ 56 h 60"/>
                  <a:gd name="T64" fmla="*/ 26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4 w 36"/>
                  <a:gd name="T87" fmla="*/ 6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6"/>
                    </a:lnTo>
                    <a:lnTo>
                      <a:pt x="26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81" name="Freeform 269"/>
              <p:cNvSpPr>
                <a:spLocks noEditPoints="1"/>
              </p:cNvSpPr>
              <p:nvPr/>
            </p:nvSpPr>
            <p:spPr bwMode="auto">
              <a:xfrm>
                <a:off x="3038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2 w 36"/>
                  <a:gd name="T55" fmla="*/ 56 h 60"/>
                  <a:gd name="T56" fmla="*/ 16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2 w 36"/>
                  <a:gd name="T63" fmla="*/ 56 h 60"/>
                  <a:gd name="T64" fmla="*/ 24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4 w 36"/>
                  <a:gd name="T87" fmla="*/ 6 h 60"/>
                  <a:gd name="T88" fmla="*/ 10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2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82" name="Freeform 270"/>
              <p:cNvSpPr>
                <a:spLocks noEditPoints="1"/>
              </p:cNvSpPr>
              <p:nvPr/>
            </p:nvSpPr>
            <p:spPr bwMode="auto">
              <a:xfrm>
                <a:off x="3082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6 h 60"/>
                  <a:gd name="T56" fmla="*/ 16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2 w 36"/>
                  <a:gd name="T63" fmla="*/ 56 h 60"/>
                  <a:gd name="T64" fmla="*/ 24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4 w 36"/>
                  <a:gd name="T87" fmla="*/ 6 h 60"/>
                  <a:gd name="T88" fmla="*/ 10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83" name="Freeform 271"/>
              <p:cNvSpPr>
                <a:spLocks/>
              </p:cNvSpPr>
              <p:nvPr/>
            </p:nvSpPr>
            <p:spPr bwMode="auto">
              <a:xfrm>
                <a:off x="3132" y="2462"/>
                <a:ext cx="22" cy="60"/>
              </a:xfrm>
              <a:custGeom>
                <a:avLst/>
                <a:gdLst>
                  <a:gd name="T0" fmla="*/ 0 w 22"/>
                  <a:gd name="T1" fmla="*/ 6 h 60"/>
                  <a:gd name="T2" fmla="*/ 14 w 22"/>
                  <a:gd name="T3" fmla="*/ 0 h 60"/>
                  <a:gd name="T4" fmla="*/ 16 w 22"/>
                  <a:gd name="T5" fmla="*/ 0 h 60"/>
                  <a:gd name="T6" fmla="*/ 16 w 22"/>
                  <a:gd name="T7" fmla="*/ 50 h 60"/>
                  <a:gd name="T8" fmla="*/ 16 w 22"/>
                  <a:gd name="T9" fmla="*/ 54 h 60"/>
                  <a:gd name="T10" fmla="*/ 16 w 22"/>
                  <a:gd name="T11" fmla="*/ 56 h 60"/>
                  <a:gd name="T12" fmla="*/ 16 w 22"/>
                  <a:gd name="T13" fmla="*/ 58 h 60"/>
                  <a:gd name="T14" fmla="*/ 18 w 22"/>
                  <a:gd name="T15" fmla="*/ 58 h 60"/>
                  <a:gd name="T16" fmla="*/ 20 w 22"/>
                  <a:gd name="T17" fmla="*/ 58 h 60"/>
                  <a:gd name="T18" fmla="*/ 22 w 22"/>
                  <a:gd name="T19" fmla="*/ 58 h 60"/>
                  <a:gd name="T20" fmla="*/ 22 w 22"/>
                  <a:gd name="T21" fmla="*/ 60 h 60"/>
                  <a:gd name="T22" fmla="*/ 0 w 22"/>
                  <a:gd name="T23" fmla="*/ 60 h 60"/>
                  <a:gd name="T24" fmla="*/ 0 w 22"/>
                  <a:gd name="T25" fmla="*/ 58 h 60"/>
                  <a:gd name="T26" fmla="*/ 4 w 22"/>
                  <a:gd name="T27" fmla="*/ 58 h 60"/>
                  <a:gd name="T28" fmla="*/ 6 w 22"/>
                  <a:gd name="T29" fmla="*/ 58 h 60"/>
                  <a:gd name="T30" fmla="*/ 8 w 22"/>
                  <a:gd name="T31" fmla="*/ 58 h 60"/>
                  <a:gd name="T32" fmla="*/ 8 w 22"/>
                  <a:gd name="T33" fmla="*/ 56 h 60"/>
                  <a:gd name="T34" fmla="*/ 8 w 22"/>
                  <a:gd name="T35" fmla="*/ 54 h 60"/>
                  <a:gd name="T36" fmla="*/ 8 w 22"/>
                  <a:gd name="T37" fmla="*/ 50 h 60"/>
                  <a:gd name="T38" fmla="*/ 8 w 22"/>
                  <a:gd name="T39" fmla="*/ 16 h 60"/>
                  <a:gd name="T40" fmla="*/ 8 w 22"/>
                  <a:gd name="T41" fmla="*/ 12 h 60"/>
                  <a:gd name="T42" fmla="*/ 8 w 22"/>
                  <a:gd name="T43" fmla="*/ 10 h 60"/>
                  <a:gd name="T44" fmla="*/ 8 w 22"/>
                  <a:gd name="T45" fmla="*/ 8 h 60"/>
                  <a:gd name="T46" fmla="*/ 6 w 22"/>
                  <a:gd name="T47" fmla="*/ 8 h 60"/>
                  <a:gd name="T48" fmla="*/ 6 w 22"/>
                  <a:gd name="T49" fmla="*/ 6 h 60"/>
                  <a:gd name="T50" fmla="*/ 4 w 22"/>
                  <a:gd name="T51" fmla="*/ 6 h 60"/>
                  <a:gd name="T52" fmla="*/ 4 w 22"/>
                  <a:gd name="T53" fmla="*/ 6 h 60"/>
                  <a:gd name="T54" fmla="*/ 0 w 22"/>
                  <a:gd name="T55" fmla="*/ 8 h 60"/>
                  <a:gd name="T56" fmla="*/ 0 w 22"/>
                  <a:gd name="T57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" h="60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50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8"/>
                    </a:lnTo>
                    <a:lnTo>
                      <a:pt x="22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50"/>
                    </a:lnTo>
                    <a:lnTo>
                      <a:pt x="8" y="16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0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84" name="Freeform 272"/>
              <p:cNvSpPr>
                <a:spLocks noEditPoints="1"/>
              </p:cNvSpPr>
              <p:nvPr/>
            </p:nvSpPr>
            <p:spPr bwMode="auto">
              <a:xfrm>
                <a:off x="3170" y="2462"/>
                <a:ext cx="36" cy="60"/>
              </a:xfrm>
              <a:custGeom>
                <a:avLst/>
                <a:gdLst>
                  <a:gd name="T0" fmla="*/ 36 w 36"/>
                  <a:gd name="T1" fmla="*/ 0 h 60"/>
                  <a:gd name="T2" fmla="*/ 36 w 36"/>
                  <a:gd name="T3" fmla="*/ 2 h 60"/>
                  <a:gd name="T4" fmla="*/ 30 w 36"/>
                  <a:gd name="T5" fmla="*/ 4 h 60"/>
                  <a:gd name="T6" fmla="*/ 26 w 36"/>
                  <a:gd name="T7" fmla="*/ 4 h 60"/>
                  <a:gd name="T8" fmla="*/ 22 w 36"/>
                  <a:gd name="T9" fmla="*/ 6 h 60"/>
                  <a:gd name="T10" fmla="*/ 18 w 36"/>
                  <a:gd name="T11" fmla="*/ 10 h 60"/>
                  <a:gd name="T12" fmla="*/ 16 w 36"/>
                  <a:gd name="T13" fmla="*/ 14 h 60"/>
                  <a:gd name="T14" fmla="*/ 14 w 36"/>
                  <a:gd name="T15" fmla="*/ 18 h 60"/>
                  <a:gd name="T16" fmla="*/ 10 w 36"/>
                  <a:gd name="T17" fmla="*/ 22 h 60"/>
                  <a:gd name="T18" fmla="*/ 10 w 36"/>
                  <a:gd name="T19" fmla="*/ 28 h 60"/>
                  <a:gd name="T20" fmla="*/ 16 w 36"/>
                  <a:gd name="T21" fmla="*/ 24 h 60"/>
                  <a:gd name="T22" fmla="*/ 22 w 36"/>
                  <a:gd name="T23" fmla="*/ 24 h 60"/>
                  <a:gd name="T24" fmla="*/ 26 w 36"/>
                  <a:gd name="T25" fmla="*/ 24 h 60"/>
                  <a:gd name="T26" fmla="*/ 32 w 36"/>
                  <a:gd name="T27" fmla="*/ 28 h 60"/>
                  <a:gd name="T28" fmla="*/ 34 w 36"/>
                  <a:gd name="T29" fmla="*/ 34 h 60"/>
                  <a:gd name="T30" fmla="*/ 36 w 36"/>
                  <a:gd name="T31" fmla="*/ 40 h 60"/>
                  <a:gd name="T32" fmla="*/ 34 w 36"/>
                  <a:gd name="T33" fmla="*/ 48 h 60"/>
                  <a:gd name="T34" fmla="*/ 32 w 36"/>
                  <a:gd name="T35" fmla="*/ 54 h 60"/>
                  <a:gd name="T36" fmla="*/ 28 w 36"/>
                  <a:gd name="T37" fmla="*/ 58 h 60"/>
                  <a:gd name="T38" fmla="*/ 24 w 36"/>
                  <a:gd name="T39" fmla="*/ 60 h 60"/>
                  <a:gd name="T40" fmla="*/ 18 w 36"/>
                  <a:gd name="T41" fmla="*/ 60 h 60"/>
                  <a:gd name="T42" fmla="*/ 12 w 36"/>
                  <a:gd name="T43" fmla="*/ 60 h 60"/>
                  <a:gd name="T44" fmla="*/ 8 w 36"/>
                  <a:gd name="T45" fmla="*/ 56 h 60"/>
                  <a:gd name="T46" fmla="*/ 4 w 36"/>
                  <a:gd name="T47" fmla="*/ 52 h 60"/>
                  <a:gd name="T48" fmla="*/ 0 w 36"/>
                  <a:gd name="T49" fmla="*/ 44 h 60"/>
                  <a:gd name="T50" fmla="*/ 0 w 36"/>
                  <a:gd name="T51" fmla="*/ 36 h 60"/>
                  <a:gd name="T52" fmla="*/ 0 w 36"/>
                  <a:gd name="T53" fmla="*/ 30 h 60"/>
                  <a:gd name="T54" fmla="*/ 2 w 36"/>
                  <a:gd name="T55" fmla="*/ 22 h 60"/>
                  <a:gd name="T56" fmla="*/ 6 w 36"/>
                  <a:gd name="T57" fmla="*/ 16 h 60"/>
                  <a:gd name="T58" fmla="*/ 12 w 36"/>
                  <a:gd name="T59" fmla="*/ 10 h 60"/>
                  <a:gd name="T60" fmla="*/ 18 w 36"/>
                  <a:gd name="T61" fmla="*/ 6 h 60"/>
                  <a:gd name="T62" fmla="*/ 22 w 36"/>
                  <a:gd name="T63" fmla="*/ 2 h 60"/>
                  <a:gd name="T64" fmla="*/ 28 w 36"/>
                  <a:gd name="T65" fmla="*/ 0 h 60"/>
                  <a:gd name="T66" fmla="*/ 32 w 36"/>
                  <a:gd name="T67" fmla="*/ 0 h 60"/>
                  <a:gd name="T68" fmla="*/ 36 w 36"/>
                  <a:gd name="T69" fmla="*/ 0 h 60"/>
                  <a:gd name="T70" fmla="*/ 8 w 36"/>
                  <a:gd name="T71" fmla="*/ 30 h 60"/>
                  <a:gd name="T72" fmla="*/ 8 w 36"/>
                  <a:gd name="T73" fmla="*/ 36 h 60"/>
                  <a:gd name="T74" fmla="*/ 8 w 36"/>
                  <a:gd name="T75" fmla="*/ 40 h 60"/>
                  <a:gd name="T76" fmla="*/ 8 w 36"/>
                  <a:gd name="T77" fmla="*/ 44 h 60"/>
                  <a:gd name="T78" fmla="*/ 10 w 36"/>
                  <a:gd name="T79" fmla="*/ 48 h 60"/>
                  <a:gd name="T80" fmla="*/ 10 w 36"/>
                  <a:gd name="T81" fmla="*/ 52 h 60"/>
                  <a:gd name="T82" fmla="*/ 14 w 36"/>
                  <a:gd name="T83" fmla="*/ 56 h 60"/>
                  <a:gd name="T84" fmla="*/ 16 w 36"/>
                  <a:gd name="T85" fmla="*/ 58 h 60"/>
                  <a:gd name="T86" fmla="*/ 18 w 36"/>
                  <a:gd name="T87" fmla="*/ 58 h 60"/>
                  <a:gd name="T88" fmla="*/ 22 w 36"/>
                  <a:gd name="T89" fmla="*/ 58 h 60"/>
                  <a:gd name="T90" fmla="*/ 24 w 36"/>
                  <a:gd name="T91" fmla="*/ 54 h 60"/>
                  <a:gd name="T92" fmla="*/ 28 w 36"/>
                  <a:gd name="T93" fmla="*/ 50 h 60"/>
                  <a:gd name="T94" fmla="*/ 28 w 36"/>
                  <a:gd name="T95" fmla="*/ 44 h 60"/>
                  <a:gd name="T96" fmla="*/ 28 w 36"/>
                  <a:gd name="T97" fmla="*/ 38 h 60"/>
                  <a:gd name="T98" fmla="*/ 26 w 36"/>
                  <a:gd name="T99" fmla="*/ 32 h 60"/>
                  <a:gd name="T100" fmla="*/ 22 w 36"/>
                  <a:gd name="T101" fmla="*/ 28 h 60"/>
                  <a:gd name="T102" fmla="*/ 18 w 36"/>
                  <a:gd name="T103" fmla="*/ 26 h 60"/>
                  <a:gd name="T104" fmla="*/ 16 w 36"/>
                  <a:gd name="T105" fmla="*/ 28 h 60"/>
                  <a:gd name="T106" fmla="*/ 14 w 36"/>
                  <a:gd name="T107" fmla="*/ 28 h 60"/>
                  <a:gd name="T108" fmla="*/ 12 w 36"/>
                  <a:gd name="T109" fmla="*/ 28 h 60"/>
                  <a:gd name="T110" fmla="*/ 8 w 36"/>
                  <a:gd name="T111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6" h="60">
                    <a:moveTo>
                      <a:pt x="36" y="0"/>
                    </a:moveTo>
                    <a:lnTo>
                      <a:pt x="36" y="2"/>
                    </a:lnTo>
                    <a:lnTo>
                      <a:pt x="30" y="4"/>
                    </a:lnTo>
                    <a:lnTo>
                      <a:pt x="26" y="4"/>
                    </a:lnTo>
                    <a:lnTo>
                      <a:pt x="22" y="6"/>
                    </a:lnTo>
                    <a:lnTo>
                      <a:pt x="18" y="10"/>
                    </a:lnTo>
                    <a:lnTo>
                      <a:pt x="16" y="14"/>
                    </a:lnTo>
                    <a:lnTo>
                      <a:pt x="14" y="18"/>
                    </a:lnTo>
                    <a:lnTo>
                      <a:pt x="10" y="22"/>
                    </a:lnTo>
                    <a:lnTo>
                      <a:pt x="10" y="28"/>
                    </a:lnTo>
                    <a:lnTo>
                      <a:pt x="16" y="24"/>
                    </a:lnTo>
                    <a:lnTo>
                      <a:pt x="22" y="24"/>
                    </a:lnTo>
                    <a:lnTo>
                      <a:pt x="26" y="24"/>
                    </a:lnTo>
                    <a:lnTo>
                      <a:pt x="32" y="28"/>
                    </a:lnTo>
                    <a:lnTo>
                      <a:pt x="34" y="34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2" y="54"/>
                    </a:lnTo>
                    <a:lnTo>
                      <a:pt x="28" y="58"/>
                    </a:lnTo>
                    <a:lnTo>
                      <a:pt x="24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2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2" y="10"/>
                    </a:lnTo>
                    <a:lnTo>
                      <a:pt x="18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6" y="0"/>
                    </a:lnTo>
                    <a:close/>
                    <a:moveTo>
                      <a:pt x="8" y="30"/>
                    </a:moveTo>
                    <a:lnTo>
                      <a:pt x="8" y="36"/>
                    </a:lnTo>
                    <a:lnTo>
                      <a:pt x="8" y="40"/>
                    </a:lnTo>
                    <a:lnTo>
                      <a:pt x="8" y="44"/>
                    </a:lnTo>
                    <a:lnTo>
                      <a:pt x="10" y="48"/>
                    </a:lnTo>
                    <a:lnTo>
                      <a:pt x="10" y="52"/>
                    </a:lnTo>
                    <a:lnTo>
                      <a:pt x="14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2" y="58"/>
                    </a:lnTo>
                    <a:lnTo>
                      <a:pt x="24" y="54"/>
                    </a:lnTo>
                    <a:lnTo>
                      <a:pt x="28" y="50"/>
                    </a:lnTo>
                    <a:lnTo>
                      <a:pt x="28" y="44"/>
                    </a:lnTo>
                    <a:lnTo>
                      <a:pt x="28" y="38"/>
                    </a:lnTo>
                    <a:lnTo>
                      <a:pt x="26" y="32"/>
                    </a:lnTo>
                    <a:lnTo>
                      <a:pt x="22" y="28"/>
                    </a:lnTo>
                    <a:lnTo>
                      <a:pt x="18" y="26"/>
                    </a:lnTo>
                    <a:lnTo>
                      <a:pt x="16" y="28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85" name="Freeform 273"/>
              <p:cNvSpPr>
                <a:spLocks noEditPoints="1"/>
              </p:cNvSpPr>
              <p:nvPr/>
            </p:nvSpPr>
            <p:spPr bwMode="auto">
              <a:xfrm>
                <a:off x="3212" y="2462"/>
                <a:ext cx="38" cy="60"/>
              </a:xfrm>
              <a:custGeom>
                <a:avLst/>
                <a:gdLst>
                  <a:gd name="T0" fmla="*/ 38 w 38"/>
                  <a:gd name="T1" fmla="*/ 38 h 60"/>
                  <a:gd name="T2" fmla="*/ 38 w 38"/>
                  <a:gd name="T3" fmla="*/ 44 h 60"/>
                  <a:gd name="T4" fmla="*/ 30 w 38"/>
                  <a:gd name="T5" fmla="*/ 44 h 60"/>
                  <a:gd name="T6" fmla="*/ 30 w 38"/>
                  <a:gd name="T7" fmla="*/ 60 h 60"/>
                  <a:gd name="T8" fmla="*/ 22 w 38"/>
                  <a:gd name="T9" fmla="*/ 60 h 60"/>
                  <a:gd name="T10" fmla="*/ 22 w 38"/>
                  <a:gd name="T11" fmla="*/ 44 h 60"/>
                  <a:gd name="T12" fmla="*/ 0 w 38"/>
                  <a:gd name="T13" fmla="*/ 44 h 60"/>
                  <a:gd name="T14" fmla="*/ 0 w 38"/>
                  <a:gd name="T15" fmla="*/ 40 h 60"/>
                  <a:gd name="T16" fmla="*/ 24 w 38"/>
                  <a:gd name="T17" fmla="*/ 0 h 60"/>
                  <a:gd name="T18" fmla="*/ 30 w 38"/>
                  <a:gd name="T19" fmla="*/ 0 h 60"/>
                  <a:gd name="T20" fmla="*/ 30 w 38"/>
                  <a:gd name="T21" fmla="*/ 38 h 60"/>
                  <a:gd name="T22" fmla="*/ 38 w 38"/>
                  <a:gd name="T23" fmla="*/ 38 h 60"/>
                  <a:gd name="T24" fmla="*/ 22 w 38"/>
                  <a:gd name="T25" fmla="*/ 38 h 60"/>
                  <a:gd name="T26" fmla="*/ 22 w 38"/>
                  <a:gd name="T27" fmla="*/ 10 h 60"/>
                  <a:gd name="T28" fmla="*/ 4 w 38"/>
                  <a:gd name="T29" fmla="*/ 38 h 60"/>
                  <a:gd name="T30" fmla="*/ 22 w 38"/>
                  <a:gd name="T31" fmla="*/ 3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60">
                    <a:moveTo>
                      <a:pt x="38" y="38"/>
                    </a:moveTo>
                    <a:lnTo>
                      <a:pt x="38" y="44"/>
                    </a:lnTo>
                    <a:lnTo>
                      <a:pt x="30" y="44"/>
                    </a:lnTo>
                    <a:lnTo>
                      <a:pt x="30" y="60"/>
                    </a:lnTo>
                    <a:lnTo>
                      <a:pt x="22" y="60"/>
                    </a:lnTo>
                    <a:lnTo>
                      <a:pt x="22" y="44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38"/>
                    </a:lnTo>
                    <a:lnTo>
                      <a:pt x="38" y="38"/>
                    </a:lnTo>
                    <a:close/>
                    <a:moveTo>
                      <a:pt x="22" y="38"/>
                    </a:moveTo>
                    <a:lnTo>
                      <a:pt x="22" y="10"/>
                    </a:lnTo>
                    <a:lnTo>
                      <a:pt x="4" y="38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86" name="Rectangle 274"/>
              <p:cNvSpPr>
                <a:spLocks noChangeArrowheads="1"/>
              </p:cNvSpPr>
              <p:nvPr/>
            </p:nvSpPr>
            <p:spPr bwMode="auto">
              <a:xfrm>
                <a:off x="3312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87" name="Freeform 275"/>
              <p:cNvSpPr>
                <a:spLocks/>
              </p:cNvSpPr>
              <p:nvPr/>
            </p:nvSpPr>
            <p:spPr bwMode="auto">
              <a:xfrm>
                <a:off x="3434" y="2462"/>
                <a:ext cx="24" cy="60"/>
              </a:xfrm>
              <a:custGeom>
                <a:avLst/>
                <a:gdLst>
                  <a:gd name="T0" fmla="*/ 0 w 24"/>
                  <a:gd name="T1" fmla="*/ 6 h 60"/>
                  <a:gd name="T2" fmla="*/ 14 w 24"/>
                  <a:gd name="T3" fmla="*/ 0 h 60"/>
                  <a:gd name="T4" fmla="*/ 16 w 24"/>
                  <a:gd name="T5" fmla="*/ 0 h 60"/>
                  <a:gd name="T6" fmla="*/ 16 w 24"/>
                  <a:gd name="T7" fmla="*/ 50 h 60"/>
                  <a:gd name="T8" fmla="*/ 16 w 24"/>
                  <a:gd name="T9" fmla="*/ 54 h 60"/>
                  <a:gd name="T10" fmla="*/ 16 w 24"/>
                  <a:gd name="T11" fmla="*/ 56 h 60"/>
                  <a:gd name="T12" fmla="*/ 16 w 24"/>
                  <a:gd name="T13" fmla="*/ 58 h 60"/>
                  <a:gd name="T14" fmla="*/ 18 w 24"/>
                  <a:gd name="T15" fmla="*/ 58 h 60"/>
                  <a:gd name="T16" fmla="*/ 20 w 24"/>
                  <a:gd name="T17" fmla="*/ 58 h 60"/>
                  <a:gd name="T18" fmla="*/ 24 w 24"/>
                  <a:gd name="T19" fmla="*/ 58 h 60"/>
                  <a:gd name="T20" fmla="*/ 24 w 24"/>
                  <a:gd name="T21" fmla="*/ 60 h 60"/>
                  <a:gd name="T22" fmla="*/ 2 w 24"/>
                  <a:gd name="T23" fmla="*/ 60 h 60"/>
                  <a:gd name="T24" fmla="*/ 2 w 24"/>
                  <a:gd name="T25" fmla="*/ 58 h 60"/>
                  <a:gd name="T26" fmla="*/ 4 w 24"/>
                  <a:gd name="T27" fmla="*/ 58 h 60"/>
                  <a:gd name="T28" fmla="*/ 6 w 24"/>
                  <a:gd name="T29" fmla="*/ 58 h 60"/>
                  <a:gd name="T30" fmla="*/ 8 w 24"/>
                  <a:gd name="T31" fmla="*/ 58 h 60"/>
                  <a:gd name="T32" fmla="*/ 8 w 24"/>
                  <a:gd name="T33" fmla="*/ 56 h 60"/>
                  <a:gd name="T34" fmla="*/ 8 w 24"/>
                  <a:gd name="T35" fmla="*/ 54 h 60"/>
                  <a:gd name="T36" fmla="*/ 8 w 24"/>
                  <a:gd name="T37" fmla="*/ 50 h 60"/>
                  <a:gd name="T38" fmla="*/ 8 w 24"/>
                  <a:gd name="T39" fmla="*/ 16 h 60"/>
                  <a:gd name="T40" fmla="*/ 8 w 24"/>
                  <a:gd name="T41" fmla="*/ 12 h 60"/>
                  <a:gd name="T42" fmla="*/ 8 w 24"/>
                  <a:gd name="T43" fmla="*/ 10 h 60"/>
                  <a:gd name="T44" fmla="*/ 8 w 24"/>
                  <a:gd name="T45" fmla="*/ 8 h 60"/>
                  <a:gd name="T46" fmla="*/ 8 w 24"/>
                  <a:gd name="T47" fmla="*/ 8 h 60"/>
                  <a:gd name="T48" fmla="*/ 6 w 24"/>
                  <a:gd name="T49" fmla="*/ 6 h 60"/>
                  <a:gd name="T50" fmla="*/ 6 w 24"/>
                  <a:gd name="T51" fmla="*/ 6 h 60"/>
                  <a:gd name="T52" fmla="*/ 4 w 24"/>
                  <a:gd name="T53" fmla="*/ 6 h 60"/>
                  <a:gd name="T54" fmla="*/ 0 w 24"/>
                  <a:gd name="T55" fmla="*/ 8 h 60"/>
                  <a:gd name="T56" fmla="*/ 0 w 24"/>
                  <a:gd name="T57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" h="60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50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8"/>
                    </a:lnTo>
                    <a:lnTo>
                      <a:pt x="24" y="60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50"/>
                    </a:lnTo>
                    <a:lnTo>
                      <a:pt x="8" y="16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0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539" name="Picture 27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4" y="2514"/>
                <a:ext cx="8" cy="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40" name="Picture 277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4" y="2514"/>
                <a:ext cx="8" cy="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590" name="Freeform 278"/>
              <p:cNvSpPr>
                <a:spLocks noEditPoints="1"/>
              </p:cNvSpPr>
              <p:nvPr/>
            </p:nvSpPr>
            <p:spPr bwMode="auto">
              <a:xfrm>
                <a:off x="3496" y="2462"/>
                <a:ext cx="36" cy="60"/>
              </a:xfrm>
              <a:custGeom>
                <a:avLst/>
                <a:gdLst>
                  <a:gd name="T0" fmla="*/ 36 w 36"/>
                  <a:gd name="T1" fmla="*/ 0 h 60"/>
                  <a:gd name="T2" fmla="*/ 36 w 36"/>
                  <a:gd name="T3" fmla="*/ 2 h 60"/>
                  <a:gd name="T4" fmla="*/ 30 w 36"/>
                  <a:gd name="T5" fmla="*/ 4 h 60"/>
                  <a:gd name="T6" fmla="*/ 26 w 36"/>
                  <a:gd name="T7" fmla="*/ 4 h 60"/>
                  <a:gd name="T8" fmla="*/ 22 w 36"/>
                  <a:gd name="T9" fmla="*/ 6 h 60"/>
                  <a:gd name="T10" fmla="*/ 20 w 36"/>
                  <a:gd name="T11" fmla="*/ 10 h 60"/>
                  <a:gd name="T12" fmla="*/ 16 w 36"/>
                  <a:gd name="T13" fmla="*/ 14 h 60"/>
                  <a:gd name="T14" fmla="*/ 14 w 36"/>
                  <a:gd name="T15" fmla="*/ 18 h 60"/>
                  <a:gd name="T16" fmla="*/ 12 w 36"/>
                  <a:gd name="T17" fmla="*/ 22 h 60"/>
                  <a:gd name="T18" fmla="*/ 10 w 36"/>
                  <a:gd name="T19" fmla="*/ 28 h 60"/>
                  <a:gd name="T20" fmla="*/ 16 w 36"/>
                  <a:gd name="T21" fmla="*/ 24 h 60"/>
                  <a:gd name="T22" fmla="*/ 22 w 36"/>
                  <a:gd name="T23" fmla="*/ 24 h 60"/>
                  <a:gd name="T24" fmla="*/ 28 w 36"/>
                  <a:gd name="T25" fmla="*/ 24 h 60"/>
                  <a:gd name="T26" fmla="*/ 32 w 36"/>
                  <a:gd name="T27" fmla="*/ 28 h 60"/>
                  <a:gd name="T28" fmla="*/ 36 w 36"/>
                  <a:gd name="T29" fmla="*/ 34 h 60"/>
                  <a:gd name="T30" fmla="*/ 36 w 36"/>
                  <a:gd name="T31" fmla="*/ 40 h 60"/>
                  <a:gd name="T32" fmla="*/ 36 w 36"/>
                  <a:gd name="T33" fmla="*/ 48 h 60"/>
                  <a:gd name="T34" fmla="*/ 32 w 36"/>
                  <a:gd name="T35" fmla="*/ 54 h 60"/>
                  <a:gd name="T36" fmla="*/ 28 w 36"/>
                  <a:gd name="T37" fmla="*/ 58 h 60"/>
                  <a:gd name="T38" fmla="*/ 24 w 36"/>
                  <a:gd name="T39" fmla="*/ 60 h 60"/>
                  <a:gd name="T40" fmla="*/ 18 w 36"/>
                  <a:gd name="T41" fmla="*/ 60 h 60"/>
                  <a:gd name="T42" fmla="*/ 12 w 36"/>
                  <a:gd name="T43" fmla="*/ 60 h 60"/>
                  <a:gd name="T44" fmla="*/ 8 w 36"/>
                  <a:gd name="T45" fmla="*/ 56 h 60"/>
                  <a:gd name="T46" fmla="*/ 4 w 36"/>
                  <a:gd name="T47" fmla="*/ 52 h 60"/>
                  <a:gd name="T48" fmla="*/ 0 w 36"/>
                  <a:gd name="T49" fmla="*/ 44 h 60"/>
                  <a:gd name="T50" fmla="*/ 0 w 36"/>
                  <a:gd name="T51" fmla="*/ 36 h 60"/>
                  <a:gd name="T52" fmla="*/ 0 w 36"/>
                  <a:gd name="T53" fmla="*/ 30 h 60"/>
                  <a:gd name="T54" fmla="*/ 2 w 36"/>
                  <a:gd name="T55" fmla="*/ 22 h 60"/>
                  <a:gd name="T56" fmla="*/ 6 w 36"/>
                  <a:gd name="T57" fmla="*/ 16 h 60"/>
                  <a:gd name="T58" fmla="*/ 12 w 36"/>
                  <a:gd name="T59" fmla="*/ 10 h 60"/>
                  <a:gd name="T60" fmla="*/ 18 w 36"/>
                  <a:gd name="T61" fmla="*/ 6 h 60"/>
                  <a:gd name="T62" fmla="*/ 22 w 36"/>
                  <a:gd name="T63" fmla="*/ 2 h 60"/>
                  <a:gd name="T64" fmla="*/ 28 w 36"/>
                  <a:gd name="T65" fmla="*/ 0 h 60"/>
                  <a:gd name="T66" fmla="*/ 32 w 36"/>
                  <a:gd name="T67" fmla="*/ 0 h 60"/>
                  <a:gd name="T68" fmla="*/ 36 w 36"/>
                  <a:gd name="T69" fmla="*/ 0 h 60"/>
                  <a:gd name="T70" fmla="*/ 8 w 36"/>
                  <a:gd name="T71" fmla="*/ 30 h 60"/>
                  <a:gd name="T72" fmla="*/ 8 w 36"/>
                  <a:gd name="T73" fmla="*/ 36 h 60"/>
                  <a:gd name="T74" fmla="*/ 8 w 36"/>
                  <a:gd name="T75" fmla="*/ 40 h 60"/>
                  <a:gd name="T76" fmla="*/ 8 w 36"/>
                  <a:gd name="T77" fmla="*/ 44 h 60"/>
                  <a:gd name="T78" fmla="*/ 10 w 36"/>
                  <a:gd name="T79" fmla="*/ 48 h 60"/>
                  <a:gd name="T80" fmla="*/ 12 w 36"/>
                  <a:gd name="T81" fmla="*/ 52 h 60"/>
                  <a:gd name="T82" fmla="*/ 14 w 36"/>
                  <a:gd name="T83" fmla="*/ 56 h 60"/>
                  <a:gd name="T84" fmla="*/ 16 w 36"/>
                  <a:gd name="T85" fmla="*/ 58 h 60"/>
                  <a:gd name="T86" fmla="*/ 18 w 36"/>
                  <a:gd name="T87" fmla="*/ 58 h 60"/>
                  <a:gd name="T88" fmla="*/ 22 w 36"/>
                  <a:gd name="T89" fmla="*/ 58 h 60"/>
                  <a:gd name="T90" fmla="*/ 26 w 36"/>
                  <a:gd name="T91" fmla="*/ 54 h 60"/>
                  <a:gd name="T92" fmla="*/ 28 w 36"/>
                  <a:gd name="T93" fmla="*/ 50 h 60"/>
                  <a:gd name="T94" fmla="*/ 28 w 36"/>
                  <a:gd name="T95" fmla="*/ 44 h 60"/>
                  <a:gd name="T96" fmla="*/ 28 w 36"/>
                  <a:gd name="T97" fmla="*/ 38 h 60"/>
                  <a:gd name="T98" fmla="*/ 26 w 36"/>
                  <a:gd name="T99" fmla="*/ 32 h 60"/>
                  <a:gd name="T100" fmla="*/ 22 w 36"/>
                  <a:gd name="T101" fmla="*/ 28 h 60"/>
                  <a:gd name="T102" fmla="*/ 18 w 36"/>
                  <a:gd name="T103" fmla="*/ 26 h 60"/>
                  <a:gd name="T104" fmla="*/ 16 w 36"/>
                  <a:gd name="T105" fmla="*/ 28 h 60"/>
                  <a:gd name="T106" fmla="*/ 14 w 36"/>
                  <a:gd name="T107" fmla="*/ 28 h 60"/>
                  <a:gd name="T108" fmla="*/ 12 w 36"/>
                  <a:gd name="T109" fmla="*/ 28 h 60"/>
                  <a:gd name="T110" fmla="*/ 8 w 36"/>
                  <a:gd name="T111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6" h="60">
                    <a:moveTo>
                      <a:pt x="36" y="0"/>
                    </a:moveTo>
                    <a:lnTo>
                      <a:pt x="36" y="2"/>
                    </a:lnTo>
                    <a:lnTo>
                      <a:pt x="30" y="4"/>
                    </a:lnTo>
                    <a:lnTo>
                      <a:pt x="26" y="4"/>
                    </a:lnTo>
                    <a:lnTo>
                      <a:pt x="22" y="6"/>
                    </a:lnTo>
                    <a:lnTo>
                      <a:pt x="20" y="10"/>
                    </a:lnTo>
                    <a:lnTo>
                      <a:pt x="16" y="14"/>
                    </a:lnTo>
                    <a:lnTo>
                      <a:pt x="14" y="18"/>
                    </a:lnTo>
                    <a:lnTo>
                      <a:pt x="12" y="22"/>
                    </a:lnTo>
                    <a:lnTo>
                      <a:pt x="10" y="28"/>
                    </a:lnTo>
                    <a:lnTo>
                      <a:pt x="16" y="24"/>
                    </a:lnTo>
                    <a:lnTo>
                      <a:pt x="22" y="24"/>
                    </a:lnTo>
                    <a:lnTo>
                      <a:pt x="28" y="24"/>
                    </a:lnTo>
                    <a:lnTo>
                      <a:pt x="32" y="28"/>
                    </a:lnTo>
                    <a:lnTo>
                      <a:pt x="36" y="34"/>
                    </a:lnTo>
                    <a:lnTo>
                      <a:pt x="36" y="40"/>
                    </a:lnTo>
                    <a:lnTo>
                      <a:pt x="36" y="48"/>
                    </a:lnTo>
                    <a:lnTo>
                      <a:pt x="32" y="54"/>
                    </a:lnTo>
                    <a:lnTo>
                      <a:pt x="28" y="58"/>
                    </a:lnTo>
                    <a:lnTo>
                      <a:pt x="24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2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2" y="10"/>
                    </a:lnTo>
                    <a:lnTo>
                      <a:pt x="18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6" y="0"/>
                    </a:lnTo>
                    <a:close/>
                    <a:moveTo>
                      <a:pt x="8" y="30"/>
                    </a:moveTo>
                    <a:lnTo>
                      <a:pt x="8" y="36"/>
                    </a:lnTo>
                    <a:lnTo>
                      <a:pt x="8" y="40"/>
                    </a:lnTo>
                    <a:lnTo>
                      <a:pt x="8" y="44"/>
                    </a:lnTo>
                    <a:lnTo>
                      <a:pt x="10" y="48"/>
                    </a:lnTo>
                    <a:lnTo>
                      <a:pt x="12" y="52"/>
                    </a:lnTo>
                    <a:lnTo>
                      <a:pt x="14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2" y="58"/>
                    </a:lnTo>
                    <a:lnTo>
                      <a:pt x="26" y="54"/>
                    </a:lnTo>
                    <a:lnTo>
                      <a:pt x="28" y="50"/>
                    </a:lnTo>
                    <a:lnTo>
                      <a:pt x="28" y="44"/>
                    </a:lnTo>
                    <a:lnTo>
                      <a:pt x="28" y="38"/>
                    </a:lnTo>
                    <a:lnTo>
                      <a:pt x="26" y="32"/>
                    </a:lnTo>
                    <a:lnTo>
                      <a:pt x="22" y="28"/>
                    </a:lnTo>
                    <a:lnTo>
                      <a:pt x="18" y="26"/>
                    </a:lnTo>
                    <a:lnTo>
                      <a:pt x="16" y="28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91" name="Freeform 279"/>
              <p:cNvSpPr>
                <a:spLocks noEditPoints="1"/>
              </p:cNvSpPr>
              <p:nvPr/>
            </p:nvSpPr>
            <p:spPr bwMode="auto">
              <a:xfrm>
                <a:off x="3538" y="2462"/>
                <a:ext cx="38" cy="60"/>
              </a:xfrm>
              <a:custGeom>
                <a:avLst/>
                <a:gdLst>
                  <a:gd name="T0" fmla="*/ 38 w 38"/>
                  <a:gd name="T1" fmla="*/ 38 h 60"/>
                  <a:gd name="T2" fmla="*/ 38 w 38"/>
                  <a:gd name="T3" fmla="*/ 44 h 60"/>
                  <a:gd name="T4" fmla="*/ 30 w 38"/>
                  <a:gd name="T5" fmla="*/ 44 h 60"/>
                  <a:gd name="T6" fmla="*/ 30 w 38"/>
                  <a:gd name="T7" fmla="*/ 60 h 60"/>
                  <a:gd name="T8" fmla="*/ 22 w 38"/>
                  <a:gd name="T9" fmla="*/ 60 h 60"/>
                  <a:gd name="T10" fmla="*/ 22 w 38"/>
                  <a:gd name="T11" fmla="*/ 44 h 60"/>
                  <a:gd name="T12" fmla="*/ 0 w 38"/>
                  <a:gd name="T13" fmla="*/ 44 h 60"/>
                  <a:gd name="T14" fmla="*/ 0 w 38"/>
                  <a:gd name="T15" fmla="*/ 40 h 60"/>
                  <a:gd name="T16" fmla="*/ 24 w 38"/>
                  <a:gd name="T17" fmla="*/ 0 h 60"/>
                  <a:gd name="T18" fmla="*/ 30 w 38"/>
                  <a:gd name="T19" fmla="*/ 0 h 60"/>
                  <a:gd name="T20" fmla="*/ 30 w 38"/>
                  <a:gd name="T21" fmla="*/ 38 h 60"/>
                  <a:gd name="T22" fmla="*/ 38 w 38"/>
                  <a:gd name="T23" fmla="*/ 38 h 60"/>
                  <a:gd name="T24" fmla="*/ 22 w 38"/>
                  <a:gd name="T25" fmla="*/ 38 h 60"/>
                  <a:gd name="T26" fmla="*/ 22 w 38"/>
                  <a:gd name="T27" fmla="*/ 8 h 60"/>
                  <a:gd name="T28" fmla="*/ 4 w 38"/>
                  <a:gd name="T29" fmla="*/ 38 h 60"/>
                  <a:gd name="T30" fmla="*/ 22 w 38"/>
                  <a:gd name="T31" fmla="*/ 3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60">
                    <a:moveTo>
                      <a:pt x="38" y="38"/>
                    </a:moveTo>
                    <a:lnTo>
                      <a:pt x="38" y="44"/>
                    </a:lnTo>
                    <a:lnTo>
                      <a:pt x="30" y="44"/>
                    </a:lnTo>
                    <a:lnTo>
                      <a:pt x="30" y="60"/>
                    </a:lnTo>
                    <a:lnTo>
                      <a:pt x="22" y="60"/>
                    </a:lnTo>
                    <a:lnTo>
                      <a:pt x="22" y="44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38"/>
                    </a:lnTo>
                    <a:lnTo>
                      <a:pt x="38" y="38"/>
                    </a:lnTo>
                    <a:close/>
                    <a:moveTo>
                      <a:pt x="22" y="38"/>
                    </a:moveTo>
                    <a:lnTo>
                      <a:pt x="22" y="8"/>
                    </a:lnTo>
                    <a:lnTo>
                      <a:pt x="4" y="38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543" name="Picture 280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4" y="2480"/>
                <a:ext cx="4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44" name="Picture 281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4" y="2480"/>
                <a:ext cx="4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594" name="Freeform 282"/>
              <p:cNvSpPr>
                <a:spLocks/>
              </p:cNvSpPr>
              <p:nvPr/>
            </p:nvSpPr>
            <p:spPr bwMode="auto">
              <a:xfrm>
                <a:off x="3682" y="2462"/>
                <a:ext cx="24" cy="60"/>
              </a:xfrm>
              <a:custGeom>
                <a:avLst/>
                <a:gdLst>
                  <a:gd name="T0" fmla="*/ 0 w 24"/>
                  <a:gd name="T1" fmla="*/ 6 h 60"/>
                  <a:gd name="T2" fmla="*/ 14 w 24"/>
                  <a:gd name="T3" fmla="*/ 0 h 60"/>
                  <a:gd name="T4" fmla="*/ 16 w 24"/>
                  <a:gd name="T5" fmla="*/ 0 h 60"/>
                  <a:gd name="T6" fmla="*/ 16 w 24"/>
                  <a:gd name="T7" fmla="*/ 50 h 60"/>
                  <a:gd name="T8" fmla="*/ 16 w 24"/>
                  <a:gd name="T9" fmla="*/ 54 h 60"/>
                  <a:gd name="T10" fmla="*/ 16 w 24"/>
                  <a:gd name="T11" fmla="*/ 56 h 60"/>
                  <a:gd name="T12" fmla="*/ 18 w 24"/>
                  <a:gd name="T13" fmla="*/ 58 h 60"/>
                  <a:gd name="T14" fmla="*/ 18 w 24"/>
                  <a:gd name="T15" fmla="*/ 58 h 60"/>
                  <a:gd name="T16" fmla="*/ 20 w 24"/>
                  <a:gd name="T17" fmla="*/ 58 h 60"/>
                  <a:gd name="T18" fmla="*/ 24 w 24"/>
                  <a:gd name="T19" fmla="*/ 58 h 60"/>
                  <a:gd name="T20" fmla="*/ 24 w 24"/>
                  <a:gd name="T21" fmla="*/ 60 h 60"/>
                  <a:gd name="T22" fmla="*/ 2 w 24"/>
                  <a:gd name="T23" fmla="*/ 60 h 60"/>
                  <a:gd name="T24" fmla="*/ 2 w 24"/>
                  <a:gd name="T25" fmla="*/ 58 h 60"/>
                  <a:gd name="T26" fmla="*/ 6 w 24"/>
                  <a:gd name="T27" fmla="*/ 58 h 60"/>
                  <a:gd name="T28" fmla="*/ 6 w 24"/>
                  <a:gd name="T29" fmla="*/ 58 h 60"/>
                  <a:gd name="T30" fmla="*/ 8 w 24"/>
                  <a:gd name="T31" fmla="*/ 58 h 60"/>
                  <a:gd name="T32" fmla="*/ 8 w 24"/>
                  <a:gd name="T33" fmla="*/ 56 h 60"/>
                  <a:gd name="T34" fmla="*/ 8 w 24"/>
                  <a:gd name="T35" fmla="*/ 54 h 60"/>
                  <a:gd name="T36" fmla="*/ 10 w 24"/>
                  <a:gd name="T37" fmla="*/ 50 h 60"/>
                  <a:gd name="T38" fmla="*/ 10 w 24"/>
                  <a:gd name="T39" fmla="*/ 16 h 60"/>
                  <a:gd name="T40" fmla="*/ 8 w 24"/>
                  <a:gd name="T41" fmla="*/ 12 h 60"/>
                  <a:gd name="T42" fmla="*/ 8 w 24"/>
                  <a:gd name="T43" fmla="*/ 10 h 60"/>
                  <a:gd name="T44" fmla="*/ 8 w 24"/>
                  <a:gd name="T45" fmla="*/ 8 h 60"/>
                  <a:gd name="T46" fmla="*/ 8 w 24"/>
                  <a:gd name="T47" fmla="*/ 8 h 60"/>
                  <a:gd name="T48" fmla="*/ 6 w 24"/>
                  <a:gd name="T49" fmla="*/ 6 h 60"/>
                  <a:gd name="T50" fmla="*/ 6 w 24"/>
                  <a:gd name="T51" fmla="*/ 6 h 60"/>
                  <a:gd name="T52" fmla="*/ 4 w 24"/>
                  <a:gd name="T53" fmla="*/ 6 h 60"/>
                  <a:gd name="T54" fmla="*/ 2 w 24"/>
                  <a:gd name="T55" fmla="*/ 8 h 60"/>
                  <a:gd name="T56" fmla="*/ 0 w 24"/>
                  <a:gd name="T57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" h="60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50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8"/>
                    </a:lnTo>
                    <a:lnTo>
                      <a:pt x="24" y="60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10" y="50"/>
                    </a:lnTo>
                    <a:lnTo>
                      <a:pt x="10" y="16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95" name="Freeform 283"/>
              <p:cNvSpPr>
                <a:spLocks noEditPoints="1"/>
              </p:cNvSpPr>
              <p:nvPr/>
            </p:nvSpPr>
            <p:spPr bwMode="auto">
              <a:xfrm>
                <a:off x="3720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2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6 h 60"/>
                  <a:gd name="T56" fmla="*/ 16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4 w 36"/>
                  <a:gd name="T63" fmla="*/ 56 h 60"/>
                  <a:gd name="T64" fmla="*/ 26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4 w 36"/>
                  <a:gd name="T87" fmla="*/ 6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6"/>
                    </a:lnTo>
                    <a:lnTo>
                      <a:pt x="26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547" name="Picture 284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50" y="2474"/>
                <a:ext cx="38" cy="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48" name="Picture 285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50" y="2474"/>
                <a:ext cx="38" cy="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598" name="Freeform 286"/>
              <p:cNvSpPr>
                <a:spLocks/>
              </p:cNvSpPr>
              <p:nvPr/>
            </p:nvSpPr>
            <p:spPr bwMode="auto">
              <a:xfrm>
                <a:off x="3802" y="2446"/>
                <a:ext cx="16" cy="44"/>
              </a:xfrm>
              <a:custGeom>
                <a:avLst/>
                <a:gdLst>
                  <a:gd name="T0" fmla="*/ 0 w 16"/>
                  <a:gd name="T1" fmla="*/ 6 h 44"/>
                  <a:gd name="T2" fmla="*/ 10 w 16"/>
                  <a:gd name="T3" fmla="*/ 0 h 44"/>
                  <a:gd name="T4" fmla="*/ 12 w 16"/>
                  <a:gd name="T5" fmla="*/ 0 h 44"/>
                  <a:gd name="T6" fmla="*/ 12 w 16"/>
                  <a:gd name="T7" fmla="*/ 36 h 44"/>
                  <a:gd name="T8" fmla="*/ 12 w 16"/>
                  <a:gd name="T9" fmla="*/ 40 h 44"/>
                  <a:gd name="T10" fmla="*/ 12 w 16"/>
                  <a:gd name="T11" fmla="*/ 42 h 44"/>
                  <a:gd name="T12" fmla="*/ 12 w 16"/>
                  <a:gd name="T13" fmla="*/ 42 h 44"/>
                  <a:gd name="T14" fmla="*/ 14 w 16"/>
                  <a:gd name="T15" fmla="*/ 42 h 44"/>
                  <a:gd name="T16" fmla="*/ 14 w 16"/>
                  <a:gd name="T17" fmla="*/ 44 h 44"/>
                  <a:gd name="T18" fmla="*/ 16 w 16"/>
                  <a:gd name="T19" fmla="*/ 44 h 44"/>
                  <a:gd name="T20" fmla="*/ 16 w 16"/>
                  <a:gd name="T21" fmla="*/ 44 h 44"/>
                  <a:gd name="T22" fmla="*/ 0 w 16"/>
                  <a:gd name="T23" fmla="*/ 44 h 44"/>
                  <a:gd name="T24" fmla="*/ 0 w 16"/>
                  <a:gd name="T25" fmla="*/ 44 h 44"/>
                  <a:gd name="T26" fmla="*/ 4 w 16"/>
                  <a:gd name="T27" fmla="*/ 44 h 44"/>
                  <a:gd name="T28" fmla="*/ 4 w 16"/>
                  <a:gd name="T29" fmla="*/ 42 h 44"/>
                  <a:gd name="T30" fmla="*/ 6 w 16"/>
                  <a:gd name="T31" fmla="*/ 42 h 44"/>
                  <a:gd name="T32" fmla="*/ 6 w 16"/>
                  <a:gd name="T33" fmla="*/ 42 h 44"/>
                  <a:gd name="T34" fmla="*/ 6 w 16"/>
                  <a:gd name="T35" fmla="*/ 40 h 44"/>
                  <a:gd name="T36" fmla="*/ 6 w 16"/>
                  <a:gd name="T37" fmla="*/ 36 h 44"/>
                  <a:gd name="T38" fmla="*/ 6 w 16"/>
                  <a:gd name="T39" fmla="*/ 12 h 44"/>
                  <a:gd name="T40" fmla="*/ 6 w 16"/>
                  <a:gd name="T41" fmla="*/ 10 h 44"/>
                  <a:gd name="T42" fmla="*/ 6 w 16"/>
                  <a:gd name="T43" fmla="*/ 8 h 44"/>
                  <a:gd name="T44" fmla="*/ 6 w 16"/>
                  <a:gd name="T45" fmla="*/ 6 h 44"/>
                  <a:gd name="T46" fmla="*/ 6 w 16"/>
                  <a:gd name="T47" fmla="*/ 6 h 44"/>
                  <a:gd name="T48" fmla="*/ 4 w 16"/>
                  <a:gd name="T49" fmla="*/ 6 h 44"/>
                  <a:gd name="T50" fmla="*/ 4 w 16"/>
                  <a:gd name="T51" fmla="*/ 6 h 44"/>
                  <a:gd name="T52" fmla="*/ 2 w 16"/>
                  <a:gd name="T53" fmla="*/ 6 h 44"/>
                  <a:gd name="T54" fmla="*/ 0 w 16"/>
                  <a:gd name="T55" fmla="*/ 6 h 44"/>
                  <a:gd name="T56" fmla="*/ 0 w 16"/>
                  <a:gd name="T57" fmla="*/ 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6" h="44">
                    <a:moveTo>
                      <a:pt x="0" y="6"/>
                    </a:moveTo>
                    <a:lnTo>
                      <a:pt x="10" y="0"/>
                    </a:lnTo>
                    <a:lnTo>
                      <a:pt x="12" y="0"/>
                    </a:lnTo>
                    <a:lnTo>
                      <a:pt x="12" y="36"/>
                    </a:lnTo>
                    <a:lnTo>
                      <a:pt x="12" y="40"/>
                    </a:lnTo>
                    <a:lnTo>
                      <a:pt x="12" y="42"/>
                    </a:lnTo>
                    <a:lnTo>
                      <a:pt x="14" y="42"/>
                    </a:lnTo>
                    <a:lnTo>
                      <a:pt x="14" y="44"/>
                    </a:lnTo>
                    <a:lnTo>
                      <a:pt x="16" y="44"/>
                    </a:lnTo>
                    <a:lnTo>
                      <a:pt x="0" y="44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6" y="42"/>
                    </a:lnTo>
                    <a:lnTo>
                      <a:pt x="6" y="40"/>
                    </a:lnTo>
                    <a:lnTo>
                      <a:pt x="6" y="36"/>
                    </a:lnTo>
                    <a:lnTo>
                      <a:pt x="6" y="12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99" name="Freeform 287"/>
              <p:cNvSpPr>
                <a:spLocks/>
              </p:cNvSpPr>
              <p:nvPr/>
            </p:nvSpPr>
            <p:spPr bwMode="auto">
              <a:xfrm>
                <a:off x="3830" y="2446"/>
                <a:ext cx="24" cy="44"/>
              </a:xfrm>
              <a:custGeom>
                <a:avLst/>
                <a:gdLst>
                  <a:gd name="T0" fmla="*/ 0 w 24"/>
                  <a:gd name="T1" fmla="*/ 10 h 44"/>
                  <a:gd name="T2" fmla="*/ 2 w 24"/>
                  <a:gd name="T3" fmla="*/ 6 h 44"/>
                  <a:gd name="T4" fmla="*/ 4 w 24"/>
                  <a:gd name="T5" fmla="*/ 4 h 44"/>
                  <a:gd name="T6" fmla="*/ 8 w 24"/>
                  <a:gd name="T7" fmla="*/ 2 h 44"/>
                  <a:gd name="T8" fmla="*/ 12 w 24"/>
                  <a:gd name="T9" fmla="*/ 0 h 44"/>
                  <a:gd name="T10" fmla="*/ 16 w 24"/>
                  <a:gd name="T11" fmla="*/ 2 h 44"/>
                  <a:gd name="T12" fmla="*/ 20 w 24"/>
                  <a:gd name="T13" fmla="*/ 4 h 44"/>
                  <a:gd name="T14" fmla="*/ 22 w 24"/>
                  <a:gd name="T15" fmla="*/ 6 h 44"/>
                  <a:gd name="T16" fmla="*/ 22 w 24"/>
                  <a:gd name="T17" fmla="*/ 10 h 44"/>
                  <a:gd name="T18" fmla="*/ 20 w 24"/>
                  <a:gd name="T19" fmla="*/ 14 h 44"/>
                  <a:gd name="T20" fmla="*/ 16 w 24"/>
                  <a:gd name="T21" fmla="*/ 18 h 44"/>
                  <a:gd name="T22" fmla="*/ 20 w 24"/>
                  <a:gd name="T23" fmla="*/ 20 h 44"/>
                  <a:gd name="T24" fmla="*/ 22 w 24"/>
                  <a:gd name="T25" fmla="*/ 24 h 44"/>
                  <a:gd name="T26" fmla="*/ 24 w 24"/>
                  <a:gd name="T27" fmla="*/ 26 h 44"/>
                  <a:gd name="T28" fmla="*/ 24 w 24"/>
                  <a:gd name="T29" fmla="*/ 30 h 44"/>
                  <a:gd name="T30" fmla="*/ 22 w 24"/>
                  <a:gd name="T31" fmla="*/ 36 h 44"/>
                  <a:gd name="T32" fmla="*/ 20 w 24"/>
                  <a:gd name="T33" fmla="*/ 40 h 44"/>
                  <a:gd name="T34" fmla="*/ 16 w 24"/>
                  <a:gd name="T35" fmla="*/ 42 h 44"/>
                  <a:gd name="T36" fmla="*/ 12 w 24"/>
                  <a:gd name="T37" fmla="*/ 44 h 44"/>
                  <a:gd name="T38" fmla="*/ 6 w 24"/>
                  <a:gd name="T39" fmla="*/ 44 h 44"/>
                  <a:gd name="T40" fmla="*/ 4 w 24"/>
                  <a:gd name="T41" fmla="*/ 44 h 44"/>
                  <a:gd name="T42" fmla="*/ 2 w 24"/>
                  <a:gd name="T43" fmla="*/ 44 h 44"/>
                  <a:gd name="T44" fmla="*/ 0 w 24"/>
                  <a:gd name="T45" fmla="*/ 42 h 44"/>
                  <a:gd name="T46" fmla="*/ 0 w 24"/>
                  <a:gd name="T47" fmla="*/ 42 h 44"/>
                  <a:gd name="T48" fmla="*/ 0 w 24"/>
                  <a:gd name="T49" fmla="*/ 40 h 44"/>
                  <a:gd name="T50" fmla="*/ 0 w 24"/>
                  <a:gd name="T51" fmla="*/ 40 h 44"/>
                  <a:gd name="T52" fmla="*/ 2 w 24"/>
                  <a:gd name="T53" fmla="*/ 40 h 44"/>
                  <a:gd name="T54" fmla="*/ 2 w 24"/>
                  <a:gd name="T55" fmla="*/ 40 h 44"/>
                  <a:gd name="T56" fmla="*/ 2 w 24"/>
                  <a:gd name="T57" fmla="*/ 40 h 44"/>
                  <a:gd name="T58" fmla="*/ 4 w 24"/>
                  <a:gd name="T59" fmla="*/ 40 h 44"/>
                  <a:gd name="T60" fmla="*/ 4 w 24"/>
                  <a:gd name="T61" fmla="*/ 40 h 44"/>
                  <a:gd name="T62" fmla="*/ 6 w 24"/>
                  <a:gd name="T63" fmla="*/ 40 h 44"/>
                  <a:gd name="T64" fmla="*/ 8 w 24"/>
                  <a:gd name="T65" fmla="*/ 42 h 44"/>
                  <a:gd name="T66" fmla="*/ 8 w 24"/>
                  <a:gd name="T67" fmla="*/ 42 h 44"/>
                  <a:gd name="T68" fmla="*/ 10 w 24"/>
                  <a:gd name="T69" fmla="*/ 42 h 44"/>
                  <a:gd name="T70" fmla="*/ 12 w 24"/>
                  <a:gd name="T71" fmla="*/ 42 h 44"/>
                  <a:gd name="T72" fmla="*/ 14 w 24"/>
                  <a:gd name="T73" fmla="*/ 42 h 44"/>
                  <a:gd name="T74" fmla="*/ 16 w 24"/>
                  <a:gd name="T75" fmla="*/ 40 h 44"/>
                  <a:gd name="T76" fmla="*/ 18 w 24"/>
                  <a:gd name="T77" fmla="*/ 36 h 44"/>
                  <a:gd name="T78" fmla="*/ 18 w 24"/>
                  <a:gd name="T79" fmla="*/ 34 h 44"/>
                  <a:gd name="T80" fmla="*/ 18 w 24"/>
                  <a:gd name="T81" fmla="*/ 32 h 44"/>
                  <a:gd name="T82" fmla="*/ 18 w 24"/>
                  <a:gd name="T83" fmla="*/ 28 h 44"/>
                  <a:gd name="T84" fmla="*/ 16 w 24"/>
                  <a:gd name="T85" fmla="*/ 28 h 44"/>
                  <a:gd name="T86" fmla="*/ 16 w 24"/>
                  <a:gd name="T87" fmla="*/ 26 h 44"/>
                  <a:gd name="T88" fmla="*/ 14 w 24"/>
                  <a:gd name="T89" fmla="*/ 24 h 44"/>
                  <a:gd name="T90" fmla="*/ 12 w 24"/>
                  <a:gd name="T91" fmla="*/ 24 h 44"/>
                  <a:gd name="T92" fmla="*/ 10 w 24"/>
                  <a:gd name="T93" fmla="*/ 24 h 44"/>
                  <a:gd name="T94" fmla="*/ 8 w 24"/>
                  <a:gd name="T95" fmla="*/ 22 h 44"/>
                  <a:gd name="T96" fmla="*/ 6 w 24"/>
                  <a:gd name="T97" fmla="*/ 22 h 44"/>
                  <a:gd name="T98" fmla="*/ 6 w 24"/>
                  <a:gd name="T99" fmla="*/ 22 h 44"/>
                  <a:gd name="T100" fmla="*/ 10 w 24"/>
                  <a:gd name="T101" fmla="*/ 22 h 44"/>
                  <a:gd name="T102" fmla="*/ 12 w 24"/>
                  <a:gd name="T103" fmla="*/ 20 h 44"/>
                  <a:gd name="T104" fmla="*/ 14 w 24"/>
                  <a:gd name="T105" fmla="*/ 18 h 44"/>
                  <a:gd name="T106" fmla="*/ 16 w 24"/>
                  <a:gd name="T107" fmla="*/ 16 h 44"/>
                  <a:gd name="T108" fmla="*/ 16 w 24"/>
                  <a:gd name="T109" fmla="*/ 14 h 44"/>
                  <a:gd name="T110" fmla="*/ 16 w 24"/>
                  <a:gd name="T111" fmla="*/ 12 h 44"/>
                  <a:gd name="T112" fmla="*/ 16 w 24"/>
                  <a:gd name="T113" fmla="*/ 10 h 44"/>
                  <a:gd name="T114" fmla="*/ 14 w 24"/>
                  <a:gd name="T115" fmla="*/ 6 h 44"/>
                  <a:gd name="T116" fmla="*/ 12 w 24"/>
                  <a:gd name="T117" fmla="*/ 6 h 44"/>
                  <a:gd name="T118" fmla="*/ 10 w 24"/>
                  <a:gd name="T119" fmla="*/ 4 h 44"/>
                  <a:gd name="T120" fmla="*/ 6 w 24"/>
                  <a:gd name="T121" fmla="*/ 6 h 44"/>
                  <a:gd name="T122" fmla="*/ 2 w 24"/>
                  <a:gd name="T123" fmla="*/ 10 h 44"/>
                  <a:gd name="T124" fmla="*/ 0 w 24"/>
                  <a:gd name="T125" fmla="*/ 1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" h="44">
                    <a:moveTo>
                      <a:pt x="0" y="10"/>
                    </a:moveTo>
                    <a:lnTo>
                      <a:pt x="2" y="6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6" y="2"/>
                    </a:lnTo>
                    <a:lnTo>
                      <a:pt x="20" y="4"/>
                    </a:lnTo>
                    <a:lnTo>
                      <a:pt x="22" y="6"/>
                    </a:lnTo>
                    <a:lnTo>
                      <a:pt x="22" y="10"/>
                    </a:lnTo>
                    <a:lnTo>
                      <a:pt x="20" y="14"/>
                    </a:lnTo>
                    <a:lnTo>
                      <a:pt x="16" y="18"/>
                    </a:lnTo>
                    <a:lnTo>
                      <a:pt x="20" y="20"/>
                    </a:lnTo>
                    <a:lnTo>
                      <a:pt x="22" y="24"/>
                    </a:lnTo>
                    <a:lnTo>
                      <a:pt x="24" y="26"/>
                    </a:lnTo>
                    <a:lnTo>
                      <a:pt x="24" y="30"/>
                    </a:lnTo>
                    <a:lnTo>
                      <a:pt x="22" y="36"/>
                    </a:lnTo>
                    <a:lnTo>
                      <a:pt x="20" y="40"/>
                    </a:lnTo>
                    <a:lnTo>
                      <a:pt x="16" y="42"/>
                    </a:lnTo>
                    <a:lnTo>
                      <a:pt x="12" y="44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2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2" y="40"/>
                    </a:lnTo>
                    <a:lnTo>
                      <a:pt x="4" y="40"/>
                    </a:lnTo>
                    <a:lnTo>
                      <a:pt x="6" y="40"/>
                    </a:lnTo>
                    <a:lnTo>
                      <a:pt x="8" y="42"/>
                    </a:lnTo>
                    <a:lnTo>
                      <a:pt x="10" y="42"/>
                    </a:lnTo>
                    <a:lnTo>
                      <a:pt x="12" y="42"/>
                    </a:lnTo>
                    <a:lnTo>
                      <a:pt x="14" y="42"/>
                    </a:lnTo>
                    <a:lnTo>
                      <a:pt x="16" y="40"/>
                    </a:lnTo>
                    <a:lnTo>
                      <a:pt x="18" y="36"/>
                    </a:lnTo>
                    <a:lnTo>
                      <a:pt x="18" y="34"/>
                    </a:lnTo>
                    <a:lnTo>
                      <a:pt x="18" y="32"/>
                    </a:lnTo>
                    <a:lnTo>
                      <a:pt x="18" y="28"/>
                    </a:lnTo>
                    <a:lnTo>
                      <a:pt x="16" y="28"/>
                    </a:lnTo>
                    <a:lnTo>
                      <a:pt x="16" y="26"/>
                    </a:lnTo>
                    <a:lnTo>
                      <a:pt x="14" y="24"/>
                    </a:lnTo>
                    <a:lnTo>
                      <a:pt x="12" y="24"/>
                    </a:lnTo>
                    <a:lnTo>
                      <a:pt x="10" y="24"/>
                    </a:lnTo>
                    <a:lnTo>
                      <a:pt x="8" y="22"/>
                    </a:lnTo>
                    <a:lnTo>
                      <a:pt x="6" y="22"/>
                    </a:lnTo>
                    <a:lnTo>
                      <a:pt x="10" y="22"/>
                    </a:lnTo>
                    <a:lnTo>
                      <a:pt x="12" y="20"/>
                    </a:lnTo>
                    <a:lnTo>
                      <a:pt x="14" y="18"/>
                    </a:lnTo>
                    <a:lnTo>
                      <a:pt x="16" y="16"/>
                    </a:lnTo>
                    <a:lnTo>
                      <a:pt x="16" y="14"/>
                    </a:lnTo>
                    <a:lnTo>
                      <a:pt x="16" y="12"/>
                    </a:lnTo>
                    <a:lnTo>
                      <a:pt x="16" y="10"/>
                    </a:lnTo>
                    <a:lnTo>
                      <a:pt x="14" y="6"/>
                    </a:lnTo>
                    <a:lnTo>
                      <a:pt x="12" y="6"/>
                    </a:lnTo>
                    <a:lnTo>
                      <a:pt x="10" y="4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0" name="Rectangle 288"/>
              <p:cNvSpPr>
                <a:spLocks noChangeArrowheads="1"/>
              </p:cNvSpPr>
              <p:nvPr/>
            </p:nvSpPr>
            <p:spPr bwMode="auto">
              <a:xfrm>
                <a:off x="3888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1" name="Rectangle 289"/>
              <p:cNvSpPr>
                <a:spLocks noChangeArrowheads="1"/>
              </p:cNvSpPr>
              <p:nvPr/>
            </p:nvSpPr>
            <p:spPr bwMode="auto">
              <a:xfrm>
                <a:off x="3904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2" name="Freeform 290"/>
              <p:cNvSpPr>
                <a:spLocks noEditPoints="1"/>
              </p:cNvSpPr>
              <p:nvPr/>
            </p:nvSpPr>
            <p:spPr bwMode="auto">
              <a:xfrm>
                <a:off x="4006" y="2462"/>
                <a:ext cx="38" cy="60"/>
              </a:xfrm>
              <a:custGeom>
                <a:avLst/>
                <a:gdLst>
                  <a:gd name="T0" fmla="*/ 38 w 38"/>
                  <a:gd name="T1" fmla="*/ 30 h 60"/>
                  <a:gd name="T2" fmla="*/ 38 w 38"/>
                  <a:gd name="T3" fmla="*/ 38 h 60"/>
                  <a:gd name="T4" fmla="*/ 36 w 38"/>
                  <a:gd name="T5" fmla="*/ 46 h 60"/>
                  <a:gd name="T6" fmla="*/ 34 w 38"/>
                  <a:gd name="T7" fmla="*/ 50 h 60"/>
                  <a:gd name="T8" fmla="*/ 32 w 38"/>
                  <a:gd name="T9" fmla="*/ 54 h 60"/>
                  <a:gd name="T10" fmla="*/ 30 w 38"/>
                  <a:gd name="T11" fmla="*/ 56 h 60"/>
                  <a:gd name="T12" fmla="*/ 26 w 38"/>
                  <a:gd name="T13" fmla="*/ 58 h 60"/>
                  <a:gd name="T14" fmla="*/ 24 w 38"/>
                  <a:gd name="T15" fmla="*/ 60 h 60"/>
                  <a:gd name="T16" fmla="*/ 20 w 38"/>
                  <a:gd name="T17" fmla="*/ 60 h 60"/>
                  <a:gd name="T18" fmla="*/ 16 w 38"/>
                  <a:gd name="T19" fmla="*/ 60 h 60"/>
                  <a:gd name="T20" fmla="*/ 12 w 38"/>
                  <a:gd name="T21" fmla="*/ 58 h 60"/>
                  <a:gd name="T22" fmla="*/ 8 w 38"/>
                  <a:gd name="T23" fmla="*/ 56 h 60"/>
                  <a:gd name="T24" fmla="*/ 6 w 38"/>
                  <a:gd name="T25" fmla="*/ 52 h 60"/>
                  <a:gd name="T26" fmla="*/ 4 w 38"/>
                  <a:gd name="T27" fmla="*/ 50 h 60"/>
                  <a:gd name="T28" fmla="*/ 2 w 38"/>
                  <a:gd name="T29" fmla="*/ 44 h 60"/>
                  <a:gd name="T30" fmla="*/ 2 w 38"/>
                  <a:gd name="T31" fmla="*/ 38 h 60"/>
                  <a:gd name="T32" fmla="*/ 0 w 38"/>
                  <a:gd name="T33" fmla="*/ 32 h 60"/>
                  <a:gd name="T34" fmla="*/ 2 w 38"/>
                  <a:gd name="T35" fmla="*/ 22 h 60"/>
                  <a:gd name="T36" fmla="*/ 4 w 38"/>
                  <a:gd name="T37" fmla="*/ 14 h 60"/>
                  <a:gd name="T38" fmla="*/ 6 w 38"/>
                  <a:gd name="T39" fmla="*/ 8 h 60"/>
                  <a:gd name="T40" fmla="*/ 10 w 38"/>
                  <a:gd name="T41" fmla="*/ 4 h 60"/>
                  <a:gd name="T42" fmla="*/ 14 w 38"/>
                  <a:gd name="T43" fmla="*/ 2 h 60"/>
                  <a:gd name="T44" fmla="*/ 20 w 38"/>
                  <a:gd name="T45" fmla="*/ 0 h 60"/>
                  <a:gd name="T46" fmla="*/ 24 w 38"/>
                  <a:gd name="T47" fmla="*/ 2 h 60"/>
                  <a:gd name="T48" fmla="*/ 30 w 38"/>
                  <a:gd name="T49" fmla="*/ 4 h 60"/>
                  <a:gd name="T50" fmla="*/ 32 w 38"/>
                  <a:gd name="T51" fmla="*/ 8 h 60"/>
                  <a:gd name="T52" fmla="*/ 36 w 38"/>
                  <a:gd name="T53" fmla="*/ 14 h 60"/>
                  <a:gd name="T54" fmla="*/ 38 w 38"/>
                  <a:gd name="T55" fmla="*/ 22 h 60"/>
                  <a:gd name="T56" fmla="*/ 38 w 38"/>
                  <a:gd name="T57" fmla="*/ 30 h 60"/>
                  <a:gd name="T58" fmla="*/ 26 w 38"/>
                  <a:gd name="T59" fmla="*/ 30 h 60"/>
                  <a:gd name="T60" fmla="*/ 26 w 38"/>
                  <a:gd name="T61" fmla="*/ 22 h 60"/>
                  <a:gd name="T62" fmla="*/ 26 w 38"/>
                  <a:gd name="T63" fmla="*/ 16 h 60"/>
                  <a:gd name="T64" fmla="*/ 26 w 38"/>
                  <a:gd name="T65" fmla="*/ 12 h 60"/>
                  <a:gd name="T66" fmla="*/ 24 w 38"/>
                  <a:gd name="T67" fmla="*/ 8 h 60"/>
                  <a:gd name="T68" fmla="*/ 24 w 38"/>
                  <a:gd name="T69" fmla="*/ 4 h 60"/>
                  <a:gd name="T70" fmla="*/ 22 w 38"/>
                  <a:gd name="T71" fmla="*/ 4 h 60"/>
                  <a:gd name="T72" fmla="*/ 20 w 38"/>
                  <a:gd name="T73" fmla="*/ 4 h 60"/>
                  <a:gd name="T74" fmla="*/ 18 w 38"/>
                  <a:gd name="T75" fmla="*/ 4 h 60"/>
                  <a:gd name="T76" fmla="*/ 16 w 38"/>
                  <a:gd name="T77" fmla="*/ 4 h 60"/>
                  <a:gd name="T78" fmla="*/ 16 w 38"/>
                  <a:gd name="T79" fmla="*/ 6 h 60"/>
                  <a:gd name="T80" fmla="*/ 14 w 38"/>
                  <a:gd name="T81" fmla="*/ 10 h 60"/>
                  <a:gd name="T82" fmla="*/ 14 w 38"/>
                  <a:gd name="T83" fmla="*/ 12 h 60"/>
                  <a:gd name="T84" fmla="*/ 14 w 38"/>
                  <a:gd name="T85" fmla="*/ 18 h 60"/>
                  <a:gd name="T86" fmla="*/ 14 w 38"/>
                  <a:gd name="T87" fmla="*/ 26 h 60"/>
                  <a:gd name="T88" fmla="*/ 14 w 38"/>
                  <a:gd name="T89" fmla="*/ 36 h 60"/>
                  <a:gd name="T90" fmla="*/ 14 w 38"/>
                  <a:gd name="T91" fmla="*/ 44 h 60"/>
                  <a:gd name="T92" fmla="*/ 14 w 38"/>
                  <a:gd name="T93" fmla="*/ 50 h 60"/>
                  <a:gd name="T94" fmla="*/ 14 w 38"/>
                  <a:gd name="T95" fmla="*/ 52 h 60"/>
                  <a:gd name="T96" fmla="*/ 16 w 38"/>
                  <a:gd name="T97" fmla="*/ 56 h 60"/>
                  <a:gd name="T98" fmla="*/ 16 w 38"/>
                  <a:gd name="T99" fmla="*/ 56 h 60"/>
                  <a:gd name="T100" fmla="*/ 18 w 38"/>
                  <a:gd name="T101" fmla="*/ 58 h 60"/>
                  <a:gd name="T102" fmla="*/ 20 w 38"/>
                  <a:gd name="T103" fmla="*/ 58 h 60"/>
                  <a:gd name="T104" fmla="*/ 22 w 38"/>
                  <a:gd name="T105" fmla="*/ 58 h 60"/>
                  <a:gd name="T106" fmla="*/ 24 w 38"/>
                  <a:gd name="T107" fmla="*/ 56 h 60"/>
                  <a:gd name="T108" fmla="*/ 24 w 38"/>
                  <a:gd name="T109" fmla="*/ 54 h 60"/>
                  <a:gd name="T110" fmla="*/ 26 w 38"/>
                  <a:gd name="T111" fmla="*/ 50 h 60"/>
                  <a:gd name="T112" fmla="*/ 26 w 38"/>
                  <a:gd name="T113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8" h="60">
                    <a:moveTo>
                      <a:pt x="38" y="30"/>
                    </a:moveTo>
                    <a:lnTo>
                      <a:pt x="38" y="38"/>
                    </a:lnTo>
                    <a:lnTo>
                      <a:pt x="36" y="46"/>
                    </a:lnTo>
                    <a:lnTo>
                      <a:pt x="34" y="50"/>
                    </a:lnTo>
                    <a:lnTo>
                      <a:pt x="32" y="54"/>
                    </a:lnTo>
                    <a:lnTo>
                      <a:pt x="30" y="56"/>
                    </a:lnTo>
                    <a:lnTo>
                      <a:pt x="26" y="58"/>
                    </a:lnTo>
                    <a:lnTo>
                      <a:pt x="24" y="60"/>
                    </a:lnTo>
                    <a:lnTo>
                      <a:pt x="20" y="60"/>
                    </a:lnTo>
                    <a:lnTo>
                      <a:pt x="16" y="60"/>
                    </a:lnTo>
                    <a:lnTo>
                      <a:pt x="12" y="58"/>
                    </a:lnTo>
                    <a:lnTo>
                      <a:pt x="8" y="56"/>
                    </a:lnTo>
                    <a:lnTo>
                      <a:pt x="6" y="52"/>
                    </a:lnTo>
                    <a:lnTo>
                      <a:pt x="4" y="50"/>
                    </a:lnTo>
                    <a:lnTo>
                      <a:pt x="2" y="44"/>
                    </a:lnTo>
                    <a:lnTo>
                      <a:pt x="2" y="38"/>
                    </a:lnTo>
                    <a:lnTo>
                      <a:pt x="0" y="32"/>
                    </a:ln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24" y="2"/>
                    </a:lnTo>
                    <a:lnTo>
                      <a:pt x="30" y="4"/>
                    </a:lnTo>
                    <a:lnTo>
                      <a:pt x="32" y="8"/>
                    </a:lnTo>
                    <a:lnTo>
                      <a:pt x="36" y="14"/>
                    </a:lnTo>
                    <a:lnTo>
                      <a:pt x="38" y="22"/>
                    </a:lnTo>
                    <a:lnTo>
                      <a:pt x="38" y="30"/>
                    </a:lnTo>
                    <a:close/>
                    <a:moveTo>
                      <a:pt x="26" y="30"/>
                    </a:moveTo>
                    <a:lnTo>
                      <a:pt x="26" y="22"/>
                    </a:lnTo>
                    <a:lnTo>
                      <a:pt x="26" y="16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6" y="6"/>
                    </a:lnTo>
                    <a:lnTo>
                      <a:pt x="14" y="10"/>
                    </a:lnTo>
                    <a:lnTo>
                      <a:pt x="14" y="12"/>
                    </a:lnTo>
                    <a:lnTo>
                      <a:pt x="14" y="18"/>
                    </a:lnTo>
                    <a:lnTo>
                      <a:pt x="14" y="26"/>
                    </a:lnTo>
                    <a:lnTo>
                      <a:pt x="14" y="36"/>
                    </a:lnTo>
                    <a:lnTo>
                      <a:pt x="14" y="44"/>
                    </a:lnTo>
                    <a:lnTo>
                      <a:pt x="14" y="50"/>
                    </a:lnTo>
                    <a:lnTo>
                      <a:pt x="14" y="52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8"/>
                    </a:lnTo>
                    <a:lnTo>
                      <a:pt x="24" y="56"/>
                    </a:lnTo>
                    <a:lnTo>
                      <a:pt x="24" y="54"/>
                    </a:lnTo>
                    <a:lnTo>
                      <a:pt x="26" y="50"/>
                    </a:lnTo>
                    <a:lnTo>
                      <a:pt x="26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3" name="Freeform 291"/>
              <p:cNvSpPr>
                <a:spLocks noEditPoints="1"/>
              </p:cNvSpPr>
              <p:nvPr/>
            </p:nvSpPr>
            <p:spPr bwMode="auto">
              <a:xfrm>
                <a:off x="4054" y="2462"/>
                <a:ext cx="76" cy="60"/>
              </a:xfrm>
              <a:custGeom>
                <a:avLst/>
                <a:gdLst>
                  <a:gd name="T0" fmla="*/ 22 w 76"/>
                  <a:gd name="T1" fmla="*/ 60 h 60"/>
                  <a:gd name="T2" fmla="*/ 56 w 76"/>
                  <a:gd name="T3" fmla="*/ 0 h 60"/>
                  <a:gd name="T4" fmla="*/ 14 w 76"/>
                  <a:gd name="T5" fmla="*/ 0 h 60"/>
                  <a:gd name="T6" fmla="*/ 26 w 76"/>
                  <a:gd name="T7" fmla="*/ 4 h 60"/>
                  <a:gd name="T8" fmla="*/ 30 w 76"/>
                  <a:gd name="T9" fmla="*/ 16 h 60"/>
                  <a:gd name="T10" fmla="*/ 26 w 76"/>
                  <a:gd name="T11" fmla="*/ 26 h 60"/>
                  <a:gd name="T12" fmla="*/ 14 w 76"/>
                  <a:gd name="T13" fmla="*/ 30 h 60"/>
                  <a:gd name="T14" fmla="*/ 4 w 76"/>
                  <a:gd name="T15" fmla="*/ 26 h 60"/>
                  <a:gd name="T16" fmla="*/ 0 w 76"/>
                  <a:gd name="T17" fmla="*/ 16 h 60"/>
                  <a:gd name="T18" fmla="*/ 4 w 76"/>
                  <a:gd name="T19" fmla="*/ 4 h 60"/>
                  <a:gd name="T20" fmla="*/ 14 w 76"/>
                  <a:gd name="T21" fmla="*/ 0 h 60"/>
                  <a:gd name="T22" fmla="*/ 14 w 76"/>
                  <a:gd name="T23" fmla="*/ 2 h 60"/>
                  <a:gd name="T24" fmla="*/ 12 w 76"/>
                  <a:gd name="T25" fmla="*/ 4 h 60"/>
                  <a:gd name="T26" fmla="*/ 12 w 76"/>
                  <a:gd name="T27" fmla="*/ 10 h 60"/>
                  <a:gd name="T28" fmla="*/ 12 w 76"/>
                  <a:gd name="T29" fmla="*/ 22 h 60"/>
                  <a:gd name="T30" fmla="*/ 12 w 76"/>
                  <a:gd name="T31" fmla="*/ 28 h 60"/>
                  <a:gd name="T32" fmla="*/ 14 w 76"/>
                  <a:gd name="T33" fmla="*/ 28 h 60"/>
                  <a:gd name="T34" fmla="*/ 16 w 76"/>
                  <a:gd name="T35" fmla="*/ 28 h 60"/>
                  <a:gd name="T36" fmla="*/ 18 w 76"/>
                  <a:gd name="T37" fmla="*/ 28 h 60"/>
                  <a:gd name="T38" fmla="*/ 18 w 76"/>
                  <a:gd name="T39" fmla="*/ 22 h 60"/>
                  <a:gd name="T40" fmla="*/ 18 w 76"/>
                  <a:gd name="T41" fmla="*/ 10 h 60"/>
                  <a:gd name="T42" fmla="*/ 18 w 76"/>
                  <a:gd name="T43" fmla="*/ 4 h 60"/>
                  <a:gd name="T44" fmla="*/ 16 w 76"/>
                  <a:gd name="T45" fmla="*/ 2 h 60"/>
                  <a:gd name="T46" fmla="*/ 62 w 76"/>
                  <a:gd name="T47" fmla="*/ 30 h 60"/>
                  <a:gd name="T48" fmla="*/ 72 w 76"/>
                  <a:gd name="T49" fmla="*/ 34 h 60"/>
                  <a:gd name="T50" fmla="*/ 76 w 76"/>
                  <a:gd name="T51" fmla="*/ 46 h 60"/>
                  <a:gd name="T52" fmla="*/ 72 w 76"/>
                  <a:gd name="T53" fmla="*/ 56 h 60"/>
                  <a:gd name="T54" fmla="*/ 62 w 76"/>
                  <a:gd name="T55" fmla="*/ 60 h 60"/>
                  <a:gd name="T56" fmla="*/ 52 w 76"/>
                  <a:gd name="T57" fmla="*/ 56 h 60"/>
                  <a:gd name="T58" fmla="*/ 48 w 76"/>
                  <a:gd name="T59" fmla="*/ 46 h 60"/>
                  <a:gd name="T60" fmla="*/ 52 w 76"/>
                  <a:gd name="T61" fmla="*/ 34 h 60"/>
                  <a:gd name="T62" fmla="*/ 62 w 76"/>
                  <a:gd name="T63" fmla="*/ 30 h 60"/>
                  <a:gd name="T64" fmla="*/ 62 w 76"/>
                  <a:gd name="T65" fmla="*/ 32 h 60"/>
                  <a:gd name="T66" fmla="*/ 60 w 76"/>
                  <a:gd name="T67" fmla="*/ 34 h 60"/>
                  <a:gd name="T68" fmla="*/ 58 w 76"/>
                  <a:gd name="T69" fmla="*/ 40 h 60"/>
                  <a:gd name="T70" fmla="*/ 58 w 76"/>
                  <a:gd name="T71" fmla="*/ 52 h 60"/>
                  <a:gd name="T72" fmla="*/ 60 w 76"/>
                  <a:gd name="T73" fmla="*/ 58 h 60"/>
                  <a:gd name="T74" fmla="*/ 62 w 76"/>
                  <a:gd name="T75" fmla="*/ 58 h 60"/>
                  <a:gd name="T76" fmla="*/ 64 w 76"/>
                  <a:gd name="T77" fmla="*/ 58 h 60"/>
                  <a:gd name="T78" fmla="*/ 64 w 76"/>
                  <a:gd name="T79" fmla="*/ 58 h 60"/>
                  <a:gd name="T80" fmla="*/ 66 w 76"/>
                  <a:gd name="T81" fmla="*/ 52 h 60"/>
                  <a:gd name="T82" fmla="*/ 66 w 76"/>
                  <a:gd name="T83" fmla="*/ 40 h 60"/>
                  <a:gd name="T84" fmla="*/ 64 w 76"/>
                  <a:gd name="T85" fmla="*/ 34 h 60"/>
                  <a:gd name="T86" fmla="*/ 64 w 76"/>
                  <a:gd name="T87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6" h="60">
                    <a:moveTo>
                      <a:pt x="62" y="0"/>
                    </a:moveTo>
                    <a:lnTo>
                      <a:pt x="22" y="60"/>
                    </a:lnTo>
                    <a:lnTo>
                      <a:pt x="16" y="60"/>
                    </a:lnTo>
                    <a:lnTo>
                      <a:pt x="56" y="0"/>
                    </a:lnTo>
                    <a:lnTo>
                      <a:pt x="62" y="0"/>
                    </a:lnTo>
                    <a:close/>
                    <a:moveTo>
                      <a:pt x="14" y="0"/>
                    </a:moveTo>
                    <a:lnTo>
                      <a:pt x="20" y="2"/>
                    </a:lnTo>
                    <a:lnTo>
                      <a:pt x="26" y="4"/>
                    </a:lnTo>
                    <a:lnTo>
                      <a:pt x="28" y="10"/>
                    </a:lnTo>
                    <a:lnTo>
                      <a:pt x="30" y="16"/>
                    </a:lnTo>
                    <a:lnTo>
                      <a:pt x="28" y="22"/>
                    </a:lnTo>
                    <a:lnTo>
                      <a:pt x="26" y="26"/>
                    </a:lnTo>
                    <a:lnTo>
                      <a:pt x="20" y="30"/>
                    </a:lnTo>
                    <a:lnTo>
                      <a:pt x="14" y="30"/>
                    </a:lnTo>
                    <a:lnTo>
                      <a:pt x="10" y="30"/>
                    </a:lnTo>
                    <a:lnTo>
                      <a:pt x="4" y="26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4" y="0"/>
                    </a:lnTo>
                    <a:close/>
                    <a:moveTo>
                      <a:pt x="14" y="2"/>
                    </a:moveTo>
                    <a:lnTo>
                      <a:pt x="14" y="2"/>
                    </a:lnTo>
                    <a:lnTo>
                      <a:pt x="12" y="4"/>
                    </a:lnTo>
                    <a:lnTo>
                      <a:pt x="12" y="6"/>
                    </a:lnTo>
                    <a:lnTo>
                      <a:pt x="12" y="10"/>
                    </a:lnTo>
                    <a:lnTo>
                      <a:pt x="12" y="16"/>
                    </a:lnTo>
                    <a:lnTo>
                      <a:pt x="12" y="22"/>
                    </a:lnTo>
                    <a:lnTo>
                      <a:pt x="12" y="26"/>
                    </a:lnTo>
                    <a:lnTo>
                      <a:pt x="12" y="28"/>
                    </a:lnTo>
                    <a:lnTo>
                      <a:pt x="14" y="28"/>
                    </a:lnTo>
                    <a:lnTo>
                      <a:pt x="16" y="28"/>
                    </a:lnTo>
                    <a:lnTo>
                      <a:pt x="18" y="28"/>
                    </a:lnTo>
                    <a:lnTo>
                      <a:pt x="18" y="26"/>
                    </a:lnTo>
                    <a:lnTo>
                      <a:pt x="18" y="22"/>
                    </a:lnTo>
                    <a:lnTo>
                      <a:pt x="18" y="16"/>
                    </a:lnTo>
                    <a:lnTo>
                      <a:pt x="18" y="10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4" y="2"/>
                    </a:lnTo>
                    <a:close/>
                    <a:moveTo>
                      <a:pt x="62" y="30"/>
                    </a:moveTo>
                    <a:lnTo>
                      <a:pt x="68" y="32"/>
                    </a:lnTo>
                    <a:lnTo>
                      <a:pt x="72" y="34"/>
                    </a:lnTo>
                    <a:lnTo>
                      <a:pt x="76" y="40"/>
                    </a:lnTo>
                    <a:lnTo>
                      <a:pt x="76" y="46"/>
                    </a:lnTo>
                    <a:lnTo>
                      <a:pt x="76" y="52"/>
                    </a:lnTo>
                    <a:lnTo>
                      <a:pt x="72" y="56"/>
                    </a:lnTo>
                    <a:lnTo>
                      <a:pt x="68" y="60"/>
                    </a:lnTo>
                    <a:lnTo>
                      <a:pt x="62" y="60"/>
                    </a:lnTo>
                    <a:lnTo>
                      <a:pt x="56" y="60"/>
                    </a:lnTo>
                    <a:lnTo>
                      <a:pt x="52" y="56"/>
                    </a:lnTo>
                    <a:lnTo>
                      <a:pt x="48" y="52"/>
                    </a:lnTo>
                    <a:lnTo>
                      <a:pt x="48" y="46"/>
                    </a:lnTo>
                    <a:lnTo>
                      <a:pt x="48" y="40"/>
                    </a:lnTo>
                    <a:lnTo>
                      <a:pt x="52" y="34"/>
                    </a:lnTo>
                    <a:lnTo>
                      <a:pt x="56" y="32"/>
                    </a:lnTo>
                    <a:lnTo>
                      <a:pt x="62" y="30"/>
                    </a:lnTo>
                    <a:close/>
                    <a:moveTo>
                      <a:pt x="62" y="32"/>
                    </a:moveTo>
                    <a:lnTo>
                      <a:pt x="62" y="32"/>
                    </a:lnTo>
                    <a:lnTo>
                      <a:pt x="60" y="32"/>
                    </a:lnTo>
                    <a:lnTo>
                      <a:pt x="60" y="34"/>
                    </a:lnTo>
                    <a:lnTo>
                      <a:pt x="60" y="36"/>
                    </a:lnTo>
                    <a:lnTo>
                      <a:pt x="58" y="40"/>
                    </a:lnTo>
                    <a:lnTo>
                      <a:pt x="58" y="46"/>
                    </a:lnTo>
                    <a:lnTo>
                      <a:pt x="58" y="52"/>
                    </a:lnTo>
                    <a:lnTo>
                      <a:pt x="60" y="56"/>
                    </a:lnTo>
                    <a:lnTo>
                      <a:pt x="60" y="58"/>
                    </a:lnTo>
                    <a:lnTo>
                      <a:pt x="62" y="58"/>
                    </a:lnTo>
                    <a:lnTo>
                      <a:pt x="64" y="58"/>
                    </a:lnTo>
                    <a:lnTo>
                      <a:pt x="66" y="56"/>
                    </a:lnTo>
                    <a:lnTo>
                      <a:pt x="66" y="52"/>
                    </a:lnTo>
                    <a:lnTo>
                      <a:pt x="66" y="46"/>
                    </a:lnTo>
                    <a:lnTo>
                      <a:pt x="66" y="40"/>
                    </a:lnTo>
                    <a:lnTo>
                      <a:pt x="66" y="36"/>
                    </a:lnTo>
                    <a:lnTo>
                      <a:pt x="64" y="34"/>
                    </a:lnTo>
                    <a:lnTo>
                      <a:pt x="64" y="32"/>
                    </a:lnTo>
                    <a:lnTo>
                      <a:pt x="6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4" name="Rectangle 292"/>
              <p:cNvSpPr>
                <a:spLocks noChangeArrowheads="1"/>
              </p:cNvSpPr>
              <p:nvPr/>
            </p:nvSpPr>
            <p:spPr bwMode="auto">
              <a:xfrm>
                <a:off x="4200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5" name="Rectangle 293"/>
              <p:cNvSpPr>
                <a:spLocks noChangeArrowheads="1"/>
              </p:cNvSpPr>
              <p:nvPr/>
            </p:nvSpPr>
            <p:spPr bwMode="auto">
              <a:xfrm>
                <a:off x="1552" y="255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6" name="Freeform 294"/>
              <p:cNvSpPr>
                <a:spLocks noEditPoints="1"/>
              </p:cNvSpPr>
              <p:nvPr/>
            </p:nvSpPr>
            <p:spPr bwMode="auto">
              <a:xfrm>
                <a:off x="1586" y="2590"/>
                <a:ext cx="36" cy="42"/>
              </a:xfrm>
              <a:custGeom>
                <a:avLst/>
                <a:gdLst>
                  <a:gd name="T0" fmla="*/ 18 w 36"/>
                  <a:gd name="T1" fmla="*/ 38 h 42"/>
                  <a:gd name="T2" fmla="*/ 14 w 36"/>
                  <a:gd name="T3" fmla="*/ 40 h 42"/>
                  <a:gd name="T4" fmla="*/ 10 w 36"/>
                  <a:gd name="T5" fmla="*/ 42 h 42"/>
                  <a:gd name="T6" fmla="*/ 2 w 36"/>
                  <a:gd name="T7" fmla="*/ 38 h 42"/>
                  <a:gd name="T8" fmla="*/ 0 w 36"/>
                  <a:gd name="T9" fmla="*/ 32 h 42"/>
                  <a:gd name="T10" fmla="*/ 2 w 36"/>
                  <a:gd name="T11" fmla="*/ 26 h 42"/>
                  <a:gd name="T12" fmla="*/ 8 w 36"/>
                  <a:gd name="T13" fmla="*/ 20 h 42"/>
                  <a:gd name="T14" fmla="*/ 22 w 36"/>
                  <a:gd name="T15" fmla="*/ 14 h 42"/>
                  <a:gd name="T16" fmla="*/ 22 w 36"/>
                  <a:gd name="T17" fmla="*/ 8 h 42"/>
                  <a:gd name="T18" fmla="*/ 18 w 36"/>
                  <a:gd name="T19" fmla="*/ 4 h 42"/>
                  <a:gd name="T20" fmla="*/ 12 w 36"/>
                  <a:gd name="T21" fmla="*/ 4 h 42"/>
                  <a:gd name="T22" fmla="*/ 10 w 36"/>
                  <a:gd name="T23" fmla="*/ 6 h 42"/>
                  <a:gd name="T24" fmla="*/ 8 w 36"/>
                  <a:gd name="T25" fmla="*/ 10 h 42"/>
                  <a:gd name="T26" fmla="*/ 8 w 36"/>
                  <a:gd name="T27" fmla="*/ 14 h 42"/>
                  <a:gd name="T28" fmla="*/ 6 w 36"/>
                  <a:gd name="T29" fmla="*/ 14 h 42"/>
                  <a:gd name="T30" fmla="*/ 2 w 36"/>
                  <a:gd name="T31" fmla="*/ 14 h 42"/>
                  <a:gd name="T32" fmla="*/ 2 w 36"/>
                  <a:gd name="T33" fmla="*/ 10 h 42"/>
                  <a:gd name="T34" fmla="*/ 6 w 36"/>
                  <a:gd name="T35" fmla="*/ 4 h 42"/>
                  <a:gd name="T36" fmla="*/ 16 w 36"/>
                  <a:gd name="T37" fmla="*/ 0 h 42"/>
                  <a:gd name="T38" fmla="*/ 24 w 36"/>
                  <a:gd name="T39" fmla="*/ 2 h 42"/>
                  <a:gd name="T40" fmla="*/ 28 w 36"/>
                  <a:gd name="T41" fmla="*/ 6 h 42"/>
                  <a:gd name="T42" fmla="*/ 28 w 36"/>
                  <a:gd name="T43" fmla="*/ 14 h 42"/>
                  <a:gd name="T44" fmla="*/ 30 w 36"/>
                  <a:gd name="T45" fmla="*/ 32 h 42"/>
                  <a:gd name="T46" fmla="*/ 30 w 36"/>
                  <a:gd name="T47" fmla="*/ 34 h 42"/>
                  <a:gd name="T48" fmla="*/ 30 w 36"/>
                  <a:gd name="T49" fmla="*/ 36 h 42"/>
                  <a:gd name="T50" fmla="*/ 32 w 36"/>
                  <a:gd name="T51" fmla="*/ 36 h 42"/>
                  <a:gd name="T52" fmla="*/ 34 w 36"/>
                  <a:gd name="T53" fmla="*/ 34 h 42"/>
                  <a:gd name="T54" fmla="*/ 36 w 36"/>
                  <a:gd name="T55" fmla="*/ 34 h 42"/>
                  <a:gd name="T56" fmla="*/ 26 w 36"/>
                  <a:gd name="T57" fmla="*/ 42 h 42"/>
                  <a:gd name="T58" fmla="*/ 22 w 36"/>
                  <a:gd name="T59" fmla="*/ 40 h 42"/>
                  <a:gd name="T60" fmla="*/ 22 w 36"/>
                  <a:gd name="T61" fmla="*/ 34 h 42"/>
                  <a:gd name="T62" fmla="*/ 22 w 36"/>
                  <a:gd name="T63" fmla="*/ 18 h 42"/>
                  <a:gd name="T64" fmla="*/ 14 w 36"/>
                  <a:gd name="T65" fmla="*/ 20 h 42"/>
                  <a:gd name="T66" fmla="*/ 8 w 36"/>
                  <a:gd name="T67" fmla="*/ 24 h 42"/>
                  <a:gd name="T68" fmla="*/ 8 w 36"/>
                  <a:gd name="T69" fmla="*/ 28 h 42"/>
                  <a:gd name="T70" fmla="*/ 8 w 36"/>
                  <a:gd name="T71" fmla="*/ 34 h 42"/>
                  <a:gd name="T72" fmla="*/ 14 w 36"/>
                  <a:gd name="T73" fmla="*/ 36 h 42"/>
                  <a:gd name="T74" fmla="*/ 22 w 36"/>
                  <a:gd name="T75" fmla="*/ 3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" h="42">
                    <a:moveTo>
                      <a:pt x="22" y="34"/>
                    </a:moveTo>
                    <a:lnTo>
                      <a:pt x="18" y="38"/>
                    </a:lnTo>
                    <a:lnTo>
                      <a:pt x="16" y="40"/>
                    </a:lnTo>
                    <a:lnTo>
                      <a:pt x="14" y="40"/>
                    </a:lnTo>
                    <a:lnTo>
                      <a:pt x="12" y="40"/>
                    </a:lnTo>
                    <a:lnTo>
                      <a:pt x="10" y="42"/>
                    </a:lnTo>
                    <a:lnTo>
                      <a:pt x="6" y="40"/>
                    </a:lnTo>
                    <a:lnTo>
                      <a:pt x="2" y="38"/>
                    </a:lnTo>
                    <a:lnTo>
                      <a:pt x="0" y="36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2" y="26"/>
                    </a:lnTo>
                    <a:lnTo>
                      <a:pt x="4" y="24"/>
                    </a:lnTo>
                    <a:lnTo>
                      <a:pt x="8" y="20"/>
                    </a:lnTo>
                    <a:lnTo>
                      <a:pt x="12" y="18"/>
                    </a:lnTo>
                    <a:lnTo>
                      <a:pt x="22" y="14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18" y="4"/>
                    </a:lnTo>
                    <a:lnTo>
                      <a:pt x="14" y="2"/>
                    </a:lnTo>
                    <a:lnTo>
                      <a:pt x="12" y="4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8" y="8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6"/>
                    </a:lnTo>
                    <a:lnTo>
                      <a:pt x="6" y="4"/>
                    </a:lnTo>
                    <a:lnTo>
                      <a:pt x="10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8" y="8"/>
                    </a:lnTo>
                    <a:lnTo>
                      <a:pt x="28" y="14"/>
                    </a:lnTo>
                    <a:lnTo>
                      <a:pt x="28" y="26"/>
                    </a:lnTo>
                    <a:lnTo>
                      <a:pt x="30" y="32"/>
                    </a:lnTo>
                    <a:lnTo>
                      <a:pt x="30" y="34"/>
                    </a:lnTo>
                    <a:lnTo>
                      <a:pt x="30" y="36"/>
                    </a:lnTo>
                    <a:lnTo>
                      <a:pt x="32" y="36"/>
                    </a:lnTo>
                    <a:lnTo>
                      <a:pt x="34" y="34"/>
                    </a:lnTo>
                    <a:lnTo>
                      <a:pt x="36" y="32"/>
                    </a:lnTo>
                    <a:lnTo>
                      <a:pt x="36" y="34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24" y="40"/>
                    </a:lnTo>
                    <a:lnTo>
                      <a:pt x="22" y="40"/>
                    </a:lnTo>
                    <a:lnTo>
                      <a:pt x="22" y="38"/>
                    </a:lnTo>
                    <a:lnTo>
                      <a:pt x="22" y="34"/>
                    </a:lnTo>
                    <a:close/>
                    <a:moveTo>
                      <a:pt x="22" y="32"/>
                    </a:moveTo>
                    <a:lnTo>
                      <a:pt x="22" y="18"/>
                    </a:lnTo>
                    <a:lnTo>
                      <a:pt x="16" y="20"/>
                    </a:lnTo>
                    <a:lnTo>
                      <a:pt x="14" y="20"/>
                    </a:lnTo>
                    <a:lnTo>
                      <a:pt x="10" y="22"/>
                    </a:lnTo>
                    <a:lnTo>
                      <a:pt x="8" y="24"/>
                    </a:lnTo>
                    <a:lnTo>
                      <a:pt x="8" y="26"/>
                    </a:lnTo>
                    <a:lnTo>
                      <a:pt x="8" y="28"/>
                    </a:lnTo>
                    <a:lnTo>
                      <a:pt x="8" y="32"/>
                    </a:lnTo>
                    <a:lnTo>
                      <a:pt x="8" y="34"/>
                    </a:lnTo>
                    <a:lnTo>
                      <a:pt x="10" y="36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2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7" name="Freeform 295"/>
              <p:cNvSpPr>
                <a:spLocks/>
              </p:cNvSpPr>
              <p:nvPr/>
            </p:nvSpPr>
            <p:spPr bwMode="auto">
              <a:xfrm>
                <a:off x="1626" y="2590"/>
                <a:ext cx="32" cy="42"/>
              </a:xfrm>
              <a:custGeom>
                <a:avLst/>
                <a:gdLst>
                  <a:gd name="T0" fmla="*/ 32 w 32"/>
                  <a:gd name="T1" fmla="*/ 24 h 42"/>
                  <a:gd name="T2" fmla="*/ 30 w 32"/>
                  <a:gd name="T3" fmla="*/ 32 h 42"/>
                  <a:gd name="T4" fmla="*/ 26 w 32"/>
                  <a:gd name="T5" fmla="*/ 38 h 42"/>
                  <a:gd name="T6" fmla="*/ 20 w 32"/>
                  <a:gd name="T7" fmla="*/ 40 h 42"/>
                  <a:gd name="T8" fmla="*/ 16 w 32"/>
                  <a:gd name="T9" fmla="*/ 42 h 42"/>
                  <a:gd name="T10" fmla="*/ 10 w 32"/>
                  <a:gd name="T11" fmla="*/ 40 h 42"/>
                  <a:gd name="T12" fmla="*/ 4 w 32"/>
                  <a:gd name="T13" fmla="*/ 36 h 42"/>
                  <a:gd name="T14" fmla="*/ 2 w 32"/>
                  <a:gd name="T15" fmla="*/ 32 h 42"/>
                  <a:gd name="T16" fmla="*/ 0 w 32"/>
                  <a:gd name="T17" fmla="*/ 26 h 42"/>
                  <a:gd name="T18" fmla="*/ 0 w 32"/>
                  <a:gd name="T19" fmla="*/ 20 h 42"/>
                  <a:gd name="T20" fmla="*/ 0 w 32"/>
                  <a:gd name="T21" fmla="*/ 14 h 42"/>
                  <a:gd name="T22" fmla="*/ 2 w 32"/>
                  <a:gd name="T23" fmla="*/ 10 h 42"/>
                  <a:gd name="T24" fmla="*/ 4 w 32"/>
                  <a:gd name="T25" fmla="*/ 6 h 42"/>
                  <a:gd name="T26" fmla="*/ 10 w 32"/>
                  <a:gd name="T27" fmla="*/ 2 h 42"/>
                  <a:gd name="T28" fmla="*/ 18 w 32"/>
                  <a:gd name="T29" fmla="*/ 0 h 42"/>
                  <a:gd name="T30" fmla="*/ 22 w 32"/>
                  <a:gd name="T31" fmla="*/ 0 h 42"/>
                  <a:gd name="T32" fmla="*/ 26 w 32"/>
                  <a:gd name="T33" fmla="*/ 4 h 42"/>
                  <a:gd name="T34" fmla="*/ 30 w 32"/>
                  <a:gd name="T35" fmla="*/ 6 h 42"/>
                  <a:gd name="T36" fmla="*/ 30 w 32"/>
                  <a:gd name="T37" fmla="*/ 10 h 42"/>
                  <a:gd name="T38" fmla="*/ 30 w 32"/>
                  <a:gd name="T39" fmla="*/ 10 h 42"/>
                  <a:gd name="T40" fmla="*/ 30 w 32"/>
                  <a:gd name="T41" fmla="*/ 12 h 42"/>
                  <a:gd name="T42" fmla="*/ 28 w 32"/>
                  <a:gd name="T43" fmla="*/ 12 h 42"/>
                  <a:gd name="T44" fmla="*/ 26 w 32"/>
                  <a:gd name="T45" fmla="*/ 12 h 42"/>
                  <a:gd name="T46" fmla="*/ 24 w 32"/>
                  <a:gd name="T47" fmla="*/ 12 h 42"/>
                  <a:gd name="T48" fmla="*/ 24 w 32"/>
                  <a:gd name="T49" fmla="*/ 12 h 42"/>
                  <a:gd name="T50" fmla="*/ 22 w 32"/>
                  <a:gd name="T51" fmla="*/ 10 h 42"/>
                  <a:gd name="T52" fmla="*/ 22 w 32"/>
                  <a:gd name="T53" fmla="*/ 8 h 42"/>
                  <a:gd name="T54" fmla="*/ 22 w 32"/>
                  <a:gd name="T55" fmla="*/ 6 h 42"/>
                  <a:gd name="T56" fmla="*/ 20 w 32"/>
                  <a:gd name="T57" fmla="*/ 4 h 42"/>
                  <a:gd name="T58" fmla="*/ 18 w 32"/>
                  <a:gd name="T59" fmla="*/ 4 h 42"/>
                  <a:gd name="T60" fmla="*/ 16 w 32"/>
                  <a:gd name="T61" fmla="*/ 2 h 42"/>
                  <a:gd name="T62" fmla="*/ 12 w 32"/>
                  <a:gd name="T63" fmla="*/ 4 h 42"/>
                  <a:gd name="T64" fmla="*/ 10 w 32"/>
                  <a:gd name="T65" fmla="*/ 6 h 42"/>
                  <a:gd name="T66" fmla="*/ 8 w 32"/>
                  <a:gd name="T67" fmla="*/ 10 h 42"/>
                  <a:gd name="T68" fmla="*/ 6 w 32"/>
                  <a:gd name="T69" fmla="*/ 16 h 42"/>
                  <a:gd name="T70" fmla="*/ 8 w 32"/>
                  <a:gd name="T71" fmla="*/ 24 h 42"/>
                  <a:gd name="T72" fmla="*/ 10 w 32"/>
                  <a:gd name="T73" fmla="*/ 28 h 42"/>
                  <a:gd name="T74" fmla="*/ 14 w 32"/>
                  <a:gd name="T75" fmla="*/ 32 h 42"/>
                  <a:gd name="T76" fmla="*/ 18 w 32"/>
                  <a:gd name="T77" fmla="*/ 34 h 42"/>
                  <a:gd name="T78" fmla="*/ 22 w 32"/>
                  <a:gd name="T79" fmla="*/ 34 h 42"/>
                  <a:gd name="T80" fmla="*/ 26 w 32"/>
                  <a:gd name="T81" fmla="*/ 32 h 42"/>
                  <a:gd name="T82" fmla="*/ 28 w 32"/>
                  <a:gd name="T83" fmla="*/ 28 h 42"/>
                  <a:gd name="T84" fmla="*/ 30 w 32"/>
                  <a:gd name="T85" fmla="*/ 24 h 42"/>
                  <a:gd name="T86" fmla="*/ 32 w 32"/>
                  <a:gd name="T87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" h="42">
                    <a:moveTo>
                      <a:pt x="32" y="24"/>
                    </a:moveTo>
                    <a:lnTo>
                      <a:pt x="30" y="32"/>
                    </a:lnTo>
                    <a:lnTo>
                      <a:pt x="26" y="38"/>
                    </a:lnTo>
                    <a:lnTo>
                      <a:pt x="20" y="40"/>
                    </a:lnTo>
                    <a:lnTo>
                      <a:pt x="16" y="42"/>
                    </a:lnTo>
                    <a:lnTo>
                      <a:pt x="10" y="40"/>
                    </a:lnTo>
                    <a:lnTo>
                      <a:pt x="4" y="36"/>
                    </a:lnTo>
                    <a:lnTo>
                      <a:pt x="2" y="32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4" y="6"/>
                    </a:lnTo>
                    <a:lnTo>
                      <a:pt x="10" y="2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4"/>
                    </a:lnTo>
                    <a:lnTo>
                      <a:pt x="30" y="6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8" y="12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2" y="4"/>
                    </a:lnTo>
                    <a:lnTo>
                      <a:pt x="10" y="6"/>
                    </a:lnTo>
                    <a:lnTo>
                      <a:pt x="8" y="10"/>
                    </a:lnTo>
                    <a:lnTo>
                      <a:pt x="6" y="16"/>
                    </a:lnTo>
                    <a:lnTo>
                      <a:pt x="8" y="24"/>
                    </a:lnTo>
                    <a:lnTo>
                      <a:pt x="10" y="28"/>
                    </a:lnTo>
                    <a:lnTo>
                      <a:pt x="14" y="32"/>
                    </a:lnTo>
                    <a:lnTo>
                      <a:pt x="18" y="34"/>
                    </a:lnTo>
                    <a:lnTo>
                      <a:pt x="22" y="34"/>
                    </a:lnTo>
                    <a:lnTo>
                      <a:pt x="26" y="32"/>
                    </a:lnTo>
                    <a:lnTo>
                      <a:pt x="28" y="28"/>
                    </a:lnTo>
                    <a:lnTo>
                      <a:pt x="30" y="24"/>
                    </a:lnTo>
                    <a:lnTo>
                      <a:pt x="3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8" name="Freeform 296"/>
              <p:cNvSpPr>
                <a:spLocks/>
              </p:cNvSpPr>
              <p:nvPr/>
            </p:nvSpPr>
            <p:spPr bwMode="auto">
              <a:xfrm>
                <a:off x="1664" y="2590"/>
                <a:ext cx="34" cy="42"/>
              </a:xfrm>
              <a:custGeom>
                <a:avLst/>
                <a:gdLst>
                  <a:gd name="T0" fmla="*/ 34 w 34"/>
                  <a:gd name="T1" fmla="*/ 24 h 42"/>
                  <a:gd name="T2" fmla="*/ 30 w 34"/>
                  <a:gd name="T3" fmla="*/ 32 h 42"/>
                  <a:gd name="T4" fmla="*/ 26 w 34"/>
                  <a:gd name="T5" fmla="*/ 38 h 42"/>
                  <a:gd name="T6" fmla="*/ 22 w 34"/>
                  <a:gd name="T7" fmla="*/ 40 h 42"/>
                  <a:gd name="T8" fmla="*/ 16 w 34"/>
                  <a:gd name="T9" fmla="*/ 42 h 42"/>
                  <a:gd name="T10" fmla="*/ 10 w 34"/>
                  <a:gd name="T11" fmla="*/ 40 h 42"/>
                  <a:gd name="T12" fmla="*/ 6 w 34"/>
                  <a:gd name="T13" fmla="*/ 36 h 42"/>
                  <a:gd name="T14" fmla="*/ 2 w 34"/>
                  <a:gd name="T15" fmla="*/ 32 h 42"/>
                  <a:gd name="T16" fmla="*/ 0 w 34"/>
                  <a:gd name="T17" fmla="*/ 26 h 42"/>
                  <a:gd name="T18" fmla="*/ 0 w 34"/>
                  <a:gd name="T19" fmla="*/ 20 h 42"/>
                  <a:gd name="T20" fmla="*/ 0 w 34"/>
                  <a:gd name="T21" fmla="*/ 14 h 42"/>
                  <a:gd name="T22" fmla="*/ 2 w 34"/>
                  <a:gd name="T23" fmla="*/ 10 h 42"/>
                  <a:gd name="T24" fmla="*/ 6 w 34"/>
                  <a:gd name="T25" fmla="*/ 6 h 42"/>
                  <a:gd name="T26" fmla="*/ 12 w 34"/>
                  <a:gd name="T27" fmla="*/ 2 h 42"/>
                  <a:gd name="T28" fmla="*/ 18 w 34"/>
                  <a:gd name="T29" fmla="*/ 0 h 42"/>
                  <a:gd name="T30" fmla="*/ 24 w 34"/>
                  <a:gd name="T31" fmla="*/ 0 h 42"/>
                  <a:gd name="T32" fmla="*/ 28 w 34"/>
                  <a:gd name="T33" fmla="*/ 4 h 42"/>
                  <a:gd name="T34" fmla="*/ 30 w 34"/>
                  <a:gd name="T35" fmla="*/ 6 h 42"/>
                  <a:gd name="T36" fmla="*/ 32 w 34"/>
                  <a:gd name="T37" fmla="*/ 10 h 42"/>
                  <a:gd name="T38" fmla="*/ 32 w 34"/>
                  <a:gd name="T39" fmla="*/ 10 h 42"/>
                  <a:gd name="T40" fmla="*/ 30 w 34"/>
                  <a:gd name="T41" fmla="*/ 12 h 42"/>
                  <a:gd name="T42" fmla="*/ 30 w 34"/>
                  <a:gd name="T43" fmla="*/ 12 h 42"/>
                  <a:gd name="T44" fmla="*/ 28 w 34"/>
                  <a:gd name="T45" fmla="*/ 12 h 42"/>
                  <a:gd name="T46" fmla="*/ 26 w 34"/>
                  <a:gd name="T47" fmla="*/ 12 h 42"/>
                  <a:gd name="T48" fmla="*/ 24 w 34"/>
                  <a:gd name="T49" fmla="*/ 12 h 42"/>
                  <a:gd name="T50" fmla="*/ 24 w 34"/>
                  <a:gd name="T51" fmla="*/ 10 h 42"/>
                  <a:gd name="T52" fmla="*/ 22 w 34"/>
                  <a:gd name="T53" fmla="*/ 8 h 42"/>
                  <a:gd name="T54" fmla="*/ 22 w 34"/>
                  <a:gd name="T55" fmla="*/ 6 h 42"/>
                  <a:gd name="T56" fmla="*/ 22 w 34"/>
                  <a:gd name="T57" fmla="*/ 4 h 42"/>
                  <a:gd name="T58" fmla="*/ 20 w 34"/>
                  <a:gd name="T59" fmla="*/ 4 h 42"/>
                  <a:gd name="T60" fmla="*/ 18 w 34"/>
                  <a:gd name="T61" fmla="*/ 2 h 42"/>
                  <a:gd name="T62" fmla="*/ 14 w 34"/>
                  <a:gd name="T63" fmla="*/ 4 h 42"/>
                  <a:gd name="T64" fmla="*/ 10 w 34"/>
                  <a:gd name="T65" fmla="*/ 6 h 42"/>
                  <a:gd name="T66" fmla="*/ 8 w 34"/>
                  <a:gd name="T67" fmla="*/ 10 h 42"/>
                  <a:gd name="T68" fmla="*/ 8 w 34"/>
                  <a:gd name="T69" fmla="*/ 16 h 42"/>
                  <a:gd name="T70" fmla="*/ 8 w 34"/>
                  <a:gd name="T71" fmla="*/ 24 h 42"/>
                  <a:gd name="T72" fmla="*/ 10 w 34"/>
                  <a:gd name="T73" fmla="*/ 28 h 42"/>
                  <a:gd name="T74" fmla="*/ 14 w 34"/>
                  <a:gd name="T75" fmla="*/ 32 h 42"/>
                  <a:gd name="T76" fmla="*/ 20 w 34"/>
                  <a:gd name="T77" fmla="*/ 34 h 42"/>
                  <a:gd name="T78" fmla="*/ 24 w 34"/>
                  <a:gd name="T79" fmla="*/ 34 h 42"/>
                  <a:gd name="T80" fmla="*/ 28 w 34"/>
                  <a:gd name="T81" fmla="*/ 32 h 42"/>
                  <a:gd name="T82" fmla="*/ 30 w 34"/>
                  <a:gd name="T83" fmla="*/ 28 h 42"/>
                  <a:gd name="T84" fmla="*/ 32 w 34"/>
                  <a:gd name="T85" fmla="*/ 24 h 42"/>
                  <a:gd name="T86" fmla="*/ 34 w 34"/>
                  <a:gd name="T87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4" h="42">
                    <a:moveTo>
                      <a:pt x="34" y="24"/>
                    </a:moveTo>
                    <a:lnTo>
                      <a:pt x="30" y="32"/>
                    </a:lnTo>
                    <a:lnTo>
                      <a:pt x="26" y="38"/>
                    </a:lnTo>
                    <a:lnTo>
                      <a:pt x="22" y="40"/>
                    </a:lnTo>
                    <a:lnTo>
                      <a:pt x="16" y="42"/>
                    </a:lnTo>
                    <a:lnTo>
                      <a:pt x="10" y="40"/>
                    </a:lnTo>
                    <a:lnTo>
                      <a:pt x="6" y="36"/>
                    </a:lnTo>
                    <a:lnTo>
                      <a:pt x="2" y="32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8" y="4"/>
                    </a:lnTo>
                    <a:lnTo>
                      <a:pt x="30" y="6"/>
                    </a:lnTo>
                    <a:lnTo>
                      <a:pt x="32" y="10"/>
                    </a:lnTo>
                    <a:lnTo>
                      <a:pt x="30" y="12"/>
                    </a:lnTo>
                    <a:lnTo>
                      <a:pt x="28" y="12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24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0" y="6"/>
                    </a:lnTo>
                    <a:lnTo>
                      <a:pt x="8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10" y="28"/>
                    </a:lnTo>
                    <a:lnTo>
                      <a:pt x="14" y="32"/>
                    </a:lnTo>
                    <a:lnTo>
                      <a:pt x="20" y="34"/>
                    </a:lnTo>
                    <a:lnTo>
                      <a:pt x="24" y="34"/>
                    </a:lnTo>
                    <a:lnTo>
                      <a:pt x="28" y="32"/>
                    </a:lnTo>
                    <a:lnTo>
                      <a:pt x="30" y="28"/>
                    </a:lnTo>
                    <a:lnTo>
                      <a:pt x="32" y="24"/>
                    </a:lnTo>
                    <a:lnTo>
                      <a:pt x="34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9" name="Freeform 297"/>
              <p:cNvSpPr>
                <a:spLocks noEditPoints="1"/>
              </p:cNvSpPr>
              <p:nvPr/>
            </p:nvSpPr>
            <p:spPr bwMode="auto">
              <a:xfrm>
                <a:off x="1704" y="2590"/>
                <a:ext cx="32" cy="42"/>
              </a:xfrm>
              <a:custGeom>
                <a:avLst/>
                <a:gdLst>
                  <a:gd name="T0" fmla="*/ 6 w 32"/>
                  <a:gd name="T1" fmla="*/ 16 h 42"/>
                  <a:gd name="T2" fmla="*/ 6 w 32"/>
                  <a:gd name="T3" fmla="*/ 24 h 42"/>
                  <a:gd name="T4" fmla="*/ 10 w 32"/>
                  <a:gd name="T5" fmla="*/ 28 h 42"/>
                  <a:gd name="T6" fmla="*/ 14 w 32"/>
                  <a:gd name="T7" fmla="*/ 32 h 42"/>
                  <a:gd name="T8" fmla="*/ 20 w 32"/>
                  <a:gd name="T9" fmla="*/ 34 h 42"/>
                  <a:gd name="T10" fmla="*/ 24 w 32"/>
                  <a:gd name="T11" fmla="*/ 34 h 42"/>
                  <a:gd name="T12" fmla="*/ 26 w 32"/>
                  <a:gd name="T13" fmla="*/ 32 h 42"/>
                  <a:gd name="T14" fmla="*/ 30 w 32"/>
                  <a:gd name="T15" fmla="*/ 30 h 42"/>
                  <a:gd name="T16" fmla="*/ 32 w 32"/>
                  <a:gd name="T17" fmla="*/ 24 h 42"/>
                  <a:gd name="T18" fmla="*/ 32 w 32"/>
                  <a:gd name="T19" fmla="*/ 26 h 42"/>
                  <a:gd name="T20" fmla="*/ 30 w 32"/>
                  <a:gd name="T21" fmla="*/ 32 h 42"/>
                  <a:gd name="T22" fmla="*/ 28 w 32"/>
                  <a:gd name="T23" fmla="*/ 36 h 42"/>
                  <a:gd name="T24" fmla="*/ 22 w 32"/>
                  <a:gd name="T25" fmla="*/ 40 h 42"/>
                  <a:gd name="T26" fmla="*/ 16 w 32"/>
                  <a:gd name="T27" fmla="*/ 42 h 42"/>
                  <a:gd name="T28" fmla="*/ 10 w 32"/>
                  <a:gd name="T29" fmla="*/ 40 h 42"/>
                  <a:gd name="T30" fmla="*/ 4 w 32"/>
                  <a:gd name="T31" fmla="*/ 36 h 42"/>
                  <a:gd name="T32" fmla="*/ 2 w 32"/>
                  <a:gd name="T33" fmla="*/ 32 h 42"/>
                  <a:gd name="T34" fmla="*/ 0 w 32"/>
                  <a:gd name="T35" fmla="*/ 26 h 42"/>
                  <a:gd name="T36" fmla="*/ 0 w 32"/>
                  <a:gd name="T37" fmla="*/ 22 h 42"/>
                  <a:gd name="T38" fmla="*/ 0 w 32"/>
                  <a:gd name="T39" fmla="*/ 14 h 42"/>
                  <a:gd name="T40" fmla="*/ 2 w 32"/>
                  <a:gd name="T41" fmla="*/ 10 h 42"/>
                  <a:gd name="T42" fmla="*/ 4 w 32"/>
                  <a:gd name="T43" fmla="*/ 6 h 42"/>
                  <a:gd name="T44" fmla="*/ 8 w 32"/>
                  <a:gd name="T45" fmla="*/ 2 h 42"/>
                  <a:gd name="T46" fmla="*/ 12 w 32"/>
                  <a:gd name="T47" fmla="*/ 0 h 42"/>
                  <a:gd name="T48" fmla="*/ 18 w 32"/>
                  <a:gd name="T49" fmla="*/ 0 h 42"/>
                  <a:gd name="T50" fmla="*/ 24 w 32"/>
                  <a:gd name="T51" fmla="*/ 2 h 42"/>
                  <a:gd name="T52" fmla="*/ 28 w 32"/>
                  <a:gd name="T53" fmla="*/ 4 h 42"/>
                  <a:gd name="T54" fmla="*/ 32 w 32"/>
                  <a:gd name="T55" fmla="*/ 10 h 42"/>
                  <a:gd name="T56" fmla="*/ 32 w 32"/>
                  <a:gd name="T57" fmla="*/ 16 h 42"/>
                  <a:gd name="T58" fmla="*/ 6 w 32"/>
                  <a:gd name="T59" fmla="*/ 16 h 42"/>
                  <a:gd name="T60" fmla="*/ 6 w 32"/>
                  <a:gd name="T61" fmla="*/ 12 h 42"/>
                  <a:gd name="T62" fmla="*/ 24 w 32"/>
                  <a:gd name="T63" fmla="*/ 12 h 42"/>
                  <a:gd name="T64" fmla="*/ 22 w 32"/>
                  <a:gd name="T65" fmla="*/ 10 h 42"/>
                  <a:gd name="T66" fmla="*/ 22 w 32"/>
                  <a:gd name="T67" fmla="*/ 8 h 42"/>
                  <a:gd name="T68" fmla="*/ 22 w 32"/>
                  <a:gd name="T69" fmla="*/ 6 h 42"/>
                  <a:gd name="T70" fmla="*/ 20 w 32"/>
                  <a:gd name="T71" fmla="*/ 4 h 42"/>
                  <a:gd name="T72" fmla="*/ 18 w 32"/>
                  <a:gd name="T73" fmla="*/ 4 h 42"/>
                  <a:gd name="T74" fmla="*/ 16 w 32"/>
                  <a:gd name="T75" fmla="*/ 2 h 42"/>
                  <a:gd name="T76" fmla="*/ 12 w 32"/>
                  <a:gd name="T77" fmla="*/ 4 h 42"/>
                  <a:gd name="T78" fmla="*/ 10 w 32"/>
                  <a:gd name="T79" fmla="*/ 6 h 42"/>
                  <a:gd name="T80" fmla="*/ 6 w 32"/>
                  <a:gd name="T81" fmla="*/ 8 h 42"/>
                  <a:gd name="T82" fmla="*/ 6 w 32"/>
                  <a:gd name="T8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2" h="42">
                    <a:moveTo>
                      <a:pt x="6" y="16"/>
                    </a:moveTo>
                    <a:lnTo>
                      <a:pt x="6" y="24"/>
                    </a:lnTo>
                    <a:lnTo>
                      <a:pt x="10" y="28"/>
                    </a:lnTo>
                    <a:lnTo>
                      <a:pt x="14" y="32"/>
                    </a:lnTo>
                    <a:lnTo>
                      <a:pt x="20" y="34"/>
                    </a:lnTo>
                    <a:lnTo>
                      <a:pt x="24" y="34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2" y="24"/>
                    </a:lnTo>
                    <a:lnTo>
                      <a:pt x="32" y="26"/>
                    </a:lnTo>
                    <a:lnTo>
                      <a:pt x="30" y="32"/>
                    </a:lnTo>
                    <a:lnTo>
                      <a:pt x="28" y="36"/>
                    </a:lnTo>
                    <a:lnTo>
                      <a:pt x="22" y="40"/>
                    </a:lnTo>
                    <a:lnTo>
                      <a:pt x="16" y="42"/>
                    </a:lnTo>
                    <a:lnTo>
                      <a:pt x="10" y="40"/>
                    </a:lnTo>
                    <a:lnTo>
                      <a:pt x="4" y="36"/>
                    </a:lnTo>
                    <a:lnTo>
                      <a:pt x="2" y="32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4" y="6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2" y="16"/>
                    </a:lnTo>
                    <a:lnTo>
                      <a:pt x="6" y="16"/>
                    </a:lnTo>
                    <a:close/>
                    <a:moveTo>
                      <a:pt x="6" y="12"/>
                    </a:moveTo>
                    <a:lnTo>
                      <a:pt x="24" y="12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2" y="4"/>
                    </a:lnTo>
                    <a:lnTo>
                      <a:pt x="10" y="6"/>
                    </a:lnTo>
                    <a:lnTo>
                      <a:pt x="6" y="8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10" name="Freeform 298"/>
              <p:cNvSpPr>
                <a:spLocks/>
              </p:cNvSpPr>
              <p:nvPr/>
            </p:nvSpPr>
            <p:spPr bwMode="auto">
              <a:xfrm>
                <a:off x="1744" y="2590"/>
                <a:ext cx="28" cy="42"/>
              </a:xfrm>
              <a:custGeom>
                <a:avLst/>
                <a:gdLst>
                  <a:gd name="T0" fmla="*/ 24 w 28"/>
                  <a:gd name="T1" fmla="*/ 0 h 42"/>
                  <a:gd name="T2" fmla="*/ 24 w 28"/>
                  <a:gd name="T3" fmla="*/ 14 h 42"/>
                  <a:gd name="T4" fmla="*/ 24 w 28"/>
                  <a:gd name="T5" fmla="*/ 14 h 42"/>
                  <a:gd name="T6" fmla="*/ 22 w 28"/>
                  <a:gd name="T7" fmla="*/ 8 h 42"/>
                  <a:gd name="T8" fmla="*/ 20 w 28"/>
                  <a:gd name="T9" fmla="*/ 6 h 42"/>
                  <a:gd name="T10" fmla="*/ 16 w 28"/>
                  <a:gd name="T11" fmla="*/ 4 h 42"/>
                  <a:gd name="T12" fmla="*/ 12 w 28"/>
                  <a:gd name="T13" fmla="*/ 2 h 42"/>
                  <a:gd name="T14" fmla="*/ 10 w 28"/>
                  <a:gd name="T15" fmla="*/ 4 h 42"/>
                  <a:gd name="T16" fmla="*/ 8 w 28"/>
                  <a:gd name="T17" fmla="*/ 4 h 42"/>
                  <a:gd name="T18" fmla="*/ 6 w 28"/>
                  <a:gd name="T19" fmla="*/ 6 h 42"/>
                  <a:gd name="T20" fmla="*/ 6 w 28"/>
                  <a:gd name="T21" fmla="*/ 8 h 42"/>
                  <a:gd name="T22" fmla="*/ 6 w 28"/>
                  <a:gd name="T23" fmla="*/ 10 h 42"/>
                  <a:gd name="T24" fmla="*/ 8 w 28"/>
                  <a:gd name="T25" fmla="*/ 12 h 42"/>
                  <a:gd name="T26" fmla="*/ 8 w 28"/>
                  <a:gd name="T27" fmla="*/ 14 h 42"/>
                  <a:gd name="T28" fmla="*/ 12 w 28"/>
                  <a:gd name="T29" fmla="*/ 16 h 42"/>
                  <a:gd name="T30" fmla="*/ 18 w 28"/>
                  <a:gd name="T31" fmla="*/ 18 h 42"/>
                  <a:gd name="T32" fmla="*/ 24 w 28"/>
                  <a:gd name="T33" fmla="*/ 22 h 42"/>
                  <a:gd name="T34" fmla="*/ 26 w 28"/>
                  <a:gd name="T35" fmla="*/ 26 h 42"/>
                  <a:gd name="T36" fmla="*/ 28 w 28"/>
                  <a:gd name="T37" fmla="*/ 30 h 42"/>
                  <a:gd name="T38" fmla="*/ 26 w 28"/>
                  <a:gd name="T39" fmla="*/ 34 h 42"/>
                  <a:gd name="T40" fmla="*/ 22 w 28"/>
                  <a:gd name="T41" fmla="*/ 38 h 42"/>
                  <a:gd name="T42" fmla="*/ 18 w 28"/>
                  <a:gd name="T43" fmla="*/ 40 h 42"/>
                  <a:gd name="T44" fmla="*/ 14 w 28"/>
                  <a:gd name="T45" fmla="*/ 42 h 42"/>
                  <a:gd name="T46" fmla="*/ 10 w 28"/>
                  <a:gd name="T47" fmla="*/ 40 h 42"/>
                  <a:gd name="T48" fmla="*/ 6 w 28"/>
                  <a:gd name="T49" fmla="*/ 40 h 42"/>
                  <a:gd name="T50" fmla="*/ 4 w 28"/>
                  <a:gd name="T51" fmla="*/ 40 h 42"/>
                  <a:gd name="T52" fmla="*/ 4 w 28"/>
                  <a:gd name="T53" fmla="*/ 40 h 42"/>
                  <a:gd name="T54" fmla="*/ 2 w 28"/>
                  <a:gd name="T55" fmla="*/ 40 h 42"/>
                  <a:gd name="T56" fmla="*/ 2 w 28"/>
                  <a:gd name="T57" fmla="*/ 42 h 42"/>
                  <a:gd name="T58" fmla="*/ 0 w 28"/>
                  <a:gd name="T59" fmla="*/ 42 h 42"/>
                  <a:gd name="T60" fmla="*/ 0 w 28"/>
                  <a:gd name="T61" fmla="*/ 28 h 42"/>
                  <a:gd name="T62" fmla="*/ 2 w 28"/>
                  <a:gd name="T63" fmla="*/ 28 h 42"/>
                  <a:gd name="T64" fmla="*/ 4 w 28"/>
                  <a:gd name="T65" fmla="*/ 32 h 42"/>
                  <a:gd name="T66" fmla="*/ 6 w 28"/>
                  <a:gd name="T67" fmla="*/ 36 h 42"/>
                  <a:gd name="T68" fmla="*/ 10 w 28"/>
                  <a:gd name="T69" fmla="*/ 38 h 42"/>
                  <a:gd name="T70" fmla="*/ 14 w 28"/>
                  <a:gd name="T71" fmla="*/ 38 h 42"/>
                  <a:gd name="T72" fmla="*/ 16 w 28"/>
                  <a:gd name="T73" fmla="*/ 38 h 42"/>
                  <a:gd name="T74" fmla="*/ 18 w 28"/>
                  <a:gd name="T75" fmla="*/ 36 h 42"/>
                  <a:gd name="T76" fmla="*/ 20 w 28"/>
                  <a:gd name="T77" fmla="*/ 34 h 42"/>
                  <a:gd name="T78" fmla="*/ 20 w 28"/>
                  <a:gd name="T79" fmla="*/ 32 h 42"/>
                  <a:gd name="T80" fmla="*/ 20 w 28"/>
                  <a:gd name="T81" fmla="*/ 30 h 42"/>
                  <a:gd name="T82" fmla="*/ 18 w 28"/>
                  <a:gd name="T83" fmla="*/ 28 h 42"/>
                  <a:gd name="T84" fmla="*/ 16 w 28"/>
                  <a:gd name="T85" fmla="*/ 26 h 42"/>
                  <a:gd name="T86" fmla="*/ 10 w 28"/>
                  <a:gd name="T87" fmla="*/ 22 h 42"/>
                  <a:gd name="T88" fmla="*/ 6 w 28"/>
                  <a:gd name="T89" fmla="*/ 20 h 42"/>
                  <a:gd name="T90" fmla="*/ 2 w 28"/>
                  <a:gd name="T91" fmla="*/ 18 h 42"/>
                  <a:gd name="T92" fmla="*/ 2 w 28"/>
                  <a:gd name="T93" fmla="*/ 14 h 42"/>
                  <a:gd name="T94" fmla="*/ 0 w 28"/>
                  <a:gd name="T95" fmla="*/ 12 h 42"/>
                  <a:gd name="T96" fmla="*/ 2 w 28"/>
                  <a:gd name="T97" fmla="*/ 6 h 42"/>
                  <a:gd name="T98" fmla="*/ 4 w 28"/>
                  <a:gd name="T99" fmla="*/ 4 h 42"/>
                  <a:gd name="T100" fmla="*/ 8 w 28"/>
                  <a:gd name="T101" fmla="*/ 0 h 42"/>
                  <a:gd name="T102" fmla="*/ 12 w 28"/>
                  <a:gd name="T103" fmla="*/ 0 h 42"/>
                  <a:gd name="T104" fmla="*/ 16 w 28"/>
                  <a:gd name="T105" fmla="*/ 0 h 42"/>
                  <a:gd name="T106" fmla="*/ 18 w 28"/>
                  <a:gd name="T107" fmla="*/ 2 h 42"/>
                  <a:gd name="T108" fmla="*/ 20 w 28"/>
                  <a:gd name="T109" fmla="*/ 2 h 42"/>
                  <a:gd name="T110" fmla="*/ 22 w 28"/>
                  <a:gd name="T111" fmla="*/ 2 h 42"/>
                  <a:gd name="T112" fmla="*/ 22 w 28"/>
                  <a:gd name="T113" fmla="*/ 2 h 42"/>
                  <a:gd name="T114" fmla="*/ 22 w 28"/>
                  <a:gd name="T115" fmla="*/ 2 h 42"/>
                  <a:gd name="T116" fmla="*/ 22 w 28"/>
                  <a:gd name="T117" fmla="*/ 2 h 42"/>
                  <a:gd name="T118" fmla="*/ 24 w 28"/>
                  <a:gd name="T119" fmla="*/ 0 h 42"/>
                  <a:gd name="T120" fmla="*/ 24 w 28"/>
                  <a:gd name="T12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8" h="42">
                    <a:moveTo>
                      <a:pt x="24" y="0"/>
                    </a:moveTo>
                    <a:lnTo>
                      <a:pt x="24" y="14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16" y="4"/>
                    </a:lnTo>
                    <a:lnTo>
                      <a:pt x="12" y="2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6" y="8"/>
                    </a:lnTo>
                    <a:lnTo>
                      <a:pt x="6" y="10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12" y="16"/>
                    </a:lnTo>
                    <a:lnTo>
                      <a:pt x="18" y="18"/>
                    </a:lnTo>
                    <a:lnTo>
                      <a:pt x="24" y="22"/>
                    </a:lnTo>
                    <a:lnTo>
                      <a:pt x="26" y="26"/>
                    </a:lnTo>
                    <a:lnTo>
                      <a:pt x="28" y="30"/>
                    </a:lnTo>
                    <a:lnTo>
                      <a:pt x="26" y="34"/>
                    </a:lnTo>
                    <a:lnTo>
                      <a:pt x="22" y="38"/>
                    </a:lnTo>
                    <a:lnTo>
                      <a:pt x="18" y="40"/>
                    </a:lnTo>
                    <a:lnTo>
                      <a:pt x="14" y="42"/>
                    </a:lnTo>
                    <a:lnTo>
                      <a:pt x="10" y="40"/>
                    </a:lnTo>
                    <a:lnTo>
                      <a:pt x="6" y="40"/>
                    </a:lnTo>
                    <a:lnTo>
                      <a:pt x="4" y="40"/>
                    </a:lnTo>
                    <a:lnTo>
                      <a:pt x="2" y="40"/>
                    </a:lnTo>
                    <a:lnTo>
                      <a:pt x="2" y="42"/>
                    </a:lnTo>
                    <a:lnTo>
                      <a:pt x="0" y="42"/>
                    </a:lnTo>
                    <a:lnTo>
                      <a:pt x="0" y="28"/>
                    </a:lnTo>
                    <a:lnTo>
                      <a:pt x="2" y="28"/>
                    </a:lnTo>
                    <a:lnTo>
                      <a:pt x="4" y="32"/>
                    </a:lnTo>
                    <a:lnTo>
                      <a:pt x="6" y="36"/>
                    </a:lnTo>
                    <a:lnTo>
                      <a:pt x="10" y="38"/>
                    </a:lnTo>
                    <a:lnTo>
                      <a:pt x="14" y="38"/>
                    </a:lnTo>
                    <a:lnTo>
                      <a:pt x="16" y="38"/>
                    </a:lnTo>
                    <a:lnTo>
                      <a:pt x="18" y="36"/>
                    </a:lnTo>
                    <a:lnTo>
                      <a:pt x="20" y="34"/>
                    </a:lnTo>
                    <a:lnTo>
                      <a:pt x="20" y="32"/>
                    </a:lnTo>
                    <a:lnTo>
                      <a:pt x="20" y="30"/>
                    </a:lnTo>
                    <a:lnTo>
                      <a:pt x="18" y="28"/>
                    </a:lnTo>
                    <a:lnTo>
                      <a:pt x="16" y="26"/>
                    </a:lnTo>
                    <a:lnTo>
                      <a:pt x="10" y="22"/>
                    </a:lnTo>
                    <a:lnTo>
                      <a:pt x="6" y="20"/>
                    </a:lnTo>
                    <a:lnTo>
                      <a:pt x="2" y="18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11" name="Freeform 299"/>
              <p:cNvSpPr>
                <a:spLocks/>
              </p:cNvSpPr>
              <p:nvPr/>
            </p:nvSpPr>
            <p:spPr bwMode="auto">
              <a:xfrm>
                <a:off x="1778" y="2590"/>
                <a:ext cx="26" cy="42"/>
              </a:xfrm>
              <a:custGeom>
                <a:avLst/>
                <a:gdLst>
                  <a:gd name="T0" fmla="*/ 24 w 26"/>
                  <a:gd name="T1" fmla="*/ 0 h 42"/>
                  <a:gd name="T2" fmla="*/ 24 w 26"/>
                  <a:gd name="T3" fmla="*/ 14 h 42"/>
                  <a:gd name="T4" fmla="*/ 24 w 26"/>
                  <a:gd name="T5" fmla="*/ 14 h 42"/>
                  <a:gd name="T6" fmla="*/ 22 w 26"/>
                  <a:gd name="T7" fmla="*/ 8 h 42"/>
                  <a:gd name="T8" fmla="*/ 18 w 26"/>
                  <a:gd name="T9" fmla="*/ 6 h 42"/>
                  <a:gd name="T10" fmla="*/ 16 w 26"/>
                  <a:gd name="T11" fmla="*/ 4 h 42"/>
                  <a:gd name="T12" fmla="*/ 12 w 26"/>
                  <a:gd name="T13" fmla="*/ 2 h 42"/>
                  <a:gd name="T14" fmla="*/ 10 w 26"/>
                  <a:gd name="T15" fmla="*/ 4 h 42"/>
                  <a:gd name="T16" fmla="*/ 8 w 26"/>
                  <a:gd name="T17" fmla="*/ 4 h 42"/>
                  <a:gd name="T18" fmla="*/ 6 w 26"/>
                  <a:gd name="T19" fmla="*/ 6 h 42"/>
                  <a:gd name="T20" fmla="*/ 6 w 26"/>
                  <a:gd name="T21" fmla="*/ 8 h 42"/>
                  <a:gd name="T22" fmla="*/ 6 w 26"/>
                  <a:gd name="T23" fmla="*/ 10 h 42"/>
                  <a:gd name="T24" fmla="*/ 6 w 26"/>
                  <a:gd name="T25" fmla="*/ 12 h 42"/>
                  <a:gd name="T26" fmla="*/ 8 w 26"/>
                  <a:gd name="T27" fmla="*/ 14 h 42"/>
                  <a:gd name="T28" fmla="*/ 12 w 26"/>
                  <a:gd name="T29" fmla="*/ 16 h 42"/>
                  <a:gd name="T30" fmla="*/ 18 w 26"/>
                  <a:gd name="T31" fmla="*/ 18 h 42"/>
                  <a:gd name="T32" fmla="*/ 22 w 26"/>
                  <a:gd name="T33" fmla="*/ 22 h 42"/>
                  <a:gd name="T34" fmla="*/ 26 w 26"/>
                  <a:gd name="T35" fmla="*/ 26 h 42"/>
                  <a:gd name="T36" fmla="*/ 26 w 26"/>
                  <a:gd name="T37" fmla="*/ 30 h 42"/>
                  <a:gd name="T38" fmla="*/ 26 w 26"/>
                  <a:gd name="T39" fmla="*/ 34 h 42"/>
                  <a:gd name="T40" fmla="*/ 22 w 26"/>
                  <a:gd name="T41" fmla="*/ 38 h 42"/>
                  <a:gd name="T42" fmla="*/ 18 w 26"/>
                  <a:gd name="T43" fmla="*/ 40 h 42"/>
                  <a:gd name="T44" fmla="*/ 14 w 26"/>
                  <a:gd name="T45" fmla="*/ 42 h 42"/>
                  <a:gd name="T46" fmla="*/ 10 w 26"/>
                  <a:gd name="T47" fmla="*/ 40 h 42"/>
                  <a:gd name="T48" fmla="*/ 6 w 26"/>
                  <a:gd name="T49" fmla="*/ 40 h 42"/>
                  <a:gd name="T50" fmla="*/ 4 w 26"/>
                  <a:gd name="T51" fmla="*/ 40 h 42"/>
                  <a:gd name="T52" fmla="*/ 2 w 26"/>
                  <a:gd name="T53" fmla="*/ 40 h 42"/>
                  <a:gd name="T54" fmla="*/ 2 w 26"/>
                  <a:gd name="T55" fmla="*/ 40 h 42"/>
                  <a:gd name="T56" fmla="*/ 2 w 26"/>
                  <a:gd name="T57" fmla="*/ 42 h 42"/>
                  <a:gd name="T58" fmla="*/ 0 w 26"/>
                  <a:gd name="T59" fmla="*/ 42 h 42"/>
                  <a:gd name="T60" fmla="*/ 0 w 26"/>
                  <a:gd name="T61" fmla="*/ 28 h 42"/>
                  <a:gd name="T62" fmla="*/ 2 w 26"/>
                  <a:gd name="T63" fmla="*/ 28 h 42"/>
                  <a:gd name="T64" fmla="*/ 4 w 26"/>
                  <a:gd name="T65" fmla="*/ 32 h 42"/>
                  <a:gd name="T66" fmla="*/ 6 w 26"/>
                  <a:gd name="T67" fmla="*/ 36 h 42"/>
                  <a:gd name="T68" fmla="*/ 10 w 26"/>
                  <a:gd name="T69" fmla="*/ 38 h 42"/>
                  <a:gd name="T70" fmla="*/ 14 w 26"/>
                  <a:gd name="T71" fmla="*/ 38 h 42"/>
                  <a:gd name="T72" fmla="*/ 16 w 26"/>
                  <a:gd name="T73" fmla="*/ 38 h 42"/>
                  <a:gd name="T74" fmla="*/ 18 w 26"/>
                  <a:gd name="T75" fmla="*/ 36 h 42"/>
                  <a:gd name="T76" fmla="*/ 20 w 26"/>
                  <a:gd name="T77" fmla="*/ 34 h 42"/>
                  <a:gd name="T78" fmla="*/ 20 w 26"/>
                  <a:gd name="T79" fmla="*/ 32 h 42"/>
                  <a:gd name="T80" fmla="*/ 20 w 26"/>
                  <a:gd name="T81" fmla="*/ 30 h 42"/>
                  <a:gd name="T82" fmla="*/ 18 w 26"/>
                  <a:gd name="T83" fmla="*/ 28 h 42"/>
                  <a:gd name="T84" fmla="*/ 16 w 26"/>
                  <a:gd name="T85" fmla="*/ 26 h 42"/>
                  <a:gd name="T86" fmla="*/ 10 w 26"/>
                  <a:gd name="T87" fmla="*/ 22 h 42"/>
                  <a:gd name="T88" fmla="*/ 6 w 26"/>
                  <a:gd name="T89" fmla="*/ 20 h 42"/>
                  <a:gd name="T90" fmla="*/ 2 w 26"/>
                  <a:gd name="T91" fmla="*/ 18 h 42"/>
                  <a:gd name="T92" fmla="*/ 0 w 26"/>
                  <a:gd name="T93" fmla="*/ 14 h 42"/>
                  <a:gd name="T94" fmla="*/ 0 w 26"/>
                  <a:gd name="T95" fmla="*/ 12 h 42"/>
                  <a:gd name="T96" fmla="*/ 2 w 26"/>
                  <a:gd name="T97" fmla="*/ 6 h 42"/>
                  <a:gd name="T98" fmla="*/ 4 w 26"/>
                  <a:gd name="T99" fmla="*/ 4 h 42"/>
                  <a:gd name="T100" fmla="*/ 8 w 26"/>
                  <a:gd name="T101" fmla="*/ 0 h 42"/>
                  <a:gd name="T102" fmla="*/ 12 w 26"/>
                  <a:gd name="T103" fmla="*/ 0 h 42"/>
                  <a:gd name="T104" fmla="*/ 16 w 26"/>
                  <a:gd name="T105" fmla="*/ 0 h 42"/>
                  <a:gd name="T106" fmla="*/ 18 w 26"/>
                  <a:gd name="T107" fmla="*/ 2 h 42"/>
                  <a:gd name="T108" fmla="*/ 20 w 26"/>
                  <a:gd name="T109" fmla="*/ 2 h 42"/>
                  <a:gd name="T110" fmla="*/ 22 w 26"/>
                  <a:gd name="T111" fmla="*/ 2 h 42"/>
                  <a:gd name="T112" fmla="*/ 22 w 26"/>
                  <a:gd name="T113" fmla="*/ 2 h 42"/>
                  <a:gd name="T114" fmla="*/ 22 w 26"/>
                  <a:gd name="T115" fmla="*/ 2 h 42"/>
                  <a:gd name="T116" fmla="*/ 22 w 26"/>
                  <a:gd name="T117" fmla="*/ 2 h 42"/>
                  <a:gd name="T118" fmla="*/ 24 w 26"/>
                  <a:gd name="T119" fmla="*/ 0 h 42"/>
                  <a:gd name="T120" fmla="*/ 24 w 26"/>
                  <a:gd name="T12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" h="42">
                    <a:moveTo>
                      <a:pt x="24" y="0"/>
                    </a:moveTo>
                    <a:lnTo>
                      <a:pt x="24" y="14"/>
                    </a:lnTo>
                    <a:lnTo>
                      <a:pt x="22" y="8"/>
                    </a:lnTo>
                    <a:lnTo>
                      <a:pt x="18" y="6"/>
                    </a:lnTo>
                    <a:lnTo>
                      <a:pt x="16" y="4"/>
                    </a:lnTo>
                    <a:lnTo>
                      <a:pt x="12" y="2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6" y="8"/>
                    </a:lnTo>
                    <a:lnTo>
                      <a:pt x="6" y="10"/>
                    </a:lnTo>
                    <a:lnTo>
                      <a:pt x="6" y="12"/>
                    </a:lnTo>
                    <a:lnTo>
                      <a:pt x="8" y="14"/>
                    </a:lnTo>
                    <a:lnTo>
                      <a:pt x="12" y="16"/>
                    </a:lnTo>
                    <a:lnTo>
                      <a:pt x="18" y="18"/>
                    </a:lnTo>
                    <a:lnTo>
                      <a:pt x="22" y="22"/>
                    </a:lnTo>
                    <a:lnTo>
                      <a:pt x="26" y="26"/>
                    </a:lnTo>
                    <a:lnTo>
                      <a:pt x="26" y="30"/>
                    </a:lnTo>
                    <a:lnTo>
                      <a:pt x="26" y="34"/>
                    </a:lnTo>
                    <a:lnTo>
                      <a:pt x="22" y="38"/>
                    </a:lnTo>
                    <a:lnTo>
                      <a:pt x="18" y="40"/>
                    </a:lnTo>
                    <a:lnTo>
                      <a:pt x="14" y="42"/>
                    </a:lnTo>
                    <a:lnTo>
                      <a:pt x="10" y="40"/>
                    </a:lnTo>
                    <a:lnTo>
                      <a:pt x="6" y="40"/>
                    </a:lnTo>
                    <a:lnTo>
                      <a:pt x="4" y="40"/>
                    </a:lnTo>
                    <a:lnTo>
                      <a:pt x="2" y="40"/>
                    </a:lnTo>
                    <a:lnTo>
                      <a:pt x="2" y="42"/>
                    </a:lnTo>
                    <a:lnTo>
                      <a:pt x="0" y="42"/>
                    </a:lnTo>
                    <a:lnTo>
                      <a:pt x="0" y="28"/>
                    </a:lnTo>
                    <a:lnTo>
                      <a:pt x="2" y="28"/>
                    </a:lnTo>
                    <a:lnTo>
                      <a:pt x="4" y="32"/>
                    </a:lnTo>
                    <a:lnTo>
                      <a:pt x="6" y="36"/>
                    </a:lnTo>
                    <a:lnTo>
                      <a:pt x="10" y="38"/>
                    </a:lnTo>
                    <a:lnTo>
                      <a:pt x="14" y="38"/>
                    </a:lnTo>
                    <a:lnTo>
                      <a:pt x="16" y="38"/>
                    </a:lnTo>
                    <a:lnTo>
                      <a:pt x="18" y="36"/>
                    </a:lnTo>
                    <a:lnTo>
                      <a:pt x="20" y="34"/>
                    </a:lnTo>
                    <a:lnTo>
                      <a:pt x="20" y="32"/>
                    </a:lnTo>
                    <a:lnTo>
                      <a:pt x="20" y="30"/>
                    </a:lnTo>
                    <a:lnTo>
                      <a:pt x="18" y="28"/>
                    </a:lnTo>
                    <a:lnTo>
                      <a:pt x="16" y="26"/>
                    </a:lnTo>
                    <a:lnTo>
                      <a:pt x="10" y="22"/>
                    </a:lnTo>
                    <a:lnTo>
                      <a:pt x="6" y="20"/>
                    </a:lnTo>
                    <a:lnTo>
                      <a:pt x="2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12" name="Rectangle 300"/>
              <p:cNvSpPr>
                <a:spLocks noChangeArrowheads="1"/>
              </p:cNvSpPr>
              <p:nvPr/>
            </p:nvSpPr>
            <p:spPr bwMode="auto">
              <a:xfrm>
                <a:off x="1848" y="255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13" name="Rectangle 301"/>
              <p:cNvSpPr>
                <a:spLocks noChangeArrowheads="1"/>
              </p:cNvSpPr>
              <p:nvPr/>
            </p:nvSpPr>
            <p:spPr bwMode="auto">
              <a:xfrm>
                <a:off x="1864" y="255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sp>
          <p:nvSpPr>
            <p:cNvPr id="13614" name="Freeform 302"/>
            <p:cNvSpPr>
              <a:spLocks/>
            </p:cNvSpPr>
            <p:nvPr/>
          </p:nvSpPr>
          <p:spPr bwMode="auto">
            <a:xfrm>
              <a:off x="1966" y="2570"/>
              <a:ext cx="38" cy="60"/>
            </a:xfrm>
            <a:custGeom>
              <a:avLst/>
              <a:gdLst>
                <a:gd name="T0" fmla="*/ 38 w 38"/>
                <a:gd name="T1" fmla="*/ 50 h 60"/>
                <a:gd name="T2" fmla="*/ 34 w 38"/>
                <a:gd name="T3" fmla="*/ 60 h 60"/>
                <a:gd name="T4" fmla="*/ 0 w 38"/>
                <a:gd name="T5" fmla="*/ 60 h 60"/>
                <a:gd name="T6" fmla="*/ 0 w 38"/>
                <a:gd name="T7" fmla="*/ 58 h 60"/>
                <a:gd name="T8" fmla="*/ 8 w 38"/>
                <a:gd name="T9" fmla="*/ 50 h 60"/>
                <a:gd name="T10" fmla="*/ 16 w 38"/>
                <a:gd name="T11" fmla="*/ 42 h 60"/>
                <a:gd name="T12" fmla="*/ 22 w 38"/>
                <a:gd name="T13" fmla="*/ 36 h 60"/>
                <a:gd name="T14" fmla="*/ 26 w 38"/>
                <a:gd name="T15" fmla="*/ 28 h 60"/>
                <a:gd name="T16" fmla="*/ 28 w 38"/>
                <a:gd name="T17" fmla="*/ 20 h 60"/>
                <a:gd name="T18" fmla="*/ 26 w 38"/>
                <a:gd name="T19" fmla="*/ 16 h 60"/>
                <a:gd name="T20" fmla="*/ 24 w 38"/>
                <a:gd name="T21" fmla="*/ 10 h 60"/>
                <a:gd name="T22" fmla="*/ 20 w 38"/>
                <a:gd name="T23" fmla="*/ 8 h 60"/>
                <a:gd name="T24" fmla="*/ 16 w 38"/>
                <a:gd name="T25" fmla="*/ 8 h 60"/>
                <a:gd name="T26" fmla="*/ 12 w 38"/>
                <a:gd name="T27" fmla="*/ 8 h 60"/>
                <a:gd name="T28" fmla="*/ 8 w 38"/>
                <a:gd name="T29" fmla="*/ 10 h 60"/>
                <a:gd name="T30" fmla="*/ 4 w 38"/>
                <a:gd name="T31" fmla="*/ 14 h 60"/>
                <a:gd name="T32" fmla="*/ 2 w 38"/>
                <a:gd name="T33" fmla="*/ 18 h 60"/>
                <a:gd name="T34" fmla="*/ 0 w 38"/>
                <a:gd name="T35" fmla="*/ 18 h 60"/>
                <a:gd name="T36" fmla="*/ 2 w 38"/>
                <a:gd name="T37" fmla="*/ 10 h 60"/>
                <a:gd name="T38" fmla="*/ 6 w 38"/>
                <a:gd name="T39" fmla="*/ 6 h 60"/>
                <a:gd name="T40" fmla="*/ 12 w 38"/>
                <a:gd name="T41" fmla="*/ 2 h 60"/>
                <a:gd name="T42" fmla="*/ 18 w 38"/>
                <a:gd name="T43" fmla="*/ 0 h 60"/>
                <a:gd name="T44" fmla="*/ 24 w 38"/>
                <a:gd name="T45" fmla="*/ 2 h 60"/>
                <a:gd name="T46" fmla="*/ 30 w 38"/>
                <a:gd name="T47" fmla="*/ 6 h 60"/>
                <a:gd name="T48" fmla="*/ 34 w 38"/>
                <a:gd name="T49" fmla="*/ 10 h 60"/>
                <a:gd name="T50" fmla="*/ 34 w 38"/>
                <a:gd name="T51" fmla="*/ 16 h 60"/>
                <a:gd name="T52" fmla="*/ 34 w 38"/>
                <a:gd name="T53" fmla="*/ 20 h 60"/>
                <a:gd name="T54" fmla="*/ 32 w 38"/>
                <a:gd name="T55" fmla="*/ 26 h 60"/>
                <a:gd name="T56" fmla="*/ 28 w 38"/>
                <a:gd name="T57" fmla="*/ 32 h 60"/>
                <a:gd name="T58" fmla="*/ 22 w 38"/>
                <a:gd name="T59" fmla="*/ 40 h 60"/>
                <a:gd name="T60" fmla="*/ 16 w 38"/>
                <a:gd name="T61" fmla="*/ 46 h 60"/>
                <a:gd name="T62" fmla="*/ 12 w 38"/>
                <a:gd name="T63" fmla="*/ 52 h 60"/>
                <a:gd name="T64" fmla="*/ 8 w 38"/>
                <a:gd name="T65" fmla="*/ 54 h 60"/>
                <a:gd name="T66" fmla="*/ 24 w 38"/>
                <a:gd name="T67" fmla="*/ 54 h 60"/>
                <a:gd name="T68" fmla="*/ 28 w 38"/>
                <a:gd name="T69" fmla="*/ 54 h 60"/>
                <a:gd name="T70" fmla="*/ 30 w 38"/>
                <a:gd name="T71" fmla="*/ 54 h 60"/>
                <a:gd name="T72" fmla="*/ 32 w 38"/>
                <a:gd name="T73" fmla="*/ 52 h 60"/>
                <a:gd name="T74" fmla="*/ 34 w 38"/>
                <a:gd name="T75" fmla="*/ 52 h 60"/>
                <a:gd name="T76" fmla="*/ 36 w 38"/>
                <a:gd name="T77" fmla="*/ 50 h 60"/>
                <a:gd name="T78" fmla="*/ 36 w 38"/>
                <a:gd name="T79" fmla="*/ 50 h 60"/>
                <a:gd name="T80" fmla="*/ 38 w 38"/>
                <a:gd name="T81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60">
                  <a:moveTo>
                    <a:pt x="38" y="50"/>
                  </a:moveTo>
                  <a:lnTo>
                    <a:pt x="34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8" y="50"/>
                  </a:lnTo>
                  <a:lnTo>
                    <a:pt x="16" y="42"/>
                  </a:lnTo>
                  <a:lnTo>
                    <a:pt x="22" y="36"/>
                  </a:lnTo>
                  <a:lnTo>
                    <a:pt x="26" y="28"/>
                  </a:lnTo>
                  <a:lnTo>
                    <a:pt x="28" y="20"/>
                  </a:lnTo>
                  <a:lnTo>
                    <a:pt x="26" y="16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4" y="16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32"/>
                  </a:lnTo>
                  <a:lnTo>
                    <a:pt x="22" y="40"/>
                  </a:lnTo>
                  <a:lnTo>
                    <a:pt x="16" y="46"/>
                  </a:lnTo>
                  <a:lnTo>
                    <a:pt x="12" y="52"/>
                  </a:lnTo>
                  <a:lnTo>
                    <a:pt x="8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15" name="Freeform 303"/>
            <p:cNvSpPr>
              <a:spLocks/>
            </p:cNvSpPr>
            <p:nvPr/>
          </p:nvSpPr>
          <p:spPr bwMode="auto">
            <a:xfrm>
              <a:off x="2010" y="2570"/>
              <a:ext cx="38" cy="60"/>
            </a:xfrm>
            <a:custGeom>
              <a:avLst/>
              <a:gdLst>
                <a:gd name="T0" fmla="*/ 38 w 38"/>
                <a:gd name="T1" fmla="*/ 50 h 60"/>
                <a:gd name="T2" fmla="*/ 34 w 38"/>
                <a:gd name="T3" fmla="*/ 60 h 60"/>
                <a:gd name="T4" fmla="*/ 0 w 38"/>
                <a:gd name="T5" fmla="*/ 60 h 60"/>
                <a:gd name="T6" fmla="*/ 0 w 38"/>
                <a:gd name="T7" fmla="*/ 58 h 60"/>
                <a:gd name="T8" fmla="*/ 8 w 38"/>
                <a:gd name="T9" fmla="*/ 50 h 60"/>
                <a:gd name="T10" fmla="*/ 16 w 38"/>
                <a:gd name="T11" fmla="*/ 42 h 60"/>
                <a:gd name="T12" fmla="*/ 20 w 38"/>
                <a:gd name="T13" fmla="*/ 36 h 60"/>
                <a:gd name="T14" fmla="*/ 26 w 38"/>
                <a:gd name="T15" fmla="*/ 28 h 60"/>
                <a:gd name="T16" fmla="*/ 26 w 38"/>
                <a:gd name="T17" fmla="*/ 20 h 60"/>
                <a:gd name="T18" fmla="*/ 26 w 38"/>
                <a:gd name="T19" fmla="*/ 16 h 60"/>
                <a:gd name="T20" fmla="*/ 24 w 38"/>
                <a:gd name="T21" fmla="*/ 10 h 60"/>
                <a:gd name="T22" fmla="*/ 20 w 38"/>
                <a:gd name="T23" fmla="*/ 8 h 60"/>
                <a:gd name="T24" fmla="*/ 16 w 38"/>
                <a:gd name="T25" fmla="*/ 8 h 60"/>
                <a:gd name="T26" fmla="*/ 12 w 38"/>
                <a:gd name="T27" fmla="*/ 8 h 60"/>
                <a:gd name="T28" fmla="*/ 8 w 38"/>
                <a:gd name="T29" fmla="*/ 10 h 60"/>
                <a:gd name="T30" fmla="*/ 4 w 38"/>
                <a:gd name="T31" fmla="*/ 14 h 60"/>
                <a:gd name="T32" fmla="*/ 2 w 38"/>
                <a:gd name="T33" fmla="*/ 18 h 60"/>
                <a:gd name="T34" fmla="*/ 0 w 38"/>
                <a:gd name="T35" fmla="*/ 18 h 60"/>
                <a:gd name="T36" fmla="*/ 2 w 38"/>
                <a:gd name="T37" fmla="*/ 10 h 60"/>
                <a:gd name="T38" fmla="*/ 6 w 38"/>
                <a:gd name="T39" fmla="*/ 6 h 60"/>
                <a:gd name="T40" fmla="*/ 12 w 38"/>
                <a:gd name="T41" fmla="*/ 2 h 60"/>
                <a:gd name="T42" fmla="*/ 18 w 38"/>
                <a:gd name="T43" fmla="*/ 0 h 60"/>
                <a:gd name="T44" fmla="*/ 24 w 38"/>
                <a:gd name="T45" fmla="*/ 2 h 60"/>
                <a:gd name="T46" fmla="*/ 30 w 38"/>
                <a:gd name="T47" fmla="*/ 6 h 60"/>
                <a:gd name="T48" fmla="*/ 34 w 38"/>
                <a:gd name="T49" fmla="*/ 10 h 60"/>
                <a:gd name="T50" fmla="*/ 34 w 38"/>
                <a:gd name="T51" fmla="*/ 16 h 60"/>
                <a:gd name="T52" fmla="*/ 34 w 38"/>
                <a:gd name="T53" fmla="*/ 20 h 60"/>
                <a:gd name="T54" fmla="*/ 32 w 38"/>
                <a:gd name="T55" fmla="*/ 26 h 60"/>
                <a:gd name="T56" fmla="*/ 28 w 38"/>
                <a:gd name="T57" fmla="*/ 32 h 60"/>
                <a:gd name="T58" fmla="*/ 22 w 38"/>
                <a:gd name="T59" fmla="*/ 40 h 60"/>
                <a:gd name="T60" fmla="*/ 16 w 38"/>
                <a:gd name="T61" fmla="*/ 46 h 60"/>
                <a:gd name="T62" fmla="*/ 10 w 38"/>
                <a:gd name="T63" fmla="*/ 52 h 60"/>
                <a:gd name="T64" fmla="*/ 8 w 38"/>
                <a:gd name="T65" fmla="*/ 54 h 60"/>
                <a:gd name="T66" fmla="*/ 24 w 38"/>
                <a:gd name="T67" fmla="*/ 54 h 60"/>
                <a:gd name="T68" fmla="*/ 28 w 38"/>
                <a:gd name="T69" fmla="*/ 54 h 60"/>
                <a:gd name="T70" fmla="*/ 30 w 38"/>
                <a:gd name="T71" fmla="*/ 54 h 60"/>
                <a:gd name="T72" fmla="*/ 32 w 38"/>
                <a:gd name="T73" fmla="*/ 52 h 60"/>
                <a:gd name="T74" fmla="*/ 34 w 38"/>
                <a:gd name="T75" fmla="*/ 52 h 60"/>
                <a:gd name="T76" fmla="*/ 34 w 38"/>
                <a:gd name="T77" fmla="*/ 50 h 60"/>
                <a:gd name="T78" fmla="*/ 36 w 38"/>
                <a:gd name="T79" fmla="*/ 50 h 60"/>
                <a:gd name="T80" fmla="*/ 38 w 38"/>
                <a:gd name="T81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60">
                  <a:moveTo>
                    <a:pt x="38" y="50"/>
                  </a:moveTo>
                  <a:lnTo>
                    <a:pt x="34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8" y="50"/>
                  </a:lnTo>
                  <a:lnTo>
                    <a:pt x="16" y="42"/>
                  </a:lnTo>
                  <a:lnTo>
                    <a:pt x="20" y="36"/>
                  </a:lnTo>
                  <a:lnTo>
                    <a:pt x="26" y="28"/>
                  </a:lnTo>
                  <a:lnTo>
                    <a:pt x="26" y="20"/>
                  </a:lnTo>
                  <a:lnTo>
                    <a:pt x="26" y="16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4" y="16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32"/>
                  </a:lnTo>
                  <a:lnTo>
                    <a:pt x="22" y="40"/>
                  </a:lnTo>
                  <a:lnTo>
                    <a:pt x="16" y="46"/>
                  </a:lnTo>
                  <a:lnTo>
                    <a:pt x="10" y="52"/>
                  </a:lnTo>
                  <a:lnTo>
                    <a:pt x="8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16" name="Freeform 304"/>
            <p:cNvSpPr>
              <a:spLocks noEditPoints="1"/>
            </p:cNvSpPr>
            <p:nvPr/>
          </p:nvSpPr>
          <p:spPr bwMode="auto">
            <a:xfrm>
              <a:off x="2058" y="2570"/>
              <a:ext cx="32" cy="62"/>
            </a:xfrm>
            <a:custGeom>
              <a:avLst/>
              <a:gdLst>
                <a:gd name="T0" fmla="*/ 6 w 32"/>
                <a:gd name="T1" fmla="*/ 26 h 62"/>
                <a:gd name="T2" fmla="*/ 0 w 32"/>
                <a:gd name="T3" fmla="*/ 18 h 62"/>
                <a:gd name="T4" fmla="*/ 2 w 32"/>
                <a:gd name="T5" fmla="*/ 10 h 62"/>
                <a:gd name="T6" fmla="*/ 10 w 32"/>
                <a:gd name="T7" fmla="*/ 2 h 62"/>
                <a:gd name="T8" fmla="*/ 22 w 32"/>
                <a:gd name="T9" fmla="*/ 2 h 62"/>
                <a:gd name="T10" fmla="*/ 30 w 32"/>
                <a:gd name="T11" fmla="*/ 8 h 62"/>
                <a:gd name="T12" fmla="*/ 32 w 32"/>
                <a:gd name="T13" fmla="*/ 16 h 62"/>
                <a:gd name="T14" fmla="*/ 26 w 32"/>
                <a:gd name="T15" fmla="*/ 24 h 62"/>
                <a:gd name="T16" fmla="*/ 26 w 32"/>
                <a:gd name="T17" fmla="*/ 34 h 62"/>
                <a:gd name="T18" fmla="*/ 32 w 32"/>
                <a:gd name="T19" fmla="*/ 42 h 62"/>
                <a:gd name="T20" fmla="*/ 32 w 32"/>
                <a:gd name="T21" fmla="*/ 52 h 62"/>
                <a:gd name="T22" fmla="*/ 22 w 32"/>
                <a:gd name="T23" fmla="*/ 60 h 62"/>
                <a:gd name="T24" fmla="*/ 10 w 32"/>
                <a:gd name="T25" fmla="*/ 60 h 62"/>
                <a:gd name="T26" fmla="*/ 2 w 32"/>
                <a:gd name="T27" fmla="*/ 56 h 62"/>
                <a:gd name="T28" fmla="*/ 0 w 32"/>
                <a:gd name="T29" fmla="*/ 46 h 62"/>
                <a:gd name="T30" fmla="*/ 2 w 32"/>
                <a:gd name="T31" fmla="*/ 40 h 62"/>
                <a:gd name="T32" fmla="*/ 10 w 32"/>
                <a:gd name="T33" fmla="*/ 32 h 62"/>
                <a:gd name="T34" fmla="*/ 20 w 32"/>
                <a:gd name="T35" fmla="*/ 22 h 62"/>
                <a:gd name="T36" fmla="*/ 24 w 32"/>
                <a:gd name="T37" fmla="*/ 16 h 62"/>
                <a:gd name="T38" fmla="*/ 24 w 32"/>
                <a:gd name="T39" fmla="*/ 10 h 62"/>
                <a:gd name="T40" fmla="*/ 20 w 32"/>
                <a:gd name="T41" fmla="*/ 4 h 62"/>
                <a:gd name="T42" fmla="*/ 12 w 32"/>
                <a:gd name="T43" fmla="*/ 4 h 62"/>
                <a:gd name="T44" fmla="*/ 8 w 32"/>
                <a:gd name="T45" fmla="*/ 8 h 62"/>
                <a:gd name="T46" fmla="*/ 8 w 32"/>
                <a:gd name="T47" fmla="*/ 14 h 62"/>
                <a:gd name="T48" fmla="*/ 10 w 32"/>
                <a:gd name="T49" fmla="*/ 18 h 62"/>
                <a:gd name="T50" fmla="*/ 18 w 32"/>
                <a:gd name="T51" fmla="*/ 26 h 62"/>
                <a:gd name="T52" fmla="*/ 10 w 32"/>
                <a:gd name="T53" fmla="*/ 36 h 62"/>
                <a:gd name="T54" fmla="*/ 8 w 32"/>
                <a:gd name="T55" fmla="*/ 42 h 62"/>
                <a:gd name="T56" fmla="*/ 8 w 32"/>
                <a:gd name="T57" fmla="*/ 52 h 62"/>
                <a:gd name="T58" fmla="*/ 12 w 32"/>
                <a:gd name="T59" fmla="*/ 58 h 62"/>
                <a:gd name="T60" fmla="*/ 20 w 32"/>
                <a:gd name="T61" fmla="*/ 58 h 62"/>
                <a:gd name="T62" fmla="*/ 24 w 32"/>
                <a:gd name="T63" fmla="*/ 54 h 62"/>
                <a:gd name="T64" fmla="*/ 24 w 32"/>
                <a:gd name="T65" fmla="*/ 46 h 62"/>
                <a:gd name="T66" fmla="*/ 20 w 32"/>
                <a:gd name="T67" fmla="*/ 40 h 62"/>
                <a:gd name="T68" fmla="*/ 12 w 32"/>
                <a:gd name="T69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" h="62">
                  <a:moveTo>
                    <a:pt x="10" y="32"/>
                  </a:moveTo>
                  <a:lnTo>
                    <a:pt x="6" y="26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2" y="16"/>
                  </a:lnTo>
                  <a:lnTo>
                    <a:pt x="30" y="20"/>
                  </a:lnTo>
                  <a:lnTo>
                    <a:pt x="26" y="24"/>
                  </a:lnTo>
                  <a:lnTo>
                    <a:pt x="20" y="28"/>
                  </a:lnTo>
                  <a:lnTo>
                    <a:pt x="26" y="34"/>
                  </a:lnTo>
                  <a:lnTo>
                    <a:pt x="30" y="38"/>
                  </a:lnTo>
                  <a:lnTo>
                    <a:pt x="32" y="42"/>
                  </a:lnTo>
                  <a:lnTo>
                    <a:pt x="32" y="46"/>
                  </a:lnTo>
                  <a:lnTo>
                    <a:pt x="32" y="52"/>
                  </a:lnTo>
                  <a:lnTo>
                    <a:pt x="28" y="56"/>
                  </a:lnTo>
                  <a:lnTo>
                    <a:pt x="22" y="60"/>
                  </a:lnTo>
                  <a:lnTo>
                    <a:pt x="16" y="62"/>
                  </a:lnTo>
                  <a:lnTo>
                    <a:pt x="10" y="60"/>
                  </a:lnTo>
                  <a:lnTo>
                    <a:pt x="6" y="58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2" y="40"/>
                  </a:lnTo>
                  <a:lnTo>
                    <a:pt x="6" y="36"/>
                  </a:lnTo>
                  <a:lnTo>
                    <a:pt x="10" y="32"/>
                  </a:lnTo>
                  <a:close/>
                  <a:moveTo>
                    <a:pt x="18" y="26"/>
                  </a:moveTo>
                  <a:lnTo>
                    <a:pt x="20" y="22"/>
                  </a:lnTo>
                  <a:lnTo>
                    <a:pt x="22" y="20"/>
                  </a:lnTo>
                  <a:lnTo>
                    <a:pt x="24" y="16"/>
                  </a:lnTo>
                  <a:lnTo>
                    <a:pt x="24" y="14"/>
                  </a:lnTo>
                  <a:lnTo>
                    <a:pt x="24" y="10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2" y="20"/>
                  </a:lnTo>
                  <a:lnTo>
                    <a:pt x="18" y="26"/>
                  </a:lnTo>
                  <a:close/>
                  <a:moveTo>
                    <a:pt x="12" y="32"/>
                  </a:moveTo>
                  <a:lnTo>
                    <a:pt x="10" y="36"/>
                  </a:lnTo>
                  <a:lnTo>
                    <a:pt x="8" y="40"/>
                  </a:lnTo>
                  <a:lnTo>
                    <a:pt x="8" y="42"/>
                  </a:lnTo>
                  <a:lnTo>
                    <a:pt x="8" y="46"/>
                  </a:lnTo>
                  <a:lnTo>
                    <a:pt x="8" y="52"/>
                  </a:lnTo>
                  <a:lnTo>
                    <a:pt x="10" y="56"/>
                  </a:lnTo>
                  <a:lnTo>
                    <a:pt x="12" y="58"/>
                  </a:lnTo>
                  <a:lnTo>
                    <a:pt x="16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4" y="50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0" y="40"/>
                  </a:lnTo>
                  <a:lnTo>
                    <a:pt x="18" y="38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17" name="Freeform 305"/>
            <p:cNvSpPr>
              <a:spLocks noEditPoints="1"/>
            </p:cNvSpPr>
            <p:nvPr/>
          </p:nvSpPr>
          <p:spPr bwMode="auto">
            <a:xfrm>
              <a:off x="2100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2 w 36"/>
                <a:gd name="T21" fmla="*/ 14 h 62"/>
                <a:gd name="T22" fmla="*/ 34 w 36"/>
                <a:gd name="T23" fmla="*/ 22 h 62"/>
                <a:gd name="T24" fmla="*/ 36 w 36"/>
                <a:gd name="T25" fmla="*/ 30 h 62"/>
                <a:gd name="T26" fmla="*/ 34 w 36"/>
                <a:gd name="T27" fmla="*/ 40 h 62"/>
                <a:gd name="T28" fmla="*/ 32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6 w 36"/>
                <a:gd name="T69" fmla="*/ 40 h 62"/>
                <a:gd name="T70" fmla="*/ 28 w 36"/>
                <a:gd name="T71" fmla="*/ 28 h 62"/>
                <a:gd name="T72" fmla="*/ 26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4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4" y="22"/>
                  </a:lnTo>
                  <a:lnTo>
                    <a:pt x="36" y="30"/>
                  </a:lnTo>
                  <a:lnTo>
                    <a:pt x="34" y="40"/>
                  </a:lnTo>
                  <a:lnTo>
                    <a:pt x="32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6" y="40"/>
                  </a:lnTo>
                  <a:lnTo>
                    <a:pt x="28" y="28"/>
                  </a:lnTo>
                  <a:lnTo>
                    <a:pt x="26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18" name="Rectangle 306"/>
            <p:cNvSpPr>
              <a:spLocks noChangeArrowheads="1"/>
            </p:cNvSpPr>
            <p:nvPr/>
          </p:nvSpPr>
          <p:spPr bwMode="auto">
            <a:xfrm>
              <a:off x="2232" y="2552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19" name="Freeform 307"/>
            <p:cNvSpPr>
              <a:spLocks/>
            </p:cNvSpPr>
            <p:nvPr/>
          </p:nvSpPr>
          <p:spPr bwMode="auto">
            <a:xfrm>
              <a:off x="2348" y="2622"/>
              <a:ext cx="10" cy="10"/>
            </a:xfrm>
            <a:custGeom>
              <a:avLst/>
              <a:gdLst>
                <a:gd name="T0" fmla="*/ 4 w 10"/>
                <a:gd name="T1" fmla="*/ 0 h 10"/>
                <a:gd name="T2" fmla="*/ 6 w 10"/>
                <a:gd name="T3" fmla="*/ 0 h 10"/>
                <a:gd name="T4" fmla="*/ 8 w 10"/>
                <a:gd name="T5" fmla="*/ 0 h 10"/>
                <a:gd name="T6" fmla="*/ 8 w 10"/>
                <a:gd name="T7" fmla="*/ 2 h 10"/>
                <a:gd name="T8" fmla="*/ 10 w 10"/>
                <a:gd name="T9" fmla="*/ 4 h 10"/>
                <a:gd name="T10" fmla="*/ 8 w 10"/>
                <a:gd name="T11" fmla="*/ 6 h 10"/>
                <a:gd name="T12" fmla="*/ 8 w 10"/>
                <a:gd name="T13" fmla="*/ 8 h 10"/>
                <a:gd name="T14" fmla="*/ 6 w 10"/>
                <a:gd name="T15" fmla="*/ 8 h 10"/>
                <a:gd name="T16" fmla="*/ 4 w 10"/>
                <a:gd name="T17" fmla="*/ 10 h 10"/>
                <a:gd name="T18" fmla="*/ 2 w 10"/>
                <a:gd name="T19" fmla="*/ 8 h 10"/>
                <a:gd name="T20" fmla="*/ 0 w 10"/>
                <a:gd name="T21" fmla="*/ 8 h 10"/>
                <a:gd name="T22" fmla="*/ 0 w 10"/>
                <a:gd name="T23" fmla="*/ 6 h 10"/>
                <a:gd name="T24" fmla="*/ 0 w 10"/>
                <a:gd name="T25" fmla="*/ 4 h 10"/>
                <a:gd name="T26" fmla="*/ 0 w 10"/>
                <a:gd name="T27" fmla="*/ 2 h 10"/>
                <a:gd name="T28" fmla="*/ 0 w 10"/>
                <a:gd name="T29" fmla="*/ 0 h 10"/>
                <a:gd name="T30" fmla="*/ 2 w 10"/>
                <a:gd name="T31" fmla="*/ 0 h 10"/>
                <a:gd name="T32" fmla="*/ 4 w 10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0">
                  <a:moveTo>
                    <a:pt x="4" y="0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10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6" y="8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0" name="Freeform 308"/>
            <p:cNvSpPr>
              <a:spLocks noEditPoints="1"/>
            </p:cNvSpPr>
            <p:nvPr/>
          </p:nvSpPr>
          <p:spPr bwMode="auto">
            <a:xfrm>
              <a:off x="2366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2 w 36"/>
                <a:gd name="T3" fmla="*/ 22 h 62"/>
                <a:gd name="T4" fmla="*/ 4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4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2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10 w 36"/>
                <a:gd name="T51" fmla="*/ 44 h 62"/>
                <a:gd name="T52" fmla="*/ 12 w 36"/>
                <a:gd name="T53" fmla="*/ 52 h 62"/>
                <a:gd name="T54" fmla="*/ 14 w 36"/>
                <a:gd name="T55" fmla="*/ 56 h 62"/>
                <a:gd name="T56" fmla="*/ 16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4 w 36"/>
                <a:gd name="T63" fmla="*/ 56 h 62"/>
                <a:gd name="T64" fmla="*/ 26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2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2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10" y="44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1" name="Freeform 309"/>
            <p:cNvSpPr>
              <a:spLocks noEditPoints="1"/>
            </p:cNvSpPr>
            <p:nvPr/>
          </p:nvSpPr>
          <p:spPr bwMode="auto">
            <a:xfrm>
              <a:off x="2410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4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4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2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10 w 36"/>
                <a:gd name="T51" fmla="*/ 44 h 62"/>
                <a:gd name="T52" fmla="*/ 12 w 36"/>
                <a:gd name="T53" fmla="*/ 52 h 62"/>
                <a:gd name="T54" fmla="*/ 14 w 36"/>
                <a:gd name="T55" fmla="*/ 56 h 62"/>
                <a:gd name="T56" fmla="*/ 16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0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10" y="44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2" name="Freeform 310"/>
            <p:cNvSpPr>
              <a:spLocks noEditPoints="1"/>
            </p:cNvSpPr>
            <p:nvPr/>
          </p:nvSpPr>
          <p:spPr bwMode="auto">
            <a:xfrm>
              <a:off x="2454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2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2 w 36"/>
                <a:gd name="T53" fmla="*/ 52 h 62"/>
                <a:gd name="T54" fmla="*/ 12 w 36"/>
                <a:gd name="T55" fmla="*/ 56 h 62"/>
                <a:gd name="T56" fmla="*/ 16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0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2" y="52"/>
                  </a:lnTo>
                  <a:lnTo>
                    <a:pt x="12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3" name="Freeform 311"/>
            <p:cNvSpPr>
              <a:spLocks noEditPoints="1"/>
            </p:cNvSpPr>
            <p:nvPr/>
          </p:nvSpPr>
          <p:spPr bwMode="auto">
            <a:xfrm>
              <a:off x="2498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0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4" name="Freeform 312"/>
            <p:cNvSpPr>
              <a:spLocks/>
            </p:cNvSpPr>
            <p:nvPr/>
          </p:nvSpPr>
          <p:spPr bwMode="auto">
            <a:xfrm>
              <a:off x="2542" y="2572"/>
              <a:ext cx="34" cy="60"/>
            </a:xfrm>
            <a:custGeom>
              <a:avLst/>
              <a:gdLst>
                <a:gd name="T0" fmla="*/ 34 w 34"/>
                <a:gd name="T1" fmla="*/ 0 h 60"/>
                <a:gd name="T2" fmla="*/ 30 w 34"/>
                <a:gd name="T3" fmla="*/ 8 h 60"/>
                <a:gd name="T4" fmla="*/ 12 w 34"/>
                <a:gd name="T5" fmla="*/ 8 h 60"/>
                <a:gd name="T6" fmla="*/ 8 w 34"/>
                <a:gd name="T7" fmla="*/ 16 h 60"/>
                <a:gd name="T8" fmla="*/ 16 w 34"/>
                <a:gd name="T9" fmla="*/ 16 h 60"/>
                <a:gd name="T10" fmla="*/ 22 w 34"/>
                <a:gd name="T11" fmla="*/ 20 h 60"/>
                <a:gd name="T12" fmla="*/ 26 w 34"/>
                <a:gd name="T13" fmla="*/ 24 h 60"/>
                <a:gd name="T14" fmla="*/ 32 w 34"/>
                <a:gd name="T15" fmla="*/ 30 h 60"/>
                <a:gd name="T16" fmla="*/ 32 w 34"/>
                <a:gd name="T17" fmla="*/ 38 h 60"/>
                <a:gd name="T18" fmla="*/ 32 w 34"/>
                <a:gd name="T19" fmla="*/ 42 h 60"/>
                <a:gd name="T20" fmla="*/ 30 w 34"/>
                <a:gd name="T21" fmla="*/ 46 h 60"/>
                <a:gd name="T22" fmla="*/ 28 w 34"/>
                <a:gd name="T23" fmla="*/ 50 h 60"/>
                <a:gd name="T24" fmla="*/ 26 w 34"/>
                <a:gd name="T25" fmla="*/ 52 h 60"/>
                <a:gd name="T26" fmla="*/ 24 w 34"/>
                <a:gd name="T27" fmla="*/ 54 h 60"/>
                <a:gd name="T28" fmla="*/ 20 w 34"/>
                <a:gd name="T29" fmla="*/ 56 h 60"/>
                <a:gd name="T30" fmla="*/ 16 w 34"/>
                <a:gd name="T31" fmla="*/ 58 h 60"/>
                <a:gd name="T32" fmla="*/ 10 w 34"/>
                <a:gd name="T33" fmla="*/ 60 h 60"/>
                <a:gd name="T34" fmla="*/ 6 w 34"/>
                <a:gd name="T35" fmla="*/ 58 h 60"/>
                <a:gd name="T36" fmla="*/ 2 w 34"/>
                <a:gd name="T37" fmla="*/ 58 h 60"/>
                <a:gd name="T38" fmla="*/ 2 w 34"/>
                <a:gd name="T39" fmla="*/ 56 h 60"/>
                <a:gd name="T40" fmla="*/ 0 w 34"/>
                <a:gd name="T41" fmla="*/ 54 h 60"/>
                <a:gd name="T42" fmla="*/ 0 w 34"/>
                <a:gd name="T43" fmla="*/ 52 h 60"/>
                <a:gd name="T44" fmla="*/ 2 w 34"/>
                <a:gd name="T45" fmla="*/ 52 h 60"/>
                <a:gd name="T46" fmla="*/ 2 w 34"/>
                <a:gd name="T47" fmla="*/ 50 h 60"/>
                <a:gd name="T48" fmla="*/ 4 w 34"/>
                <a:gd name="T49" fmla="*/ 50 h 60"/>
                <a:gd name="T50" fmla="*/ 4 w 34"/>
                <a:gd name="T51" fmla="*/ 50 h 60"/>
                <a:gd name="T52" fmla="*/ 6 w 34"/>
                <a:gd name="T53" fmla="*/ 50 h 60"/>
                <a:gd name="T54" fmla="*/ 6 w 34"/>
                <a:gd name="T55" fmla="*/ 52 h 60"/>
                <a:gd name="T56" fmla="*/ 8 w 34"/>
                <a:gd name="T57" fmla="*/ 52 h 60"/>
                <a:gd name="T58" fmla="*/ 12 w 34"/>
                <a:gd name="T59" fmla="*/ 54 h 60"/>
                <a:gd name="T60" fmla="*/ 14 w 34"/>
                <a:gd name="T61" fmla="*/ 54 h 60"/>
                <a:gd name="T62" fmla="*/ 20 w 34"/>
                <a:gd name="T63" fmla="*/ 54 h 60"/>
                <a:gd name="T64" fmla="*/ 24 w 34"/>
                <a:gd name="T65" fmla="*/ 50 h 60"/>
                <a:gd name="T66" fmla="*/ 26 w 34"/>
                <a:gd name="T67" fmla="*/ 46 h 60"/>
                <a:gd name="T68" fmla="*/ 28 w 34"/>
                <a:gd name="T69" fmla="*/ 42 h 60"/>
                <a:gd name="T70" fmla="*/ 26 w 34"/>
                <a:gd name="T71" fmla="*/ 36 h 60"/>
                <a:gd name="T72" fmla="*/ 24 w 34"/>
                <a:gd name="T73" fmla="*/ 32 h 60"/>
                <a:gd name="T74" fmla="*/ 20 w 34"/>
                <a:gd name="T75" fmla="*/ 28 h 60"/>
                <a:gd name="T76" fmla="*/ 14 w 34"/>
                <a:gd name="T77" fmla="*/ 24 h 60"/>
                <a:gd name="T78" fmla="*/ 10 w 34"/>
                <a:gd name="T79" fmla="*/ 24 h 60"/>
                <a:gd name="T80" fmla="*/ 2 w 34"/>
                <a:gd name="T81" fmla="*/ 22 h 60"/>
                <a:gd name="T82" fmla="*/ 12 w 34"/>
                <a:gd name="T83" fmla="*/ 0 h 60"/>
                <a:gd name="T84" fmla="*/ 34 w 34"/>
                <a:gd name="T8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" h="60">
                  <a:moveTo>
                    <a:pt x="34" y="0"/>
                  </a:moveTo>
                  <a:lnTo>
                    <a:pt x="30" y="8"/>
                  </a:lnTo>
                  <a:lnTo>
                    <a:pt x="12" y="8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2" y="20"/>
                  </a:lnTo>
                  <a:lnTo>
                    <a:pt x="26" y="24"/>
                  </a:lnTo>
                  <a:lnTo>
                    <a:pt x="32" y="30"/>
                  </a:lnTo>
                  <a:lnTo>
                    <a:pt x="32" y="38"/>
                  </a:lnTo>
                  <a:lnTo>
                    <a:pt x="32" y="42"/>
                  </a:lnTo>
                  <a:lnTo>
                    <a:pt x="30" y="46"/>
                  </a:lnTo>
                  <a:lnTo>
                    <a:pt x="28" y="50"/>
                  </a:lnTo>
                  <a:lnTo>
                    <a:pt x="26" y="52"/>
                  </a:lnTo>
                  <a:lnTo>
                    <a:pt x="24" y="54"/>
                  </a:lnTo>
                  <a:lnTo>
                    <a:pt x="20" y="56"/>
                  </a:lnTo>
                  <a:lnTo>
                    <a:pt x="16" y="58"/>
                  </a:lnTo>
                  <a:lnTo>
                    <a:pt x="10" y="60"/>
                  </a:lnTo>
                  <a:lnTo>
                    <a:pt x="6" y="58"/>
                  </a:lnTo>
                  <a:lnTo>
                    <a:pt x="2" y="58"/>
                  </a:lnTo>
                  <a:lnTo>
                    <a:pt x="2" y="56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2" y="50"/>
                  </a:lnTo>
                  <a:lnTo>
                    <a:pt x="4" y="50"/>
                  </a:lnTo>
                  <a:lnTo>
                    <a:pt x="6" y="50"/>
                  </a:lnTo>
                  <a:lnTo>
                    <a:pt x="6" y="52"/>
                  </a:lnTo>
                  <a:lnTo>
                    <a:pt x="8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20" y="54"/>
                  </a:lnTo>
                  <a:lnTo>
                    <a:pt x="24" y="50"/>
                  </a:lnTo>
                  <a:lnTo>
                    <a:pt x="26" y="46"/>
                  </a:lnTo>
                  <a:lnTo>
                    <a:pt x="28" y="42"/>
                  </a:lnTo>
                  <a:lnTo>
                    <a:pt x="26" y="36"/>
                  </a:lnTo>
                  <a:lnTo>
                    <a:pt x="24" y="32"/>
                  </a:lnTo>
                  <a:lnTo>
                    <a:pt x="20" y="28"/>
                  </a:lnTo>
                  <a:lnTo>
                    <a:pt x="14" y="24"/>
                  </a:lnTo>
                  <a:lnTo>
                    <a:pt x="10" y="24"/>
                  </a:lnTo>
                  <a:lnTo>
                    <a:pt x="2" y="22"/>
                  </a:lnTo>
                  <a:lnTo>
                    <a:pt x="12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5" name="Freeform 313"/>
            <p:cNvSpPr>
              <a:spLocks noEditPoints="1"/>
            </p:cNvSpPr>
            <p:nvPr/>
          </p:nvSpPr>
          <p:spPr bwMode="auto">
            <a:xfrm>
              <a:off x="2588" y="2570"/>
              <a:ext cx="32" cy="62"/>
            </a:xfrm>
            <a:custGeom>
              <a:avLst/>
              <a:gdLst>
                <a:gd name="T0" fmla="*/ 6 w 32"/>
                <a:gd name="T1" fmla="*/ 26 h 62"/>
                <a:gd name="T2" fmla="*/ 0 w 32"/>
                <a:gd name="T3" fmla="*/ 18 h 62"/>
                <a:gd name="T4" fmla="*/ 2 w 32"/>
                <a:gd name="T5" fmla="*/ 10 h 62"/>
                <a:gd name="T6" fmla="*/ 10 w 32"/>
                <a:gd name="T7" fmla="*/ 2 h 62"/>
                <a:gd name="T8" fmla="*/ 22 w 32"/>
                <a:gd name="T9" fmla="*/ 2 h 62"/>
                <a:gd name="T10" fmla="*/ 30 w 32"/>
                <a:gd name="T11" fmla="*/ 8 h 62"/>
                <a:gd name="T12" fmla="*/ 32 w 32"/>
                <a:gd name="T13" fmla="*/ 16 h 62"/>
                <a:gd name="T14" fmla="*/ 26 w 32"/>
                <a:gd name="T15" fmla="*/ 24 h 62"/>
                <a:gd name="T16" fmla="*/ 26 w 32"/>
                <a:gd name="T17" fmla="*/ 34 h 62"/>
                <a:gd name="T18" fmla="*/ 32 w 32"/>
                <a:gd name="T19" fmla="*/ 42 h 62"/>
                <a:gd name="T20" fmla="*/ 32 w 32"/>
                <a:gd name="T21" fmla="*/ 52 h 62"/>
                <a:gd name="T22" fmla="*/ 22 w 32"/>
                <a:gd name="T23" fmla="*/ 60 h 62"/>
                <a:gd name="T24" fmla="*/ 10 w 32"/>
                <a:gd name="T25" fmla="*/ 60 h 62"/>
                <a:gd name="T26" fmla="*/ 2 w 32"/>
                <a:gd name="T27" fmla="*/ 56 h 62"/>
                <a:gd name="T28" fmla="*/ 0 w 32"/>
                <a:gd name="T29" fmla="*/ 46 h 62"/>
                <a:gd name="T30" fmla="*/ 2 w 32"/>
                <a:gd name="T31" fmla="*/ 40 h 62"/>
                <a:gd name="T32" fmla="*/ 10 w 32"/>
                <a:gd name="T33" fmla="*/ 32 h 62"/>
                <a:gd name="T34" fmla="*/ 20 w 32"/>
                <a:gd name="T35" fmla="*/ 22 h 62"/>
                <a:gd name="T36" fmla="*/ 24 w 32"/>
                <a:gd name="T37" fmla="*/ 16 h 62"/>
                <a:gd name="T38" fmla="*/ 24 w 32"/>
                <a:gd name="T39" fmla="*/ 10 h 62"/>
                <a:gd name="T40" fmla="*/ 20 w 32"/>
                <a:gd name="T41" fmla="*/ 4 h 62"/>
                <a:gd name="T42" fmla="*/ 14 w 32"/>
                <a:gd name="T43" fmla="*/ 4 h 62"/>
                <a:gd name="T44" fmla="*/ 8 w 32"/>
                <a:gd name="T45" fmla="*/ 8 h 62"/>
                <a:gd name="T46" fmla="*/ 8 w 32"/>
                <a:gd name="T47" fmla="*/ 14 h 62"/>
                <a:gd name="T48" fmla="*/ 10 w 32"/>
                <a:gd name="T49" fmla="*/ 18 h 62"/>
                <a:gd name="T50" fmla="*/ 18 w 32"/>
                <a:gd name="T51" fmla="*/ 26 h 62"/>
                <a:gd name="T52" fmla="*/ 10 w 32"/>
                <a:gd name="T53" fmla="*/ 36 h 62"/>
                <a:gd name="T54" fmla="*/ 8 w 32"/>
                <a:gd name="T55" fmla="*/ 42 h 62"/>
                <a:gd name="T56" fmla="*/ 8 w 32"/>
                <a:gd name="T57" fmla="*/ 52 h 62"/>
                <a:gd name="T58" fmla="*/ 12 w 32"/>
                <a:gd name="T59" fmla="*/ 58 h 62"/>
                <a:gd name="T60" fmla="*/ 20 w 32"/>
                <a:gd name="T61" fmla="*/ 58 h 62"/>
                <a:gd name="T62" fmla="*/ 24 w 32"/>
                <a:gd name="T63" fmla="*/ 54 h 62"/>
                <a:gd name="T64" fmla="*/ 24 w 32"/>
                <a:gd name="T65" fmla="*/ 46 h 62"/>
                <a:gd name="T66" fmla="*/ 22 w 32"/>
                <a:gd name="T67" fmla="*/ 40 h 62"/>
                <a:gd name="T68" fmla="*/ 12 w 32"/>
                <a:gd name="T69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" h="62">
                  <a:moveTo>
                    <a:pt x="10" y="32"/>
                  </a:moveTo>
                  <a:lnTo>
                    <a:pt x="6" y="26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2" y="16"/>
                  </a:lnTo>
                  <a:lnTo>
                    <a:pt x="30" y="20"/>
                  </a:lnTo>
                  <a:lnTo>
                    <a:pt x="26" y="24"/>
                  </a:lnTo>
                  <a:lnTo>
                    <a:pt x="20" y="28"/>
                  </a:lnTo>
                  <a:lnTo>
                    <a:pt x="26" y="34"/>
                  </a:lnTo>
                  <a:lnTo>
                    <a:pt x="30" y="38"/>
                  </a:lnTo>
                  <a:lnTo>
                    <a:pt x="32" y="42"/>
                  </a:lnTo>
                  <a:lnTo>
                    <a:pt x="32" y="46"/>
                  </a:lnTo>
                  <a:lnTo>
                    <a:pt x="32" y="52"/>
                  </a:lnTo>
                  <a:lnTo>
                    <a:pt x="28" y="56"/>
                  </a:lnTo>
                  <a:lnTo>
                    <a:pt x="22" y="60"/>
                  </a:lnTo>
                  <a:lnTo>
                    <a:pt x="16" y="62"/>
                  </a:lnTo>
                  <a:lnTo>
                    <a:pt x="10" y="60"/>
                  </a:lnTo>
                  <a:lnTo>
                    <a:pt x="6" y="58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2" y="40"/>
                  </a:lnTo>
                  <a:lnTo>
                    <a:pt x="6" y="36"/>
                  </a:lnTo>
                  <a:lnTo>
                    <a:pt x="10" y="32"/>
                  </a:lnTo>
                  <a:close/>
                  <a:moveTo>
                    <a:pt x="18" y="26"/>
                  </a:moveTo>
                  <a:lnTo>
                    <a:pt x="20" y="22"/>
                  </a:lnTo>
                  <a:lnTo>
                    <a:pt x="22" y="20"/>
                  </a:lnTo>
                  <a:lnTo>
                    <a:pt x="24" y="16"/>
                  </a:lnTo>
                  <a:lnTo>
                    <a:pt x="24" y="14"/>
                  </a:lnTo>
                  <a:lnTo>
                    <a:pt x="24" y="10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2" y="20"/>
                  </a:lnTo>
                  <a:lnTo>
                    <a:pt x="18" y="26"/>
                  </a:lnTo>
                  <a:close/>
                  <a:moveTo>
                    <a:pt x="12" y="32"/>
                  </a:moveTo>
                  <a:lnTo>
                    <a:pt x="10" y="36"/>
                  </a:lnTo>
                  <a:lnTo>
                    <a:pt x="8" y="40"/>
                  </a:lnTo>
                  <a:lnTo>
                    <a:pt x="8" y="42"/>
                  </a:lnTo>
                  <a:lnTo>
                    <a:pt x="8" y="46"/>
                  </a:lnTo>
                  <a:lnTo>
                    <a:pt x="8" y="52"/>
                  </a:lnTo>
                  <a:lnTo>
                    <a:pt x="10" y="56"/>
                  </a:lnTo>
                  <a:lnTo>
                    <a:pt x="12" y="58"/>
                  </a:lnTo>
                  <a:lnTo>
                    <a:pt x="16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4" y="50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2" y="40"/>
                  </a:lnTo>
                  <a:lnTo>
                    <a:pt x="18" y="38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6" name="Rectangle 314"/>
            <p:cNvSpPr>
              <a:spLocks noChangeArrowheads="1"/>
            </p:cNvSpPr>
            <p:nvPr/>
          </p:nvSpPr>
          <p:spPr bwMode="auto">
            <a:xfrm>
              <a:off x="2776" y="2552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7" name="Freeform 315"/>
            <p:cNvSpPr>
              <a:spLocks/>
            </p:cNvSpPr>
            <p:nvPr/>
          </p:nvSpPr>
          <p:spPr bwMode="auto">
            <a:xfrm>
              <a:off x="2890" y="2622"/>
              <a:ext cx="10" cy="10"/>
            </a:xfrm>
            <a:custGeom>
              <a:avLst/>
              <a:gdLst>
                <a:gd name="T0" fmla="*/ 4 w 10"/>
                <a:gd name="T1" fmla="*/ 0 h 10"/>
                <a:gd name="T2" fmla="*/ 6 w 10"/>
                <a:gd name="T3" fmla="*/ 0 h 10"/>
                <a:gd name="T4" fmla="*/ 8 w 10"/>
                <a:gd name="T5" fmla="*/ 0 h 10"/>
                <a:gd name="T6" fmla="*/ 8 w 10"/>
                <a:gd name="T7" fmla="*/ 2 h 10"/>
                <a:gd name="T8" fmla="*/ 10 w 10"/>
                <a:gd name="T9" fmla="*/ 4 h 10"/>
                <a:gd name="T10" fmla="*/ 8 w 10"/>
                <a:gd name="T11" fmla="*/ 6 h 10"/>
                <a:gd name="T12" fmla="*/ 8 w 10"/>
                <a:gd name="T13" fmla="*/ 8 h 10"/>
                <a:gd name="T14" fmla="*/ 6 w 10"/>
                <a:gd name="T15" fmla="*/ 8 h 10"/>
                <a:gd name="T16" fmla="*/ 4 w 10"/>
                <a:gd name="T17" fmla="*/ 10 h 10"/>
                <a:gd name="T18" fmla="*/ 2 w 10"/>
                <a:gd name="T19" fmla="*/ 8 h 10"/>
                <a:gd name="T20" fmla="*/ 0 w 10"/>
                <a:gd name="T21" fmla="*/ 8 h 10"/>
                <a:gd name="T22" fmla="*/ 0 w 10"/>
                <a:gd name="T23" fmla="*/ 6 h 10"/>
                <a:gd name="T24" fmla="*/ 0 w 10"/>
                <a:gd name="T25" fmla="*/ 4 h 10"/>
                <a:gd name="T26" fmla="*/ 0 w 10"/>
                <a:gd name="T27" fmla="*/ 2 h 10"/>
                <a:gd name="T28" fmla="*/ 0 w 10"/>
                <a:gd name="T29" fmla="*/ 0 h 10"/>
                <a:gd name="T30" fmla="*/ 2 w 10"/>
                <a:gd name="T31" fmla="*/ 0 h 10"/>
                <a:gd name="T32" fmla="*/ 4 w 10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0">
                  <a:moveTo>
                    <a:pt x="4" y="0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10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6" y="8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8" name="Freeform 316"/>
            <p:cNvSpPr>
              <a:spLocks noEditPoints="1"/>
            </p:cNvSpPr>
            <p:nvPr/>
          </p:nvSpPr>
          <p:spPr bwMode="auto">
            <a:xfrm>
              <a:off x="2908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2 w 36"/>
                <a:gd name="T3" fmla="*/ 22 h 62"/>
                <a:gd name="T4" fmla="*/ 4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4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2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10 w 36"/>
                <a:gd name="T51" fmla="*/ 44 h 62"/>
                <a:gd name="T52" fmla="*/ 12 w 36"/>
                <a:gd name="T53" fmla="*/ 52 h 62"/>
                <a:gd name="T54" fmla="*/ 14 w 36"/>
                <a:gd name="T55" fmla="*/ 56 h 62"/>
                <a:gd name="T56" fmla="*/ 16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4 w 36"/>
                <a:gd name="T63" fmla="*/ 56 h 62"/>
                <a:gd name="T64" fmla="*/ 26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2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2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10" y="44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9" name="Freeform 317"/>
            <p:cNvSpPr>
              <a:spLocks noEditPoints="1"/>
            </p:cNvSpPr>
            <p:nvPr/>
          </p:nvSpPr>
          <p:spPr bwMode="auto">
            <a:xfrm>
              <a:off x="2952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4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4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2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10 w 36"/>
                <a:gd name="T51" fmla="*/ 44 h 62"/>
                <a:gd name="T52" fmla="*/ 12 w 36"/>
                <a:gd name="T53" fmla="*/ 52 h 62"/>
                <a:gd name="T54" fmla="*/ 14 w 36"/>
                <a:gd name="T55" fmla="*/ 56 h 62"/>
                <a:gd name="T56" fmla="*/ 16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0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10" y="44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0" name="Freeform 318"/>
            <p:cNvSpPr>
              <a:spLocks noEditPoints="1"/>
            </p:cNvSpPr>
            <p:nvPr/>
          </p:nvSpPr>
          <p:spPr bwMode="auto">
            <a:xfrm>
              <a:off x="2996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2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6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0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1" name="Freeform 319"/>
            <p:cNvSpPr>
              <a:spLocks noEditPoints="1"/>
            </p:cNvSpPr>
            <p:nvPr/>
          </p:nvSpPr>
          <p:spPr bwMode="auto">
            <a:xfrm>
              <a:off x="3040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0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2" name="Freeform 320"/>
            <p:cNvSpPr>
              <a:spLocks noEditPoints="1"/>
            </p:cNvSpPr>
            <p:nvPr/>
          </p:nvSpPr>
          <p:spPr bwMode="auto">
            <a:xfrm>
              <a:off x="3084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3" name="Freeform 321"/>
            <p:cNvSpPr>
              <a:spLocks noEditPoints="1"/>
            </p:cNvSpPr>
            <p:nvPr/>
          </p:nvSpPr>
          <p:spPr bwMode="auto">
            <a:xfrm>
              <a:off x="3128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2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2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2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4" name="Freeform 322"/>
            <p:cNvSpPr>
              <a:spLocks/>
            </p:cNvSpPr>
            <p:nvPr/>
          </p:nvSpPr>
          <p:spPr bwMode="auto">
            <a:xfrm>
              <a:off x="3170" y="2570"/>
              <a:ext cx="38" cy="60"/>
            </a:xfrm>
            <a:custGeom>
              <a:avLst/>
              <a:gdLst>
                <a:gd name="T0" fmla="*/ 38 w 38"/>
                <a:gd name="T1" fmla="*/ 50 h 60"/>
                <a:gd name="T2" fmla="*/ 34 w 38"/>
                <a:gd name="T3" fmla="*/ 60 h 60"/>
                <a:gd name="T4" fmla="*/ 0 w 38"/>
                <a:gd name="T5" fmla="*/ 60 h 60"/>
                <a:gd name="T6" fmla="*/ 0 w 38"/>
                <a:gd name="T7" fmla="*/ 58 h 60"/>
                <a:gd name="T8" fmla="*/ 8 w 38"/>
                <a:gd name="T9" fmla="*/ 50 h 60"/>
                <a:gd name="T10" fmla="*/ 16 w 38"/>
                <a:gd name="T11" fmla="*/ 42 h 60"/>
                <a:gd name="T12" fmla="*/ 20 w 38"/>
                <a:gd name="T13" fmla="*/ 36 h 60"/>
                <a:gd name="T14" fmla="*/ 26 w 38"/>
                <a:gd name="T15" fmla="*/ 28 h 60"/>
                <a:gd name="T16" fmla="*/ 26 w 38"/>
                <a:gd name="T17" fmla="*/ 20 h 60"/>
                <a:gd name="T18" fmla="*/ 26 w 38"/>
                <a:gd name="T19" fmla="*/ 16 h 60"/>
                <a:gd name="T20" fmla="*/ 24 w 38"/>
                <a:gd name="T21" fmla="*/ 10 h 60"/>
                <a:gd name="T22" fmla="*/ 20 w 38"/>
                <a:gd name="T23" fmla="*/ 8 h 60"/>
                <a:gd name="T24" fmla="*/ 14 w 38"/>
                <a:gd name="T25" fmla="*/ 8 h 60"/>
                <a:gd name="T26" fmla="*/ 10 w 38"/>
                <a:gd name="T27" fmla="*/ 8 h 60"/>
                <a:gd name="T28" fmla="*/ 6 w 38"/>
                <a:gd name="T29" fmla="*/ 10 h 60"/>
                <a:gd name="T30" fmla="*/ 4 w 38"/>
                <a:gd name="T31" fmla="*/ 14 h 60"/>
                <a:gd name="T32" fmla="*/ 2 w 38"/>
                <a:gd name="T33" fmla="*/ 18 h 60"/>
                <a:gd name="T34" fmla="*/ 0 w 38"/>
                <a:gd name="T35" fmla="*/ 18 h 60"/>
                <a:gd name="T36" fmla="*/ 2 w 38"/>
                <a:gd name="T37" fmla="*/ 10 h 60"/>
                <a:gd name="T38" fmla="*/ 6 w 38"/>
                <a:gd name="T39" fmla="*/ 6 h 60"/>
                <a:gd name="T40" fmla="*/ 10 w 38"/>
                <a:gd name="T41" fmla="*/ 2 h 60"/>
                <a:gd name="T42" fmla="*/ 18 w 38"/>
                <a:gd name="T43" fmla="*/ 0 h 60"/>
                <a:gd name="T44" fmla="*/ 24 w 38"/>
                <a:gd name="T45" fmla="*/ 2 h 60"/>
                <a:gd name="T46" fmla="*/ 30 w 38"/>
                <a:gd name="T47" fmla="*/ 6 h 60"/>
                <a:gd name="T48" fmla="*/ 32 w 38"/>
                <a:gd name="T49" fmla="*/ 10 h 60"/>
                <a:gd name="T50" fmla="*/ 34 w 38"/>
                <a:gd name="T51" fmla="*/ 16 h 60"/>
                <a:gd name="T52" fmla="*/ 34 w 38"/>
                <a:gd name="T53" fmla="*/ 20 h 60"/>
                <a:gd name="T54" fmla="*/ 32 w 38"/>
                <a:gd name="T55" fmla="*/ 26 h 60"/>
                <a:gd name="T56" fmla="*/ 28 w 38"/>
                <a:gd name="T57" fmla="*/ 32 h 60"/>
                <a:gd name="T58" fmla="*/ 22 w 38"/>
                <a:gd name="T59" fmla="*/ 40 h 60"/>
                <a:gd name="T60" fmla="*/ 16 w 38"/>
                <a:gd name="T61" fmla="*/ 46 h 60"/>
                <a:gd name="T62" fmla="*/ 10 w 38"/>
                <a:gd name="T63" fmla="*/ 52 h 60"/>
                <a:gd name="T64" fmla="*/ 8 w 38"/>
                <a:gd name="T65" fmla="*/ 54 h 60"/>
                <a:gd name="T66" fmla="*/ 24 w 38"/>
                <a:gd name="T67" fmla="*/ 54 h 60"/>
                <a:gd name="T68" fmla="*/ 28 w 38"/>
                <a:gd name="T69" fmla="*/ 54 h 60"/>
                <a:gd name="T70" fmla="*/ 30 w 38"/>
                <a:gd name="T71" fmla="*/ 54 h 60"/>
                <a:gd name="T72" fmla="*/ 32 w 38"/>
                <a:gd name="T73" fmla="*/ 52 h 60"/>
                <a:gd name="T74" fmla="*/ 34 w 38"/>
                <a:gd name="T75" fmla="*/ 52 h 60"/>
                <a:gd name="T76" fmla="*/ 34 w 38"/>
                <a:gd name="T77" fmla="*/ 50 h 60"/>
                <a:gd name="T78" fmla="*/ 36 w 38"/>
                <a:gd name="T79" fmla="*/ 50 h 60"/>
                <a:gd name="T80" fmla="*/ 38 w 38"/>
                <a:gd name="T81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60">
                  <a:moveTo>
                    <a:pt x="38" y="50"/>
                  </a:moveTo>
                  <a:lnTo>
                    <a:pt x="34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8" y="50"/>
                  </a:lnTo>
                  <a:lnTo>
                    <a:pt x="16" y="42"/>
                  </a:lnTo>
                  <a:lnTo>
                    <a:pt x="20" y="36"/>
                  </a:lnTo>
                  <a:lnTo>
                    <a:pt x="26" y="28"/>
                  </a:lnTo>
                  <a:lnTo>
                    <a:pt x="26" y="20"/>
                  </a:lnTo>
                  <a:lnTo>
                    <a:pt x="26" y="16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4" y="8"/>
                  </a:lnTo>
                  <a:lnTo>
                    <a:pt x="10" y="8"/>
                  </a:lnTo>
                  <a:lnTo>
                    <a:pt x="6" y="10"/>
                  </a:lnTo>
                  <a:lnTo>
                    <a:pt x="4" y="14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2" y="10"/>
                  </a:lnTo>
                  <a:lnTo>
                    <a:pt x="34" y="16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32"/>
                  </a:lnTo>
                  <a:lnTo>
                    <a:pt x="22" y="40"/>
                  </a:lnTo>
                  <a:lnTo>
                    <a:pt x="16" y="46"/>
                  </a:lnTo>
                  <a:lnTo>
                    <a:pt x="10" y="52"/>
                  </a:lnTo>
                  <a:lnTo>
                    <a:pt x="8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5" name="Freeform 323"/>
            <p:cNvSpPr>
              <a:spLocks noEditPoints="1"/>
            </p:cNvSpPr>
            <p:nvPr/>
          </p:nvSpPr>
          <p:spPr bwMode="auto">
            <a:xfrm>
              <a:off x="3214" y="2570"/>
              <a:ext cx="38" cy="62"/>
            </a:xfrm>
            <a:custGeom>
              <a:avLst/>
              <a:gdLst>
                <a:gd name="T0" fmla="*/ 0 w 38"/>
                <a:gd name="T1" fmla="*/ 32 h 62"/>
                <a:gd name="T2" fmla="*/ 2 w 38"/>
                <a:gd name="T3" fmla="*/ 22 h 62"/>
                <a:gd name="T4" fmla="*/ 4 w 38"/>
                <a:gd name="T5" fmla="*/ 14 h 62"/>
                <a:gd name="T6" fmla="*/ 8 w 38"/>
                <a:gd name="T7" fmla="*/ 8 h 62"/>
                <a:gd name="T8" fmla="*/ 12 w 38"/>
                <a:gd name="T9" fmla="*/ 4 h 62"/>
                <a:gd name="T10" fmla="*/ 16 w 38"/>
                <a:gd name="T11" fmla="*/ 2 h 62"/>
                <a:gd name="T12" fmla="*/ 20 w 38"/>
                <a:gd name="T13" fmla="*/ 0 h 62"/>
                <a:gd name="T14" fmla="*/ 24 w 38"/>
                <a:gd name="T15" fmla="*/ 2 h 62"/>
                <a:gd name="T16" fmla="*/ 28 w 38"/>
                <a:gd name="T17" fmla="*/ 4 h 62"/>
                <a:gd name="T18" fmla="*/ 30 w 38"/>
                <a:gd name="T19" fmla="*/ 8 h 62"/>
                <a:gd name="T20" fmla="*/ 34 w 38"/>
                <a:gd name="T21" fmla="*/ 14 h 62"/>
                <a:gd name="T22" fmla="*/ 36 w 38"/>
                <a:gd name="T23" fmla="*/ 22 h 62"/>
                <a:gd name="T24" fmla="*/ 38 w 38"/>
                <a:gd name="T25" fmla="*/ 30 h 62"/>
                <a:gd name="T26" fmla="*/ 36 w 38"/>
                <a:gd name="T27" fmla="*/ 40 h 62"/>
                <a:gd name="T28" fmla="*/ 34 w 38"/>
                <a:gd name="T29" fmla="*/ 48 h 62"/>
                <a:gd name="T30" fmla="*/ 32 w 38"/>
                <a:gd name="T31" fmla="*/ 54 h 62"/>
                <a:gd name="T32" fmla="*/ 28 w 38"/>
                <a:gd name="T33" fmla="*/ 58 h 62"/>
                <a:gd name="T34" fmla="*/ 24 w 38"/>
                <a:gd name="T35" fmla="*/ 60 h 62"/>
                <a:gd name="T36" fmla="*/ 18 w 38"/>
                <a:gd name="T37" fmla="*/ 62 h 62"/>
                <a:gd name="T38" fmla="*/ 14 w 38"/>
                <a:gd name="T39" fmla="*/ 60 h 62"/>
                <a:gd name="T40" fmla="*/ 10 w 38"/>
                <a:gd name="T41" fmla="*/ 56 h 62"/>
                <a:gd name="T42" fmla="*/ 6 w 38"/>
                <a:gd name="T43" fmla="*/ 52 h 62"/>
                <a:gd name="T44" fmla="*/ 2 w 38"/>
                <a:gd name="T45" fmla="*/ 42 h 62"/>
                <a:gd name="T46" fmla="*/ 0 w 38"/>
                <a:gd name="T47" fmla="*/ 32 h 62"/>
                <a:gd name="T48" fmla="*/ 10 w 38"/>
                <a:gd name="T49" fmla="*/ 32 h 62"/>
                <a:gd name="T50" fmla="*/ 10 w 38"/>
                <a:gd name="T51" fmla="*/ 44 h 62"/>
                <a:gd name="T52" fmla="*/ 12 w 38"/>
                <a:gd name="T53" fmla="*/ 52 h 62"/>
                <a:gd name="T54" fmla="*/ 14 w 38"/>
                <a:gd name="T55" fmla="*/ 56 h 62"/>
                <a:gd name="T56" fmla="*/ 16 w 38"/>
                <a:gd name="T57" fmla="*/ 58 h 62"/>
                <a:gd name="T58" fmla="*/ 20 w 38"/>
                <a:gd name="T59" fmla="*/ 58 h 62"/>
                <a:gd name="T60" fmla="*/ 22 w 38"/>
                <a:gd name="T61" fmla="*/ 58 h 62"/>
                <a:gd name="T62" fmla="*/ 24 w 38"/>
                <a:gd name="T63" fmla="*/ 56 h 62"/>
                <a:gd name="T64" fmla="*/ 26 w 38"/>
                <a:gd name="T65" fmla="*/ 54 h 62"/>
                <a:gd name="T66" fmla="*/ 28 w 38"/>
                <a:gd name="T67" fmla="*/ 50 h 62"/>
                <a:gd name="T68" fmla="*/ 28 w 38"/>
                <a:gd name="T69" fmla="*/ 40 h 62"/>
                <a:gd name="T70" fmla="*/ 30 w 38"/>
                <a:gd name="T71" fmla="*/ 28 h 62"/>
                <a:gd name="T72" fmla="*/ 28 w 38"/>
                <a:gd name="T73" fmla="*/ 20 h 62"/>
                <a:gd name="T74" fmla="*/ 28 w 38"/>
                <a:gd name="T75" fmla="*/ 12 h 62"/>
                <a:gd name="T76" fmla="*/ 26 w 38"/>
                <a:gd name="T77" fmla="*/ 8 h 62"/>
                <a:gd name="T78" fmla="*/ 24 w 38"/>
                <a:gd name="T79" fmla="*/ 6 h 62"/>
                <a:gd name="T80" fmla="*/ 22 w 38"/>
                <a:gd name="T81" fmla="*/ 4 h 62"/>
                <a:gd name="T82" fmla="*/ 20 w 38"/>
                <a:gd name="T83" fmla="*/ 4 h 62"/>
                <a:gd name="T84" fmla="*/ 16 w 38"/>
                <a:gd name="T85" fmla="*/ 4 h 62"/>
                <a:gd name="T86" fmla="*/ 14 w 38"/>
                <a:gd name="T87" fmla="*/ 6 h 62"/>
                <a:gd name="T88" fmla="*/ 12 w 38"/>
                <a:gd name="T89" fmla="*/ 10 h 62"/>
                <a:gd name="T90" fmla="*/ 10 w 38"/>
                <a:gd name="T91" fmla="*/ 18 h 62"/>
                <a:gd name="T92" fmla="*/ 10 w 38"/>
                <a:gd name="T93" fmla="*/ 26 h 62"/>
                <a:gd name="T94" fmla="*/ 10 w 38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" h="62">
                  <a:moveTo>
                    <a:pt x="0" y="32"/>
                  </a:moveTo>
                  <a:lnTo>
                    <a:pt x="2" y="22"/>
                  </a:lnTo>
                  <a:lnTo>
                    <a:pt x="4" y="14"/>
                  </a:lnTo>
                  <a:lnTo>
                    <a:pt x="8" y="8"/>
                  </a:lnTo>
                  <a:lnTo>
                    <a:pt x="12" y="4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8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2" y="54"/>
                  </a:lnTo>
                  <a:lnTo>
                    <a:pt x="28" y="58"/>
                  </a:lnTo>
                  <a:lnTo>
                    <a:pt x="24" y="60"/>
                  </a:lnTo>
                  <a:lnTo>
                    <a:pt x="18" y="62"/>
                  </a:lnTo>
                  <a:lnTo>
                    <a:pt x="14" y="60"/>
                  </a:lnTo>
                  <a:lnTo>
                    <a:pt x="10" y="56"/>
                  </a:lnTo>
                  <a:lnTo>
                    <a:pt x="6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10" y="32"/>
                  </a:moveTo>
                  <a:lnTo>
                    <a:pt x="10" y="44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20" y="58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28" y="40"/>
                  </a:lnTo>
                  <a:lnTo>
                    <a:pt x="30" y="28"/>
                  </a:lnTo>
                  <a:lnTo>
                    <a:pt x="28" y="20"/>
                  </a:lnTo>
                  <a:lnTo>
                    <a:pt x="28" y="12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10" y="26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6" name="Freeform 324"/>
            <p:cNvSpPr>
              <a:spLocks noEditPoints="1"/>
            </p:cNvSpPr>
            <p:nvPr/>
          </p:nvSpPr>
          <p:spPr bwMode="auto">
            <a:xfrm>
              <a:off x="3258" y="2570"/>
              <a:ext cx="38" cy="62"/>
            </a:xfrm>
            <a:custGeom>
              <a:avLst/>
              <a:gdLst>
                <a:gd name="T0" fmla="*/ 2 w 38"/>
                <a:gd name="T1" fmla="*/ 62 h 62"/>
                <a:gd name="T2" fmla="*/ 2 w 38"/>
                <a:gd name="T3" fmla="*/ 60 h 62"/>
                <a:gd name="T4" fmla="*/ 8 w 38"/>
                <a:gd name="T5" fmla="*/ 60 h 62"/>
                <a:gd name="T6" fmla="*/ 12 w 38"/>
                <a:gd name="T7" fmla="*/ 58 h 62"/>
                <a:gd name="T8" fmla="*/ 16 w 38"/>
                <a:gd name="T9" fmla="*/ 54 h 62"/>
                <a:gd name="T10" fmla="*/ 22 w 38"/>
                <a:gd name="T11" fmla="*/ 48 h 62"/>
                <a:gd name="T12" fmla="*/ 26 w 38"/>
                <a:gd name="T13" fmla="*/ 42 h 62"/>
                <a:gd name="T14" fmla="*/ 28 w 38"/>
                <a:gd name="T15" fmla="*/ 34 h 62"/>
                <a:gd name="T16" fmla="*/ 22 w 38"/>
                <a:gd name="T17" fmla="*/ 38 h 62"/>
                <a:gd name="T18" fmla="*/ 16 w 38"/>
                <a:gd name="T19" fmla="*/ 38 h 62"/>
                <a:gd name="T20" fmla="*/ 10 w 38"/>
                <a:gd name="T21" fmla="*/ 38 h 62"/>
                <a:gd name="T22" fmla="*/ 6 w 38"/>
                <a:gd name="T23" fmla="*/ 34 h 62"/>
                <a:gd name="T24" fmla="*/ 2 w 38"/>
                <a:gd name="T25" fmla="*/ 28 h 62"/>
                <a:gd name="T26" fmla="*/ 0 w 38"/>
                <a:gd name="T27" fmla="*/ 22 h 62"/>
                <a:gd name="T28" fmla="*/ 2 w 38"/>
                <a:gd name="T29" fmla="*/ 14 h 62"/>
                <a:gd name="T30" fmla="*/ 6 w 38"/>
                <a:gd name="T31" fmla="*/ 8 h 62"/>
                <a:gd name="T32" fmla="*/ 8 w 38"/>
                <a:gd name="T33" fmla="*/ 4 h 62"/>
                <a:gd name="T34" fmla="*/ 14 w 38"/>
                <a:gd name="T35" fmla="*/ 2 h 62"/>
                <a:gd name="T36" fmla="*/ 18 w 38"/>
                <a:gd name="T37" fmla="*/ 0 h 62"/>
                <a:gd name="T38" fmla="*/ 26 w 38"/>
                <a:gd name="T39" fmla="*/ 2 h 62"/>
                <a:gd name="T40" fmla="*/ 30 w 38"/>
                <a:gd name="T41" fmla="*/ 6 h 62"/>
                <a:gd name="T42" fmla="*/ 34 w 38"/>
                <a:gd name="T43" fmla="*/ 12 h 62"/>
                <a:gd name="T44" fmla="*/ 36 w 38"/>
                <a:gd name="T45" fmla="*/ 18 h 62"/>
                <a:gd name="T46" fmla="*/ 38 w 38"/>
                <a:gd name="T47" fmla="*/ 24 h 62"/>
                <a:gd name="T48" fmla="*/ 36 w 38"/>
                <a:gd name="T49" fmla="*/ 34 h 62"/>
                <a:gd name="T50" fmla="*/ 32 w 38"/>
                <a:gd name="T51" fmla="*/ 42 h 62"/>
                <a:gd name="T52" fmla="*/ 26 w 38"/>
                <a:gd name="T53" fmla="*/ 50 h 62"/>
                <a:gd name="T54" fmla="*/ 20 w 38"/>
                <a:gd name="T55" fmla="*/ 56 h 62"/>
                <a:gd name="T56" fmla="*/ 12 w 38"/>
                <a:gd name="T57" fmla="*/ 60 h 62"/>
                <a:gd name="T58" fmla="*/ 4 w 38"/>
                <a:gd name="T59" fmla="*/ 62 h 62"/>
                <a:gd name="T60" fmla="*/ 2 w 38"/>
                <a:gd name="T61" fmla="*/ 62 h 62"/>
                <a:gd name="T62" fmla="*/ 28 w 38"/>
                <a:gd name="T63" fmla="*/ 32 h 62"/>
                <a:gd name="T64" fmla="*/ 28 w 38"/>
                <a:gd name="T65" fmla="*/ 26 h 62"/>
                <a:gd name="T66" fmla="*/ 30 w 38"/>
                <a:gd name="T67" fmla="*/ 22 h 62"/>
                <a:gd name="T68" fmla="*/ 28 w 38"/>
                <a:gd name="T69" fmla="*/ 18 h 62"/>
                <a:gd name="T70" fmla="*/ 28 w 38"/>
                <a:gd name="T71" fmla="*/ 14 h 62"/>
                <a:gd name="T72" fmla="*/ 26 w 38"/>
                <a:gd name="T73" fmla="*/ 10 h 62"/>
                <a:gd name="T74" fmla="*/ 24 w 38"/>
                <a:gd name="T75" fmla="*/ 6 h 62"/>
                <a:gd name="T76" fmla="*/ 22 w 38"/>
                <a:gd name="T77" fmla="*/ 4 h 62"/>
                <a:gd name="T78" fmla="*/ 18 w 38"/>
                <a:gd name="T79" fmla="*/ 4 h 62"/>
                <a:gd name="T80" fmla="*/ 14 w 38"/>
                <a:gd name="T81" fmla="*/ 4 h 62"/>
                <a:gd name="T82" fmla="*/ 12 w 38"/>
                <a:gd name="T83" fmla="*/ 8 h 62"/>
                <a:gd name="T84" fmla="*/ 10 w 38"/>
                <a:gd name="T85" fmla="*/ 12 h 62"/>
                <a:gd name="T86" fmla="*/ 8 w 38"/>
                <a:gd name="T87" fmla="*/ 18 h 62"/>
                <a:gd name="T88" fmla="*/ 10 w 38"/>
                <a:gd name="T89" fmla="*/ 26 h 62"/>
                <a:gd name="T90" fmla="*/ 12 w 38"/>
                <a:gd name="T91" fmla="*/ 32 h 62"/>
                <a:gd name="T92" fmla="*/ 16 w 38"/>
                <a:gd name="T93" fmla="*/ 34 h 62"/>
                <a:gd name="T94" fmla="*/ 20 w 38"/>
                <a:gd name="T95" fmla="*/ 34 h 62"/>
                <a:gd name="T96" fmla="*/ 22 w 38"/>
                <a:gd name="T97" fmla="*/ 34 h 62"/>
                <a:gd name="T98" fmla="*/ 24 w 38"/>
                <a:gd name="T99" fmla="*/ 34 h 62"/>
                <a:gd name="T100" fmla="*/ 26 w 38"/>
                <a:gd name="T101" fmla="*/ 32 h 62"/>
                <a:gd name="T102" fmla="*/ 28 w 38"/>
                <a:gd name="T103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" h="62">
                  <a:moveTo>
                    <a:pt x="2" y="62"/>
                  </a:moveTo>
                  <a:lnTo>
                    <a:pt x="2" y="60"/>
                  </a:lnTo>
                  <a:lnTo>
                    <a:pt x="8" y="60"/>
                  </a:lnTo>
                  <a:lnTo>
                    <a:pt x="12" y="58"/>
                  </a:lnTo>
                  <a:lnTo>
                    <a:pt x="16" y="54"/>
                  </a:lnTo>
                  <a:lnTo>
                    <a:pt x="22" y="48"/>
                  </a:lnTo>
                  <a:lnTo>
                    <a:pt x="26" y="42"/>
                  </a:lnTo>
                  <a:lnTo>
                    <a:pt x="28" y="34"/>
                  </a:lnTo>
                  <a:lnTo>
                    <a:pt x="22" y="38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8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lnTo>
                    <a:pt x="38" y="24"/>
                  </a:lnTo>
                  <a:lnTo>
                    <a:pt x="36" y="34"/>
                  </a:lnTo>
                  <a:lnTo>
                    <a:pt x="32" y="42"/>
                  </a:lnTo>
                  <a:lnTo>
                    <a:pt x="26" y="50"/>
                  </a:lnTo>
                  <a:lnTo>
                    <a:pt x="20" y="56"/>
                  </a:lnTo>
                  <a:lnTo>
                    <a:pt x="12" y="60"/>
                  </a:lnTo>
                  <a:lnTo>
                    <a:pt x="4" y="62"/>
                  </a:lnTo>
                  <a:lnTo>
                    <a:pt x="2" y="62"/>
                  </a:lnTo>
                  <a:close/>
                  <a:moveTo>
                    <a:pt x="28" y="32"/>
                  </a:moveTo>
                  <a:lnTo>
                    <a:pt x="28" y="26"/>
                  </a:lnTo>
                  <a:lnTo>
                    <a:pt x="30" y="22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10" y="12"/>
                  </a:lnTo>
                  <a:lnTo>
                    <a:pt x="8" y="18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16" y="34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4" y="34"/>
                  </a:lnTo>
                  <a:lnTo>
                    <a:pt x="26" y="32"/>
                  </a:lnTo>
                  <a:lnTo>
                    <a:pt x="2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7" name="Rectangle 325"/>
            <p:cNvSpPr>
              <a:spLocks noChangeArrowheads="1"/>
            </p:cNvSpPr>
            <p:nvPr/>
          </p:nvSpPr>
          <p:spPr bwMode="auto">
            <a:xfrm>
              <a:off x="3312" y="2552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8" name="Freeform 326"/>
            <p:cNvSpPr>
              <a:spLocks/>
            </p:cNvSpPr>
            <p:nvPr/>
          </p:nvSpPr>
          <p:spPr bwMode="auto">
            <a:xfrm>
              <a:off x="3436" y="2570"/>
              <a:ext cx="24" cy="60"/>
            </a:xfrm>
            <a:custGeom>
              <a:avLst/>
              <a:gdLst>
                <a:gd name="T0" fmla="*/ 0 w 24"/>
                <a:gd name="T1" fmla="*/ 8 h 60"/>
                <a:gd name="T2" fmla="*/ 14 w 24"/>
                <a:gd name="T3" fmla="*/ 0 h 60"/>
                <a:gd name="T4" fmla="*/ 16 w 24"/>
                <a:gd name="T5" fmla="*/ 0 h 60"/>
                <a:gd name="T6" fmla="*/ 16 w 24"/>
                <a:gd name="T7" fmla="*/ 50 h 60"/>
                <a:gd name="T8" fmla="*/ 16 w 24"/>
                <a:gd name="T9" fmla="*/ 54 h 60"/>
                <a:gd name="T10" fmla="*/ 16 w 24"/>
                <a:gd name="T11" fmla="*/ 56 h 60"/>
                <a:gd name="T12" fmla="*/ 18 w 24"/>
                <a:gd name="T13" fmla="*/ 58 h 60"/>
                <a:gd name="T14" fmla="*/ 18 w 24"/>
                <a:gd name="T15" fmla="*/ 58 h 60"/>
                <a:gd name="T16" fmla="*/ 20 w 24"/>
                <a:gd name="T17" fmla="*/ 60 h 60"/>
                <a:gd name="T18" fmla="*/ 24 w 24"/>
                <a:gd name="T19" fmla="*/ 60 h 60"/>
                <a:gd name="T20" fmla="*/ 24 w 24"/>
                <a:gd name="T21" fmla="*/ 60 h 60"/>
                <a:gd name="T22" fmla="*/ 2 w 24"/>
                <a:gd name="T23" fmla="*/ 60 h 60"/>
                <a:gd name="T24" fmla="*/ 2 w 24"/>
                <a:gd name="T25" fmla="*/ 60 h 60"/>
                <a:gd name="T26" fmla="*/ 4 w 24"/>
                <a:gd name="T27" fmla="*/ 60 h 60"/>
                <a:gd name="T28" fmla="*/ 6 w 24"/>
                <a:gd name="T29" fmla="*/ 58 h 60"/>
                <a:gd name="T30" fmla="*/ 8 w 24"/>
                <a:gd name="T31" fmla="*/ 58 h 60"/>
                <a:gd name="T32" fmla="*/ 8 w 24"/>
                <a:gd name="T33" fmla="*/ 56 h 60"/>
                <a:gd name="T34" fmla="*/ 8 w 24"/>
                <a:gd name="T35" fmla="*/ 54 h 60"/>
                <a:gd name="T36" fmla="*/ 8 w 24"/>
                <a:gd name="T37" fmla="*/ 50 h 60"/>
                <a:gd name="T38" fmla="*/ 8 w 24"/>
                <a:gd name="T39" fmla="*/ 18 h 60"/>
                <a:gd name="T40" fmla="*/ 8 w 24"/>
                <a:gd name="T41" fmla="*/ 12 h 60"/>
                <a:gd name="T42" fmla="*/ 8 w 24"/>
                <a:gd name="T43" fmla="*/ 10 h 60"/>
                <a:gd name="T44" fmla="*/ 8 w 24"/>
                <a:gd name="T45" fmla="*/ 8 h 60"/>
                <a:gd name="T46" fmla="*/ 8 w 24"/>
                <a:gd name="T47" fmla="*/ 8 h 60"/>
                <a:gd name="T48" fmla="*/ 6 w 24"/>
                <a:gd name="T49" fmla="*/ 8 h 60"/>
                <a:gd name="T50" fmla="*/ 6 w 24"/>
                <a:gd name="T51" fmla="*/ 6 h 60"/>
                <a:gd name="T52" fmla="*/ 4 w 24"/>
                <a:gd name="T53" fmla="*/ 8 h 60"/>
                <a:gd name="T54" fmla="*/ 2 w 24"/>
                <a:gd name="T55" fmla="*/ 8 h 60"/>
                <a:gd name="T56" fmla="*/ 0 w 24"/>
                <a:gd name="T57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60">
                  <a:moveTo>
                    <a:pt x="0" y="8"/>
                  </a:moveTo>
                  <a:lnTo>
                    <a:pt x="14" y="0"/>
                  </a:lnTo>
                  <a:lnTo>
                    <a:pt x="16" y="0"/>
                  </a:lnTo>
                  <a:lnTo>
                    <a:pt x="16" y="50"/>
                  </a:lnTo>
                  <a:lnTo>
                    <a:pt x="16" y="54"/>
                  </a:lnTo>
                  <a:lnTo>
                    <a:pt x="16" y="56"/>
                  </a:lnTo>
                  <a:lnTo>
                    <a:pt x="18" y="58"/>
                  </a:lnTo>
                  <a:lnTo>
                    <a:pt x="20" y="60"/>
                  </a:lnTo>
                  <a:lnTo>
                    <a:pt x="24" y="60"/>
                  </a:lnTo>
                  <a:lnTo>
                    <a:pt x="2" y="60"/>
                  </a:lnTo>
                  <a:lnTo>
                    <a:pt x="4" y="60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8" y="50"/>
                  </a:lnTo>
                  <a:lnTo>
                    <a:pt x="8" y="18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203" name="Picture 32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8" y="2622"/>
              <a:ext cx="8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4" name="Picture 32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8" y="2622"/>
              <a:ext cx="8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641" name="Freeform 329"/>
            <p:cNvSpPr>
              <a:spLocks/>
            </p:cNvSpPr>
            <p:nvPr/>
          </p:nvSpPr>
          <p:spPr bwMode="auto">
            <a:xfrm>
              <a:off x="3496" y="2570"/>
              <a:ext cx="38" cy="60"/>
            </a:xfrm>
            <a:custGeom>
              <a:avLst/>
              <a:gdLst>
                <a:gd name="T0" fmla="*/ 38 w 38"/>
                <a:gd name="T1" fmla="*/ 50 h 60"/>
                <a:gd name="T2" fmla="*/ 34 w 38"/>
                <a:gd name="T3" fmla="*/ 60 h 60"/>
                <a:gd name="T4" fmla="*/ 0 w 38"/>
                <a:gd name="T5" fmla="*/ 60 h 60"/>
                <a:gd name="T6" fmla="*/ 0 w 38"/>
                <a:gd name="T7" fmla="*/ 58 h 60"/>
                <a:gd name="T8" fmla="*/ 10 w 38"/>
                <a:gd name="T9" fmla="*/ 50 h 60"/>
                <a:gd name="T10" fmla="*/ 16 w 38"/>
                <a:gd name="T11" fmla="*/ 42 h 60"/>
                <a:gd name="T12" fmla="*/ 22 w 38"/>
                <a:gd name="T13" fmla="*/ 36 h 60"/>
                <a:gd name="T14" fmla="*/ 26 w 38"/>
                <a:gd name="T15" fmla="*/ 28 h 60"/>
                <a:gd name="T16" fmla="*/ 28 w 38"/>
                <a:gd name="T17" fmla="*/ 20 h 60"/>
                <a:gd name="T18" fmla="*/ 26 w 38"/>
                <a:gd name="T19" fmla="*/ 16 h 60"/>
                <a:gd name="T20" fmla="*/ 24 w 38"/>
                <a:gd name="T21" fmla="*/ 10 h 60"/>
                <a:gd name="T22" fmla="*/ 20 w 38"/>
                <a:gd name="T23" fmla="*/ 8 h 60"/>
                <a:gd name="T24" fmla="*/ 16 w 38"/>
                <a:gd name="T25" fmla="*/ 8 h 60"/>
                <a:gd name="T26" fmla="*/ 12 w 38"/>
                <a:gd name="T27" fmla="*/ 8 h 60"/>
                <a:gd name="T28" fmla="*/ 8 w 38"/>
                <a:gd name="T29" fmla="*/ 10 h 60"/>
                <a:gd name="T30" fmla="*/ 4 w 38"/>
                <a:gd name="T31" fmla="*/ 14 h 60"/>
                <a:gd name="T32" fmla="*/ 2 w 38"/>
                <a:gd name="T33" fmla="*/ 18 h 60"/>
                <a:gd name="T34" fmla="*/ 2 w 38"/>
                <a:gd name="T35" fmla="*/ 18 h 60"/>
                <a:gd name="T36" fmla="*/ 4 w 38"/>
                <a:gd name="T37" fmla="*/ 10 h 60"/>
                <a:gd name="T38" fmla="*/ 6 w 38"/>
                <a:gd name="T39" fmla="*/ 6 h 60"/>
                <a:gd name="T40" fmla="*/ 12 w 38"/>
                <a:gd name="T41" fmla="*/ 2 h 60"/>
                <a:gd name="T42" fmla="*/ 18 w 38"/>
                <a:gd name="T43" fmla="*/ 0 h 60"/>
                <a:gd name="T44" fmla="*/ 24 w 38"/>
                <a:gd name="T45" fmla="*/ 2 h 60"/>
                <a:gd name="T46" fmla="*/ 30 w 38"/>
                <a:gd name="T47" fmla="*/ 6 h 60"/>
                <a:gd name="T48" fmla="*/ 34 w 38"/>
                <a:gd name="T49" fmla="*/ 10 h 60"/>
                <a:gd name="T50" fmla="*/ 34 w 38"/>
                <a:gd name="T51" fmla="*/ 16 h 60"/>
                <a:gd name="T52" fmla="*/ 34 w 38"/>
                <a:gd name="T53" fmla="*/ 20 h 60"/>
                <a:gd name="T54" fmla="*/ 32 w 38"/>
                <a:gd name="T55" fmla="*/ 26 h 60"/>
                <a:gd name="T56" fmla="*/ 28 w 38"/>
                <a:gd name="T57" fmla="*/ 32 h 60"/>
                <a:gd name="T58" fmla="*/ 22 w 38"/>
                <a:gd name="T59" fmla="*/ 40 h 60"/>
                <a:gd name="T60" fmla="*/ 16 w 38"/>
                <a:gd name="T61" fmla="*/ 46 h 60"/>
                <a:gd name="T62" fmla="*/ 12 w 38"/>
                <a:gd name="T63" fmla="*/ 52 h 60"/>
                <a:gd name="T64" fmla="*/ 8 w 38"/>
                <a:gd name="T65" fmla="*/ 54 h 60"/>
                <a:gd name="T66" fmla="*/ 24 w 38"/>
                <a:gd name="T67" fmla="*/ 54 h 60"/>
                <a:gd name="T68" fmla="*/ 28 w 38"/>
                <a:gd name="T69" fmla="*/ 54 h 60"/>
                <a:gd name="T70" fmla="*/ 30 w 38"/>
                <a:gd name="T71" fmla="*/ 54 h 60"/>
                <a:gd name="T72" fmla="*/ 32 w 38"/>
                <a:gd name="T73" fmla="*/ 52 h 60"/>
                <a:gd name="T74" fmla="*/ 34 w 38"/>
                <a:gd name="T75" fmla="*/ 52 h 60"/>
                <a:gd name="T76" fmla="*/ 36 w 38"/>
                <a:gd name="T77" fmla="*/ 50 h 60"/>
                <a:gd name="T78" fmla="*/ 36 w 38"/>
                <a:gd name="T79" fmla="*/ 50 h 60"/>
                <a:gd name="T80" fmla="*/ 38 w 38"/>
                <a:gd name="T81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60">
                  <a:moveTo>
                    <a:pt x="38" y="50"/>
                  </a:moveTo>
                  <a:lnTo>
                    <a:pt x="34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10" y="50"/>
                  </a:lnTo>
                  <a:lnTo>
                    <a:pt x="16" y="42"/>
                  </a:lnTo>
                  <a:lnTo>
                    <a:pt x="22" y="36"/>
                  </a:lnTo>
                  <a:lnTo>
                    <a:pt x="26" y="28"/>
                  </a:lnTo>
                  <a:lnTo>
                    <a:pt x="28" y="20"/>
                  </a:lnTo>
                  <a:lnTo>
                    <a:pt x="26" y="16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4" y="16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32"/>
                  </a:lnTo>
                  <a:lnTo>
                    <a:pt x="22" y="40"/>
                  </a:lnTo>
                  <a:lnTo>
                    <a:pt x="16" y="46"/>
                  </a:lnTo>
                  <a:lnTo>
                    <a:pt x="12" y="52"/>
                  </a:lnTo>
                  <a:lnTo>
                    <a:pt x="8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42" name="Freeform 330"/>
            <p:cNvSpPr>
              <a:spLocks/>
            </p:cNvSpPr>
            <p:nvPr/>
          </p:nvSpPr>
          <p:spPr bwMode="auto">
            <a:xfrm>
              <a:off x="3548" y="2570"/>
              <a:ext cx="24" cy="60"/>
            </a:xfrm>
            <a:custGeom>
              <a:avLst/>
              <a:gdLst>
                <a:gd name="T0" fmla="*/ 0 w 24"/>
                <a:gd name="T1" fmla="*/ 8 h 60"/>
                <a:gd name="T2" fmla="*/ 14 w 24"/>
                <a:gd name="T3" fmla="*/ 0 h 60"/>
                <a:gd name="T4" fmla="*/ 16 w 24"/>
                <a:gd name="T5" fmla="*/ 0 h 60"/>
                <a:gd name="T6" fmla="*/ 16 w 24"/>
                <a:gd name="T7" fmla="*/ 50 h 60"/>
                <a:gd name="T8" fmla="*/ 16 w 24"/>
                <a:gd name="T9" fmla="*/ 54 h 60"/>
                <a:gd name="T10" fmla="*/ 16 w 24"/>
                <a:gd name="T11" fmla="*/ 56 h 60"/>
                <a:gd name="T12" fmla="*/ 16 w 24"/>
                <a:gd name="T13" fmla="*/ 58 h 60"/>
                <a:gd name="T14" fmla="*/ 18 w 24"/>
                <a:gd name="T15" fmla="*/ 58 h 60"/>
                <a:gd name="T16" fmla="*/ 20 w 24"/>
                <a:gd name="T17" fmla="*/ 60 h 60"/>
                <a:gd name="T18" fmla="*/ 24 w 24"/>
                <a:gd name="T19" fmla="*/ 60 h 60"/>
                <a:gd name="T20" fmla="*/ 24 w 24"/>
                <a:gd name="T21" fmla="*/ 60 h 60"/>
                <a:gd name="T22" fmla="*/ 2 w 24"/>
                <a:gd name="T23" fmla="*/ 60 h 60"/>
                <a:gd name="T24" fmla="*/ 2 w 24"/>
                <a:gd name="T25" fmla="*/ 60 h 60"/>
                <a:gd name="T26" fmla="*/ 4 w 24"/>
                <a:gd name="T27" fmla="*/ 60 h 60"/>
                <a:gd name="T28" fmla="*/ 6 w 24"/>
                <a:gd name="T29" fmla="*/ 58 h 60"/>
                <a:gd name="T30" fmla="*/ 8 w 24"/>
                <a:gd name="T31" fmla="*/ 58 h 60"/>
                <a:gd name="T32" fmla="*/ 8 w 24"/>
                <a:gd name="T33" fmla="*/ 56 h 60"/>
                <a:gd name="T34" fmla="*/ 8 w 24"/>
                <a:gd name="T35" fmla="*/ 54 h 60"/>
                <a:gd name="T36" fmla="*/ 8 w 24"/>
                <a:gd name="T37" fmla="*/ 50 h 60"/>
                <a:gd name="T38" fmla="*/ 8 w 24"/>
                <a:gd name="T39" fmla="*/ 18 h 60"/>
                <a:gd name="T40" fmla="*/ 8 w 24"/>
                <a:gd name="T41" fmla="*/ 12 h 60"/>
                <a:gd name="T42" fmla="*/ 8 w 24"/>
                <a:gd name="T43" fmla="*/ 10 h 60"/>
                <a:gd name="T44" fmla="*/ 8 w 24"/>
                <a:gd name="T45" fmla="*/ 8 h 60"/>
                <a:gd name="T46" fmla="*/ 6 w 24"/>
                <a:gd name="T47" fmla="*/ 8 h 60"/>
                <a:gd name="T48" fmla="*/ 6 w 24"/>
                <a:gd name="T49" fmla="*/ 8 h 60"/>
                <a:gd name="T50" fmla="*/ 6 w 24"/>
                <a:gd name="T51" fmla="*/ 6 h 60"/>
                <a:gd name="T52" fmla="*/ 4 w 24"/>
                <a:gd name="T53" fmla="*/ 8 h 60"/>
                <a:gd name="T54" fmla="*/ 0 w 24"/>
                <a:gd name="T55" fmla="*/ 8 h 60"/>
                <a:gd name="T56" fmla="*/ 0 w 24"/>
                <a:gd name="T57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60">
                  <a:moveTo>
                    <a:pt x="0" y="8"/>
                  </a:moveTo>
                  <a:lnTo>
                    <a:pt x="14" y="0"/>
                  </a:lnTo>
                  <a:lnTo>
                    <a:pt x="16" y="0"/>
                  </a:lnTo>
                  <a:lnTo>
                    <a:pt x="16" y="50"/>
                  </a:lnTo>
                  <a:lnTo>
                    <a:pt x="16" y="54"/>
                  </a:lnTo>
                  <a:lnTo>
                    <a:pt x="16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60"/>
                  </a:lnTo>
                  <a:lnTo>
                    <a:pt x="24" y="60"/>
                  </a:lnTo>
                  <a:lnTo>
                    <a:pt x="2" y="60"/>
                  </a:lnTo>
                  <a:lnTo>
                    <a:pt x="4" y="60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8" y="50"/>
                  </a:lnTo>
                  <a:lnTo>
                    <a:pt x="8" y="18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207" name="Picture 33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8" y="2590"/>
              <a:ext cx="4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8" name="Picture 33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8" y="2590"/>
              <a:ext cx="4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645" name="Freeform 333"/>
            <p:cNvSpPr>
              <a:spLocks/>
            </p:cNvSpPr>
            <p:nvPr/>
          </p:nvSpPr>
          <p:spPr bwMode="auto">
            <a:xfrm>
              <a:off x="3686" y="2570"/>
              <a:ext cx="22" cy="60"/>
            </a:xfrm>
            <a:custGeom>
              <a:avLst/>
              <a:gdLst>
                <a:gd name="T0" fmla="*/ 0 w 22"/>
                <a:gd name="T1" fmla="*/ 8 h 60"/>
                <a:gd name="T2" fmla="*/ 14 w 22"/>
                <a:gd name="T3" fmla="*/ 0 h 60"/>
                <a:gd name="T4" fmla="*/ 14 w 22"/>
                <a:gd name="T5" fmla="*/ 0 h 60"/>
                <a:gd name="T6" fmla="*/ 14 w 22"/>
                <a:gd name="T7" fmla="*/ 50 h 60"/>
                <a:gd name="T8" fmla="*/ 14 w 22"/>
                <a:gd name="T9" fmla="*/ 54 h 60"/>
                <a:gd name="T10" fmla="*/ 16 w 22"/>
                <a:gd name="T11" fmla="*/ 56 h 60"/>
                <a:gd name="T12" fmla="*/ 16 w 22"/>
                <a:gd name="T13" fmla="*/ 58 h 60"/>
                <a:gd name="T14" fmla="*/ 16 w 22"/>
                <a:gd name="T15" fmla="*/ 58 h 60"/>
                <a:gd name="T16" fmla="*/ 18 w 22"/>
                <a:gd name="T17" fmla="*/ 60 h 60"/>
                <a:gd name="T18" fmla="*/ 22 w 22"/>
                <a:gd name="T19" fmla="*/ 60 h 60"/>
                <a:gd name="T20" fmla="*/ 22 w 22"/>
                <a:gd name="T21" fmla="*/ 60 h 60"/>
                <a:gd name="T22" fmla="*/ 0 w 22"/>
                <a:gd name="T23" fmla="*/ 60 h 60"/>
                <a:gd name="T24" fmla="*/ 0 w 22"/>
                <a:gd name="T25" fmla="*/ 60 h 60"/>
                <a:gd name="T26" fmla="*/ 4 w 22"/>
                <a:gd name="T27" fmla="*/ 60 h 60"/>
                <a:gd name="T28" fmla="*/ 6 w 22"/>
                <a:gd name="T29" fmla="*/ 58 h 60"/>
                <a:gd name="T30" fmla="*/ 6 w 22"/>
                <a:gd name="T31" fmla="*/ 58 h 60"/>
                <a:gd name="T32" fmla="*/ 6 w 22"/>
                <a:gd name="T33" fmla="*/ 56 h 60"/>
                <a:gd name="T34" fmla="*/ 8 w 22"/>
                <a:gd name="T35" fmla="*/ 54 h 60"/>
                <a:gd name="T36" fmla="*/ 8 w 22"/>
                <a:gd name="T37" fmla="*/ 50 h 60"/>
                <a:gd name="T38" fmla="*/ 8 w 22"/>
                <a:gd name="T39" fmla="*/ 18 h 60"/>
                <a:gd name="T40" fmla="*/ 8 w 22"/>
                <a:gd name="T41" fmla="*/ 12 h 60"/>
                <a:gd name="T42" fmla="*/ 6 w 22"/>
                <a:gd name="T43" fmla="*/ 10 h 60"/>
                <a:gd name="T44" fmla="*/ 6 w 22"/>
                <a:gd name="T45" fmla="*/ 8 h 60"/>
                <a:gd name="T46" fmla="*/ 6 w 22"/>
                <a:gd name="T47" fmla="*/ 8 h 60"/>
                <a:gd name="T48" fmla="*/ 6 w 22"/>
                <a:gd name="T49" fmla="*/ 8 h 60"/>
                <a:gd name="T50" fmla="*/ 4 w 22"/>
                <a:gd name="T51" fmla="*/ 6 h 60"/>
                <a:gd name="T52" fmla="*/ 2 w 22"/>
                <a:gd name="T53" fmla="*/ 8 h 60"/>
                <a:gd name="T54" fmla="*/ 0 w 22"/>
                <a:gd name="T55" fmla="*/ 8 h 60"/>
                <a:gd name="T56" fmla="*/ 0 w 22"/>
                <a:gd name="T57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60">
                  <a:moveTo>
                    <a:pt x="0" y="8"/>
                  </a:moveTo>
                  <a:lnTo>
                    <a:pt x="14" y="0"/>
                  </a:lnTo>
                  <a:lnTo>
                    <a:pt x="14" y="50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6" y="58"/>
                  </a:lnTo>
                  <a:lnTo>
                    <a:pt x="18" y="60"/>
                  </a:lnTo>
                  <a:lnTo>
                    <a:pt x="22" y="60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8" y="54"/>
                  </a:lnTo>
                  <a:lnTo>
                    <a:pt x="8" y="50"/>
                  </a:lnTo>
                  <a:lnTo>
                    <a:pt x="8" y="18"/>
                  </a:lnTo>
                  <a:lnTo>
                    <a:pt x="8" y="12"/>
                  </a:lnTo>
                  <a:lnTo>
                    <a:pt x="6" y="10"/>
                  </a:lnTo>
                  <a:lnTo>
                    <a:pt x="6" y="8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46" name="Freeform 334"/>
            <p:cNvSpPr>
              <a:spLocks noEditPoints="1"/>
            </p:cNvSpPr>
            <p:nvPr/>
          </p:nvSpPr>
          <p:spPr bwMode="auto">
            <a:xfrm>
              <a:off x="3722" y="2570"/>
              <a:ext cx="38" cy="62"/>
            </a:xfrm>
            <a:custGeom>
              <a:avLst/>
              <a:gdLst>
                <a:gd name="T0" fmla="*/ 0 w 38"/>
                <a:gd name="T1" fmla="*/ 32 h 62"/>
                <a:gd name="T2" fmla="*/ 2 w 38"/>
                <a:gd name="T3" fmla="*/ 22 h 62"/>
                <a:gd name="T4" fmla="*/ 4 w 38"/>
                <a:gd name="T5" fmla="*/ 14 h 62"/>
                <a:gd name="T6" fmla="*/ 6 w 38"/>
                <a:gd name="T7" fmla="*/ 8 h 62"/>
                <a:gd name="T8" fmla="*/ 12 w 38"/>
                <a:gd name="T9" fmla="*/ 4 h 62"/>
                <a:gd name="T10" fmla="*/ 14 w 38"/>
                <a:gd name="T11" fmla="*/ 2 h 62"/>
                <a:gd name="T12" fmla="*/ 18 w 38"/>
                <a:gd name="T13" fmla="*/ 0 h 62"/>
                <a:gd name="T14" fmla="*/ 24 w 38"/>
                <a:gd name="T15" fmla="*/ 2 h 62"/>
                <a:gd name="T16" fmla="*/ 26 w 38"/>
                <a:gd name="T17" fmla="*/ 4 h 62"/>
                <a:gd name="T18" fmla="*/ 30 w 38"/>
                <a:gd name="T19" fmla="*/ 8 h 62"/>
                <a:gd name="T20" fmla="*/ 34 w 38"/>
                <a:gd name="T21" fmla="*/ 14 h 62"/>
                <a:gd name="T22" fmla="*/ 36 w 38"/>
                <a:gd name="T23" fmla="*/ 22 h 62"/>
                <a:gd name="T24" fmla="*/ 38 w 38"/>
                <a:gd name="T25" fmla="*/ 30 h 62"/>
                <a:gd name="T26" fmla="*/ 36 w 38"/>
                <a:gd name="T27" fmla="*/ 40 h 62"/>
                <a:gd name="T28" fmla="*/ 34 w 38"/>
                <a:gd name="T29" fmla="*/ 48 h 62"/>
                <a:gd name="T30" fmla="*/ 30 w 38"/>
                <a:gd name="T31" fmla="*/ 54 h 62"/>
                <a:gd name="T32" fmla="*/ 26 w 38"/>
                <a:gd name="T33" fmla="*/ 58 h 62"/>
                <a:gd name="T34" fmla="*/ 22 w 38"/>
                <a:gd name="T35" fmla="*/ 60 h 62"/>
                <a:gd name="T36" fmla="*/ 18 w 38"/>
                <a:gd name="T37" fmla="*/ 62 h 62"/>
                <a:gd name="T38" fmla="*/ 14 w 38"/>
                <a:gd name="T39" fmla="*/ 60 h 62"/>
                <a:gd name="T40" fmla="*/ 8 w 38"/>
                <a:gd name="T41" fmla="*/ 56 h 62"/>
                <a:gd name="T42" fmla="*/ 6 w 38"/>
                <a:gd name="T43" fmla="*/ 52 h 62"/>
                <a:gd name="T44" fmla="*/ 2 w 38"/>
                <a:gd name="T45" fmla="*/ 42 h 62"/>
                <a:gd name="T46" fmla="*/ 0 w 38"/>
                <a:gd name="T47" fmla="*/ 32 h 62"/>
                <a:gd name="T48" fmla="*/ 8 w 38"/>
                <a:gd name="T49" fmla="*/ 32 h 62"/>
                <a:gd name="T50" fmla="*/ 10 w 38"/>
                <a:gd name="T51" fmla="*/ 44 h 62"/>
                <a:gd name="T52" fmla="*/ 12 w 38"/>
                <a:gd name="T53" fmla="*/ 52 h 62"/>
                <a:gd name="T54" fmla="*/ 14 w 38"/>
                <a:gd name="T55" fmla="*/ 56 h 62"/>
                <a:gd name="T56" fmla="*/ 16 w 38"/>
                <a:gd name="T57" fmla="*/ 58 h 62"/>
                <a:gd name="T58" fmla="*/ 18 w 38"/>
                <a:gd name="T59" fmla="*/ 58 h 62"/>
                <a:gd name="T60" fmla="*/ 20 w 38"/>
                <a:gd name="T61" fmla="*/ 58 h 62"/>
                <a:gd name="T62" fmla="*/ 24 w 38"/>
                <a:gd name="T63" fmla="*/ 56 h 62"/>
                <a:gd name="T64" fmla="*/ 26 w 38"/>
                <a:gd name="T65" fmla="*/ 54 h 62"/>
                <a:gd name="T66" fmla="*/ 26 w 38"/>
                <a:gd name="T67" fmla="*/ 50 h 62"/>
                <a:gd name="T68" fmla="*/ 28 w 38"/>
                <a:gd name="T69" fmla="*/ 40 h 62"/>
                <a:gd name="T70" fmla="*/ 28 w 38"/>
                <a:gd name="T71" fmla="*/ 28 h 62"/>
                <a:gd name="T72" fmla="*/ 28 w 38"/>
                <a:gd name="T73" fmla="*/ 20 h 62"/>
                <a:gd name="T74" fmla="*/ 26 w 38"/>
                <a:gd name="T75" fmla="*/ 12 h 62"/>
                <a:gd name="T76" fmla="*/ 26 w 38"/>
                <a:gd name="T77" fmla="*/ 8 h 62"/>
                <a:gd name="T78" fmla="*/ 22 w 38"/>
                <a:gd name="T79" fmla="*/ 6 h 62"/>
                <a:gd name="T80" fmla="*/ 22 w 38"/>
                <a:gd name="T81" fmla="*/ 4 h 62"/>
                <a:gd name="T82" fmla="*/ 18 w 38"/>
                <a:gd name="T83" fmla="*/ 4 h 62"/>
                <a:gd name="T84" fmla="*/ 16 w 38"/>
                <a:gd name="T85" fmla="*/ 4 h 62"/>
                <a:gd name="T86" fmla="*/ 14 w 38"/>
                <a:gd name="T87" fmla="*/ 6 h 62"/>
                <a:gd name="T88" fmla="*/ 12 w 38"/>
                <a:gd name="T89" fmla="*/ 10 h 62"/>
                <a:gd name="T90" fmla="*/ 10 w 38"/>
                <a:gd name="T91" fmla="*/ 18 h 62"/>
                <a:gd name="T92" fmla="*/ 10 w 38"/>
                <a:gd name="T93" fmla="*/ 26 h 62"/>
                <a:gd name="T94" fmla="*/ 8 w 38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" h="62">
                  <a:moveTo>
                    <a:pt x="0" y="32"/>
                  </a:moveTo>
                  <a:lnTo>
                    <a:pt x="2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2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8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6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10" y="44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10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211" name="Picture 33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" y="2584"/>
              <a:ext cx="3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12" name="Picture 33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" y="2584"/>
              <a:ext cx="3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649" name="Freeform 337"/>
            <p:cNvSpPr>
              <a:spLocks/>
            </p:cNvSpPr>
            <p:nvPr/>
          </p:nvSpPr>
          <p:spPr bwMode="auto">
            <a:xfrm>
              <a:off x="3802" y="2556"/>
              <a:ext cx="16" cy="42"/>
            </a:xfrm>
            <a:custGeom>
              <a:avLst/>
              <a:gdLst>
                <a:gd name="T0" fmla="*/ 0 w 16"/>
                <a:gd name="T1" fmla="*/ 4 h 42"/>
                <a:gd name="T2" fmla="*/ 10 w 16"/>
                <a:gd name="T3" fmla="*/ 0 h 42"/>
                <a:gd name="T4" fmla="*/ 12 w 16"/>
                <a:gd name="T5" fmla="*/ 0 h 42"/>
                <a:gd name="T6" fmla="*/ 12 w 16"/>
                <a:gd name="T7" fmla="*/ 36 h 42"/>
                <a:gd name="T8" fmla="*/ 12 w 16"/>
                <a:gd name="T9" fmla="*/ 38 h 42"/>
                <a:gd name="T10" fmla="*/ 12 w 16"/>
                <a:gd name="T11" fmla="*/ 40 h 42"/>
                <a:gd name="T12" fmla="*/ 12 w 16"/>
                <a:gd name="T13" fmla="*/ 40 h 42"/>
                <a:gd name="T14" fmla="*/ 14 w 16"/>
                <a:gd name="T15" fmla="*/ 42 h 42"/>
                <a:gd name="T16" fmla="*/ 14 w 16"/>
                <a:gd name="T17" fmla="*/ 42 h 42"/>
                <a:gd name="T18" fmla="*/ 16 w 16"/>
                <a:gd name="T19" fmla="*/ 42 h 42"/>
                <a:gd name="T20" fmla="*/ 16 w 16"/>
                <a:gd name="T21" fmla="*/ 42 h 42"/>
                <a:gd name="T22" fmla="*/ 0 w 16"/>
                <a:gd name="T23" fmla="*/ 42 h 42"/>
                <a:gd name="T24" fmla="*/ 0 w 16"/>
                <a:gd name="T25" fmla="*/ 42 h 42"/>
                <a:gd name="T26" fmla="*/ 4 w 16"/>
                <a:gd name="T27" fmla="*/ 42 h 42"/>
                <a:gd name="T28" fmla="*/ 4 w 16"/>
                <a:gd name="T29" fmla="*/ 42 h 42"/>
                <a:gd name="T30" fmla="*/ 6 w 16"/>
                <a:gd name="T31" fmla="*/ 40 h 42"/>
                <a:gd name="T32" fmla="*/ 6 w 16"/>
                <a:gd name="T33" fmla="*/ 40 h 42"/>
                <a:gd name="T34" fmla="*/ 6 w 16"/>
                <a:gd name="T35" fmla="*/ 38 h 42"/>
                <a:gd name="T36" fmla="*/ 6 w 16"/>
                <a:gd name="T37" fmla="*/ 36 h 42"/>
                <a:gd name="T38" fmla="*/ 6 w 16"/>
                <a:gd name="T39" fmla="*/ 12 h 42"/>
                <a:gd name="T40" fmla="*/ 6 w 16"/>
                <a:gd name="T41" fmla="*/ 8 h 42"/>
                <a:gd name="T42" fmla="*/ 6 w 16"/>
                <a:gd name="T43" fmla="*/ 6 h 42"/>
                <a:gd name="T44" fmla="*/ 6 w 16"/>
                <a:gd name="T45" fmla="*/ 4 h 42"/>
                <a:gd name="T46" fmla="*/ 6 w 16"/>
                <a:gd name="T47" fmla="*/ 4 h 42"/>
                <a:gd name="T48" fmla="*/ 4 w 16"/>
                <a:gd name="T49" fmla="*/ 4 h 42"/>
                <a:gd name="T50" fmla="*/ 4 w 16"/>
                <a:gd name="T51" fmla="*/ 4 h 42"/>
                <a:gd name="T52" fmla="*/ 2 w 16"/>
                <a:gd name="T53" fmla="*/ 4 h 42"/>
                <a:gd name="T54" fmla="*/ 0 w 16"/>
                <a:gd name="T55" fmla="*/ 4 h 42"/>
                <a:gd name="T56" fmla="*/ 0 w 16"/>
                <a:gd name="T57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" h="42">
                  <a:moveTo>
                    <a:pt x="0" y="4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2" y="36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4" y="42"/>
                  </a:lnTo>
                  <a:lnTo>
                    <a:pt x="16" y="42"/>
                  </a:lnTo>
                  <a:lnTo>
                    <a:pt x="0" y="42"/>
                  </a:lnTo>
                  <a:lnTo>
                    <a:pt x="4" y="42"/>
                  </a:lnTo>
                  <a:lnTo>
                    <a:pt x="6" y="40"/>
                  </a:lnTo>
                  <a:lnTo>
                    <a:pt x="6" y="38"/>
                  </a:lnTo>
                  <a:lnTo>
                    <a:pt x="6" y="36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0" name="Freeform 338"/>
            <p:cNvSpPr>
              <a:spLocks/>
            </p:cNvSpPr>
            <p:nvPr/>
          </p:nvSpPr>
          <p:spPr bwMode="auto">
            <a:xfrm>
              <a:off x="3834" y="2556"/>
              <a:ext cx="16" cy="42"/>
            </a:xfrm>
            <a:custGeom>
              <a:avLst/>
              <a:gdLst>
                <a:gd name="T0" fmla="*/ 0 w 16"/>
                <a:gd name="T1" fmla="*/ 4 h 42"/>
                <a:gd name="T2" fmla="*/ 10 w 16"/>
                <a:gd name="T3" fmla="*/ 0 h 42"/>
                <a:gd name="T4" fmla="*/ 12 w 16"/>
                <a:gd name="T5" fmla="*/ 0 h 42"/>
                <a:gd name="T6" fmla="*/ 12 w 16"/>
                <a:gd name="T7" fmla="*/ 36 h 42"/>
                <a:gd name="T8" fmla="*/ 12 w 16"/>
                <a:gd name="T9" fmla="*/ 38 h 42"/>
                <a:gd name="T10" fmla="*/ 12 w 16"/>
                <a:gd name="T11" fmla="*/ 40 h 42"/>
                <a:gd name="T12" fmla="*/ 12 w 16"/>
                <a:gd name="T13" fmla="*/ 40 h 42"/>
                <a:gd name="T14" fmla="*/ 14 w 16"/>
                <a:gd name="T15" fmla="*/ 42 h 42"/>
                <a:gd name="T16" fmla="*/ 14 w 16"/>
                <a:gd name="T17" fmla="*/ 42 h 42"/>
                <a:gd name="T18" fmla="*/ 16 w 16"/>
                <a:gd name="T19" fmla="*/ 42 h 42"/>
                <a:gd name="T20" fmla="*/ 16 w 16"/>
                <a:gd name="T21" fmla="*/ 42 h 42"/>
                <a:gd name="T22" fmla="*/ 0 w 16"/>
                <a:gd name="T23" fmla="*/ 42 h 42"/>
                <a:gd name="T24" fmla="*/ 0 w 16"/>
                <a:gd name="T25" fmla="*/ 42 h 42"/>
                <a:gd name="T26" fmla="*/ 4 w 16"/>
                <a:gd name="T27" fmla="*/ 42 h 42"/>
                <a:gd name="T28" fmla="*/ 4 w 16"/>
                <a:gd name="T29" fmla="*/ 42 h 42"/>
                <a:gd name="T30" fmla="*/ 6 w 16"/>
                <a:gd name="T31" fmla="*/ 40 h 42"/>
                <a:gd name="T32" fmla="*/ 6 w 16"/>
                <a:gd name="T33" fmla="*/ 40 h 42"/>
                <a:gd name="T34" fmla="*/ 6 w 16"/>
                <a:gd name="T35" fmla="*/ 38 h 42"/>
                <a:gd name="T36" fmla="*/ 6 w 16"/>
                <a:gd name="T37" fmla="*/ 36 h 42"/>
                <a:gd name="T38" fmla="*/ 6 w 16"/>
                <a:gd name="T39" fmla="*/ 12 h 42"/>
                <a:gd name="T40" fmla="*/ 6 w 16"/>
                <a:gd name="T41" fmla="*/ 8 h 42"/>
                <a:gd name="T42" fmla="*/ 6 w 16"/>
                <a:gd name="T43" fmla="*/ 6 h 42"/>
                <a:gd name="T44" fmla="*/ 6 w 16"/>
                <a:gd name="T45" fmla="*/ 4 h 42"/>
                <a:gd name="T46" fmla="*/ 6 w 16"/>
                <a:gd name="T47" fmla="*/ 4 h 42"/>
                <a:gd name="T48" fmla="*/ 4 w 16"/>
                <a:gd name="T49" fmla="*/ 4 h 42"/>
                <a:gd name="T50" fmla="*/ 4 w 16"/>
                <a:gd name="T51" fmla="*/ 4 h 42"/>
                <a:gd name="T52" fmla="*/ 2 w 16"/>
                <a:gd name="T53" fmla="*/ 4 h 42"/>
                <a:gd name="T54" fmla="*/ 0 w 16"/>
                <a:gd name="T55" fmla="*/ 4 h 42"/>
                <a:gd name="T56" fmla="*/ 0 w 16"/>
                <a:gd name="T57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" h="42">
                  <a:moveTo>
                    <a:pt x="0" y="4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2" y="36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4" y="42"/>
                  </a:lnTo>
                  <a:lnTo>
                    <a:pt x="16" y="42"/>
                  </a:lnTo>
                  <a:lnTo>
                    <a:pt x="0" y="42"/>
                  </a:lnTo>
                  <a:lnTo>
                    <a:pt x="4" y="42"/>
                  </a:lnTo>
                  <a:lnTo>
                    <a:pt x="6" y="40"/>
                  </a:lnTo>
                  <a:lnTo>
                    <a:pt x="6" y="38"/>
                  </a:lnTo>
                  <a:lnTo>
                    <a:pt x="6" y="36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1" name="Rectangle 339"/>
            <p:cNvSpPr>
              <a:spLocks noChangeArrowheads="1"/>
            </p:cNvSpPr>
            <p:nvPr/>
          </p:nvSpPr>
          <p:spPr bwMode="auto">
            <a:xfrm>
              <a:off x="3888" y="2552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2" name="Rectangle 340"/>
            <p:cNvSpPr>
              <a:spLocks noChangeArrowheads="1"/>
            </p:cNvSpPr>
            <p:nvPr/>
          </p:nvSpPr>
          <p:spPr bwMode="auto">
            <a:xfrm>
              <a:off x="3904" y="2552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3" name="Freeform 341"/>
            <p:cNvSpPr>
              <a:spLocks noEditPoints="1"/>
            </p:cNvSpPr>
            <p:nvPr/>
          </p:nvSpPr>
          <p:spPr bwMode="auto">
            <a:xfrm>
              <a:off x="4006" y="2570"/>
              <a:ext cx="38" cy="62"/>
            </a:xfrm>
            <a:custGeom>
              <a:avLst/>
              <a:gdLst>
                <a:gd name="T0" fmla="*/ 38 w 38"/>
                <a:gd name="T1" fmla="*/ 32 h 62"/>
                <a:gd name="T2" fmla="*/ 38 w 38"/>
                <a:gd name="T3" fmla="*/ 40 h 62"/>
                <a:gd name="T4" fmla="*/ 36 w 38"/>
                <a:gd name="T5" fmla="*/ 48 h 62"/>
                <a:gd name="T6" fmla="*/ 34 w 38"/>
                <a:gd name="T7" fmla="*/ 52 h 62"/>
                <a:gd name="T8" fmla="*/ 32 w 38"/>
                <a:gd name="T9" fmla="*/ 54 h 62"/>
                <a:gd name="T10" fmla="*/ 30 w 38"/>
                <a:gd name="T11" fmla="*/ 58 h 62"/>
                <a:gd name="T12" fmla="*/ 26 w 38"/>
                <a:gd name="T13" fmla="*/ 60 h 62"/>
                <a:gd name="T14" fmla="*/ 24 w 38"/>
                <a:gd name="T15" fmla="*/ 60 h 62"/>
                <a:gd name="T16" fmla="*/ 20 w 38"/>
                <a:gd name="T17" fmla="*/ 62 h 62"/>
                <a:gd name="T18" fmla="*/ 16 w 38"/>
                <a:gd name="T19" fmla="*/ 60 h 62"/>
                <a:gd name="T20" fmla="*/ 12 w 38"/>
                <a:gd name="T21" fmla="*/ 60 h 62"/>
                <a:gd name="T22" fmla="*/ 8 w 38"/>
                <a:gd name="T23" fmla="*/ 56 h 62"/>
                <a:gd name="T24" fmla="*/ 6 w 38"/>
                <a:gd name="T25" fmla="*/ 52 h 62"/>
                <a:gd name="T26" fmla="*/ 4 w 38"/>
                <a:gd name="T27" fmla="*/ 50 h 62"/>
                <a:gd name="T28" fmla="*/ 2 w 38"/>
                <a:gd name="T29" fmla="*/ 46 h 62"/>
                <a:gd name="T30" fmla="*/ 2 w 38"/>
                <a:gd name="T31" fmla="*/ 38 h 62"/>
                <a:gd name="T32" fmla="*/ 0 w 38"/>
                <a:gd name="T33" fmla="*/ 32 h 62"/>
                <a:gd name="T34" fmla="*/ 2 w 38"/>
                <a:gd name="T35" fmla="*/ 22 h 62"/>
                <a:gd name="T36" fmla="*/ 4 w 38"/>
                <a:gd name="T37" fmla="*/ 14 h 62"/>
                <a:gd name="T38" fmla="*/ 6 w 38"/>
                <a:gd name="T39" fmla="*/ 8 h 62"/>
                <a:gd name="T40" fmla="*/ 10 w 38"/>
                <a:gd name="T41" fmla="*/ 4 h 62"/>
                <a:gd name="T42" fmla="*/ 14 w 38"/>
                <a:gd name="T43" fmla="*/ 2 h 62"/>
                <a:gd name="T44" fmla="*/ 20 w 38"/>
                <a:gd name="T45" fmla="*/ 0 h 62"/>
                <a:gd name="T46" fmla="*/ 24 w 38"/>
                <a:gd name="T47" fmla="*/ 2 h 62"/>
                <a:gd name="T48" fmla="*/ 30 w 38"/>
                <a:gd name="T49" fmla="*/ 4 h 62"/>
                <a:gd name="T50" fmla="*/ 32 w 38"/>
                <a:gd name="T51" fmla="*/ 8 h 62"/>
                <a:gd name="T52" fmla="*/ 36 w 38"/>
                <a:gd name="T53" fmla="*/ 14 h 62"/>
                <a:gd name="T54" fmla="*/ 38 w 38"/>
                <a:gd name="T55" fmla="*/ 22 h 62"/>
                <a:gd name="T56" fmla="*/ 38 w 38"/>
                <a:gd name="T57" fmla="*/ 32 h 62"/>
                <a:gd name="T58" fmla="*/ 26 w 38"/>
                <a:gd name="T59" fmla="*/ 32 h 62"/>
                <a:gd name="T60" fmla="*/ 26 w 38"/>
                <a:gd name="T61" fmla="*/ 22 h 62"/>
                <a:gd name="T62" fmla="*/ 26 w 38"/>
                <a:gd name="T63" fmla="*/ 16 h 62"/>
                <a:gd name="T64" fmla="*/ 26 w 38"/>
                <a:gd name="T65" fmla="*/ 14 h 62"/>
                <a:gd name="T66" fmla="*/ 24 w 38"/>
                <a:gd name="T67" fmla="*/ 8 h 62"/>
                <a:gd name="T68" fmla="*/ 24 w 38"/>
                <a:gd name="T69" fmla="*/ 6 h 62"/>
                <a:gd name="T70" fmla="*/ 22 w 38"/>
                <a:gd name="T71" fmla="*/ 4 h 62"/>
                <a:gd name="T72" fmla="*/ 20 w 38"/>
                <a:gd name="T73" fmla="*/ 4 h 62"/>
                <a:gd name="T74" fmla="*/ 18 w 38"/>
                <a:gd name="T75" fmla="*/ 4 h 62"/>
                <a:gd name="T76" fmla="*/ 16 w 38"/>
                <a:gd name="T77" fmla="*/ 4 h 62"/>
                <a:gd name="T78" fmla="*/ 16 w 38"/>
                <a:gd name="T79" fmla="*/ 6 h 62"/>
                <a:gd name="T80" fmla="*/ 14 w 38"/>
                <a:gd name="T81" fmla="*/ 10 h 62"/>
                <a:gd name="T82" fmla="*/ 14 w 38"/>
                <a:gd name="T83" fmla="*/ 14 h 62"/>
                <a:gd name="T84" fmla="*/ 14 w 38"/>
                <a:gd name="T85" fmla="*/ 18 h 62"/>
                <a:gd name="T86" fmla="*/ 14 w 38"/>
                <a:gd name="T87" fmla="*/ 26 h 62"/>
                <a:gd name="T88" fmla="*/ 14 w 38"/>
                <a:gd name="T89" fmla="*/ 36 h 62"/>
                <a:gd name="T90" fmla="*/ 14 w 38"/>
                <a:gd name="T91" fmla="*/ 44 h 62"/>
                <a:gd name="T92" fmla="*/ 14 w 38"/>
                <a:gd name="T93" fmla="*/ 50 h 62"/>
                <a:gd name="T94" fmla="*/ 14 w 38"/>
                <a:gd name="T95" fmla="*/ 54 h 62"/>
                <a:gd name="T96" fmla="*/ 16 w 38"/>
                <a:gd name="T97" fmla="*/ 56 h 62"/>
                <a:gd name="T98" fmla="*/ 16 w 38"/>
                <a:gd name="T99" fmla="*/ 58 h 62"/>
                <a:gd name="T100" fmla="*/ 18 w 38"/>
                <a:gd name="T101" fmla="*/ 58 h 62"/>
                <a:gd name="T102" fmla="*/ 20 w 38"/>
                <a:gd name="T103" fmla="*/ 58 h 62"/>
                <a:gd name="T104" fmla="*/ 22 w 38"/>
                <a:gd name="T105" fmla="*/ 58 h 62"/>
                <a:gd name="T106" fmla="*/ 24 w 38"/>
                <a:gd name="T107" fmla="*/ 58 h 62"/>
                <a:gd name="T108" fmla="*/ 24 w 38"/>
                <a:gd name="T109" fmla="*/ 54 h 62"/>
                <a:gd name="T110" fmla="*/ 26 w 38"/>
                <a:gd name="T111" fmla="*/ 50 h 62"/>
                <a:gd name="T112" fmla="*/ 26 w 38"/>
                <a:gd name="T113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8" h="62">
                  <a:moveTo>
                    <a:pt x="38" y="32"/>
                  </a:moveTo>
                  <a:lnTo>
                    <a:pt x="38" y="40"/>
                  </a:lnTo>
                  <a:lnTo>
                    <a:pt x="36" y="48"/>
                  </a:lnTo>
                  <a:lnTo>
                    <a:pt x="34" y="52"/>
                  </a:lnTo>
                  <a:lnTo>
                    <a:pt x="32" y="54"/>
                  </a:lnTo>
                  <a:lnTo>
                    <a:pt x="30" y="58"/>
                  </a:lnTo>
                  <a:lnTo>
                    <a:pt x="26" y="60"/>
                  </a:lnTo>
                  <a:lnTo>
                    <a:pt x="24" y="60"/>
                  </a:lnTo>
                  <a:lnTo>
                    <a:pt x="20" y="62"/>
                  </a:lnTo>
                  <a:lnTo>
                    <a:pt x="16" y="60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6" y="52"/>
                  </a:lnTo>
                  <a:lnTo>
                    <a:pt x="4" y="50"/>
                  </a:lnTo>
                  <a:lnTo>
                    <a:pt x="2" y="46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2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6" y="14"/>
                  </a:lnTo>
                  <a:lnTo>
                    <a:pt x="38" y="22"/>
                  </a:lnTo>
                  <a:lnTo>
                    <a:pt x="38" y="32"/>
                  </a:lnTo>
                  <a:close/>
                  <a:moveTo>
                    <a:pt x="26" y="32"/>
                  </a:moveTo>
                  <a:lnTo>
                    <a:pt x="26" y="22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4" y="14"/>
                  </a:lnTo>
                  <a:lnTo>
                    <a:pt x="14" y="18"/>
                  </a:lnTo>
                  <a:lnTo>
                    <a:pt x="14" y="26"/>
                  </a:lnTo>
                  <a:lnTo>
                    <a:pt x="14" y="36"/>
                  </a:lnTo>
                  <a:lnTo>
                    <a:pt x="14" y="44"/>
                  </a:lnTo>
                  <a:lnTo>
                    <a:pt x="14" y="50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8"/>
                  </a:lnTo>
                  <a:lnTo>
                    <a:pt x="24" y="58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6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4" name="Freeform 342"/>
            <p:cNvSpPr>
              <a:spLocks noEditPoints="1"/>
            </p:cNvSpPr>
            <p:nvPr/>
          </p:nvSpPr>
          <p:spPr bwMode="auto">
            <a:xfrm>
              <a:off x="4054" y="2570"/>
              <a:ext cx="76" cy="62"/>
            </a:xfrm>
            <a:custGeom>
              <a:avLst/>
              <a:gdLst>
                <a:gd name="T0" fmla="*/ 22 w 76"/>
                <a:gd name="T1" fmla="*/ 62 h 62"/>
                <a:gd name="T2" fmla="*/ 56 w 76"/>
                <a:gd name="T3" fmla="*/ 0 h 62"/>
                <a:gd name="T4" fmla="*/ 14 w 76"/>
                <a:gd name="T5" fmla="*/ 0 h 62"/>
                <a:gd name="T6" fmla="*/ 26 w 76"/>
                <a:gd name="T7" fmla="*/ 6 h 62"/>
                <a:gd name="T8" fmla="*/ 30 w 76"/>
                <a:gd name="T9" fmla="*/ 16 h 62"/>
                <a:gd name="T10" fmla="*/ 26 w 76"/>
                <a:gd name="T11" fmla="*/ 26 h 62"/>
                <a:gd name="T12" fmla="*/ 14 w 76"/>
                <a:gd name="T13" fmla="*/ 32 h 62"/>
                <a:gd name="T14" fmla="*/ 4 w 76"/>
                <a:gd name="T15" fmla="*/ 26 h 62"/>
                <a:gd name="T16" fmla="*/ 0 w 76"/>
                <a:gd name="T17" fmla="*/ 16 h 62"/>
                <a:gd name="T18" fmla="*/ 4 w 76"/>
                <a:gd name="T19" fmla="*/ 6 h 62"/>
                <a:gd name="T20" fmla="*/ 14 w 76"/>
                <a:gd name="T21" fmla="*/ 0 h 62"/>
                <a:gd name="T22" fmla="*/ 14 w 76"/>
                <a:gd name="T23" fmla="*/ 2 h 62"/>
                <a:gd name="T24" fmla="*/ 12 w 76"/>
                <a:gd name="T25" fmla="*/ 4 h 62"/>
                <a:gd name="T26" fmla="*/ 12 w 76"/>
                <a:gd name="T27" fmla="*/ 10 h 62"/>
                <a:gd name="T28" fmla="*/ 12 w 76"/>
                <a:gd name="T29" fmla="*/ 22 h 62"/>
                <a:gd name="T30" fmla="*/ 12 w 76"/>
                <a:gd name="T31" fmla="*/ 28 h 62"/>
                <a:gd name="T32" fmla="*/ 14 w 76"/>
                <a:gd name="T33" fmla="*/ 30 h 62"/>
                <a:gd name="T34" fmla="*/ 16 w 76"/>
                <a:gd name="T35" fmla="*/ 30 h 62"/>
                <a:gd name="T36" fmla="*/ 18 w 76"/>
                <a:gd name="T37" fmla="*/ 28 h 62"/>
                <a:gd name="T38" fmla="*/ 18 w 76"/>
                <a:gd name="T39" fmla="*/ 22 h 62"/>
                <a:gd name="T40" fmla="*/ 18 w 76"/>
                <a:gd name="T41" fmla="*/ 10 h 62"/>
                <a:gd name="T42" fmla="*/ 18 w 76"/>
                <a:gd name="T43" fmla="*/ 4 h 62"/>
                <a:gd name="T44" fmla="*/ 16 w 76"/>
                <a:gd name="T45" fmla="*/ 2 h 62"/>
                <a:gd name="T46" fmla="*/ 62 w 76"/>
                <a:gd name="T47" fmla="*/ 32 h 62"/>
                <a:gd name="T48" fmla="*/ 72 w 76"/>
                <a:gd name="T49" fmla="*/ 36 h 62"/>
                <a:gd name="T50" fmla="*/ 76 w 76"/>
                <a:gd name="T51" fmla="*/ 46 h 62"/>
                <a:gd name="T52" fmla="*/ 72 w 76"/>
                <a:gd name="T53" fmla="*/ 56 h 62"/>
                <a:gd name="T54" fmla="*/ 62 w 76"/>
                <a:gd name="T55" fmla="*/ 62 h 62"/>
                <a:gd name="T56" fmla="*/ 52 w 76"/>
                <a:gd name="T57" fmla="*/ 56 h 62"/>
                <a:gd name="T58" fmla="*/ 48 w 76"/>
                <a:gd name="T59" fmla="*/ 46 h 62"/>
                <a:gd name="T60" fmla="*/ 52 w 76"/>
                <a:gd name="T61" fmla="*/ 36 h 62"/>
                <a:gd name="T62" fmla="*/ 62 w 76"/>
                <a:gd name="T63" fmla="*/ 32 h 62"/>
                <a:gd name="T64" fmla="*/ 62 w 76"/>
                <a:gd name="T65" fmla="*/ 32 h 62"/>
                <a:gd name="T66" fmla="*/ 60 w 76"/>
                <a:gd name="T67" fmla="*/ 34 h 62"/>
                <a:gd name="T68" fmla="*/ 58 w 76"/>
                <a:gd name="T69" fmla="*/ 40 h 62"/>
                <a:gd name="T70" fmla="*/ 58 w 76"/>
                <a:gd name="T71" fmla="*/ 52 h 62"/>
                <a:gd name="T72" fmla="*/ 60 w 76"/>
                <a:gd name="T73" fmla="*/ 58 h 62"/>
                <a:gd name="T74" fmla="*/ 62 w 76"/>
                <a:gd name="T75" fmla="*/ 60 h 62"/>
                <a:gd name="T76" fmla="*/ 64 w 76"/>
                <a:gd name="T77" fmla="*/ 60 h 62"/>
                <a:gd name="T78" fmla="*/ 64 w 76"/>
                <a:gd name="T79" fmla="*/ 58 h 62"/>
                <a:gd name="T80" fmla="*/ 66 w 76"/>
                <a:gd name="T81" fmla="*/ 52 h 62"/>
                <a:gd name="T82" fmla="*/ 66 w 76"/>
                <a:gd name="T83" fmla="*/ 40 h 62"/>
                <a:gd name="T84" fmla="*/ 64 w 76"/>
                <a:gd name="T85" fmla="*/ 34 h 62"/>
                <a:gd name="T86" fmla="*/ 64 w 76"/>
                <a:gd name="T8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" h="62">
                  <a:moveTo>
                    <a:pt x="62" y="0"/>
                  </a:moveTo>
                  <a:lnTo>
                    <a:pt x="22" y="62"/>
                  </a:lnTo>
                  <a:lnTo>
                    <a:pt x="16" y="62"/>
                  </a:lnTo>
                  <a:lnTo>
                    <a:pt x="56" y="0"/>
                  </a:lnTo>
                  <a:lnTo>
                    <a:pt x="62" y="0"/>
                  </a:lnTo>
                  <a:close/>
                  <a:moveTo>
                    <a:pt x="14" y="0"/>
                  </a:moveTo>
                  <a:lnTo>
                    <a:pt x="20" y="2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30" y="16"/>
                  </a:lnTo>
                  <a:lnTo>
                    <a:pt x="28" y="22"/>
                  </a:lnTo>
                  <a:lnTo>
                    <a:pt x="26" y="26"/>
                  </a:lnTo>
                  <a:lnTo>
                    <a:pt x="20" y="30"/>
                  </a:lnTo>
                  <a:lnTo>
                    <a:pt x="14" y="32"/>
                  </a:lnTo>
                  <a:lnTo>
                    <a:pt x="10" y="30"/>
                  </a:lnTo>
                  <a:lnTo>
                    <a:pt x="4" y="26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4" y="0"/>
                  </a:lnTo>
                  <a:close/>
                  <a:moveTo>
                    <a:pt x="14" y="2"/>
                  </a:moveTo>
                  <a:lnTo>
                    <a:pt x="14" y="2"/>
                  </a:lnTo>
                  <a:lnTo>
                    <a:pt x="14" y="4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10"/>
                  </a:lnTo>
                  <a:lnTo>
                    <a:pt x="12" y="16"/>
                  </a:lnTo>
                  <a:lnTo>
                    <a:pt x="12" y="22"/>
                  </a:lnTo>
                  <a:lnTo>
                    <a:pt x="12" y="26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8" y="22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2"/>
                  </a:lnTo>
                  <a:close/>
                  <a:moveTo>
                    <a:pt x="62" y="32"/>
                  </a:moveTo>
                  <a:lnTo>
                    <a:pt x="68" y="32"/>
                  </a:lnTo>
                  <a:lnTo>
                    <a:pt x="72" y="36"/>
                  </a:lnTo>
                  <a:lnTo>
                    <a:pt x="76" y="40"/>
                  </a:lnTo>
                  <a:lnTo>
                    <a:pt x="76" y="46"/>
                  </a:lnTo>
                  <a:lnTo>
                    <a:pt x="76" y="52"/>
                  </a:lnTo>
                  <a:lnTo>
                    <a:pt x="72" y="56"/>
                  </a:lnTo>
                  <a:lnTo>
                    <a:pt x="68" y="60"/>
                  </a:lnTo>
                  <a:lnTo>
                    <a:pt x="62" y="62"/>
                  </a:lnTo>
                  <a:lnTo>
                    <a:pt x="56" y="60"/>
                  </a:lnTo>
                  <a:lnTo>
                    <a:pt x="52" y="56"/>
                  </a:lnTo>
                  <a:lnTo>
                    <a:pt x="48" y="52"/>
                  </a:lnTo>
                  <a:lnTo>
                    <a:pt x="48" y="46"/>
                  </a:lnTo>
                  <a:lnTo>
                    <a:pt x="48" y="40"/>
                  </a:lnTo>
                  <a:lnTo>
                    <a:pt x="52" y="36"/>
                  </a:lnTo>
                  <a:lnTo>
                    <a:pt x="56" y="32"/>
                  </a:lnTo>
                  <a:lnTo>
                    <a:pt x="62" y="32"/>
                  </a:lnTo>
                  <a:close/>
                  <a:moveTo>
                    <a:pt x="62" y="32"/>
                  </a:moveTo>
                  <a:lnTo>
                    <a:pt x="62" y="32"/>
                  </a:lnTo>
                  <a:lnTo>
                    <a:pt x="60" y="34"/>
                  </a:lnTo>
                  <a:lnTo>
                    <a:pt x="60" y="36"/>
                  </a:lnTo>
                  <a:lnTo>
                    <a:pt x="58" y="40"/>
                  </a:lnTo>
                  <a:lnTo>
                    <a:pt x="58" y="46"/>
                  </a:lnTo>
                  <a:lnTo>
                    <a:pt x="58" y="52"/>
                  </a:lnTo>
                  <a:lnTo>
                    <a:pt x="60" y="56"/>
                  </a:lnTo>
                  <a:lnTo>
                    <a:pt x="60" y="58"/>
                  </a:lnTo>
                  <a:lnTo>
                    <a:pt x="62" y="60"/>
                  </a:lnTo>
                  <a:lnTo>
                    <a:pt x="64" y="60"/>
                  </a:lnTo>
                  <a:lnTo>
                    <a:pt x="64" y="58"/>
                  </a:lnTo>
                  <a:lnTo>
                    <a:pt x="66" y="56"/>
                  </a:lnTo>
                  <a:lnTo>
                    <a:pt x="66" y="52"/>
                  </a:lnTo>
                  <a:lnTo>
                    <a:pt x="66" y="46"/>
                  </a:lnTo>
                  <a:lnTo>
                    <a:pt x="66" y="40"/>
                  </a:lnTo>
                  <a:lnTo>
                    <a:pt x="66" y="36"/>
                  </a:lnTo>
                  <a:lnTo>
                    <a:pt x="64" y="34"/>
                  </a:lnTo>
                  <a:lnTo>
                    <a:pt x="64" y="32"/>
                  </a:lnTo>
                  <a:lnTo>
                    <a:pt x="6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5" name="Rectangle 343"/>
            <p:cNvSpPr>
              <a:spLocks noChangeArrowheads="1"/>
            </p:cNvSpPr>
            <p:nvPr/>
          </p:nvSpPr>
          <p:spPr bwMode="auto">
            <a:xfrm>
              <a:off x="4200" y="2552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6" name="Rectangle 344"/>
            <p:cNvSpPr>
              <a:spLocks noChangeArrowheads="1"/>
            </p:cNvSpPr>
            <p:nvPr/>
          </p:nvSpPr>
          <p:spPr bwMode="auto">
            <a:xfrm>
              <a:off x="1552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7" name="Freeform 345"/>
            <p:cNvSpPr>
              <a:spLocks noEditPoints="1"/>
            </p:cNvSpPr>
            <p:nvPr/>
          </p:nvSpPr>
          <p:spPr bwMode="auto">
            <a:xfrm>
              <a:off x="1586" y="2698"/>
              <a:ext cx="36" cy="40"/>
            </a:xfrm>
            <a:custGeom>
              <a:avLst/>
              <a:gdLst>
                <a:gd name="T0" fmla="*/ 18 w 36"/>
                <a:gd name="T1" fmla="*/ 36 h 40"/>
                <a:gd name="T2" fmla="*/ 14 w 36"/>
                <a:gd name="T3" fmla="*/ 40 h 40"/>
                <a:gd name="T4" fmla="*/ 10 w 36"/>
                <a:gd name="T5" fmla="*/ 40 h 40"/>
                <a:gd name="T6" fmla="*/ 2 w 36"/>
                <a:gd name="T7" fmla="*/ 38 h 40"/>
                <a:gd name="T8" fmla="*/ 0 w 36"/>
                <a:gd name="T9" fmla="*/ 30 h 40"/>
                <a:gd name="T10" fmla="*/ 2 w 36"/>
                <a:gd name="T11" fmla="*/ 26 h 40"/>
                <a:gd name="T12" fmla="*/ 8 w 36"/>
                <a:gd name="T13" fmla="*/ 20 h 40"/>
                <a:gd name="T14" fmla="*/ 22 w 36"/>
                <a:gd name="T15" fmla="*/ 14 h 40"/>
                <a:gd name="T16" fmla="*/ 22 w 36"/>
                <a:gd name="T17" fmla="*/ 8 h 40"/>
                <a:gd name="T18" fmla="*/ 18 w 36"/>
                <a:gd name="T19" fmla="*/ 2 h 40"/>
                <a:gd name="T20" fmla="*/ 12 w 36"/>
                <a:gd name="T21" fmla="*/ 2 h 40"/>
                <a:gd name="T22" fmla="*/ 10 w 36"/>
                <a:gd name="T23" fmla="*/ 6 h 40"/>
                <a:gd name="T24" fmla="*/ 8 w 36"/>
                <a:gd name="T25" fmla="*/ 10 h 40"/>
                <a:gd name="T26" fmla="*/ 8 w 36"/>
                <a:gd name="T27" fmla="*/ 14 h 40"/>
                <a:gd name="T28" fmla="*/ 6 w 36"/>
                <a:gd name="T29" fmla="*/ 14 h 40"/>
                <a:gd name="T30" fmla="*/ 2 w 36"/>
                <a:gd name="T31" fmla="*/ 14 h 40"/>
                <a:gd name="T32" fmla="*/ 2 w 36"/>
                <a:gd name="T33" fmla="*/ 10 h 40"/>
                <a:gd name="T34" fmla="*/ 6 w 36"/>
                <a:gd name="T35" fmla="*/ 2 h 40"/>
                <a:gd name="T36" fmla="*/ 16 w 36"/>
                <a:gd name="T37" fmla="*/ 0 h 40"/>
                <a:gd name="T38" fmla="*/ 24 w 36"/>
                <a:gd name="T39" fmla="*/ 2 h 40"/>
                <a:gd name="T40" fmla="*/ 28 w 36"/>
                <a:gd name="T41" fmla="*/ 6 h 40"/>
                <a:gd name="T42" fmla="*/ 28 w 36"/>
                <a:gd name="T43" fmla="*/ 12 h 40"/>
                <a:gd name="T44" fmla="*/ 30 w 36"/>
                <a:gd name="T45" fmla="*/ 30 h 40"/>
                <a:gd name="T46" fmla="*/ 30 w 36"/>
                <a:gd name="T47" fmla="*/ 34 h 40"/>
                <a:gd name="T48" fmla="*/ 30 w 36"/>
                <a:gd name="T49" fmla="*/ 36 h 40"/>
                <a:gd name="T50" fmla="*/ 32 w 36"/>
                <a:gd name="T51" fmla="*/ 36 h 40"/>
                <a:gd name="T52" fmla="*/ 34 w 36"/>
                <a:gd name="T53" fmla="*/ 34 h 40"/>
                <a:gd name="T54" fmla="*/ 36 w 36"/>
                <a:gd name="T55" fmla="*/ 34 h 40"/>
                <a:gd name="T56" fmla="*/ 26 w 36"/>
                <a:gd name="T57" fmla="*/ 40 h 40"/>
                <a:gd name="T58" fmla="*/ 22 w 36"/>
                <a:gd name="T59" fmla="*/ 40 h 40"/>
                <a:gd name="T60" fmla="*/ 22 w 36"/>
                <a:gd name="T61" fmla="*/ 34 h 40"/>
                <a:gd name="T62" fmla="*/ 22 w 36"/>
                <a:gd name="T63" fmla="*/ 16 h 40"/>
                <a:gd name="T64" fmla="*/ 14 w 36"/>
                <a:gd name="T65" fmla="*/ 20 h 40"/>
                <a:gd name="T66" fmla="*/ 8 w 36"/>
                <a:gd name="T67" fmla="*/ 24 h 40"/>
                <a:gd name="T68" fmla="*/ 8 w 36"/>
                <a:gd name="T69" fmla="*/ 28 h 40"/>
                <a:gd name="T70" fmla="*/ 8 w 36"/>
                <a:gd name="T71" fmla="*/ 34 h 40"/>
                <a:gd name="T72" fmla="*/ 14 w 36"/>
                <a:gd name="T73" fmla="*/ 36 h 40"/>
                <a:gd name="T74" fmla="*/ 22 w 36"/>
                <a:gd name="T75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" h="40">
                  <a:moveTo>
                    <a:pt x="22" y="34"/>
                  </a:moveTo>
                  <a:lnTo>
                    <a:pt x="18" y="36"/>
                  </a:lnTo>
                  <a:lnTo>
                    <a:pt x="16" y="38"/>
                  </a:lnTo>
                  <a:lnTo>
                    <a:pt x="14" y="40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6" y="40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8" y="12"/>
                  </a:lnTo>
                  <a:lnTo>
                    <a:pt x="28" y="26"/>
                  </a:lnTo>
                  <a:lnTo>
                    <a:pt x="30" y="30"/>
                  </a:lnTo>
                  <a:lnTo>
                    <a:pt x="30" y="34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4" y="34"/>
                  </a:lnTo>
                  <a:lnTo>
                    <a:pt x="36" y="32"/>
                  </a:lnTo>
                  <a:lnTo>
                    <a:pt x="36" y="34"/>
                  </a:lnTo>
                  <a:lnTo>
                    <a:pt x="30" y="40"/>
                  </a:lnTo>
                  <a:lnTo>
                    <a:pt x="26" y="40"/>
                  </a:lnTo>
                  <a:lnTo>
                    <a:pt x="24" y="40"/>
                  </a:lnTo>
                  <a:lnTo>
                    <a:pt x="22" y="40"/>
                  </a:lnTo>
                  <a:lnTo>
                    <a:pt x="22" y="36"/>
                  </a:lnTo>
                  <a:lnTo>
                    <a:pt x="22" y="34"/>
                  </a:lnTo>
                  <a:close/>
                  <a:moveTo>
                    <a:pt x="22" y="32"/>
                  </a:moveTo>
                  <a:lnTo>
                    <a:pt x="22" y="16"/>
                  </a:lnTo>
                  <a:lnTo>
                    <a:pt x="16" y="20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8" y="28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10" y="34"/>
                  </a:lnTo>
                  <a:lnTo>
                    <a:pt x="14" y="36"/>
                  </a:lnTo>
                  <a:lnTo>
                    <a:pt x="16" y="34"/>
                  </a:lnTo>
                  <a:lnTo>
                    <a:pt x="2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8" name="Freeform 346"/>
            <p:cNvSpPr>
              <a:spLocks/>
            </p:cNvSpPr>
            <p:nvPr/>
          </p:nvSpPr>
          <p:spPr bwMode="auto">
            <a:xfrm>
              <a:off x="1626" y="2698"/>
              <a:ext cx="32" cy="40"/>
            </a:xfrm>
            <a:custGeom>
              <a:avLst/>
              <a:gdLst>
                <a:gd name="T0" fmla="*/ 32 w 32"/>
                <a:gd name="T1" fmla="*/ 24 h 40"/>
                <a:gd name="T2" fmla="*/ 30 w 32"/>
                <a:gd name="T3" fmla="*/ 32 h 40"/>
                <a:gd name="T4" fmla="*/ 26 w 32"/>
                <a:gd name="T5" fmla="*/ 36 h 40"/>
                <a:gd name="T6" fmla="*/ 20 w 32"/>
                <a:gd name="T7" fmla="*/ 40 h 40"/>
                <a:gd name="T8" fmla="*/ 16 w 32"/>
                <a:gd name="T9" fmla="*/ 40 h 40"/>
                <a:gd name="T10" fmla="*/ 10 w 32"/>
                <a:gd name="T11" fmla="*/ 40 h 40"/>
                <a:gd name="T12" fmla="*/ 4 w 32"/>
                <a:gd name="T13" fmla="*/ 36 h 40"/>
                <a:gd name="T14" fmla="*/ 2 w 32"/>
                <a:gd name="T15" fmla="*/ 32 h 40"/>
                <a:gd name="T16" fmla="*/ 0 w 32"/>
                <a:gd name="T17" fmla="*/ 26 h 40"/>
                <a:gd name="T18" fmla="*/ 0 w 32"/>
                <a:gd name="T19" fmla="*/ 20 h 40"/>
                <a:gd name="T20" fmla="*/ 0 w 32"/>
                <a:gd name="T21" fmla="*/ 14 h 40"/>
                <a:gd name="T22" fmla="*/ 2 w 32"/>
                <a:gd name="T23" fmla="*/ 10 h 40"/>
                <a:gd name="T24" fmla="*/ 4 w 32"/>
                <a:gd name="T25" fmla="*/ 6 h 40"/>
                <a:gd name="T26" fmla="*/ 10 w 32"/>
                <a:gd name="T27" fmla="*/ 2 h 40"/>
                <a:gd name="T28" fmla="*/ 18 w 32"/>
                <a:gd name="T29" fmla="*/ 0 h 40"/>
                <a:gd name="T30" fmla="*/ 22 w 32"/>
                <a:gd name="T31" fmla="*/ 0 h 40"/>
                <a:gd name="T32" fmla="*/ 26 w 32"/>
                <a:gd name="T33" fmla="*/ 2 h 40"/>
                <a:gd name="T34" fmla="*/ 30 w 32"/>
                <a:gd name="T35" fmla="*/ 6 h 40"/>
                <a:gd name="T36" fmla="*/ 30 w 32"/>
                <a:gd name="T37" fmla="*/ 8 h 40"/>
                <a:gd name="T38" fmla="*/ 30 w 32"/>
                <a:gd name="T39" fmla="*/ 10 h 40"/>
                <a:gd name="T40" fmla="*/ 30 w 32"/>
                <a:gd name="T41" fmla="*/ 12 h 40"/>
                <a:gd name="T42" fmla="*/ 28 w 32"/>
                <a:gd name="T43" fmla="*/ 12 h 40"/>
                <a:gd name="T44" fmla="*/ 26 w 32"/>
                <a:gd name="T45" fmla="*/ 12 h 40"/>
                <a:gd name="T46" fmla="*/ 24 w 32"/>
                <a:gd name="T47" fmla="*/ 12 h 40"/>
                <a:gd name="T48" fmla="*/ 24 w 32"/>
                <a:gd name="T49" fmla="*/ 10 h 40"/>
                <a:gd name="T50" fmla="*/ 22 w 32"/>
                <a:gd name="T51" fmla="*/ 10 h 40"/>
                <a:gd name="T52" fmla="*/ 22 w 32"/>
                <a:gd name="T53" fmla="*/ 8 h 40"/>
                <a:gd name="T54" fmla="*/ 22 w 32"/>
                <a:gd name="T55" fmla="*/ 6 h 40"/>
                <a:gd name="T56" fmla="*/ 20 w 32"/>
                <a:gd name="T57" fmla="*/ 4 h 40"/>
                <a:gd name="T58" fmla="*/ 18 w 32"/>
                <a:gd name="T59" fmla="*/ 2 h 40"/>
                <a:gd name="T60" fmla="*/ 16 w 32"/>
                <a:gd name="T61" fmla="*/ 2 h 40"/>
                <a:gd name="T62" fmla="*/ 12 w 32"/>
                <a:gd name="T63" fmla="*/ 4 h 40"/>
                <a:gd name="T64" fmla="*/ 10 w 32"/>
                <a:gd name="T65" fmla="*/ 6 h 40"/>
                <a:gd name="T66" fmla="*/ 8 w 32"/>
                <a:gd name="T67" fmla="*/ 10 h 40"/>
                <a:gd name="T68" fmla="*/ 6 w 32"/>
                <a:gd name="T69" fmla="*/ 16 h 40"/>
                <a:gd name="T70" fmla="*/ 8 w 32"/>
                <a:gd name="T71" fmla="*/ 22 h 40"/>
                <a:gd name="T72" fmla="*/ 10 w 32"/>
                <a:gd name="T73" fmla="*/ 28 h 40"/>
                <a:gd name="T74" fmla="*/ 14 w 32"/>
                <a:gd name="T75" fmla="*/ 32 h 40"/>
                <a:gd name="T76" fmla="*/ 18 w 32"/>
                <a:gd name="T77" fmla="*/ 34 h 40"/>
                <a:gd name="T78" fmla="*/ 22 w 32"/>
                <a:gd name="T79" fmla="*/ 32 h 40"/>
                <a:gd name="T80" fmla="*/ 26 w 32"/>
                <a:gd name="T81" fmla="*/ 30 h 40"/>
                <a:gd name="T82" fmla="*/ 28 w 32"/>
                <a:gd name="T83" fmla="*/ 28 h 40"/>
                <a:gd name="T84" fmla="*/ 30 w 32"/>
                <a:gd name="T85" fmla="*/ 24 h 40"/>
                <a:gd name="T86" fmla="*/ 32 w 32"/>
                <a:gd name="T87" fmla="*/ 2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" h="40">
                  <a:moveTo>
                    <a:pt x="32" y="24"/>
                  </a:moveTo>
                  <a:lnTo>
                    <a:pt x="30" y="32"/>
                  </a:lnTo>
                  <a:lnTo>
                    <a:pt x="26" y="36"/>
                  </a:lnTo>
                  <a:lnTo>
                    <a:pt x="20" y="40"/>
                  </a:lnTo>
                  <a:lnTo>
                    <a:pt x="16" y="40"/>
                  </a:lnTo>
                  <a:lnTo>
                    <a:pt x="10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0" y="8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4" y="12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8" y="22"/>
                  </a:lnTo>
                  <a:lnTo>
                    <a:pt x="10" y="28"/>
                  </a:lnTo>
                  <a:lnTo>
                    <a:pt x="14" y="32"/>
                  </a:lnTo>
                  <a:lnTo>
                    <a:pt x="18" y="34"/>
                  </a:lnTo>
                  <a:lnTo>
                    <a:pt x="22" y="32"/>
                  </a:lnTo>
                  <a:lnTo>
                    <a:pt x="26" y="30"/>
                  </a:lnTo>
                  <a:lnTo>
                    <a:pt x="28" y="28"/>
                  </a:lnTo>
                  <a:lnTo>
                    <a:pt x="30" y="24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9" name="Freeform 347"/>
            <p:cNvSpPr>
              <a:spLocks/>
            </p:cNvSpPr>
            <p:nvPr/>
          </p:nvSpPr>
          <p:spPr bwMode="auto">
            <a:xfrm>
              <a:off x="1662" y="2698"/>
              <a:ext cx="28" cy="40"/>
            </a:xfrm>
            <a:custGeom>
              <a:avLst/>
              <a:gdLst>
                <a:gd name="T0" fmla="*/ 14 w 28"/>
                <a:gd name="T1" fmla="*/ 0 h 40"/>
                <a:gd name="T2" fmla="*/ 14 w 28"/>
                <a:gd name="T3" fmla="*/ 10 h 40"/>
                <a:gd name="T4" fmla="*/ 16 w 28"/>
                <a:gd name="T5" fmla="*/ 4 h 40"/>
                <a:gd name="T6" fmla="*/ 20 w 28"/>
                <a:gd name="T7" fmla="*/ 0 h 40"/>
                <a:gd name="T8" fmla="*/ 24 w 28"/>
                <a:gd name="T9" fmla="*/ 0 h 40"/>
                <a:gd name="T10" fmla="*/ 26 w 28"/>
                <a:gd name="T11" fmla="*/ 0 h 40"/>
                <a:gd name="T12" fmla="*/ 28 w 28"/>
                <a:gd name="T13" fmla="*/ 2 h 40"/>
                <a:gd name="T14" fmla="*/ 28 w 28"/>
                <a:gd name="T15" fmla="*/ 4 h 40"/>
                <a:gd name="T16" fmla="*/ 28 w 28"/>
                <a:gd name="T17" fmla="*/ 6 h 40"/>
                <a:gd name="T18" fmla="*/ 28 w 28"/>
                <a:gd name="T19" fmla="*/ 6 h 40"/>
                <a:gd name="T20" fmla="*/ 28 w 28"/>
                <a:gd name="T21" fmla="*/ 8 h 40"/>
                <a:gd name="T22" fmla="*/ 26 w 28"/>
                <a:gd name="T23" fmla="*/ 10 h 40"/>
                <a:gd name="T24" fmla="*/ 26 w 28"/>
                <a:gd name="T25" fmla="*/ 10 h 40"/>
                <a:gd name="T26" fmla="*/ 24 w 28"/>
                <a:gd name="T27" fmla="*/ 10 h 40"/>
                <a:gd name="T28" fmla="*/ 22 w 28"/>
                <a:gd name="T29" fmla="*/ 8 h 40"/>
                <a:gd name="T30" fmla="*/ 20 w 28"/>
                <a:gd name="T31" fmla="*/ 6 h 40"/>
                <a:gd name="T32" fmla="*/ 20 w 28"/>
                <a:gd name="T33" fmla="*/ 6 h 40"/>
                <a:gd name="T34" fmla="*/ 18 w 28"/>
                <a:gd name="T35" fmla="*/ 6 h 40"/>
                <a:gd name="T36" fmla="*/ 18 w 28"/>
                <a:gd name="T37" fmla="*/ 6 h 40"/>
                <a:gd name="T38" fmla="*/ 16 w 28"/>
                <a:gd name="T39" fmla="*/ 10 h 40"/>
                <a:gd name="T40" fmla="*/ 14 w 28"/>
                <a:gd name="T41" fmla="*/ 14 h 40"/>
                <a:gd name="T42" fmla="*/ 14 w 28"/>
                <a:gd name="T43" fmla="*/ 30 h 40"/>
                <a:gd name="T44" fmla="*/ 14 w 28"/>
                <a:gd name="T45" fmla="*/ 34 h 40"/>
                <a:gd name="T46" fmla="*/ 14 w 28"/>
                <a:gd name="T47" fmla="*/ 36 h 40"/>
                <a:gd name="T48" fmla="*/ 14 w 28"/>
                <a:gd name="T49" fmla="*/ 36 h 40"/>
                <a:gd name="T50" fmla="*/ 16 w 28"/>
                <a:gd name="T51" fmla="*/ 38 h 40"/>
                <a:gd name="T52" fmla="*/ 18 w 28"/>
                <a:gd name="T53" fmla="*/ 38 h 40"/>
                <a:gd name="T54" fmla="*/ 20 w 28"/>
                <a:gd name="T55" fmla="*/ 38 h 40"/>
                <a:gd name="T56" fmla="*/ 20 w 28"/>
                <a:gd name="T57" fmla="*/ 40 h 40"/>
                <a:gd name="T58" fmla="*/ 0 w 28"/>
                <a:gd name="T59" fmla="*/ 40 h 40"/>
                <a:gd name="T60" fmla="*/ 0 w 28"/>
                <a:gd name="T61" fmla="*/ 38 h 40"/>
                <a:gd name="T62" fmla="*/ 2 w 28"/>
                <a:gd name="T63" fmla="*/ 38 h 40"/>
                <a:gd name="T64" fmla="*/ 4 w 28"/>
                <a:gd name="T65" fmla="*/ 38 h 40"/>
                <a:gd name="T66" fmla="*/ 6 w 28"/>
                <a:gd name="T67" fmla="*/ 36 h 40"/>
                <a:gd name="T68" fmla="*/ 6 w 28"/>
                <a:gd name="T69" fmla="*/ 36 h 40"/>
                <a:gd name="T70" fmla="*/ 6 w 28"/>
                <a:gd name="T71" fmla="*/ 34 h 40"/>
                <a:gd name="T72" fmla="*/ 6 w 28"/>
                <a:gd name="T73" fmla="*/ 30 h 40"/>
                <a:gd name="T74" fmla="*/ 6 w 28"/>
                <a:gd name="T75" fmla="*/ 16 h 40"/>
                <a:gd name="T76" fmla="*/ 6 w 28"/>
                <a:gd name="T77" fmla="*/ 10 h 40"/>
                <a:gd name="T78" fmla="*/ 6 w 28"/>
                <a:gd name="T79" fmla="*/ 8 h 40"/>
                <a:gd name="T80" fmla="*/ 6 w 28"/>
                <a:gd name="T81" fmla="*/ 6 h 40"/>
                <a:gd name="T82" fmla="*/ 4 w 28"/>
                <a:gd name="T83" fmla="*/ 6 h 40"/>
                <a:gd name="T84" fmla="*/ 4 w 28"/>
                <a:gd name="T85" fmla="*/ 4 h 40"/>
                <a:gd name="T86" fmla="*/ 4 w 28"/>
                <a:gd name="T87" fmla="*/ 4 h 40"/>
                <a:gd name="T88" fmla="*/ 2 w 28"/>
                <a:gd name="T89" fmla="*/ 4 h 40"/>
                <a:gd name="T90" fmla="*/ 0 w 28"/>
                <a:gd name="T91" fmla="*/ 6 h 40"/>
                <a:gd name="T92" fmla="*/ 0 w 28"/>
                <a:gd name="T93" fmla="*/ 4 h 40"/>
                <a:gd name="T94" fmla="*/ 12 w 28"/>
                <a:gd name="T95" fmla="*/ 0 h 40"/>
                <a:gd name="T96" fmla="*/ 14 w 28"/>
                <a:gd name="T9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" h="40">
                  <a:moveTo>
                    <a:pt x="14" y="0"/>
                  </a:moveTo>
                  <a:lnTo>
                    <a:pt x="14" y="10"/>
                  </a:lnTo>
                  <a:lnTo>
                    <a:pt x="16" y="4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10"/>
                  </a:lnTo>
                  <a:lnTo>
                    <a:pt x="14" y="14"/>
                  </a:lnTo>
                  <a:lnTo>
                    <a:pt x="14" y="30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20" y="38"/>
                  </a:lnTo>
                  <a:lnTo>
                    <a:pt x="20" y="40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6" y="36"/>
                  </a:lnTo>
                  <a:lnTo>
                    <a:pt x="6" y="34"/>
                  </a:lnTo>
                  <a:lnTo>
                    <a:pt x="6" y="30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0" name="Freeform 348"/>
            <p:cNvSpPr>
              <a:spLocks noEditPoints="1"/>
            </p:cNvSpPr>
            <p:nvPr/>
          </p:nvSpPr>
          <p:spPr bwMode="auto">
            <a:xfrm>
              <a:off x="1694" y="2698"/>
              <a:ext cx="36" cy="40"/>
            </a:xfrm>
            <a:custGeom>
              <a:avLst/>
              <a:gdLst>
                <a:gd name="T0" fmla="*/ 18 w 36"/>
                <a:gd name="T1" fmla="*/ 0 h 40"/>
                <a:gd name="T2" fmla="*/ 24 w 36"/>
                <a:gd name="T3" fmla="*/ 0 h 40"/>
                <a:gd name="T4" fmla="*/ 28 w 36"/>
                <a:gd name="T5" fmla="*/ 2 h 40"/>
                <a:gd name="T6" fmla="*/ 32 w 36"/>
                <a:gd name="T7" fmla="*/ 6 h 40"/>
                <a:gd name="T8" fmla="*/ 36 w 36"/>
                <a:gd name="T9" fmla="*/ 12 h 40"/>
                <a:gd name="T10" fmla="*/ 36 w 36"/>
                <a:gd name="T11" fmla="*/ 20 h 40"/>
                <a:gd name="T12" fmla="*/ 36 w 36"/>
                <a:gd name="T13" fmla="*/ 24 h 40"/>
                <a:gd name="T14" fmla="*/ 34 w 36"/>
                <a:gd name="T15" fmla="*/ 30 h 40"/>
                <a:gd name="T16" fmla="*/ 32 w 36"/>
                <a:gd name="T17" fmla="*/ 34 h 40"/>
                <a:gd name="T18" fmla="*/ 28 w 36"/>
                <a:gd name="T19" fmla="*/ 38 h 40"/>
                <a:gd name="T20" fmla="*/ 22 w 36"/>
                <a:gd name="T21" fmla="*/ 40 h 40"/>
                <a:gd name="T22" fmla="*/ 18 w 36"/>
                <a:gd name="T23" fmla="*/ 40 h 40"/>
                <a:gd name="T24" fmla="*/ 12 w 36"/>
                <a:gd name="T25" fmla="*/ 40 h 40"/>
                <a:gd name="T26" fmla="*/ 8 w 36"/>
                <a:gd name="T27" fmla="*/ 38 h 40"/>
                <a:gd name="T28" fmla="*/ 4 w 36"/>
                <a:gd name="T29" fmla="*/ 34 h 40"/>
                <a:gd name="T30" fmla="*/ 0 w 36"/>
                <a:gd name="T31" fmla="*/ 28 h 40"/>
                <a:gd name="T32" fmla="*/ 0 w 36"/>
                <a:gd name="T33" fmla="*/ 20 h 40"/>
                <a:gd name="T34" fmla="*/ 0 w 36"/>
                <a:gd name="T35" fmla="*/ 16 h 40"/>
                <a:gd name="T36" fmla="*/ 2 w 36"/>
                <a:gd name="T37" fmla="*/ 10 h 40"/>
                <a:gd name="T38" fmla="*/ 6 w 36"/>
                <a:gd name="T39" fmla="*/ 6 h 40"/>
                <a:gd name="T40" fmla="*/ 10 w 36"/>
                <a:gd name="T41" fmla="*/ 2 h 40"/>
                <a:gd name="T42" fmla="*/ 14 w 36"/>
                <a:gd name="T43" fmla="*/ 0 h 40"/>
                <a:gd name="T44" fmla="*/ 18 w 36"/>
                <a:gd name="T45" fmla="*/ 0 h 40"/>
                <a:gd name="T46" fmla="*/ 16 w 36"/>
                <a:gd name="T47" fmla="*/ 2 h 40"/>
                <a:gd name="T48" fmla="*/ 14 w 36"/>
                <a:gd name="T49" fmla="*/ 2 h 40"/>
                <a:gd name="T50" fmla="*/ 12 w 36"/>
                <a:gd name="T51" fmla="*/ 4 h 40"/>
                <a:gd name="T52" fmla="*/ 10 w 36"/>
                <a:gd name="T53" fmla="*/ 6 h 40"/>
                <a:gd name="T54" fmla="*/ 8 w 36"/>
                <a:gd name="T55" fmla="*/ 8 h 40"/>
                <a:gd name="T56" fmla="*/ 8 w 36"/>
                <a:gd name="T57" fmla="*/ 12 h 40"/>
                <a:gd name="T58" fmla="*/ 6 w 36"/>
                <a:gd name="T59" fmla="*/ 18 h 40"/>
                <a:gd name="T60" fmla="*/ 8 w 36"/>
                <a:gd name="T61" fmla="*/ 24 h 40"/>
                <a:gd name="T62" fmla="*/ 10 w 36"/>
                <a:gd name="T63" fmla="*/ 32 h 40"/>
                <a:gd name="T64" fmla="*/ 12 w 36"/>
                <a:gd name="T65" fmla="*/ 36 h 40"/>
                <a:gd name="T66" fmla="*/ 16 w 36"/>
                <a:gd name="T67" fmla="*/ 38 h 40"/>
                <a:gd name="T68" fmla="*/ 20 w 36"/>
                <a:gd name="T69" fmla="*/ 38 h 40"/>
                <a:gd name="T70" fmla="*/ 24 w 36"/>
                <a:gd name="T71" fmla="*/ 38 h 40"/>
                <a:gd name="T72" fmla="*/ 26 w 36"/>
                <a:gd name="T73" fmla="*/ 34 h 40"/>
                <a:gd name="T74" fmla="*/ 28 w 36"/>
                <a:gd name="T75" fmla="*/ 30 h 40"/>
                <a:gd name="T76" fmla="*/ 30 w 36"/>
                <a:gd name="T77" fmla="*/ 22 h 40"/>
                <a:gd name="T78" fmla="*/ 30 w 36"/>
                <a:gd name="T79" fmla="*/ 16 h 40"/>
                <a:gd name="T80" fmla="*/ 28 w 36"/>
                <a:gd name="T81" fmla="*/ 10 h 40"/>
                <a:gd name="T82" fmla="*/ 24 w 36"/>
                <a:gd name="T83" fmla="*/ 6 h 40"/>
                <a:gd name="T84" fmla="*/ 22 w 36"/>
                <a:gd name="T85" fmla="*/ 4 h 40"/>
                <a:gd name="T86" fmla="*/ 16 w 36"/>
                <a:gd name="T8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6" h="40">
                  <a:moveTo>
                    <a:pt x="18" y="0"/>
                  </a:moveTo>
                  <a:lnTo>
                    <a:pt x="24" y="0"/>
                  </a:lnTo>
                  <a:lnTo>
                    <a:pt x="28" y="2"/>
                  </a:lnTo>
                  <a:lnTo>
                    <a:pt x="32" y="6"/>
                  </a:lnTo>
                  <a:lnTo>
                    <a:pt x="36" y="12"/>
                  </a:lnTo>
                  <a:lnTo>
                    <a:pt x="36" y="20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2" y="34"/>
                  </a:lnTo>
                  <a:lnTo>
                    <a:pt x="28" y="38"/>
                  </a:lnTo>
                  <a:lnTo>
                    <a:pt x="22" y="40"/>
                  </a:lnTo>
                  <a:lnTo>
                    <a:pt x="18" y="40"/>
                  </a:lnTo>
                  <a:lnTo>
                    <a:pt x="12" y="40"/>
                  </a:lnTo>
                  <a:lnTo>
                    <a:pt x="8" y="38"/>
                  </a:lnTo>
                  <a:lnTo>
                    <a:pt x="4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close/>
                  <a:moveTo>
                    <a:pt x="16" y="2"/>
                  </a:moveTo>
                  <a:lnTo>
                    <a:pt x="14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12"/>
                  </a:lnTo>
                  <a:lnTo>
                    <a:pt x="6" y="18"/>
                  </a:lnTo>
                  <a:lnTo>
                    <a:pt x="8" y="24"/>
                  </a:lnTo>
                  <a:lnTo>
                    <a:pt x="10" y="32"/>
                  </a:lnTo>
                  <a:lnTo>
                    <a:pt x="12" y="36"/>
                  </a:lnTo>
                  <a:lnTo>
                    <a:pt x="16" y="38"/>
                  </a:lnTo>
                  <a:lnTo>
                    <a:pt x="20" y="38"/>
                  </a:lnTo>
                  <a:lnTo>
                    <a:pt x="24" y="38"/>
                  </a:lnTo>
                  <a:lnTo>
                    <a:pt x="26" y="34"/>
                  </a:lnTo>
                  <a:lnTo>
                    <a:pt x="28" y="30"/>
                  </a:lnTo>
                  <a:lnTo>
                    <a:pt x="30" y="22"/>
                  </a:lnTo>
                  <a:lnTo>
                    <a:pt x="30" y="16"/>
                  </a:lnTo>
                  <a:lnTo>
                    <a:pt x="28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1" name="Freeform 349"/>
            <p:cNvSpPr>
              <a:spLocks/>
            </p:cNvSpPr>
            <p:nvPr/>
          </p:nvSpPr>
          <p:spPr bwMode="auto">
            <a:xfrm>
              <a:off x="1740" y="2698"/>
              <a:ext cx="26" cy="40"/>
            </a:xfrm>
            <a:custGeom>
              <a:avLst/>
              <a:gdLst>
                <a:gd name="T0" fmla="*/ 22 w 26"/>
                <a:gd name="T1" fmla="*/ 0 h 40"/>
                <a:gd name="T2" fmla="*/ 22 w 26"/>
                <a:gd name="T3" fmla="*/ 14 h 40"/>
                <a:gd name="T4" fmla="*/ 22 w 26"/>
                <a:gd name="T5" fmla="*/ 14 h 40"/>
                <a:gd name="T6" fmla="*/ 20 w 26"/>
                <a:gd name="T7" fmla="*/ 8 h 40"/>
                <a:gd name="T8" fmla="*/ 18 w 26"/>
                <a:gd name="T9" fmla="*/ 4 h 40"/>
                <a:gd name="T10" fmla="*/ 14 w 26"/>
                <a:gd name="T11" fmla="*/ 2 h 40"/>
                <a:gd name="T12" fmla="*/ 12 w 26"/>
                <a:gd name="T13" fmla="*/ 2 h 40"/>
                <a:gd name="T14" fmla="*/ 8 w 26"/>
                <a:gd name="T15" fmla="*/ 2 h 40"/>
                <a:gd name="T16" fmla="*/ 6 w 26"/>
                <a:gd name="T17" fmla="*/ 4 h 40"/>
                <a:gd name="T18" fmla="*/ 6 w 26"/>
                <a:gd name="T19" fmla="*/ 6 h 40"/>
                <a:gd name="T20" fmla="*/ 4 w 26"/>
                <a:gd name="T21" fmla="*/ 8 h 40"/>
                <a:gd name="T22" fmla="*/ 4 w 26"/>
                <a:gd name="T23" fmla="*/ 10 h 40"/>
                <a:gd name="T24" fmla="*/ 6 w 26"/>
                <a:gd name="T25" fmla="*/ 12 h 40"/>
                <a:gd name="T26" fmla="*/ 8 w 26"/>
                <a:gd name="T27" fmla="*/ 14 h 40"/>
                <a:gd name="T28" fmla="*/ 10 w 26"/>
                <a:gd name="T29" fmla="*/ 14 h 40"/>
                <a:gd name="T30" fmla="*/ 16 w 26"/>
                <a:gd name="T31" fmla="*/ 18 h 40"/>
                <a:gd name="T32" fmla="*/ 22 w 26"/>
                <a:gd name="T33" fmla="*/ 20 h 40"/>
                <a:gd name="T34" fmla="*/ 24 w 26"/>
                <a:gd name="T35" fmla="*/ 24 h 40"/>
                <a:gd name="T36" fmla="*/ 26 w 26"/>
                <a:gd name="T37" fmla="*/ 28 h 40"/>
                <a:gd name="T38" fmla="*/ 24 w 26"/>
                <a:gd name="T39" fmla="*/ 34 h 40"/>
                <a:gd name="T40" fmla="*/ 22 w 26"/>
                <a:gd name="T41" fmla="*/ 38 h 40"/>
                <a:gd name="T42" fmla="*/ 18 w 26"/>
                <a:gd name="T43" fmla="*/ 40 h 40"/>
                <a:gd name="T44" fmla="*/ 12 w 26"/>
                <a:gd name="T45" fmla="*/ 40 h 40"/>
                <a:gd name="T46" fmla="*/ 8 w 26"/>
                <a:gd name="T47" fmla="*/ 40 h 40"/>
                <a:gd name="T48" fmla="*/ 4 w 26"/>
                <a:gd name="T49" fmla="*/ 40 h 40"/>
                <a:gd name="T50" fmla="*/ 2 w 26"/>
                <a:gd name="T51" fmla="*/ 38 h 40"/>
                <a:gd name="T52" fmla="*/ 2 w 26"/>
                <a:gd name="T53" fmla="*/ 38 h 40"/>
                <a:gd name="T54" fmla="*/ 0 w 26"/>
                <a:gd name="T55" fmla="*/ 40 h 40"/>
                <a:gd name="T56" fmla="*/ 0 w 26"/>
                <a:gd name="T57" fmla="*/ 40 h 40"/>
                <a:gd name="T58" fmla="*/ 0 w 26"/>
                <a:gd name="T59" fmla="*/ 40 h 40"/>
                <a:gd name="T60" fmla="*/ 0 w 26"/>
                <a:gd name="T61" fmla="*/ 26 h 40"/>
                <a:gd name="T62" fmla="*/ 0 w 26"/>
                <a:gd name="T63" fmla="*/ 26 h 40"/>
                <a:gd name="T64" fmla="*/ 2 w 26"/>
                <a:gd name="T65" fmla="*/ 32 h 40"/>
                <a:gd name="T66" fmla="*/ 4 w 26"/>
                <a:gd name="T67" fmla="*/ 36 h 40"/>
                <a:gd name="T68" fmla="*/ 8 w 26"/>
                <a:gd name="T69" fmla="*/ 38 h 40"/>
                <a:gd name="T70" fmla="*/ 12 w 26"/>
                <a:gd name="T71" fmla="*/ 38 h 40"/>
                <a:gd name="T72" fmla="*/ 16 w 26"/>
                <a:gd name="T73" fmla="*/ 38 h 40"/>
                <a:gd name="T74" fmla="*/ 18 w 26"/>
                <a:gd name="T75" fmla="*/ 36 h 40"/>
                <a:gd name="T76" fmla="*/ 18 w 26"/>
                <a:gd name="T77" fmla="*/ 34 h 40"/>
                <a:gd name="T78" fmla="*/ 20 w 26"/>
                <a:gd name="T79" fmla="*/ 32 h 40"/>
                <a:gd name="T80" fmla="*/ 18 w 26"/>
                <a:gd name="T81" fmla="*/ 30 h 40"/>
                <a:gd name="T82" fmla="*/ 18 w 26"/>
                <a:gd name="T83" fmla="*/ 28 h 40"/>
                <a:gd name="T84" fmla="*/ 14 w 26"/>
                <a:gd name="T85" fmla="*/ 24 h 40"/>
                <a:gd name="T86" fmla="*/ 10 w 26"/>
                <a:gd name="T87" fmla="*/ 22 h 40"/>
                <a:gd name="T88" fmla="*/ 4 w 26"/>
                <a:gd name="T89" fmla="*/ 20 h 40"/>
                <a:gd name="T90" fmla="*/ 2 w 26"/>
                <a:gd name="T91" fmla="*/ 16 h 40"/>
                <a:gd name="T92" fmla="*/ 0 w 26"/>
                <a:gd name="T93" fmla="*/ 14 h 40"/>
                <a:gd name="T94" fmla="*/ 0 w 26"/>
                <a:gd name="T95" fmla="*/ 10 h 40"/>
                <a:gd name="T96" fmla="*/ 0 w 26"/>
                <a:gd name="T97" fmla="*/ 6 h 40"/>
                <a:gd name="T98" fmla="*/ 2 w 26"/>
                <a:gd name="T99" fmla="*/ 2 h 40"/>
                <a:gd name="T100" fmla="*/ 6 w 26"/>
                <a:gd name="T101" fmla="*/ 0 h 40"/>
                <a:gd name="T102" fmla="*/ 12 w 26"/>
                <a:gd name="T103" fmla="*/ 0 h 40"/>
                <a:gd name="T104" fmla="*/ 14 w 26"/>
                <a:gd name="T105" fmla="*/ 0 h 40"/>
                <a:gd name="T106" fmla="*/ 16 w 26"/>
                <a:gd name="T107" fmla="*/ 0 h 40"/>
                <a:gd name="T108" fmla="*/ 18 w 26"/>
                <a:gd name="T109" fmla="*/ 2 h 40"/>
                <a:gd name="T110" fmla="*/ 20 w 26"/>
                <a:gd name="T111" fmla="*/ 2 h 40"/>
                <a:gd name="T112" fmla="*/ 20 w 26"/>
                <a:gd name="T113" fmla="*/ 2 h 40"/>
                <a:gd name="T114" fmla="*/ 20 w 26"/>
                <a:gd name="T115" fmla="*/ 2 h 40"/>
                <a:gd name="T116" fmla="*/ 22 w 26"/>
                <a:gd name="T117" fmla="*/ 0 h 40"/>
                <a:gd name="T118" fmla="*/ 22 w 26"/>
                <a:gd name="T119" fmla="*/ 0 h 40"/>
                <a:gd name="T120" fmla="*/ 22 w 26"/>
                <a:gd name="T12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" h="40">
                  <a:moveTo>
                    <a:pt x="22" y="0"/>
                  </a:moveTo>
                  <a:lnTo>
                    <a:pt x="22" y="14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6"/>
                  </a:lnTo>
                  <a:lnTo>
                    <a:pt x="4" y="8"/>
                  </a:lnTo>
                  <a:lnTo>
                    <a:pt x="4" y="10"/>
                  </a:lnTo>
                  <a:lnTo>
                    <a:pt x="6" y="12"/>
                  </a:lnTo>
                  <a:lnTo>
                    <a:pt x="8" y="14"/>
                  </a:lnTo>
                  <a:lnTo>
                    <a:pt x="10" y="14"/>
                  </a:lnTo>
                  <a:lnTo>
                    <a:pt x="16" y="18"/>
                  </a:lnTo>
                  <a:lnTo>
                    <a:pt x="22" y="20"/>
                  </a:lnTo>
                  <a:lnTo>
                    <a:pt x="24" y="24"/>
                  </a:lnTo>
                  <a:lnTo>
                    <a:pt x="26" y="28"/>
                  </a:lnTo>
                  <a:lnTo>
                    <a:pt x="24" y="34"/>
                  </a:lnTo>
                  <a:lnTo>
                    <a:pt x="22" y="38"/>
                  </a:lnTo>
                  <a:lnTo>
                    <a:pt x="18" y="40"/>
                  </a:lnTo>
                  <a:lnTo>
                    <a:pt x="12" y="40"/>
                  </a:lnTo>
                  <a:lnTo>
                    <a:pt x="8" y="40"/>
                  </a:lnTo>
                  <a:lnTo>
                    <a:pt x="4" y="40"/>
                  </a:lnTo>
                  <a:lnTo>
                    <a:pt x="2" y="38"/>
                  </a:lnTo>
                  <a:lnTo>
                    <a:pt x="0" y="4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8" y="38"/>
                  </a:lnTo>
                  <a:lnTo>
                    <a:pt x="12" y="38"/>
                  </a:lnTo>
                  <a:lnTo>
                    <a:pt x="16" y="38"/>
                  </a:lnTo>
                  <a:lnTo>
                    <a:pt x="18" y="36"/>
                  </a:lnTo>
                  <a:lnTo>
                    <a:pt x="18" y="34"/>
                  </a:lnTo>
                  <a:lnTo>
                    <a:pt x="20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4" y="24"/>
                  </a:lnTo>
                  <a:lnTo>
                    <a:pt x="10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2" name="Freeform 350"/>
            <p:cNvSpPr>
              <a:spLocks/>
            </p:cNvSpPr>
            <p:nvPr/>
          </p:nvSpPr>
          <p:spPr bwMode="auto">
            <a:xfrm>
              <a:off x="1772" y="2698"/>
              <a:ext cx="28" cy="40"/>
            </a:xfrm>
            <a:custGeom>
              <a:avLst/>
              <a:gdLst>
                <a:gd name="T0" fmla="*/ 24 w 28"/>
                <a:gd name="T1" fmla="*/ 0 h 40"/>
                <a:gd name="T2" fmla="*/ 24 w 28"/>
                <a:gd name="T3" fmla="*/ 14 h 40"/>
                <a:gd name="T4" fmla="*/ 24 w 28"/>
                <a:gd name="T5" fmla="*/ 14 h 40"/>
                <a:gd name="T6" fmla="*/ 22 w 28"/>
                <a:gd name="T7" fmla="*/ 8 h 40"/>
                <a:gd name="T8" fmla="*/ 20 w 28"/>
                <a:gd name="T9" fmla="*/ 4 h 40"/>
                <a:gd name="T10" fmla="*/ 16 w 28"/>
                <a:gd name="T11" fmla="*/ 2 h 40"/>
                <a:gd name="T12" fmla="*/ 12 w 28"/>
                <a:gd name="T13" fmla="*/ 2 h 40"/>
                <a:gd name="T14" fmla="*/ 10 w 28"/>
                <a:gd name="T15" fmla="*/ 2 h 40"/>
                <a:gd name="T16" fmla="*/ 8 w 28"/>
                <a:gd name="T17" fmla="*/ 4 h 40"/>
                <a:gd name="T18" fmla="*/ 6 w 28"/>
                <a:gd name="T19" fmla="*/ 6 h 40"/>
                <a:gd name="T20" fmla="*/ 6 w 28"/>
                <a:gd name="T21" fmla="*/ 8 h 40"/>
                <a:gd name="T22" fmla="*/ 6 w 28"/>
                <a:gd name="T23" fmla="*/ 10 h 40"/>
                <a:gd name="T24" fmla="*/ 8 w 28"/>
                <a:gd name="T25" fmla="*/ 12 h 40"/>
                <a:gd name="T26" fmla="*/ 10 w 28"/>
                <a:gd name="T27" fmla="*/ 14 h 40"/>
                <a:gd name="T28" fmla="*/ 12 w 28"/>
                <a:gd name="T29" fmla="*/ 14 h 40"/>
                <a:gd name="T30" fmla="*/ 18 w 28"/>
                <a:gd name="T31" fmla="*/ 18 h 40"/>
                <a:gd name="T32" fmla="*/ 24 w 28"/>
                <a:gd name="T33" fmla="*/ 20 h 40"/>
                <a:gd name="T34" fmla="*/ 26 w 28"/>
                <a:gd name="T35" fmla="*/ 24 h 40"/>
                <a:gd name="T36" fmla="*/ 28 w 28"/>
                <a:gd name="T37" fmla="*/ 28 h 40"/>
                <a:gd name="T38" fmla="*/ 26 w 28"/>
                <a:gd name="T39" fmla="*/ 34 h 40"/>
                <a:gd name="T40" fmla="*/ 24 w 28"/>
                <a:gd name="T41" fmla="*/ 38 h 40"/>
                <a:gd name="T42" fmla="*/ 18 w 28"/>
                <a:gd name="T43" fmla="*/ 40 h 40"/>
                <a:gd name="T44" fmla="*/ 14 w 28"/>
                <a:gd name="T45" fmla="*/ 40 h 40"/>
                <a:gd name="T46" fmla="*/ 10 w 28"/>
                <a:gd name="T47" fmla="*/ 40 h 40"/>
                <a:gd name="T48" fmla="*/ 6 w 28"/>
                <a:gd name="T49" fmla="*/ 40 h 40"/>
                <a:gd name="T50" fmla="*/ 4 w 28"/>
                <a:gd name="T51" fmla="*/ 38 h 40"/>
                <a:gd name="T52" fmla="*/ 4 w 28"/>
                <a:gd name="T53" fmla="*/ 38 h 40"/>
                <a:gd name="T54" fmla="*/ 2 w 28"/>
                <a:gd name="T55" fmla="*/ 40 h 40"/>
                <a:gd name="T56" fmla="*/ 2 w 28"/>
                <a:gd name="T57" fmla="*/ 40 h 40"/>
                <a:gd name="T58" fmla="*/ 0 w 28"/>
                <a:gd name="T59" fmla="*/ 40 h 40"/>
                <a:gd name="T60" fmla="*/ 0 w 28"/>
                <a:gd name="T61" fmla="*/ 26 h 40"/>
                <a:gd name="T62" fmla="*/ 2 w 28"/>
                <a:gd name="T63" fmla="*/ 26 h 40"/>
                <a:gd name="T64" fmla="*/ 4 w 28"/>
                <a:gd name="T65" fmla="*/ 32 h 40"/>
                <a:gd name="T66" fmla="*/ 6 w 28"/>
                <a:gd name="T67" fmla="*/ 36 h 40"/>
                <a:gd name="T68" fmla="*/ 10 w 28"/>
                <a:gd name="T69" fmla="*/ 38 h 40"/>
                <a:gd name="T70" fmla="*/ 14 w 28"/>
                <a:gd name="T71" fmla="*/ 38 h 40"/>
                <a:gd name="T72" fmla="*/ 16 w 28"/>
                <a:gd name="T73" fmla="*/ 38 h 40"/>
                <a:gd name="T74" fmla="*/ 20 w 28"/>
                <a:gd name="T75" fmla="*/ 36 h 40"/>
                <a:gd name="T76" fmla="*/ 20 w 28"/>
                <a:gd name="T77" fmla="*/ 34 h 40"/>
                <a:gd name="T78" fmla="*/ 20 w 28"/>
                <a:gd name="T79" fmla="*/ 32 h 40"/>
                <a:gd name="T80" fmla="*/ 20 w 28"/>
                <a:gd name="T81" fmla="*/ 30 h 40"/>
                <a:gd name="T82" fmla="*/ 18 w 28"/>
                <a:gd name="T83" fmla="*/ 28 h 40"/>
                <a:gd name="T84" fmla="*/ 16 w 28"/>
                <a:gd name="T85" fmla="*/ 24 h 40"/>
                <a:gd name="T86" fmla="*/ 10 w 28"/>
                <a:gd name="T87" fmla="*/ 22 h 40"/>
                <a:gd name="T88" fmla="*/ 6 w 28"/>
                <a:gd name="T89" fmla="*/ 20 h 40"/>
                <a:gd name="T90" fmla="*/ 2 w 28"/>
                <a:gd name="T91" fmla="*/ 16 h 40"/>
                <a:gd name="T92" fmla="*/ 2 w 28"/>
                <a:gd name="T93" fmla="*/ 14 h 40"/>
                <a:gd name="T94" fmla="*/ 0 w 28"/>
                <a:gd name="T95" fmla="*/ 10 h 40"/>
                <a:gd name="T96" fmla="*/ 2 w 28"/>
                <a:gd name="T97" fmla="*/ 6 h 40"/>
                <a:gd name="T98" fmla="*/ 4 w 28"/>
                <a:gd name="T99" fmla="*/ 2 h 40"/>
                <a:gd name="T100" fmla="*/ 8 w 28"/>
                <a:gd name="T101" fmla="*/ 0 h 40"/>
                <a:gd name="T102" fmla="*/ 12 w 28"/>
                <a:gd name="T103" fmla="*/ 0 h 40"/>
                <a:gd name="T104" fmla="*/ 16 w 28"/>
                <a:gd name="T105" fmla="*/ 0 h 40"/>
                <a:gd name="T106" fmla="*/ 18 w 28"/>
                <a:gd name="T107" fmla="*/ 0 h 40"/>
                <a:gd name="T108" fmla="*/ 20 w 28"/>
                <a:gd name="T109" fmla="*/ 2 h 40"/>
                <a:gd name="T110" fmla="*/ 22 w 28"/>
                <a:gd name="T111" fmla="*/ 2 h 40"/>
                <a:gd name="T112" fmla="*/ 22 w 28"/>
                <a:gd name="T113" fmla="*/ 2 h 40"/>
                <a:gd name="T114" fmla="*/ 22 w 28"/>
                <a:gd name="T115" fmla="*/ 2 h 40"/>
                <a:gd name="T116" fmla="*/ 24 w 28"/>
                <a:gd name="T117" fmla="*/ 0 h 40"/>
                <a:gd name="T118" fmla="*/ 24 w 28"/>
                <a:gd name="T119" fmla="*/ 0 h 40"/>
                <a:gd name="T120" fmla="*/ 24 w 28"/>
                <a:gd name="T12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" h="40">
                  <a:moveTo>
                    <a:pt x="24" y="0"/>
                  </a:moveTo>
                  <a:lnTo>
                    <a:pt x="24" y="14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8" y="18"/>
                  </a:lnTo>
                  <a:lnTo>
                    <a:pt x="24" y="20"/>
                  </a:lnTo>
                  <a:lnTo>
                    <a:pt x="26" y="24"/>
                  </a:lnTo>
                  <a:lnTo>
                    <a:pt x="28" y="28"/>
                  </a:lnTo>
                  <a:lnTo>
                    <a:pt x="26" y="34"/>
                  </a:lnTo>
                  <a:lnTo>
                    <a:pt x="24" y="38"/>
                  </a:lnTo>
                  <a:lnTo>
                    <a:pt x="18" y="40"/>
                  </a:lnTo>
                  <a:lnTo>
                    <a:pt x="14" y="40"/>
                  </a:lnTo>
                  <a:lnTo>
                    <a:pt x="10" y="40"/>
                  </a:lnTo>
                  <a:lnTo>
                    <a:pt x="6" y="40"/>
                  </a:lnTo>
                  <a:lnTo>
                    <a:pt x="4" y="38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4" y="32"/>
                  </a:lnTo>
                  <a:lnTo>
                    <a:pt x="6" y="36"/>
                  </a:lnTo>
                  <a:lnTo>
                    <a:pt x="10" y="38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2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6" y="24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3" name="Rectangle 351"/>
            <p:cNvSpPr>
              <a:spLocks noChangeArrowheads="1"/>
            </p:cNvSpPr>
            <p:nvPr/>
          </p:nvSpPr>
          <p:spPr bwMode="auto">
            <a:xfrm>
              <a:off x="1848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4" name="Rectangle 352"/>
            <p:cNvSpPr>
              <a:spLocks noChangeArrowheads="1"/>
            </p:cNvSpPr>
            <p:nvPr/>
          </p:nvSpPr>
          <p:spPr bwMode="auto">
            <a:xfrm>
              <a:off x="1864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5" name="Freeform 353"/>
            <p:cNvSpPr>
              <a:spLocks noEditPoints="1"/>
            </p:cNvSpPr>
            <p:nvPr/>
          </p:nvSpPr>
          <p:spPr bwMode="auto">
            <a:xfrm>
              <a:off x="1968" y="2678"/>
              <a:ext cx="34" cy="60"/>
            </a:xfrm>
            <a:custGeom>
              <a:avLst/>
              <a:gdLst>
                <a:gd name="T0" fmla="*/ 6 w 34"/>
                <a:gd name="T1" fmla="*/ 26 h 60"/>
                <a:gd name="T2" fmla="*/ 2 w 34"/>
                <a:gd name="T3" fmla="*/ 18 h 60"/>
                <a:gd name="T4" fmla="*/ 2 w 34"/>
                <a:gd name="T5" fmla="*/ 10 h 60"/>
                <a:gd name="T6" fmla="*/ 12 w 34"/>
                <a:gd name="T7" fmla="*/ 2 h 60"/>
                <a:gd name="T8" fmla="*/ 24 w 34"/>
                <a:gd name="T9" fmla="*/ 2 h 60"/>
                <a:gd name="T10" fmla="*/ 32 w 34"/>
                <a:gd name="T11" fmla="*/ 8 h 60"/>
                <a:gd name="T12" fmla="*/ 34 w 34"/>
                <a:gd name="T13" fmla="*/ 16 h 60"/>
                <a:gd name="T14" fmla="*/ 28 w 34"/>
                <a:gd name="T15" fmla="*/ 24 h 60"/>
                <a:gd name="T16" fmla="*/ 28 w 34"/>
                <a:gd name="T17" fmla="*/ 32 h 60"/>
                <a:gd name="T18" fmla="*/ 34 w 34"/>
                <a:gd name="T19" fmla="*/ 42 h 60"/>
                <a:gd name="T20" fmla="*/ 34 w 34"/>
                <a:gd name="T21" fmla="*/ 52 h 60"/>
                <a:gd name="T22" fmla="*/ 24 w 34"/>
                <a:gd name="T23" fmla="*/ 60 h 60"/>
                <a:gd name="T24" fmla="*/ 12 w 34"/>
                <a:gd name="T25" fmla="*/ 60 h 60"/>
                <a:gd name="T26" fmla="*/ 4 w 34"/>
                <a:gd name="T27" fmla="*/ 56 h 60"/>
                <a:gd name="T28" fmla="*/ 0 w 34"/>
                <a:gd name="T29" fmla="*/ 46 h 60"/>
                <a:gd name="T30" fmla="*/ 4 w 34"/>
                <a:gd name="T31" fmla="*/ 38 h 60"/>
                <a:gd name="T32" fmla="*/ 12 w 34"/>
                <a:gd name="T33" fmla="*/ 30 h 60"/>
                <a:gd name="T34" fmla="*/ 22 w 34"/>
                <a:gd name="T35" fmla="*/ 22 h 60"/>
                <a:gd name="T36" fmla="*/ 26 w 34"/>
                <a:gd name="T37" fmla="*/ 16 h 60"/>
                <a:gd name="T38" fmla="*/ 24 w 34"/>
                <a:gd name="T39" fmla="*/ 8 h 60"/>
                <a:gd name="T40" fmla="*/ 20 w 34"/>
                <a:gd name="T41" fmla="*/ 4 h 60"/>
                <a:gd name="T42" fmla="*/ 14 w 34"/>
                <a:gd name="T43" fmla="*/ 4 h 60"/>
                <a:gd name="T44" fmla="*/ 10 w 34"/>
                <a:gd name="T45" fmla="*/ 8 h 60"/>
                <a:gd name="T46" fmla="*/ 10 w 34"/>
                <a:gd name="T47" fmla="*/ 14 h 60"/>
                <a:gd name="T48" fmla="*/ 12 w 34"/>
                <a:gd name="T49" fmla="*/ 18 h 60"/>
                <a:gd name="T50" fmla="*/ 20 w 34"/>
                <a:gd name="T51" fmla="*/ 26 h 60"/>
                <a:gd name="T52" fmla="*/ 12 w 34"/>
                <a:gd name="T53" fmla="*/ 36 h 60"/>
                <a:gd name="T54" fmla="*/ 10 w 34"/>
                <a:gd name="T55" fmla="*/ 42 h 60"/>
                <a:gd name="T56" fmla="*/ 10 w 34"/>
                <a:gd name="T57" fmla="*/ 50 h 60"/>
                <a:gd name="T58" fmla="*/ 14 w 34"/>
                <a:gd name="T59" fmla="*/ 58 h 60"/>
                <a:gd name="T60" fmla="*/ 22 w 34"/>
                <a:gd name="T61" fmla="*/ 58 h 60"/>
                <a:gd name="T62" fmla="*/ 26 w 34"/>
                <a:gd name="T63" fmla="*/ 52 h 60"/>
                <a:gd name="T64" fmla="*/ 26 w 34"/>
                <a:gd name="T65" fmla="*/ 46 h 60"/>
                <a:gd name="T66" fmla="*/ 22 w 34"/>
                <a:gd name="T67" fmla="*/ 40 h 60"/>
                <a:gd name="T68" fmla="*/ 14 w 34"/>
                <a:gd name="T69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4" h="60">
                  <a:moveTo>
                    <a:pt x="12" y="30"/>
                  </a:moveTo>
                  <a:lnTo>
                    <a:pt x="6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4" y="16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2" y="28"/>
                  </a:lnTo>
                  <a:lnTo>
                    <a:pt x="28" y="32"/>
                  </a:lnTo>
                  <a:lnTo>
                    <a:pt x="32" y="36"/>
                  </a:lnTo>
                  <a:lnTo>
                    <a:pt x="34" y="42"/>
                  </a:lnTo>
                  <a:lnTo>
                    <a:pt x="34" y="46"/>
                  </a:lnTo>
                  <a:lnTo>
                    <a:pt x="34" y="52"/>
                  </a:lnTo>
                  <a:lnTo>
                    <a:pt x="30" y="56"/>
                  </a:lnTo>
                  <a:lnTo>
                    <a:pt x="24" y="60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8" y="58"/>
                  </a:lnTo>
                  <a:lnTo>
                    <a:pt x="4" y="56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2" y="42"/>
                  </a:lnTo>
                  <a:lnTo>
                    <a:pt x="4" y="38"/>
                  </a:lnTo>
                  <a:lnTo>
                    <a:pt x="6" y="34"/>
                  </a:lnTo>
                  <a:lnTo>
                    <a:pt x="12" y="30"/>
                  </a:lnTo>
                  <a:close/>
                  <a:moveTo>
                    <a:pt x="20" y="26"/>
                  </a:moveTo>
                  <a:lnTo>
                    <a:pt x="22" y="22"/>
                  </a:lnTo>
                  <a:lnTo>
                    <a:pt x="24" y="18"/>
                  </a:lnTo>
                  <a:lnTo>
                    <a:pt x="26" y="16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12" y="18"/>
                  </a:lnTo>
                  <a:lnTo>
                    <a:pt x="14" y="20"/>
                  </a:lnTo>
                  <a:lnTo>
                    <a:pt x="20" y="26"/>
                  </a:lnTo>
                  <a:close/>
                  <a:moveTo>
                    <a:pt x="14" y="32"/>
                  </a:moveTo>
                  <a:lnTo>
                    <a:pt x="12" y="36"/>
                  </a:lnTo>
                  <a:lnTo>
                    <a:pt x="10" y="38"/>
                  </a:lnTo>
                  <a:lnTo>
                    <a:pt x="10" y="42"/>
                  </a:lnTo>
                  <a:lnTo>
                    <a:pt x="10" y="46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2"/>
                  </a:lnTo>
                  <a:lnTo>
                    <a:pt x="26" y="50"/>
                  </a:lnTo>
                  <a:lnTo>
                    <a:pt x="26" y="46"/>
                  </a:lnTo>
                  <a:lnTo>
                    <a:pt x="24" y="44"/>
                  </a:lnTo>
                  <a:lnTo>
                    <a:pt x="22" y="40"/>
                  </a:lnTo>
                  <a:lnTo>
                    <a:pt x="20" y="36"/>
                  </a:lnTo>
                  <a:lnTo>
                    <a:pt x="14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6" name="Freeform 354"/>
            <p:cNvSpPr>
              <a:spLocks noEditPoints="1"/>
            </p:cNvSpPr>
            <p:nvPr/>
          </p:nvSpPr>
          <p:spPr bwMode="auto">
            <a:xfrm>
              <a:off x="2008" y="2678"/>
              <a:ext cx="40" cy="60"/>
            </a:xfrm>
            <a:custGeom>
              <a:avLst/>
              <a:gdLst>
                <a:gd name="T0" fmla="*/ 40 w 40"/>
                <a:gd name="T1" fmla="*/ 38 h 60"/>
                <a:gd name="T2" fmla="*/ 40 w 40"/>
                <a:gd name="T3" fmla="*/ 44 h 60"/>
                <a:gd name="T4" fmla="*/ 32 w 40"/>
                <a:gd name="T5" fmla="*/ 44 h 60"/>
                <a:gd name="T6" fmla="*/ 32 w 40"/>
                <a:gd name="T7" fmla="*/ 60 h 60"/>
                <a:gd name="T8" fmla="*/ 24 w 40"/>
                <a:gd name="T9" fmla="*/ 60 h 60"/>
                <a:gd name="T10" fmla="*/ 24 w 40"/>
                <a:gd name="T11" fmla="*/ 44 h 60"/>
                <a:gd name="T12" fmla="*/ 0 w 40"/>
                <a:gd name="T13" fmla="*/ 44 h 60"/>
                <a:gd name="T14" fmla="*/ 0 w 40"/>
                <a:gd name="T15" fmla="*/ 40 h 60"/>
                <a:gd name="T16" fmla="*/ 26 w 40"/>
                <a:gd name="T17" fmla="*/ 0 h 60"/>
                <a:gd name="T18" fmla="*/ 32 w 40"/>
                <a:gd name="T19" fmla="*/ 0 h 60"/>
                <a:gd name="T20" fmla="*/ 32 w 40"/>
                <a:gd name="T21" fmla="*/ 38 h 60"/>
                <a:gd name="T22" fmla="*/ 40 w 40"/>
                <a:gd name="T23" fmla="*/ 38 h 60"/>
                <a:gd name="T24" fmla="*/ 24 w 40"/>
                <a:gd name="T25" fmla="*/ 38 h 60"/>
                <a:gd name="T26" fmla="*/ 24 w 40"/>
                <a:gd name="T27" fmla="*/ 10 h 60"/>
                <a:gd name="T28" fmla="*/ 4 w 40"/>
                <a:gd name="T29" fmla="*/ 38 h 60"/>
                <a:gd name="T30" fmla="*/ 24 w 40"/>
                <a:gd name="T31" fmla="*/ 3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" h="60">
                  <a:moveTo>
                    <a:pt x="40" y="38"/>
                  </a:moveTo>
                  <a:lnTo>
                    <a:pt x="40" y="44"/>
                  </a:lnTo>
                  <a:lnTo>
                    <a:pt x="32" y="44"/>
                  </a:lnTo>
                  <a:lnTo>
                    <a:pt x="32" y="60"/>
                  </a:lnTo>
                  <a:lnTo>
                    <a:pt x="24" y="60"/>
                  </a:lnTo>
                  <a:lnTo>
                    <a:pt x="24" y="44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2" y="38"/>
                  </a:lnTo>
                  <a:lnTo>
                    <a:pt x="40" y="38"/>
                  </a:lnTo>
                  <a:close/>
                  <a:moveTo>
                    <a:pt x="24" y="38"/>
                  </a:moveTo>
                  <a:lnTo>
                    <a:pt x="24" y="10"/>
                  </a:lnTo>
                  <a:lnTo>
                    <a:pt x="4" y="38"/>
                  </a:lnTo>
                  <a:lnTo>
                    <a:pt x="24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7" name="Freeform 355"/>
            <p:cNvSpPr>
              <a:spLocks/>
            </p:cNvSpPr>
            <p:nvPr/>
          </p:nvSpPr>
          <p:spPr bwMode="auto">
            <a:xfrm>
              <a:off x="2054" y="2678"/>
              <a:ext cx="34" cy="60"/>
            </a:xfrm>
            <a:custGeom>
              <a:avLst/>
              <a:gdLst>
                <a:gd name="T0" fmla="*/ 4 w 34"/>
                <a:gd name="T1" fmla="*/ 8 h 60"/>
                <a:gd name="T2" fmla="*/ 12 w 34"/>
                <a:gd name="T3" fmla="*/ 2 h 60"/>
                <a:gd name="T4" fmla="*/ 24 w 34"/>
                <a:gd name="T5" fmla="*/ 2 h 60"/>
                <a:gd name="T6" fmla="*/ 30 w 34"/>
                <a:gd name="T7" fmla="*/ 8 h 60"/>
                <a:gd name="T8" fmla="*/ 30 w 34"/>
                <a:gd name="T9" fmla="*/ 16 h 60"/>
                <a:gd name="T10" fmla="*/ 22 w 34"/>
                <a:gd name="T11" fmla="*/ 26 h 60"/>
                <a:gd name="T12" fmla="*/ 30 w 34"/>
                <a:gd name="T13" fmla="*/ 32 h 60"/>
                <a:gd name="T14" fmla="*/ 34 w 34"/>
                <a:gd name="T15" fmla="*/ 40 h 60"/>
                <a:gd name="T16" fmla="*/ 28 w 34"/>
                <a:gd name="T17" fmla="*/ 54 h 60"/>
                <a:gd name="T18" fmla="*/ 18 w 34"/>
                <a:gd name="T19" fmla="*/ 60 h 60"/>
                <a:gd name="T20" fmla="*/ 6 w 34"/>
                <a:gd name="T21" fmla="*/ 60 h 60"/>
                <a:gd name="T22" fmla="*/ 2 w 34"/>
                <a:gd name="T23" fmla="*/ 58 h 60"/>
                <a:gd name="T24" fmla="*/ 0 w 34"/>
                <a:gd name="T25" fmla="*/ 56 h 60"/>
                <a:gd name="T26" fmla="*/ 2 w 34"/>
                <a:gd name="T27" fmla="*/ 54 h 60"/>
                <a:gd name="T28" fmla="*/ 6 w 34"/>
                <a:gd name="T29" fmla="*/ 54 h 60"/>
                <a:gd name="T30" fmla="*/ 8 w 34"/>
                <a:gd name="T31" fmla="*/ 54 h 60"/>
                <a:gd name="T32" fmla="*/ 12 w 34"/>
                <a:gd name="T33" fmla="*/ 56 h 60"/>
                <a:gd name="T34" fmla="*/ 14 w 34"/>
                <a:gd name="T35" fmla="*/ 56 h 60"/>
                <a:gd name="T36" fmla="*/ 20 w 34"/>
                <a:gd name="T37" fmla="*/ 56 h 60"/>
                <a:gd name="T38" fmla="*/ 26 w 34"/>
                <a:gd name="T39" fmla="*/ 50 h 60"/>
                <a:gd name="T40" fmla="*/ 26 w 34"/>
                <a:gd name="T41" fmla="*/ 42 h 60"/>
                <a:gd name="T42" fmla="*/ 24 w 34"/>
                <a:gd name="T43" fmla="*/ 36 h 60"/>
                <a:gd name="T44" fmla="*/ 22 w 34"/>
                <a:gd name="T45" fmla="*/ 34 h 60"/>
                <a:gd name="T46" fmla="*/ 16 w 34"/>
                <a:gd name="T47" fmla="*/ 30 h 60"/>
                <a:gd name="T48" fmla="*/ 10 w 34"/>
                <a:gd name="T49" fmla="*/ 30 h 60"/>
                <a:gd name="T50" fmla="*/ 14 w 34"/>
                <a:gd name="T51" fmla="*/ 28 h 60"/>
                <a:gd name="T52" fmla="*/ 20 w 34"/>
                <a:gd name="T53" fmla="*/ 24 h 60"/>
                <a:gd name="T54" fmla="*/ 24 w 34"/>
                <a:gd name="T55" fmla="*/ 20 h 60"/>
                <a:gd name="T56" fmla="*/ 24 w 34"/>
                <a:gd name="T57" fmla="*/ 12 h 60"/>
                <a:gd name="T58" fmla="*/ 18 w 34"/>
                <a:gd name="T59" fmla="*/ 6 h 60"/>
                <a:gd name="T60" fmla="*/ 10 w 34"/>
                <a:gd name="T61" fmla="*/ 6 h 60"/>
                <a:gd name="T62" fmla="*/ 2 w 34"/>
                <a:gd name="T63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" h="60">
                  <a:moveTo>
                    <a:pt x="2" y="12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30" y="16"/>
                  </a:lnTo>
                  <a:lnTo>
                    <a:pt x="28" y="20"/>
                  </a:lnTo>
                  <a:lnTo>
                    <a:pt x="22" y="26"/>
                  </a:lnTo>
                  <a:lnTo>
                    <a:pt x="28" y="28"/>
                  </a:lnTo>
                  <a:lnTo>
                    <a:pt x="30" y="32"/>
                  </a:lnTo>
                  <a:lnTo>
                    <a:pt x="32" y="36"/>
                  </a:lnTo>
                  <a:lnTo>
                    <a:pt x="34" y="40"/>
                  </a:lnTo>
                  <a:lnTo>
                    <a:pt x="32" y="48"/>
                  </a:lnTo>
                  <a:lnTo>
                    <a:pt x="28" y="54"/>
                  </a:lnTo>
                  <a:lnTo>
                    <a:pt x="24" y="58"/>
                  </a:lnTo>
                  <a:lnTo>
                    <a:pt x="18" y="60"/>
                  </a:lnTo>
                  <a:lnTo>
                    <a:pt x="10" y="60"/>
                  </a:lnTo>
                  <a:lnTo>
                    <a:pt x="6" y="60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6" y="54"/>
                  </a:lnTo>
                  <a:lnTo>
                    <a:pt x="8" y="54"/>
                  </a:lnTo>
                  <a:lnTo>
                    <a:pt x="10" y="56"/>
                  </a:lnTo>
                  <a:lnTo>
                    <a:pt x="12" y="56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20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6"/>
                  </a:lnTo>
                  <a:lnTo>
                    <a:pt x="26" y="42"/>
                  </a:lnTo>
                  <a:lnTo>
                    <a:pt x="26" y="38"/>
                  </a:lnTo>
                  <a:lnTo>
                    <a:pt x="24" y="36"/>
                  </a:lnTo>
                  <a:lnTo>
                    <a:pt x="22" y="34"/>
                  </a:lnTo>
                  <a:lnTo>
                    <a:pt x="18" y="32"/>
                  </a:lnTo>
                  <a:lnTo>
                    <a:pt x="16" y="30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14" y="28"/>
                  </a:lnTo>
                  <a:lnTo>
                    <a:pt x="18" y="28"/>
                  </a:lnTo>
                  <a:lnTo>
                    <a:pt x="20" y="24"/>
                  </a:lnTo>
                  <a:lnTo>
                    <a:pt x="22" y="22"/>
                  </a:lnTo>
                  <a:lnTo>
                    <a:pt x="24" y="20"/>
                  </a:lnTo>
                  <a:lnTo>
                    <a:pt x="24" y="16"/>
                  </a:lnTo>
                  <a:lnTo>
                    <a:pt x="24" y="12"/>
                  </a:lnTo>
                  <a:lnTo>
                    <a:pt x="22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8" name="Freeform 356"/>
            <p:cNvSpPr>
              <a:spLocks noEditPoints="1"/>
            </p:cNvSpPr>
            <p:nvPr/>
          </p:nvSpPr>
          <p:spPr bwMode="auto">
            <a:xfrm>
              <a:off x="2098" y="2678"/>
              <a:ext cx="36" cy="60"/>
            </a:xfrm>
            <a:custGeom>
              <a:avLst/>
              <a:gdLst>
                <a:gd name="T0" fmla="*/ 36 w 36"/>
                <a:gd name="T1" fmla="*/ 0 h 60"/>
                <a:gd name="T2" fmla="*/ 36 w 36"/>
                <a:gd name="T3" fmla="*/ 2 h 60"/>
                <a:gd name="T4" fmla="*/ 30 w 36"/>
                <a:gd name="T5" fmla="*/ 4 h 60"/>
                <a:gd name="T6" fmla="*/ 26 w 36"/>
                <a:gd name="T7" fmla="*/ 4 h 60"/>
                <a:gd name="T8" fmla="*/ 24 w 36"/>
                <a:gd name="T9" fmla="*/ 6 h 60"/>
                <a:gd name="T10" fmla="*/ 20 w 36"/>
                <a:gd name="T11" fmla="*/ 10 h 60"/>
                <a:gd name="T12" fmla="*/ 16 w 36"/>
                <a:gd name="T13" fmla="*/ 14 h 60"/>
                <a:gd name="T14" fmla="*/ 14 w 36"/>
                <a:gd name="T15" fmla="*/ 18 h 60"/>
                <a:gd name="T16" fmla="*/ 12 w 36"/>
                <a:gd name="T17" fmla="*/ 22 h 60"/>
                <a:gd name="T18" fmla="*/ 10 w 36"/>
                <a:gd name="T19" fmla="*/ 28 h 60"/>
                <a:gd name="T20" fmla="*/ 16 w 36"/>
                <a:gd name="T21" fmla="*/ 24 h 60"/>
                <a:gd name="T22" fmla="*/ 22 w 36"/>
                <a:gd name="T23" fmla="*/ 24 h 60"/>
                <a:gd name="T24" fmla="*/ 28 w 36"/>
                <a:gd name="T25" fmla="*/ 24 h 60"/>
                <a:gd name="T26" fmla="*/ 32 w 36"/>
                <a:gd name="T27" fmla="*/ 28 h 60"/>
                <a:gd name="T28" fmla="*/ 36 w 36"/>
                <a:gd name="T29" fmla="*/ 34 h 60"/>
                <a:gd name="T30" fmla="*/ 36 w 36"/>
                <a:gd name="T31" fmla="*/ 40 h 60"/>
                <a:gd name="T32" fmla="*/ 36 w 36"/>
                <a:gd name="T33" fmla="*/ 48 h 60"/>
                <a:gd name="T34" fmla="*/ 32 w 36"/>
                <a:gd name="T35" fmla="*/ 54 h 60"/>
                <a:gd name="T36" fmla="*/ 28 w 36"/>
                <a:gd name="T37" fmla="*/ 58 h 60"/>
                <a:gd name="T38" fmla="*/ 24 w 36"/>
                <a:gd name="T39" fmla="*/ 60 h 60"/>
                <a:gd name="T40" fmla="*/ 18 w 36"/>
                <a:gd name="T41" fmla="*/ 60 h 60"/>
                <a:gd name="T42" fmla="*/ 14 w 36"/>
                <a:gd name="T43" fmla="*/ 60 h 60"/>
                <a:gd name="T44" fmla="*/ 8 w 36"/>
                <a:gd name="T45" fmla="*/ 56 h 60"/>
                <a:gd name="T46" fmla="*/ 4 w 36"/>
                <a:gd name="T47" fmla="*/ 52 h 60"/>
                <a:gd name="T48" fmla="*/ 2 w 36"/>
                <a:gd name="T49" fmla="*/ 44 h 60"/>
                <a:gd name="T50" fmla="*/ 0 w 36"/>
                <a:gd name="T51" fmla="*/ 36 h 60"/>
                <a:gd name="T52" fmla="*/ 2 w 36"/>
                <a:gd name="T53" fmla="*/ 30 h 60"/>
                <a:gd name="T54" fmla="*/ 4 w 36"/>
                <a:gd name="T55" fmla="*/ 22 h 60"/>
                <a:gd name="T56" fmla="*/ 8 w 36"/>
                <a:gd name="T57" fmla="*/ 16 h 60"/>
                <a:gd name="T58" fmla="*/ 12 w 36"/>
                <a:gd name="T59" fmla="*/ 10 h 60"/>
                <a:gd name="T60" fmla="*/ 18 w 36"/>
                <a:gd name="T61" fmla="*/ 6 h 60"/>
                <a:gd name="T62" fmla="*/ 24 w 36"/>
                <a:gd name="T63" fmla="*/ 2 h 60"/>
                <a:gd name="T64" fmla="*/ 28 w 36"/>
                <a:gd name="T65" fmla="*/ 0 h 60"/>
                <a:gd name="T66" fmla="*/ 34 w 36"/>
                <a:gd name="T67" fmla="*/ 0 h 60"/>
                <a:gd name="T68" fmla="*/ 36 w 36"/>
                <a:gd name="T69" fmla="*/ 0 h 60"/>
                <a:gd name="T70" fmla="*/ 10 w 36"/>
                <a:gd name="T71" fmla="*/ 30 h 60"/>
                <a:gd name="T72" fmla="*/ 8 w 36"/>
                <a:gd name="T73" fmla="*/ 36 h 60"/>
                <a:gd name="T74" fmla="*/ 8 w 36"/>
                <a:gd name="T75" fmla="*/ 40 h 60"/>
                <a:gd name="T76" fmla="*/ 8 w 36"/>
                <a:gd name="T77" fmla="*/ 44 h 60"/>
                <a:gd name="T78" fmla="*/ 10 w 36"/>
                <a:gd name="T79" fmla="*/ 48 h 60"/>
                <a:gd name="T80" fmla="*/ 12 w 36"/>
                <a:gd name="T81" fmla="*/ 52 h 60"/>
                <a:gd name="T82" fmla="*/ 14 w 36"/>
                <a:gd name="T83" fmla="*/ 56 h 60"/>
                <a:gd name="T84" fmla="*/ 16 w 36"/>
                <a:gd name="T85" fmla="*/ 58 h 60"/>
                <a:gd name="T86" fmla="*/ 20 w 36"/>
                <a:gd name="T87" fmla="*/ 58 h 60"/>
                <a:gd name="T88" fmla="*/ 22 w 36"/>
                <a:gd name="T89" fmla="*/ 58 h 60"/>
                <a:gd name="T90" fmla="*/ 26 w 36"/>
                <a:gd name="T91" fmla="*/ 54 h 60"/>
                <a:gd name="T92" fmla="*/ 28 w 36"/>
                <a:gd name="T93" fmla="*/ 50 h 60"/>
                <a:gd name="T94" fmla="*/ 28 w 36"/>
                <a:gd name="T95" fmla="*/ 44 h 60"/>
                <a:gd name="T96" fmla="*/ 28 w 36"/>
                <a:gd name="T97" fmla="*/ 38 h 60"/>
                <a:gd name="T98" fmla="*/ 26 w 36"/>
                <a:gd name="T99" fmla="*/ 32 h 60"/>
                <a:gd name="T100" fmla="*/ 22 w 36"/>
                <a:gd name="T101" fmla="*/ 28 h 60"/>
                <a:gd name="T102" fmla="*/ 18 w 36"/>
                <a:gd name="T103" fmla="*/ 26 h 60"/>
                <a:gd name="T104" fmla="*/ 16 w 36"/>
                <a:gd name="T105" fmla="*/ 28 h 60"/>
                <a:gd name="T106" fmla="*/ 14 w 36"/>
                <a:gd name="T107" fmla="*/ 28 h 60"/>
                <a:gd name="T108" fmla="*/ 12 w 36"/>
                <a:gd name="T109" fmla="*/ 28 h 60"/>
                <a:gd name="T110" fmla="*/ 10 w 36"/>
                <a:gd name="T11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" h="60">
                  <a:moveTo>
                    <a:pt x="36" y="0"/>
                  </a:moveTo>
                  <a:lnTo>
                    <a:pt x="36" y="2"/>
                  </a:lnTo>
                  <a:lnTo>
                    <a:pt x="30" y="4"/>
                  </a:lnTo>
                  <a:lnTo>
                    <a:pt x="26" y="4"/>
                  </a:lnTo>
                  <a:lnTo>
                    <a:pt x="24" y="6"/>
                  </a:lnTo>
                  <a:lnTo>
                    <a:pt x="20" y="10"/>
                  </a:lnTo>
                  <a:lnTo>
                    <a:pt x="16" y="14"/>
                  </a:lnTo>
                  <a:lnTo>
                    <a:pt x="14" y="18"/>
                  </a:lnTo>
                  <a:lnTo>
                    <a:pt x="12" y="22"/>
                  </a:lnTo>
                  <a:lnTo>
                    <a:pt x="10" y="28"/>
                  </a:lnTo>
                  <a:lnTo>
                    <a:pt x="16" y="24"/>
                  </a:lnTo>
                  <a:lnTo>
                    <a:pt x="22" y="24"/>
                  </a:lnTo>
                  <a:lnTo>
                    <a:pt x="28" y="24"/>
                  </a:lnTo>
                  <a:lnTo>
                    <a:pt x="32" y="28"/>
                  </a:lnTo>
                  <a:lnTo>
                    <a:pt x="36" y="34"/>
                  </a:lnTo>
                  <a:lnTo>
                    <a:pt x="36" y="40"/>
                  </a:lnTo>
                  <a:lnTo>
                    <a:pt x="36" y="48"/>
                  </a:lnTo>
                  <a:lnTo>
                    <a:pt x="32" y="54"/>
                  </a:lnTo>
                  <a:lnTo>
                    <a:pt x="28" y="58"/>
                  </a:lnTo>
                  <a:lnTo>
                    <a:pt x="24" y="60"/>
                  </a:lnTo>
                  <a:lnTo>
                    <a:pt x="18" y="60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30"/>
                  </a:lnTo>
                  <a:lnTo>
                    <a:pt x="4" y="22"/>
                  </a:lnTo>
                  <a:lnTo>
                    <a:pt x="8" y="16"/>
                  </a:lnTo>
                  <a:lnTo>
                    <a:pt x="12" y="10"/>
                  </a:lnTo>
                  <a:lnTo>
                    <a:pt x="18" y="6"/>
                  </a:lnTo>
                  <a:lnTo>
                    <a:pt x="24" y="2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6" y="0"/>
                  </a:lnTo>
                  <a:close/>
                  <a:moveTo>
                    <a:pt x="10" y="30"/>
                  </a:moveTo>
                  <a:lnTo>
                    <a:pt x="8" y="36"/>
                  </a:lnTo>
                  <a:lnTo>
                    <a:pt x="8" y="40"/>
                  </a:lnTo>
                  <a:lnTo>
                    <a:pt x="8" y="44"/>
                  </a:lnTo>
                  <a:lnTo>
                    <a:pt x="10" y="48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20" y="58"/>
                  </a:lnTo>
                  <a:lnTo>
                    <a:pt x="22" y="58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28" y="44"/>
                  </a:lnTo>
                  <a:lnTo>
                    <a:pt x="28" y="38"/>
                  </a:lnTo>
                  <a:lnTo>
                    <a:pt x="26" y="32"/>
                  </a:lnTo>
                  <a:lnTo>
                    <a:pt x="22" y="28"/>
                  </a:lnTo>
                  <a:lnTo>
                    <a:pt x="18" y="26"/>
                  </a:lnTo>
                  <a:lnTo>
                    <a:pt x="16" y="28"/>
                  </a:lnTo>
                  <a:lnTo>
                    <a:pt x="14" y="28"/>
                  </a:lnTo>
                  <a:lnTo>
                    <a:pt x="12" y="28"/>
                  </a:lnTo>
                  <a:lnTo>
                    <a:pt x="10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9" name="Rectangle 357"/>
            <p:cNvSpPr>
              <a:spLocks noChangeArrowheads="1"/>
            </p:cNvSpPr>
            <p:nvPr/>
          </p:nvSpPr>
          <p:spPr bwMode="auto">
            <a:xfrm>
              <a:off x="2232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0" name="Freeform 358"/>
            <p:cNvSpPr>
              <a:spLocks/>
            </p:cNvSpPr>
            <p:nvPr/>
          </p:nvSpPr>
          <p:spPr bwMode="auto">
            <a:xfrm>
              <a:off x="2346" y="2728"/>
              <a:ext cx="10" cy="10"/>
            </a:xfrm>
            <a:custGeom>
              <a:avLst/>
              <a:gdLst>
                <a:gd name="T0" fmla="*/ 6 w 10"/>
                <a:gd name="T1" fmla="*/ 0 h 10"/>
                <a:gd name="T2" fmla="*/ 8 w 10"/>
                <a:gd name="T3" fmla="*/ 2 h 10"/>
                <a:gd name="T4" fmla="*/ 10 w 10"/>
                <a:gd name="T5" fmla="*/ 2 h 10"/>
                <a:gd name="T6" fmla="*/ 10 w 10"/>
                <a:gd name="T7" fmla="*/ 4 h 10"/>
                <a:gd name="T8" fmla="*/ 10 w 10"/>
                <a:gd name="T9" fmla="*/ 6 h 10"/>
                <a:gd name="T10" fmla="*/ 10 w 10"/>
                <a:gd name="T11" fmla="*/ 8 h 10"/>
                <a:gd name="T12" fmla="*/ 10 w 10"/>
                <a:gd name="T13" fmla="*/ 10 h 10"/>
                <a:gd name="T14" fmla="*/ 8 w 10"/>
                <a:gd name="T15" fmla="*/ 10 h 10"/>
                <a:gd name="T16" fmla="*/ 6 w 10"/>
                <a:gd name="T17" fmla="*/ 10 h 10"/>
                <a:gd name="T18" fmla="*/ 4 w 10"/>
                <a:gd name="T19" fmla="*/ 10 h 10"/>
                <a:gd name="T20" fmla="*/ 2 w 10"/>
                <a:gd name="T21" fmla="*/ 10 h 10"/>
                <a:gd name="T22" fmla="*/ 0 w 10"/>
                <a:gd name="T23" fmla="*/ 8 h 10"/>
                <a:gd name="T24" fmla="*/ 0 w 10"/>
                <a:gd name="T25" fmla="*/ 6 h 10"/>
                <a:gd name="T26" fmla="*/ 0 w 10"/>
                <a:gd name="T27" fmla="*/ 4 h 10"/>
                <a:gd name="T28" fmla="*/ 2 w 10"/>
                <a:gd name="T29" fmla="*/ 2 h 10"/>
                <a:gd name="T30" fmla="*/ 4 w 10"/>
                <a:gd name="T31" fmla="*/ 0 h 10"/>
                <a:gd name="T32" fmla="*/ 6 w 10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8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1" name="Freeform 359"/>
            <p:cNvSpPr>
              <a:spLocks noEditPoints="1"/>
            </p:cNvSpPr>
            <p:nvPr/>
          </p:nvSpPr>
          <p:spPr bwMode="auto">
            <a:xfrm>
              <a:off x="2366" y="2678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2 h 60"/>
                <a:gd name="T4" fmla="*/ 2 w 36"/>
                <a:gd name="T5" fmla="*/ 14 h 60"/>
                <a:gd name="T6" fmla="*/ 6 w 36"/>
                <a:gd name="T7" fmla="*/ 8 h 60"/>
                <a:gd name="T8" fmla="*/ 10 w 36"/>
                <a:gd name="T9" fmla="*/ 4 h 60"/>
                <a:gd name="T10" fmla="*/ 14 w 36"/>
                <a:gd name="T11" fmla="*/ 2 h 60"/>
                <a:gd name="T12" fmla="*/ 18 w 36"/>
                <a:gd name="T13" fmla="*/ 0 h 60"/>
                <a:gd name="T14" fmla="*/ 22 w 36"/>
                <a:gd name="T15" fmla="*/ 2 h 60"/>
                <a:gd name="T16" fmla="*/ 26 w 36"/>
                <a:gd name="T17" fmla="*/ 4 h 60"/>
                <a:gd name="T18" fmla="*/ 30 w 36"/>
                <a:gd name="T19" fmla="*/ 8 h 60"/>
                <a:gd name="T20" fmla="*/ 34 w 36"/>
                <a:gd name="T21" fmla="*/ 14 h 60"/>
                <a:gd name="T22" fmla="*/ 36 w 36"/>
                <a:gd name="T23" fmla="*/ 22 h 60"/>
                <a:gd name="T24" fmla="*/ 36 w 36"/>
                <a:gd name="T25" fmla="*/ 30 h 60"/>
                <a:gd name="T26" fmla="*/ 36 w 36"/>
                <a:gd name="T27" fmla="*/ 40 h 60"/>
                <a:gd name="T28" fmla="*/ 34 w 36"/>
                <a:gd name="T29" fmla="*/ 48 h 60"/>
                <a:gd name="T30" fmla="*/ 30 w 36"/>
                <a:gd name="T31" fmla="*/ 54 h 60"/>
                <a:gd name="T32" fmla="*/ 26 w 36"/>
                <a:gd name="T33" fmla="*/ 58 h 60"/>
                <a:gd name="T34" fmla="*/ 22 w 36"/>
                <a:gd name="T35" fmla="*/ 60 h 60"/>
                <a:gd name="T36" fmla="*/ 18 w 36"/>
                <a:gd name="T37" fmla="*/ 60 h 60"/>
                <a:gd name="T38" fmla="*/ 12 w 36"/>
                <a:gd name="T39" fmla="*/ 60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2 h 60"/>
                <a:gd name="T46" fmla="*/ 0 w 36"/>
                <a:gd name="T47" fmla="*/ 30 h 60"/>
                <a:gd name="T48" fmla="*/ 8 w 36"/>
                <a:gd name="T49" fmla="*/ 32 h 60"/>
                <a:gd name="T50" fmla="*/ 8 w 36"/>
                <a:gd name="T51" fmla="*/ 42 h 60"/>
                <a:gd name="T52" fmla="*/ 10 w 36"/>
                <a:gd name="T53" fmla="*/ 52 h 60"/>
                <a:gd name="T54" fmla="*/ 12 w 36"/>
                <a:gd name="T55" fmla="*/ 56 h 60"/>
                <a:gd name="T56" fmla="*/ 14 w 36"/>
                <a:gd name="T57" fmla="*/ 58 h 60"/>
                <a:gd name="T58" fmla="*/ 18 w 36"/>
                <a:gd name="T59" fmla="*/ 58 h 60"/>
                <a:gd name="T60" fmla="*/ 20 w 36"/>
                <a:gd name="T61" fmla="*/ 58 h 60"/>
                <a:gd name="T62" fmla="*/ 22 w 36"/>
                <a:gd name="T63" fmla="*/ 56 h 60"/>
                <a:gd name="T64" fmla="*/ 24 w 36"/>
                <a:gd name="T65" fmla="*/ 54 h 60"/>
                <a:gd name="T66" fmla="*/ 26 w 36"/>
                <a:gd name="T67" fmla="*/ 48 h 60"/>
                <a:gd name="T68" fmla="*/ 28 w 36"/>
                <a:gd name="T69" fmla="*/ 40 h 60"/>
                <a:gd name="T70" fmla="*/ 28 w 36"/>
                <a:gd name="T71" fmla="*/ 28 h 60"/>
                <a:gd name="T72" fmla="*/ 28 w 36"/>
                <a:gd name="T73" fmla="*/ 20 h 60"/>
                <a:gd name="T74" fmla="*/ 26 w 36"/>
                <a:gd name="T75" fmla="*/ 12 h 60"/>
                <a:gd name="T76" fmla="*/ 24 w 36"/>
                <a:gd name="T77" fmla="*/ 8 h 60"/>
                <a:gd name="T78" fmla="*/ 22 w 36"/>
                <a:gd name="T79" fmla="*/ 4 h 60"/>
                <a:gd name="T80" fmla="*/ 20 w 36"/>
                <a:gd name="T81" fmla="*/ 4 h 60"/>
                <a:gd name="T82" fmla="*/ 18 w 36"/>
                <a:gd name="T83" fmla="*/ 4 h 60"/>
                <a:gd name="T84" fmla="*/ 16 w 36"/>
                <a:gd name="T85" fmla="*/ 4 h 60"/>
                <a:gd name="T86" fmla="*/ 14 w 36"/>
                <a:gd name="T87" fmla="*/ 6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2"/>
                  </a:lnTo>
                  <a:lnTo>
                    <a:pt x="0" y="30"/>
                  </a:lnTo>
                  <a:close/>
                  <a:moveTo>
                    <a:pt x="8" y="32"/>
                  </a:moveTo>
                  <a:lnTo>
                    <a:pt x="8" y="42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48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2" name="Freeform 360"/>
            <p:cNvSpPr>
              <a:spLocks noEditPoints="1"/>
            </p:cNvSpPr>
            <p:nvPr/>
          </p:nvSpPr>
          <p:spPr bwMode="auto">
            <a:xfrm>
              <a:off x="2410" y="2678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2 h 60"/>
                <a:gd name="T4" fmla="*/ 2 w 36"/>
                <a:gd name="T5" fmla="*/ 14 h 60"/>
                <a:gd name="T6" fmla="*/ 6 w 36"/>
                <a:gd name="T7" fmla="*/ 8 h 60"/>
                <a:gd name="T8" fmla="*/ 10 w 36"/>
                <a:gd name="T9" fmla="*/ 4 h 60"/>
                <a:gd name="T10" fmla="*/ 14 w 36"/>
                <a:gd name="T11" fmla="*/ 2 h 60"/>
                <a:gd name="T12" fmla="*/ 18 w 36"/>
                <a:gd name="T13" fmla="*/ 0 h 60"/>
                <a:gd name="T14" fmla="*/ 22 w 36"/>
                <a:gd name="T15" fmla="*/ 2 h 60"/>
                <a:gd name="T16" fmla="*/ 26 w 36"/>
                <a:gd name="T17" fmla="*/ 4 h 60"/>
                <a:gd name="T18" fmla="*/ 30 w 36"/>
                <a:gd name="T19" fmla="*/ 8 h 60"/>
                <a:gd name="T20" fmla="*/ 34 w 36"/>
                <a:gd name="T21" fmla="*/ 14 h 60"/>
                <a:gd name="T22" fmla="*/ 36 w 36"/>
                <a:gd name="T23" fmla="*/ 22 h 60"/>
                <a:gd name="T24" fmla="*/ 36 w 36"/>
                <a:gd name="T25" fmla="*/ 30 h 60"/>
                <a:gd name="T26" fmla="*/ 36 w 36"/>
                <a:gd name="T27" fmla="*/ 40 h 60"/>
                <a:gd name="T28" fmla="*/ 34 w 36"/>
                <a:gd name="T29" fmla="*/ 48 h 60"/>
                <a:gd name="T30" fmla="*/ 30 w 36"/>
                <a:gd name="T31" fmla="*/ 54 h 60"/>
                <a:gd name="T32" fmla="*/ 26 w 36"/>
                <a:gd name="T33" fmla="*/ 58 h 60"/>
                <a:gd name="T34" fmla="*/ 22 w 36"/>
                <a:gd name="T35" fmla="*/ 60 h 60"/>
                <a:gd name="T36" fmla="*/ 18 w 36"/>
                <a:gd name="T37" fmla="*/ 60 h 60"/>
                <a:gd name="T38" fmla="*/ 12 w 36"/>
                <a:gd name="T39" fmla="*/ 60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2 h 60"/>
                <a:gd name="T46" fmla="*/ 0 w 36"/>
                <a:gd name="T47" fmla="*/ 30 h 60"/>
                <a:gd name="T48" fmla="*/ 8 w 36"/>
                <a:gd name="T49" fmla="*/ 32 h 60"/>
                <a:gd name="T50" fmla="*/ 8 w 36"/>
                <a:gd name="T51" fmla="*/ 42 h 60"/>
                <a:gd name="T52" fmla="*/ 10 w 36"/>
                <a:gd name="T53" fmla="*/ 52 h 60"/>
                <a:gd name="T54" fmla="*/ 12 w 36"/>
                <a:gd name="T55" fmla="*/ 56 h 60"/>
                <a:gd name="T56" fmla="*/ 14 w 36"/>
                <a:gd name="T57" fmla="*/ 58 h 60"/>
                <a:gd name="T58" fmla="*/ 18 w 36"/>
                <a:gd name="T59" fmla="*/ 58 h 60"/>
                <a:gd name="T60" fmla="*/ 20 w 36"/>
                <a:gd name="T61" fmla="*/ 58 h 60"/>
                <a:gd name="T62" fmla="*/ 22 w 36"/>
                <a:gd name="T63" fmla="*/ 56 h 60"/>
                <a:gd name="T64" fmla="*/ 24 w 36"/>
                <a:gd name="T65" fmla="*/ 54 h 60"/>
                <a:gd name="T66" fmla="*/ 26 w 36"/>
                <a:gd name="T67" fmla="*/ 48 h 60"/>
                <a:gd name="T68" fmla="*/ 28 w 36"/>
                <a:gd name="T69" fmla="*/ 40 h 60"/>
                <a:gd name="T70" fmla="*/ 28 w 36"/>
                <a:gd name="T71" fmla="*/ 28 h 60"/>
                <a:gd name="T72" fmla="*/ 28 w 36"/>
                <a:gd name="T73" fmla="*/ 20 h 60"/>
                <a:gd name="T74" fmla="*/ 26 w 36"/>
                <a:gd name="T75" fmla="*/ 12 h 60"/>
                <a:gd name="T76" fmla="*/ 24 w 36"/>
                <a:gd name="T77" fmla="*/ 8 h 60"/>
                <a:gd name="T78" fmla="*/ 22 w 36"/>
                <a:gd name="T79" fmla="*/ 4 h 60"/>
                <a:gd name="T80" fmla="*/ 20 w 36"/>
                <a:gd name="T81" fmla="*/ 4 h 60"/>
                <a:gd name="T82" fmla="*/ 18 w 36"/>
                <a:gd name="T83" fmla="*/ 4 h 60"/>
                <a:gd name="T84" fmla="*/ 16 w 36"/>
                <a:gd name="T85" fmla="*/ 4 h 60"/>
                <a:gd name="T86" fmla="*/ 12 w 36"/>
                <a:gd name="T87" fmla="*/ 6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2"/>
                  </a:lnTo>
                  <a:lnTo>
                    <a:pt x="0" y="30"/>
                  </a:lnTo>
                  <a:close/>
                  <a:moveTo>
                    <a:pt x="8" y="32"/>
                  </a:moveTo>
                  <a:lnTo>
                    <a:pt x="8" y="42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48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3" name="Freeform 361"/>
            <p:cNvSpPr>
              <a:spLocks noEditPoints="1"/>
            </p:cNvSpPr>
            <p:nvPr/>
          </p:nvSpPr>
          <p:spPr bwMode="auto">
            <a:xfrm>
              <a:off x="2454" y="2678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2 h 60"/>
                <a:gd name="T4" fmla="*/ 2 w 36"/>
                <a:gd name="T5" fmla="*/ 14 h 60"/>
                <a:gd name="T6" fmla="*/ 6 w 36"/>
                <a:gd name="T7" fmla="*/ 8 h 60"/>
                <a:gd name="T8" fmla="*/ 10 w 36"/>
                <a:gd name="T9" fmla="*/ 4 h 60"/>
                <a:gd name="T10" fmla="*/ 14 w 36"/>
                <a:gd name="T11" fmla="*/ 2 h 60"/>
                <a:gd name="T12" fmla="*/ 18 w 36"/>
                <a:gd name="T13" fmla="*/ 0 h 60"/>
                <a:gd name="T14" fmla="*/ 22 w 36"/>
                <a:gd name="T15" fmla="*/ 2 h 60"/>
                <a:gd name="T16" fmla="*/ 26 w 36"/>
                <a:gd name="T17" fmla="*/ 4 h 60"/>
                <a:gd name="T18" fmla="*/ 30 w 36"/>
                <a:gd name="T19" fmla="*/ 8 h 60"/>
                <a:gd name="T20" fmla="*/ 32 w 36"/>
                <a:gd name="T21" fmla="*/ 14 h 60"/>
                <a:gd name="T22" fmla="*/ 36 w 36"/>
                <a:gd name="T23" fmla="*/ 22 h 60"/>
                <a:gd name="T24" fmla="*/ 36 w 36"/>
                <a:gd name="T25" fmla="*/ 30 h 60"/>
                <a:gd name="T26" fmla="*/ 36 w 36"/>
                <a:gd name="T27" fmla="*/ 40 h 60"/>
                <a:gd name="T28" fmla="*/ 32 w 36"/>
                <a:gd name="T29" fmla="*/ 48 h 60"/>
                <a:gd name="T30" fmla="*/ 30 w 36"/>
                <a:gd name="T31" fmla="*/ 54 h 60"/>
                <a:gd name="T32" fmla="*/ 26 w 36"/>
                <a:gd name="T33" fmla="*/ 58 h 60"/>
                <a:gd name="T34" fmla="*/ 22 w 36"/>
                <a:gd name="T35" fmla="*/ 60 h 60"/>
                <a:gd name="T36" fmla="*/ 18 w 36"/>
                <a:gd name="T37" fmla="*/ 60 h 60"/>
                <a:gd name="T38" fmla="*/ 12 w 36"/>
                <a:gd name="T39" fmla="*/ 60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2 h 60"/>
                <a:gd name="T46" fmla="*/ 0 w 36"/>
                <a:gd name="T47" fmla="*/ 30 h 60"/>
                <a:gd name="T48" fmla="*/ 8 w 36"/>
                <a:gd name="T49" fmla="*/ 32 h 60"/>
                <a:gd name="T50" fmla="*/ 8 w 36"/>
                <a:gd name="T51" fmla="*/ 42 h 60"/>
                <a:gd name="T52" fmla="*/ 10 w 36"/>
                <a:gd name="T53" fmla="*/ 52 h 60"/>
                <a:gd name="T54" fmla="*/ 12 w 36"/>
                <a:gd name="T55" fmla="*/ 56 h 60"/>
                <a:gd name="T56" fmla="*/ 14 w 36"/>
                <a:gd name="T57" fmla="*/ 58 h 60"/>
                <a:gd name="T58" fmla="*/ 18 w 36"/>
                <a:gd name="T59" fmla="*/ 58 h 60"/>
                <a:gd name="T60" fmla="*/ 20 w 36"/>
                <a:gd name="T61" fmla="*/ 58 h 60"/>
                <a:gd name="T62" fmla="*/ 22 w 36"/>
                <a:gd name="T63" fmla="*/ 56 h 60"/>
                <a:gd name="T64" fmla="*/ 24 w 36"/>
                <a:gd name="T65" fmla="*/ 54 h 60"/>
                <a:gd name="T66" fmla="*/ 26 w 36"/>
                <a:gd name="T67" fmla="*/ 48 h 60"/>
                <a:gd name="T68" fmla="*/ 28 w 36"/>
                <a:gd name="T69" fmla="*/ 40 h 60"/>
                <a:gd name="T70" fmla="*/ 28 w 36"/>
                <a:gd name="T71" fmla="*/ 28 h 60"/>
                <a:gd name="T72" fmla="*/ 28 w 36"/>
                <a:gd name="T73" fmla="*/ 20 h 60"/>
                <a:gd name="T74" fmla="*/ 26 w 36"/>
                <a:gd name="T75" fmla="*/ 12 h 60"/>
                <a:gd name="T76" fmla="*/ 24 w 36"/>
                <a:gd name="T77" fmla="*/ 8 h 60"/>
                <a:gd name="T78" fmla="*/ 22 w 36"/>
                <a:gd name="T79" fmla="*/ 4 h 60"/>
                <a:gd name="T80" fmla="*/ 20 w 36"/>
                <a:gd name="T81" fmla="*/ 4 h 60"/>
                <a:gd name="T82" fmla="*/ 18 w 36"/>
                <a:gd name="T83" fmla="*/ 4 h 60"/>
                <a:gd name="T84" fmla="*/ 14 w 36"/>
                <a:gd name="T85" fmla="*/ 4 h 60"/>
                <a:gd name="T86" fmla="*/ 12 w 36"/>
                <a:gd name="T87" fmla="*/ 6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2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2"/>
                  </a:lnTo>
                  <a:lnTo>
                    <a:pt x="0" y="30"/>
                  </a:lnTo>
                  <a:close/>
                  <a:moveTo>
                    <a:pt x="8" y="32"/>
                  </a:moveTo>
                  <a:lnTo>
                    <a:pt x="8" y="42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48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4" name="Freeform 362"/>
            <p:cNvSpPr>
              <a:spLocks/>
            </p:cNvSpPr>
            <p:nvPr/>
          </p:nvSpPr>
          <p:spPr bwMode="auto">
            <a:xfrm>
              <a:off x="2504" y="2678"/>
              <a:ext cx="22" cy="60"/>
            </a:xfrm>
            <a:custGeom>
              <a:avLst/>
              <a:gdLst>
                <a:gd name="T0" fmla="*/ 0 w 22"/>
                <a:gd name="T1" fmla="*/ 6 h 60"/>
                <a:gd name="T2" fmla="*/ 14 w 22"/>
                <a:gd name="T3" fmla="*/ 0 h 60"/>
                <a:gd name="T4" fmla="*/ 14 w 22"/>
                <a:gd name="T5" fmla="*/ 0 h 60"/>
                <a:gd name="T6" fmla="*/ 14 w 22"/>
                <a:gd name="T7" fmla="*/ 50 h 60"/>
                <a:gd name="T8" fmla="*/ 16 w 22"/>
                <a:gd name="T9" fmla="*/ 54 h 60"/>
                <a:gd name="T10" fmla="*/ 16 w 22"/>
                <a:gd name="T11" fmla="*/ 56 h 60"/>
                <a:gd name="T12" fmla="*/ 16 w 22"/>
                <a:gd name="T13" fmla="*/ 58 h 60"/>
                <a:gd name="T14" fmla="*/ 18 w 22"/>
                <a:gd name="T15" fmla="*/ 58 h 60"/>
                <a:gd name="T16" fmla="*/ 20 w 22"/>
                <a:gd name="T17" fmla="*/ 58 h 60"/>
                <a:gd name="T18" fmla="*/ 22 w 22"/>
                <a:gd name="T19" fmla="*/ 58 h 60"/>
                <a:gd name="T20" fmla="*/ 22 w 22"/>
                <a:gd name="T21" fmla="*/ 60 h 60"/>
                <a:gd name="T22" fmla="*/ 0 w 22"/>
                <a:gd name="T23" fmla="*/ 60 h 60"/>
                <a:gd name="T24" fmla="*/ 0 w 22"/>
                <a:gd name="T25" fmla="*/ 58 h 60"/>
                <a:gd name="T26" fmla="*/ 4 w 22"/>
                <a:gd name="T27" fmla="*/ 58 h 60"/>
                <a:gd name="T28" fmla="*/ 6 w 22"/>
                <a:gd name="T29" fmla="*/ 58 h 60"/>
                <a:gd name="T30" fmla="*/ 6 w 22"/>
                <a:gd name="T31" fmla="*/ 58 h 60"/>
                <a:gd name="T32" fmla="*/ 8 w 22"/>
                <a:gd name="T33" fmla="*/ 56 h 60"/>
                <a:gd name="T34" fmla="*/ 8 w 22"/>
                <a:gd name="T35" fmla="*/ 54 h 60"/>
                <a:gd name="T36" fmla="*/ 8 w 22"/>
                <a:gd name="T37" fmla="*/ 50 h 60"/>
                <a:gd name="T38" fmla="*/ 8 w 22"/>
                <a:gd name="T39" fmla="*/ 16 h 60"/>
                <a:gd name="T40" fmla="*/ 8 w 22"/>
                <a:gd name="T41" fmla="*/ 12 h 60"/>
                <a:gd name="T42" fmla="*/ 8 w 22"/>
                <a:gd name="T43" fmla="*/ 10 h 60"/>
                <a:gd name="T44" fmla="*/ 6 w 22"/>
                <a:gd name="T45" fmla="*/ 8 h 60"/>
                <a:gd name="T46" fmla="*/ 6 w 22"/>
                <a:gd name="T47" fmla="*/ 8 h 60"/>
                <a:gd name="T48" fmla="*/ 6 w 22"/>
                <a:gd name="T49" fmla="*/ 6 h 60"/>
                <a:gd name="T50" fmla="*/ 4 w 22"/>
                <a:gd name="T51" fmla="*/ 6 h 60"/>
                <a:gd name="T52" fmla="*/ 2 w 22"/>
                <a:gd name="T53" fmla="*/ 6 h 60"/>
                <a:gd name="T54" fmla="*/ 0 w 22"/>
                <a:gd name="T55" fmla="*/ 8 h 60"/>
                <a:gd name="T56" fmla="*/ 0 w 22"/>
                <a:gd name="T57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60">
                  <a:moveTo>
                    <a:pt x="0" y="6"/>
                  </a:moveTo>
                  <a:lnTo>
                    <a:pt x="14" y="0"/>
                  </a:lnTo>
                  <a:lnTo>
                    <a:pt x="14" y="50"/>
                  </a:lnTo>
                  <a:lnTo>
                    <a:pt x="16" y="54"/>
                  </a:lnTo>
                  <a:lnTo>
                    <a:pt x="16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8"/>
                  </a:lnTo>
                  <a:lnTo>
                    <a:pt x="22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8" y="50"/>
                  </a:lnTo>
                  <a:lnTo>
                    <a:pt x="8" y="16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5" name="Freeform 363"/>
            <p:cNvSpPr>
              <a:spLocks noEditPoints="1"/>
            </p:cNvSpPr>
            <p:nvPr/>
          </p:nvSpPr>
          <p:spPr bwMode="auto">
            <a:xfrm>
              <a:off x="2540" y="2678"/>
              <a:ext cx="38" cy="60"/>
            </a:xfrm>
            <a:custGeom>
              <a:avLst/>
              <a:gdLst>
                <a:gd name="T0" fmla="*/ 2 w 38"/>
                <a:gd name="T1" fmla="*/ 60 h 60"/>
                <a:gd name="T2" fmla="*/ 2 w 38"/>
                <a:gd name="T3" fmla="*/ 60 h 60"/>
                <a:gd name="T4" fmla="*/ 8 w 38"/>
                <a:gd name="T5" fmla="*/ 60 h 60"/>
                <a:gd name="T6" fmla="*/ 12 w 38"/>
                <a:gd name="T7" fmla="*/ 58 h 60"/>
                <a:gd name="T8" fmla="*/ 16 w 38"/>
                <a:gd name="T9" fmla="*/ 54 h 60"/>
                <a:gd name="T10" fmla="*/ 22 w 38"/>
                <a:gd name="T11" fmla="*/ 48 h 60"/>
                <a:gd name="T12" fmla="*/ 26 w 38"/>
                <a:gd name="T13" fmla="*/ 40 h 60"/>
                <a:gd name="T14" fmla="*/ 28 w 38"/>
                <a:gd name="T15" fmla="*/ 34 h 60"/>
                <a:gd name="T16" fmla="*/ 22 w 38"/>
                <a:gd name="T17" fmla="*/ 36 h 60"/>
                <a:gd name="T18" fmla="*/ 16 w 38"/>
                <a:gd name="T19" fmla="*/ 38 h 60"/>
                <a:gd name="T20" fmla="*/ 10 w 38"/>
                <a:gd name="T21" fmla="*/ 36 h 60"/>
                <a:gd name="T22" fmla="*/ 6 w 38"/>
                <a:gd name="T23" fmla="*/ 34 h 60"/>
                <a:gd name="T24" fmla="*/ 2 w 38"/>
                <a:gd name="T25" fmla="*/ 28 h 60"/>
                <a:gd name="T26" fmla="*/ 0 w 38"/>
                <a:gd name="T27" fmla="*/ 20 h 60"/>
                <a:gd name="T28" fmla="*/ 2 w 38"/>
                <a:gd name="T29" fmla="*/ 14 h 60"/>
                <a:gd name="T30" fmla="*/ 6 w 38"/>
                <a:gd name="T31" fmla="*/ 8 h 60"/>
                <a:gd name="T32" fmla="*/ 10 w 38"/>
                <a:gd name="T33" fmla="*/ 4 h 60"/>
                <a:gd name="T34" fmla="*/ 14 w 38"/>
                <a:gd name="T35" fmla="*/ 2 h 60"/>
                <a:gd name="T36" fmla="*/ 18 w 38"/>
                <a:gd name="T37" fmla="*/ 0 h 60"/>
                <a:gd name="T38" fmla="*/ 26 w 38"/>
                <a:gd name="T39" fmla="*/ 2 h 60"/>
                <a:gd name="T40" fmla="*/ 32 w 38"/>
                <a:gd name="T41" fmla="*/ 6 h 60"/>
                <a:gd name="T42" fmla="*/ 34 w 38"/>
                <a:gd name="T43" fmla="*/ 12 h 60"/>
                <a:gd name="T44" fmla="*/ 36 w 38"/>
                <a:gd name="T45" fmla="*/ 18 h 60"/>
                <a:gd name="T46" fmla="*/ 38 w 38"/>
                <a:gd name="T47" fmla="*/ 24 h 60"/>
                <a:gd name="T48" fmla="*/ 36 w 38"/>
                <a:gd name="T49" fmla="*/ 34 h 60"/>
                <a:gd name="T50" fmla="*/ 32 w 38"/>
                <a:gd name="T51" fmla="*/ 42 h 60"/>
                <a:gd name="T52" fmla="*/ 26 w 38"/>
                <a:gd name="T53" fmla="*/ 50 h 60"/>
                <a:gd name="T54" fmla="*/ 20 w 38"/>
                <a:gd name="T55" fmla="*/ 56 h 60"/>
                <a:gd name="T56" fmla="*/ 12 w 38"/>
                <a:gd name="T57" fmla="*/ 60 h 60"/>
                <a:gd name="T58" fmla="*/ 4 w 38"/>
                <a:gd name="T59" fmla="*/ 60 h 60"/>
                <a:gd name="T60" fmla="*/ 2 w 38"/>
                <a:gd name="T61" fmla="*/ 60 h 60"/>
                <a:gd name="T62" fmla="*/ 28 w 38"/>
                <a:gd name="T63" fmla="*/ 30 h 60"/>
                <a:gd name="T64" fmla="*/ 28 w 38"/>
                <a:gd name="T65" fmla="*/ 26 h 60"/>
                <a:gd name="T66" fmla="*/ 30 w 38"/>
                <a:gd name="T67" fmla="*/ 22 h 60"/>
                <a:gd name="T68" fmla="*/ 28 w 38"/>
                <a:gd name="T69" fmla="*/ 18 h 60"/>
                <a:gd name="T70" fmla="*/ 28 w 38"/>
                <a:gd name="T71" fmla="*/ 14 h 60"/>
                <a:gd name="T72" fmla="*/ 26 w 38"/>
                <a:gd name="T73" fmla="*/ 8 h 60"/>
                <a:gd name="T74" fmla="*/ 24 w 38"/>
                <a:gd name="T75" fmla="*/ 6 h 60"/>
                <a:gd name="T76" fmla="*/ 22 w 38"/>
                <a:gd name="T77" fmla="*/ 4 h 60"/>
                <a:gd name="T78" fmla="*/ 18 w 38"/>
                <a:gd name="T79" fmla="*/ 4 h 60"/>
                <a:gd name="T80" fmla="*/ 14 w 38"/>
                <a:gd name="T81" fmla="*/ 4 h 60"/>
                <a:gd name="T82" fmla="*/ 12 w 38"/>
                <a:gd name="T83" fmla="*/ 6 h 60"/>
                <a:gd name="T84" fmla="*/ 10 w 38"/>
                <a:gd name="T85" fmla="*/ 10 h 60"/>
                <a:gd name="T86" fmla="*/ 10 w 38"/>
                <a:gd name="T87" fmla="*/ 16 h 60"/>
                <a:gd name="T88" fmla="*/ 10 w 38"/>
                <a:gd name="T89" fmla="*/ 24 h 60"/>
                <a:gd name="T90" fmla="*/ 12 w 38"/>
                <a:gd name="T91" fmla="*/ 30 h 60"/>
                <a:gd name="T92" fmla="*/ 16 w 38"/>
                <a:gd name="T93" fmla="*/ 34 h 60"/>
                <a:gd name="T94" fmla="*/ 20 w 38"/>
                <a:gd name="T95" fmla="*/ 34 h 60"/>
                <a:gd name="T96" fmla="*/ 22 w 38"/>
                <a:gd name="T97" fmla="*/ 34 h 60"/>
                <a:gd name="T98" fmla="*/ 24 w 38"/>
                <a:gd name="T99" fmla="*/ 34 h 60"/>
                <a:gd name="T100" fmla="*/ 26 w 38"/>
                <a:gd name="T101" fmla="*/ 32 h 60"/>
                <a:gd name="T102" fmla="*/ 28 w 38"/>
                <a:gd name="T103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" h="60">
                  <a:moveTo>
                    <a:pt x="2" y="60"/>
                  </a:moveTo>
                  <a:lnTo>
                    <a:pt x="2" y="60"/>
                  </a:lnTo>
                  <a:lnTo>
                    <a:pt x="8" y="60"/>
                  </a:lnTo>
                  <a:lnTo>
                    <a:pt x="12" y="58"/>
                  </a:lnTo>
                  <a:lnTo>
                    <a:pt x="16" y="54"/>
                  </a:lnTo>
                  <a:lnTo>
                    <a:pt x="22" y="48"/>
                  </a:lnTo>
                  <a:lnTo>
                    <a:pt x="26" y="40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16" y="38"/>
                  </a:lnTo>
                  <a:lnTo>
                    <a:pt x="10" y="36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2" y="6"/>
                  </a:lnTo>
                  <a:lnTo>
                    <a:pt x="34" y="12"/>
                  </a:lnTo>
                  <a:lnTo>
                    <a:pt x="36" y="18"/>
                  </a:lnTo>
                  <a:lnTo>
                    <a:pt x="38" y="24"/>
                  </a:lnTo>
                  <a:lnTo>
                    <a:pt x="36" y="34"/>
                  </a:lnTo>
                  <a:lnTo>
                    <a:pt x="32" y="42"/>
                  </a:lnTo>
                  <a:lnTo>
                    <a:pt x="26" y="50"/>
                  </a:lnTo>
                  <a:lnTo>
                    <a:pt x="20" y="56"/>
                  </a:lnTo>
                  <a:lnTo>
                    <a:pt x="12" y="60"/>
                  </a:lnTo>
                  <a:lnTo>
                    <a:pt x="4" y="60"/>
                  </a:lnTo>
                  <a:lnTo>
                    <a:pt x="2" y="60"/>
                  </a:lnTo>
                  <a:close/>
                  <a:moveTo>
                    <a:pt x="28" y="30"/>
                  </a:moveTo>
                  <a:lnTo>
                    <a:pt x="28" y="26"/>
                  </a:lnTo>
                  <a:lnTo>
                    <a:pt x="30" y="22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10" y="16"/>
                  </a:lnTo>
                  <a:lnTo>
                    <a:pt x="10" y="24"/>
                  </a:lnTo>
                  <a:lnTo>
                    <a:pt x="12" y="30"/>
                  </a:lnTo>
                  <a:lnTo>
                    <a:pt x="16" y="34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4" y="34"/>
                  </a:lnTo>
                  <a:lnTo>
                    <a:pt x="26" y="32"/>
                  </a:lnTo>
                  <a:lnTo>
                    <a:pt x="2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6" name="Rectangle 364"/>
            <p:cNvSpPr>
              <a:spLocks noChangeArrowheads="1"/>
            </p:cNvSpPr>
            <p:nvPr/>
          </p:nvSpPr>
          <p:spPr bwMode="auto">
            <a:xfrm>
              <a:off x="2776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7" name="Freeform 365"/>
            <p:cNvSpPr>
              <a:spLocks/>
            </p:cNvSpPr>
            <p:nvPr/>
          </p:nvSpPr>
          <p:spPr bwMode="auto">
            <a:xfrm>
              <a:off x="2888" y="2728"/>
              <a:ext cx="10" cy="10"/>
            </a:xfrm>
            <a:custGeom>
              <a:avLst/>
              <a:gdLst>
                <a:gd name="T0" fmla="*/ 4 w 10"/>
                <a:gd name="T1" fmla="*/ 0 h 10"/>
                <a:gd name="T2" fmla="*/ 6 w 10"/>
                <a:gd name="T3" fmla="*/ 2 h 10"/>
                <a:gd name="T4" fmla="*/ 8 w 10"/>
                <a:gd name="T5" fmla="*/ 2 h 10"/>
                <a:gd name="T6" fmla="*/ 10 w 10"/>
                <a:gd name="T7" fmla="*/ 4 h 10"/>
                <a:gd name="T8" fmla="*/ 10 w 10"/>
                <a:gd name="T9" fmla="*/ 6 h 10"/>
                <a:gd name="T10" fmla="*/ 10 w 10"/>
                <a:gd name="T11" fmla="*/ 8 h 10"/>
                <a:gd name="T12" fmla="*/ 8 w 10"/>
                <a:gd name="T13" fmla="*/ 10 h 10"/>
                <a:gd name="T14" fmla="*/ 6 w 10"/>
                <a:gd name="T15" fmla="*/ 10 h 10"/>
                <a:gd name="T16" fmla="*/ 4 w 10"/>
                <a:gd name="T17" fmla="*/ 10 h 10"/>
                <a:gd name="T18" fmla="*/ 2 w 10"/>
                <a:gd name="T19" fmla="*/ 10 h 10"/>
                <a:gd name="T20" fmla="*/ 2 w 10"/>
                <a:gd name="T21" fmla="*/ 10 h 10"/>
                <a:gd name="T22" fmla="*/ 0 w 10"/>
                <a:gd name="T23" fmla="*/ 8 h 10"/>
                <a:gd name="T24" fmla="*/ 0 w 10"/>
                <a:gd name="T25" fmla="*/ 6 h 10"/>
                <a:gd name="T26" fmla="*/ 0 w 10"/>
                <a:gd name="T27" fmla="*/ 4 h 10"/>
                <a:gd name="T28" fmla="*/ 2 w 10"/>
                <a:gd name="T29" fmla="*/ 2 h 10"/>
                <a:gd name="T30" fmla="*/ 2 w 10"/>
                <a:gd name="T31" fmla="*/ 0 h 10"/>
                <a:gd name="T32" fmla="*/ 4 w 10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0">
                  <a:moveTo>
                    <a:pt x="4" y="0"/>
                  </a:moveTo>
                  <a:lnTo>
                    <a:pt x="6" y="2"/>
                  </a:lnTo>
                  <a:lnTo>
                    <a:pt x="8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8" name="Freeform 366"/>
            <p:cNvSpPr>
              <a:spLocks noEditPoints="1"/>
            </p:cNvSpPr>
            <p:nvPr/>
          </p:nvSpPr>
          <p:spPr bwMode="auto">
            <a:xfrm>
              <a:off x="2908" y="2678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2 h 60"/>
                <a:gd name="T4" fmla="*/ 2 w 36"/>
                <a:gd name="T5" fmla="*/ 14 h 60"/>
                <a:gd name="T6" fmla="*/ 6 w 36"/>
                <a:gd name="T7" fmla="*/ 8 h 60"/>
                <a:gd name="T8" fmla="*/ 10 w 36"/>
                <a:gd name="T9" fmla="*/ 4 h 60"/>
                <a:gd name="T10" fmla="*/ 14 w 36"/>
                <a:gd name="T11" fmla="*/ 2 h 60"/>
                <a:gd name="T12" fmla="*/ 18 w 36"/>
                <a:gd name="T13" fmla="*/ 0 h 60"/>
                <a:gd name="T14" fmla="*/ 22 w 36"/>
                <a:gd name="T15" fmla="*/ 2 h 60"/>
                <a:gd name="T16" fmla="*/ 26 w 36"/>
                <a:gd name="T17" fmla="*/ 4 h 60"/>
                <a:gd name="T18" fmla="*/ 30 w 36"/>
                <a:gd name="T19" fmla="*/ 8 h 60"/>
                <a:gd name="T20" fmla="*/ 32 w 36"/>
                <a:gd name="T21" fmla="*/ 14 h 60"/>
                <a:gd name="T22" fmla="*/ 34 w 36"/>
                <a:gd name="T23" fmla="*/ 22 h 60"/>
                <a:gd name="T24" fmla="*/ 36 w 36"/>
                <a:gd name="T25" fmla="*/ 30 h 60"/>
                <a:gd name="T26" fmla="*/ 34 w 36"/>
                <a:gd name="T27" fmla="*/ 40 h 60"/>
                <a:gd name="T28" fmla="*/ 32 w 36"/>
                <a:gd name="T29" fmla="*/ 48 h 60"/>
                <a:gd name="T30" fmla="*/ 30 w 36"/>
                <a:gd name="T31" fmla="*/ 54 h 60"/>
                <a:gd name="T32" fmla="*/ 26 w 36"/>
                <a:gd name="T33" fmla="*/ 58 h 60"/>
                <a:gd name="T34" fmla="*/ 22 w 36"/>
                <a:gd name="T35" fmla="*/ 60 h 60"/>
                <a:gd name="T36" fmla="*/ 18 w 36"/>
                <a:gd name="T37" fmla="*/ 60 h 60"/>
                <a:gd name="T38" fmla="*/ 12 w 36"/>
                <a:gd name="T39" fmla="*/ 60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2 h 60"/>
                <a:gd name="T46" fmla="*/ 0 w 36"/>
                <a:gd name="T47" fmla="*/ 30 h 60"/>
                <a:gd name="T48" fmla="*/ 8 w 36"/>
                <a:gd name="T49" fmla="*/ 32 h 60"/>
                <a:gd name="T50" fmla="*/ 8 w 36"/>
                <a:gd name="T51" fmla="*/ 42 h 60"/>
                <a:gd name="T52" fmla="*/ 10 w 36"/>
                <a:gd name="T53" fmla="*/ 52 h 60"/>
                <a:gd name="T54" fmla="*/ 12 w 36"/>
                <a:gd name="T55" fmla="*/ 56 h 60"/>
                <a:gd name="T56" fmla="*/ 14 w 36"/>
                <a:gd name="T57" fmla="*/ 58 h 60"/>
                <a:gd name="T58" fmla="*/ 18 w 36"/>
                <a:gd name="T59" fmla="*/ 58 h 60"/>
                <a:gd name="T60" fmla="*/ 20 w 36"/>
                <a:gd name="T61" fmla="*/ 58 h 60"/>
                <a:gd name="T62" fmla="*/ 22 w 36"/>
                <a:gd name="T63" fmla="*/ 56 h 60"/>
                <a:gd name="T64" fmla="*/ 24 w 36"/>
                <a:gd name="T65" fmla="*/ 54 h 60"/>
                <a:gd name="T66" fmla="*/ 26 w 36"/>
                <a:gd name="T67" fmla="*/ 48 h 60"/>
                <a:gd name="T68" fmla="*/ 26 w 36"/>
                <a:gd name="T69" fmla="*/ 40 h 60"/>
                <a:gd name="T70" fmla="*/ 28 w 36"/>
                <a:gd name="T71" fmla="*/ 28 h 60"/>
                <a:gd name="T72" fmla="*/ 26 w 36"/>
                <a:gd name="T73" fmla="*/ 20 h 60"/>
                <a:gd name="T74" fmla="*/ 26 w 36"/>
                <a:gd name="T75" fmla="*/ 12 h 60"/>
                <a:gd name="T76" fmla="*/ 24 w 36"/>
                <a:gd name="T77" fmla="*/ 8 h 60"/>
                <a:gd name="T78" fmla="*/ 22 w 36"/>
                <a:gd name="T79" fmla="*/ 4 h 60"/>
                <a:gd name="T80" fmla="*/ 20 w 36"/>
                <a:gd name="T81" fmla="*/ 4 h 60"/>
                <a:gd name="T82" fmla="*/ 18 w 36"/>
                <a:gd name="T83" fmla="*/ 4 h 60"/>
                <a:gd name="T84" fmla="*/ 14 w 36"/>
                <a:gd name="T85" fmla="*/ 4 h 60"/>
                <a:gd name="T86" fmla="*/ 12 w 36"/>
                <a:gd name="T87" fmla="*/ 6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4" y="22"/>
                  </a:lnTo>
                  <a:lnTo>
                    <a:pt x="36" y="30"/>
                  </a:lnTo>
                  <a:lnTo>
                    <a:pt x="34" y="40"/>
                  </a:lnTo>
                  <a:lnTo>
                    <a:pt x="32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2"/>
                  </a:lnTo>
                  <a:lnTo>
                    <a:pt x="0" y="30"/>
                  </a:lnTo>
                  <a:close/>
                  <a:moveTo>
                    <a:pt x="8" y="32"/>
                  </a:moveTo>
                  <a:lnTo>
                    <a:pt x="8" y="42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48"/>
                  </a:lnTo>
                  <a:lnTo>
                    <a:pt x="26" y="40"/>
                  </a:lnTo>
                  <a:lnTo>
                    <a:pt x="28" y="28"/>
                  </a:lnTo>
                  <a:lnTo>
                    <a:pt x="26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9" name="Freeform 367"/>
            <p:cNvSpPr>
              <a:spLocks noEditPoints="1"/>
            </p:cNvSpPr>
            <p:nvPr/>
          </p:nvSpPr>
          <p:spPr bwMode="auto">
            <a:xfrm>
              <a:off x="2950" y="2678"/>
              <a:ext cx="38" cy="60"/>
            </a:xfrm>
            <a:custGeom>
              <a:avLst/>
              <a:gdLst>
                <a:gd name="T0" fmla="*/ 0 w 38"/>
                <a:gd name="T1" fmla="*/ 30 h 60"/>
                <a:gd name="T2" fmla="*/ 2 w 38"/>
                <a:gd name="T3" fmla="*/ 22 h 60"/>
                <a:gd name="T4" fmla="*/ 4 w 38"/>
                <a:gd name="T5" fmla="*/ 14 h 60"/>
                <a:gd name="T6" fmla="*/ 8 w 38"/>
                <a:gd name="T7" fmla="*/ 8 h 60"/>
                <a:gd name="T8" fmla="*/ 12 w 38"/>
                <a:gd name="T9" fmla="*/ 4 h 60"/>
                <a:gd name="T10" fmla="*/ 16 w 38"/>
                <a:gd name="T11" fmla="*/ 2 h 60"/>
                <a:gd name="T12" fmla="*/ 20 w 38"/>
                <a:gd name="T13" fmla="*/ 0 h 60"/>
                <a:gd name="T14" fmla="*/ 24 w 38"/>
                <a:gd name="T15" fmla="*/ 2 h 60"/>
                <a:gd name="T16" fmla="*/ 28 w 38"/>
                <a:gd name="T17" fmla="*/ 4 h 60"/>
                <a:gd name="T18" fmla="*/ 30 w 38"/>
                <a:gd name="T19" fmla="*/ 8 h 60"/>
                <a:gd name="T20" fmla="*/ 34 w 38"/>
                <a:gd name="T21" fmla="*/ 14 h 60"/>
                <a:gd name="T22" fmla="*/ 36 w 38"/>
                <a:gd name="T23" fmla="*/ 22 h 60"/>
                <a:gd name="T24" fmla="*/ 38 w 38"/>
                <a:gd name="T25" fmla="*/ 30 h 60"/>
                <a:gd name="T26" fmla="*/ 36 w 38"/>
                <a:gd name="T27" fmla="*/ 40 h 60"/>
                <a:gd name="T28" fmla="*/ 34 w 38"/>
                <a:gd name="T29" fmla="*/ 48 h 60"/>
                <a:gd name="T30" fmla="*/ 32 w 38"/>
                <a:gd name="T31" fmla="*/ 54 h 60"/>
                <a:gd name="T32" fmla="*/ 28 w 38"/>
                <a:gd name="T33" fmla="*/ 58 h 60"/>
                <a:gd name="T34" fmla="*/ 22 w 38"/>
                <a:gd name="T35" fmla="*/ 60 h 60"/>
                <a:gd name="T36" fmla="*/ 18 w 38"/>
                <a:gd name="T37" fmla="*/ 60 h 60"/>
                <a:gd name="T38" fmla="*/ 14 w 38"/>
                <a:gd name="T39" fmla="*/ 60 h 60"/>
                <a:gd name="T40" fmla="*/ 10 w 38"/>
                <a:gd name="T41" fmla="*/ 56 h 60"/>
                <a:gd name="T42" fmla="*/ 6 w 38"/>
                <a:gd name="T43" fmla="*/ 50 h 60"/>
                <a:gd name="T44" fmla="*/ 2 w 38"/>
                <a:gd name="T45" fmla="*/ 42 h 60"/>
                <a:gd name="T46" fmla="*/ 0 w 38"/>
                <a:gd name="T47" fmla="*/ 30 h 60"/>
                <a:gd name="T48" fmla="*/ 10 w 38"/>
                <a:gd name="T49" fmla="*/ 32 h 60"/>
                <a:gd name="T50" fmla="*/ 10 w 38"/>
                <a:gd name="T51" fmla="*/ 42 h 60"/>
                <a:gd name="T52" fmla="*/ 12 w 38"/>
                <a:gd name="T53" fmla="*/ 52 h 60"/>
                <a:gd name="T54" fmla="*/ 14 w 38"/>
                <a:gd name="T55" fmla="*/ 56 h 60"/>
                <a:gd name="T56" fmla="*/ 16 w 38"/>
                <a:gd name="T57" fmla="*/ 58 h 60"/>
                <a:gd name="T58" fmla="*/ 18 w 38"/>
                <a:gd name="T59" fmla="*/ 58 h 60"/>
                <a:gd name="T60" fmla="*/ 22 w 38"/>
                <a:gd name="T61" fmla="*/ 58 h 60"/>
                <a:gd name="T62" fmla="*/ 24 w 38"/>
                <a:gd name="T63" fmla="*/ 56 h 60"/>
                <a:gd name="T64" fmla="*/ 26 w 38"/>
                <a:gd name="T65" fmla="*/ 54 h 60"/>
                <a:gd name="T66" fmla="*/ 28 w 38"/>
                <a:gd name="T67" fmla="*/ 48 h 60"/>
                <a:gd name="T68" fmla="*/ 28 w 38"/>
                <a:gd name="T69" fmla="*/ 40 h 60"/>
                <a:gd name="T70" fmla="*/ 30 w 38"/>
                <a:gd name="T71" fmla="*/ 28 h 60"/>
                <a:gd name="T72" fmla="*/ 28 w 38"/>
                <a:gd name="T73" fmla="*/ 20 h 60"/>
                <a:gd name="T74" fmla="*/ 28 w 38"/>
                <a:gd name="T75" fmla="*/ 12 h 60"/>
                <a:gd name="T76" fmla="*/ 26 w 38"/>
                <a:gd name="T77" fmla="*/ 8 h 60"/>
                <a:gd name="T78" fmla="*/ 24 w 38"/>
                <a:gd name="T79" fmla="*/ 4 h 60"/>
                <a:gd name="T80" fmla="*/ 22 w 38"/>
                <a:gd name="T81" fmla="*/ 4 h 60"/>
                <a:gd name="T82" fmla="*/ 20 w 38"/>
                <a:gd name="T83" fmla="*/ 4 h 60"/>
                <a:gd name="T84" fmla="*/ 16 w 38"/>
                <a:gd name="T85" fmla="*/ 4 h 60"/>
                <a:gd name="T86" fmla="*/ 14 w 38"/>
                <a:gd name="T87" fmla="*/ 6 h 60"/>
                <a:gd name="T88" fmla="*/ 12 w 38"/>
                <a:gd name="T89" fmla="*/ 10 h 60"/>
                <a:gd name="T90" fmla="*/ 10 w 38"/>
                <a:gd name="T91" fmla="*/ 16 h 60"/>
                <a:gd name="T92" fmla="*/ 10 w 38"/>
                <a:gd name="T93" fmla="*/ 24 h 60"/>
                <a:gd name="T94" fmla="*/ 10 w 38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" h="60">
                  <a:moveTo>
                    <a:pt x="0" y="30"/>
                  </a:moveTo>
                  <a:lnTo>
                    <a:pt x="2" y="22"/>
                  </a:lnTo>
                  <a:lnTo>
                    <a:pt x="4" y="14"/>
                  </a:lnTo>
                  <a:lnTo>
                    <a:pt x="8" y="8"/>
                  </a:lnTo>
                  <a:lnTo>
                    <a:pt x="12" y="4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8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2" y="54"/>
                  </a:lnTo>
                  <a:lnTo>
                    <a:pt x="28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4" y="60"/>
                  </a:lnTo>
                  <a:lnTo>
                    <a:pt x="10" y="56"/>
                  </a:lnTo>
                  <a:lnTo>
                    <a:pt x="6" y="50"/>
                  </a:lnTo>
                  <a:lnTo>
                    <a:pt x="2" y="42"/>
                  </a:lnTo>
                  <a:lnTo>
                    <a:pt x="0" y="30"/>
                  </a:lnTo>
                  <a:close/>
                  <a:moveTo>
                    <a:pt x="10" y="32"/>
                  </a:moveTo>
                  <a:lnTo>
                    <a:pt x="10" y="42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8" y="48"/>
                  </a:lnTo>
                  <a:lnTo>
                    <a:pt x="28" y="40"/>
                  </a:lnTo>
                  <a:lnTo>
                    <a:pt x="30" y="28"/>
                  </a:lnTo>
                  <a:lnTo>
                    <a:pt x="28" y="20"/>
                  </a:lnTo>
                  <a:lnTo>
                    <a:pt x="28" y="12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6"/>
                  </a:lnTo>
                  <a:lnTo>
                    <a:pt x="10" y="24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80" name="Freeform 368"/>
            <p:cNvSpPr>
              <a:spLocks noEditPoints="1"/>
            </p:cNvSpPr>
            <p:nvPr/>
          </p:nvSpPr>
          <p:spPr bwMode="auto">
            <a:xfrm>
              <a:off x="2994" y="2678"/>
              <a:ext cx="38" cy="60"/>
            </a:xfrm>
            <a:custGeom>
              <a:avLst/>
              <a:gdLst>
                <a:gd name="T0" fmla="*/ 0 w 38"/>
                <a:gd name="T1" fmla="*/ 30 h 60"/>
                <a:gd name="T2" fmla="*/ 2 w 38"/>
                <a:gd name="T3" fmla="*/ 22 h 60"/>
                <a:gd name="T4" fmla="*/ 4 w 38"/>
                <a:gd name="T5" fmla="*/ 14 h 60"/>
                <a:gd name="T6" fmla="*/ 6 w 38"/>
                <a:gd name="T7" fmla="*/ 8 h 60"/>
                <a:gd name="T8" fmla="*/ 12 w 38"/>
                <a:gd name="T9" fmla="*/ 4 h 60"/>
                <a:gd name="T10" fmla="*/ 16 w 38"/>
                <a:gd name="T11" fmla="*/ 2 h 60"/>
                <a:gd name="T12" fmla="*/ 20 w 38"/>
                <a:gd name="T13" fmla="*/ 0 h 60"/>
                <a:gd name="T14" fmla="*/ 24 w 38"/>
                <a:gd name="T15" fmla="*/ 2 h 60"/>
                <a:gd name="T16" fmla="*/ 28 w 38"/>
                <a:gd name="T17" fmla="*/ 4 h 60"/>
                <a:gd name="T18" fmla="*/ 30 w 38"/>
                <a:gd name="T19" fmla="*/ 8 h 60"/>
                <a:gd name="T20" fmla="*/ 34 w 38"/>
                <a:gd name="T21" fmla="*/ 14 h 60"/>
                <a:gd name="T22" fmla="*/ 36 w 38"/>
                <a:gd name="T23" fmla="*/ 22 h 60"/>
                <a:gd name="T24" fmla="*/ 38 w 38"/>
                <a:gd name="T25" fmla="*/ 30 h 60"/>
                <a:gd name="T26" fmla="*/ 36 w 38"/>
                <a:gd name="T27" fmla="*/ 40 h 60"/>
                <a:gd name="T28" fmla="*/ 34 w 38"/>
                <a:gd name="T29" fmla="*/ 48 h 60"/>
                <a:gd name="T30" fmla="*/ 32 w 38"/>
                <a:gd name="T31" fmla="*/ 54 h 60"/>
                <a:gd name="T32" fmla="*/ 28 w 38"/>
                <a:gd name="T33" fmla="*/ 58 h 60"/>
                <a:gd name="T34" fmla="*/ 22 w 38"/>
                <a:gd name="T35" fmla="*/ 60 h 60"/>
                <a:gd name="T36" fmla="*/ 18 w 38"/>
                <a:gd name="T37" fmla="*/ 60 h 60"/>
                <a:gd name="T38" fmla="*/ 14 w 38"/>
                <a:gd name="T39" fmla="*/ 60 h 60"/>
                <a:gd name="T40" fmla="*/ 10 w 38"/>
                <a:gd name="T41" fmla="*/ 56 h 60"/>
                <a:gd name="T42" fmla="*/ 6 w 38"/>
                <a:gd name="T43" fmla="*/ 50 h 60"/>
                <a:gd name="T44" fmla="*/ 2 w 38"/>
                <a:gd name="T45" fmla="*/ 42 h 60"/>
                <a:gd name="T46" fmla="*/ 0 w 38"/>
                <a:gd name="T47" fmla="*/ 30 h 60"/>
                <a:gd name="T48" fmla="*/ 8 w 38"/>
                <a:gd name="T49" fmla="*/ 32 h 60"/>
                <a:gd name="T50" fmla="*/ 10 w 38"/>
                <a:gd name="T51" fmla="*/ 42 h 60"/>
                <a:gd name="T52" fmla="*/ 12 w 38"/>
                <a:gd name="T53" fmla="*/ 52 h 60"/>
                <a:gd name="T54" fmla="*/ 14 w 38"/>
                <a:gd name="T55" fmla="*/ 56 h 60"/>
                <a:gd name="T56" fmla="*/ 16 w 38"/>
                <a:gd name="T57" fmla="*/ 58 h 60"/>
                <a:gd name="T58" fmla="*/ 18 w 38"/>
                <a:gd name="T59" fmla="*/ 58 h 60"/>
                <a:gd name="T60" fmla="*/ 22 w 38"/>
                <a:gd name="T61" fmla="*/ 58 h 60"/>
                <a:gd name="T62" fmla="*/ 24 w 38"/>
                <a:gd name="T63" fmla="*/ 56 h 60"/>
                <a:gd name="T64" fmla="*/ 26 w 38"/>
                <a:gd name="T65" fmla="*/ 54 h 60"/>
                <a:gd name="T66" fmla="*/ 28 w 38"/>
                <a:gd name="T67" fmla="*/ 48 h 60"/>
                <a:gd name="T68" fmla="*/ 28 w 38"/>
                <a:gd name="T69" fmla="*/ 40 h 60"/>
                <a:gd name="T70" fmla="*/ 28 w 38"/>
                <a:gd name="T71" fmla="*/ 28 h 60"/>
                <a:gd name="T72" fmla="*/ 28 w 38"/>
                <a:gd name="T73" fmla="*/ 20 h 60"/>
                <a:gd name="T74" fmla="*/ 26 w 38"/>
                <a:gd name="T75" fmla="*/ 12 h 60"/>
                <a:gd name="T76" fmla="*/ 26 w 38"/>
                <a:gd name="T77" fmla="*/ 8 h 60"/>
                <a:gd name="T78" fmla="*/ 24 w 38"/>
                <a:gd name="T79" fmla="*/ 4 h 60"/>
                <a:gd name="T80" fmla="*/ 22 w 38"/>
                <a:gd name="T81" fmla="*/ 4 h 60"/>
                <a:gd name="T82" fmla="*/ 20 w 38"/>
                <a:gd name="T83" fmla="*/ 4 h 60"/>
                <a:gd name="T84" fmla="*/ 16 w 38"/>
                <a:gd name="T85" fmla="*/ 4 h 60"/>
                <a:gd name="T86" fmla="*/ 14 w 38"/>
                <a:gd name="T87" fmla="*/ 6 h 60"/>
                <a:gd name="T88" fmla="*/ 12 w 38"/>
                <a:gd name="T89" fmla="*/ 10 h 60"/>
                <a:gd name="T90" fmla="*/ 10 w 38"/>
                <a:gd name="T91" fmla="*/ 16 h 60"/>
                <a:gd name="T92" fmla="*/ 10 w 38"/>
                <a:gd name="T93" fmla="*/ 24 h 60"/>
                <a:gd name="T94" fmla="*/ 8 w 38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" h="60">
                  <a:moveTo>
                    <a:pt x="0" y="30"/>
                  </a:moveTo>
                  <a:lnTo>
                    <a:pt x="2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2" y="4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8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2" y="54"/>
                  </a:lnTo>
                  <a:lnTo>
                    <a:pt x="28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4" y="60"/>
                  </a:lnTo>
                  <a:lnTo>
                    <a:pt x="10" y="56"/>
                  </a:lnTo>
                  <a:lnTo>
                    <a:pt x="6" y="50"/>
                  </a:lnTo>
                  <a:lnTo>
                    <a:pt x="2" y="42"/>
                  </a:lnTo>
                  <a:lnTo>
                    <a:pt x="0" y="30"/>
                  </a:lnTo>
                  <a:close/>
                  <a:moveTo>
                    <a:pt x="8" y="32"/>
                  </a:moveTo>
                  <a:lnTo>
                    <a:pt x="10" y="42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8" y="48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6"/>
                  </a:lnTo>
                  <a:lnTo>
                    <a:pt x="10" y="24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81" name="Freeform 369"/>
            <p:cNvSpPr>
              <a:spLocks noEditPoints="1"/>
            </p:cNvSpPr>
            <p:nvPr/>
          </p:nvSpPr>
          <p:spPr bwMode="auto">
            <a:xfrm>
              <a:off x="3038" y="2678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2 w 36"/>
                <a:gd name="T3" fmla="*/ 22 h 60"/>
                <a:gd name="T4" fmla="*/ 4 w 36"/>
                <a:gd name="T5" fmla="*/ 14 h 60"/>
                <a:gd name="T6" fmla="*/ 6 w 36"/>
                <a:gd name="T7" fmla="*/ 8 h 60"/>
                <a:gd name="T8" fmla="*/ 12 w 36"/>
                <a:gd name="T9" fmla="*/ 4 h 60"/>
                <a:gd name="T10" fmla="*/ 14 w 36"/>
                <a:gd name="T11" fmla="*/ 2 h 60"/>
                <a:gd name="T12" fmla="*/ 18 w 36"/>
                <a:gd name="T13" fmla="*/ 0 h 60"/>
                <a:gd name="T14" fmla="*/ 24 w 36"/>
                <a:gd name="T15" fmla="*/ 2 h 60"/>
                <a:gd name="T16" fmla="*/ 26 w 36"/>
                <a:gd name="T17" fmla="*/ 4 h 60"/>
                <a:gd name="T18" fmla="*/ 30 w 36"/>
                <a:gd name="T19" fmla="*/ 8 h 60"/>
                <a:gd name="T20" fmla="*/ 34 w 36"/>
                <a:gd name="T21" fmla="*/ 14 h 60"/>
                <a:gd name="T22" fmla="*/ 36 w 36"/>
                <a:gd name="T23" fmla="*/ 22 h 60"/>
                <a:gd name="T24" fmla="*/ 36 w 36"/>
                <a:gd name="T25" fmla="*/ 30 h 60"/>
                <a:gd name="T26" fmla="*/ 36 w 36"/>
                <a:gd name="T27" fmla="*/ 40 h 60"/>
                <a:gd name="T28" fmla="*/ 34 w 36"/>
                <a:gd name="T29" fmla="*/ 48 h 60"/>
                <a:gd name="T30" fmla="*/ 30 w 36"/>
                <a:gd name="T31" fmla="*/ 54 h 60"/>
                <a:gd name="T32" fmla="*/ 26 w 36"/>
                <a:gd name="T33" fmla="*/ 58 h 60"/>
                <a:gd name="T34" fmla="*/ 22 w 36"/>
                <a:gd name="T35" fmla="*/ 60 h 60"/>
                <a:gd name="T36" fmla="*/ 18 w 36"/>
                <a:gd name="T37" fmla="*/ 60 h 60"/>
                <a:gd name="T38" fmla="*/ 14 w 36"/>
                <a:gd name="T39" fmla="*/ 60 h 60"/>
                <a:gd name="T40" fmla="*/ 8 w 36"/>
                <a:gd name="T41" fmla="*/ 56 h 60"/>
                <a:gd name="T42" fmla="*/ 4 w 36"/>
                <a:gd name="T43" fmla="*/ 50 h 60"/>
                <a:gd name="T44" fmla="*/ 2 w 36"/>
                <a:gd name="T45" fmla="*/ 42 h 60"/>
                <a:gd name="T46" fmla="*/ 0 w 36"/>
                <a:gd name="T47" fmla="*/ 30 h 60"/>
                <a:gd name="T48" fmla="*/ 8 w 36"/>
                <a:gd name="T49" fmla="*/ 32 h 60"/>
                <a:gd name="T50" fmla="*/ 10 w 36"/>
                <a:gd name="T51" fmla="*/ 42 h 60"/>
                <a:gd name="T52" fmla="*/ 12 w 36"/>
                <a:gd name="T53" fmla="*/ 52 h 60"/>
                <a:gd name="T54" fmla="*/ 14 w 36"/>
                <a:gd name="T55" fmla="*/ 56 h 60"/>
                <a:gd name="T56" fmla="*/ 16 w 36"/>
                <a:gd name="T57" fmla="*/ 58 h 60"/>
                <a:gd name="T58" fmla="*/ 18 w 36"/>
                <a:gd name="T59" fmla="*/ 58 h 60"/>
                <a:gd name="T60" fmla="*/ 20 w 36"/>
                <a:gd name="T61" fmla="*/ 58 h 60"/>
                <a:gd name="T62" fmla="*/ 24 w 36"/>
                <a:gd name="T63" fmla="*/ 56 h 60"/>
                <a:gd name="T64" fmla="*/ 26 w 36"/>
                <a:gd name="T65" fmla="*/ 54 h 60"/>
                <a:gd name="T66" fmla="*/ 26 w 36"/>
                <a:gd name="T67" fmla="*/ 48 h 60"/>
                <a:gd name="T68" fmla="*/ 28 w 36"/>
                <a:gd name="T69" fmla="*/ 40 h 60"/>
                <a:gd name="T70" fmla="*/ 28 w 36"/>
                <a:gd name="T71" fmla="*/ 28 h 60"/>
                <a:gd name="T72" fmla="*/ 28 w 36"/>
                <a:gd name="T73" fmla="*/ 20 h 60"/>
                <a:gd name="T74" fmla="*/ 26 w 36"/>
                <a:gd name="T75" fmla="*/ 12 h 60"/>
                <a:gd name="T76" fmla="*/ 26 w 36"/>
                <a:gd name="T77" fmla="*/ 8 h 60"/>
                <a:gd name="T78" fmla="*/ 22 w 36"/>
                <a:gd name="T79" fmla="*/ 4 h 60"/>
                <a:gd name="T80" fmla="*/ 22 w 36"/>
                <a:gd name="T81" fmla="*/ 4 h 60"/>
                <a:gd name="T82" fmla="*/ 18 w 36"/>
                <a:gd name="T83" fmla="*/ 4 h 60"/>
                <a:gd name="T84" fmla="*/ 16 w 36"/>
                <a:gd name="T85" fmla="*/ 4 h 60"/>
                <a:gd name="T86" fmla="*/ 14 w 36"/>
                <a:gd name="T87" fmla="*/ 6 h 60"/>
                <a:gd name="T88" fmla="*/ 12 w 36"/>
                <a:gd name="T89" fmla="*/ 10 h 60"/>
                <a:gd name="T90" fmla="*/ 10 w 36"/>
                <a:gd name="T91" fmla="*/ 16 h 60"/>
                <a:gd name="T92" fmla="*/ 8 w 36"/>
                <a:gd name="T93" fmla="*/ 24 h 60"/>
                <a:gd name="T94" fmla="*/ 8 w 36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2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2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2" y="42"/>
                  </a:lnTo>
                  <a:lnTo>
                    <a:pt x="0" y="30"/>
                  </a:lnTo>
                  <a:close/>
                  <a:moveTo>
                    <a:pt x="8" y="32"/>
                  </a:moveTo>
                  <a:lnTo>
                    <a:pt x="10" y="42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6" y="48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6"/>
                  </a:lnTo>
                  <a:lnTo>
                    <a:pt x="8" y="24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82" name="Freeform 370"/>
            <p:cNvSpPr>
              <a:spLocks noEditPoints="1"/>
            </p:cNvSpPr>
            <p:nvPr/>
          </p:nvSpPr>
          <p:spPr bwMode="auto">
            <a:xfrm>
              <a:off x="3082" y="2678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2 h 60"/>
                <a:gd name="T4" fmla="*/ 4 w 36"/>
                <a:gd name="T5" fmla="*/ 14 h 60"/>
                <a:gd name="T6" fmla="*/ 6 w 36"/>
                <a:gd name="T7" fmla="*/ 8 h 60"/>
                <a:gd name="T8" fmla="*/ 10 w 36"/>
                <a:gd name="T9" fmla="*/ 4 h 60"/>
                <a:gd name="T10" fmla="*/ 14 w 36"/>
                <a:gd name="T11" fmla="*/ 2 h 60"/>
                <a:gd name="T12" fmla="*/ 18 w 36"/>
                <a:gd name="T13" fmla="*/ 0 h 60"/>
                <a:gd name="T14" fmla="*/ 22 w 36"/>
                <a:gd name="T15" fmla="*/ 2 h 60"/>
                <a:gd name="T16" fmla="*/ 26 w 36"/>
                <a:gd name="T17" fmla="*/ 4 h 60"/>
                <a:gd name="T18" fmla="*/ 30 w 36"/>
                <a:gd name="T19" fmla="*/ 8 h 60"/>
                <a:gd name="T20" fmla="*/ 34 w 36"/>
                <a:gd name="T21" fmla="*/ 14 h 60"/>
                <a:gd name="T22" fmla="*/ 36 w 36"/>
                <a:gd name="T23" fmla="*/ 22 h 60"/>
                <a:gd name="T24" fmla="*/ 36 w 36"/>
                <a:gd name="T25" fmla="*/ 30 h 60"/>
                <a:gd name="T26" fmla="*/ 36 w 36"/>
                <a:gd name="T27" fmla="*/ 40 h 60"/>
                <a:gd name="T28" fmla="*/ 34 w 36"/>
                <a:gd name="T29" fmla="*/ 48 h 60"/>
                <a:gd name="T30" fmla="*/ 30 w 36"/>
                <a:gd name="T31" fmla="*/ 54 h 60"/>
                <a:gd name="T32" fmla="*/ 26 w 36"/>
                <a:gd name="T33" fmla="*/ 58 h 60"/>
                <a:gd name="T34" fmla="*/ 22 w 36"/>
                <a:gd name="T35" fmla="*/ 60 h 60"/>
                <a:gd name="T36" fmla="*/ 18 w 36"/>
                <a:gd name="T37" fmla="*/ 60 h 60"/>
                <a:gd name="T38" fmla="*/ 14 w 36"/>
                <a:gd name="T39" fmla="*/ 60 h 60"/>
                <a:gd name="T40" fmla="*/ 8 w 36"/>
                <a:gd name="T41" fmla="*/ 56 h 60"/>
                <a:gd name="T42" fmla="*/ 4 w 36"/>
                <a:gd name="T43" fmla="*/ 50 h 60"/>
                <a:gd name="T44" fmla="*/ 2 w 36"/>
                <a:gd name="T45" fmla="*/ 42 h 60"/>
                <a:gd name="T46" fmla="*/ 0 w 36"/>
                <a:gd name="T47" fmla="*/ 30 h 60"/>
                <a:gd name="T48" fmla="*/ 8 w 36"/>
                <a:gd name="T49" fmla="*/ 32 h 60"/>
                <a:gd name="T50" fmla="*/ 10 w 36"/>
                <a:gd name="T51" fmla="*/ 42 h 60"/>
                <a:gd name="T52" fmla="*/ 12 w 36"/>
                <a:gd name="T53" fmla="*/ 52 h 60"/>
                <a:gd name="T54" fmla="*/ 14 w 36"/>
                <a:gd name="T55" fmla="*/ 56 h 60"/>
                <a:gd name="T56" fmla="*/ 16 w 36"/>
                <a:gd name="T57" fmla="*/ 58 h 60"/>
                <a:gd name="T58" fmla="*/ 18 w 36"/>
                <a:gd name="T59" fmla="*/ 58 h 60"/>
                <a:gd name="T60" fmla="*/ 20 w 36"/>
                <a:gd name="T61" fmla="*/ 58 h 60"/>
                <a:gd name="T62" fmla="*/ 22 w 36"/>
                <a:gd name="T63" fmla="*/ 56 h 60"/>
                <a:gd name="T64" fmla="*/ 26 w 36"/>
                <a:gd name="T65" fmla="*/ 54 h 60"/>
                <a:gd name="T66" fmla="*/ 26 w 36"/>
                <a:gd name="T67" fmla="*/ 48 h 60"/>
                <a:gd name="T68" fmla="*/ 28 w 36"/>
                <a:gd name="T69" fmla="*/ 40 h 60"/>
                <a:gd name="T70" fmla="*/ 28 w 36"/>
                <a:gd name="T71" fmla="*/ 28 h 60"/>
                <a:gd name="T72" fmla="*/ 28 w 36"/>
                <a:gd name="T73" fmla="*/ 20 h 60"/>
                <a:gd name="T74" fmla="*/ 26 w 36"/>
                <a:gd name="T75" fmla="*/ 12 h 60"/>
                <a:gd name="T76" fmla="*/ 24 w 36"/>
                <a:gd name="T77" fmla="*/ 8 h 60"/>
                <a:gd name="T78" fmla="*/ 22 w 36"/>
                <a:gd name="T79" fmla="*/ 4 h 60"/>
                <a:gd name="T80" fmla="*/ 20 w 36"/>
                <a:gd name="T81" fmla="*/ 4 h 60"/>
                <a:gd name="T82" fmla="*/ 18 w 36"/>
                <a:gd name="T83" fmla="*/ 4 h 60"/>
                <a:gd name="T84" fmla="*/ 16 w 36"/>
                <a:gd name="T85" fmla="*/ 4 h 60"/>
                <a:gd name="T86" fmla="*/ 14 w 36"/>
                <a:gd name="T87" fmla="*/ 6 h 60"/>
                <a:gd name="T88" fmla="*/ 12 w 36"/>
                <a:gd name="T89" fmla="*/ 10 h 60"/>
                <a:gd name="T90" fmla="*/ 10 w 36"/>
                <a:gd name="T91" fmla="*/ 16 h 60"/>
                <a:gd name="T92" fmla="*/ 8 w 36"/>
                <a:gd name="T93" fmla="*/ 24 h 60"/>
                <a:gd name="T94" fmla="*/ 8 w 36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2" y="42"/>
                  </a:lnTo>
                  <a:lnTo>
                    <a:pt x="0" y="30"/>
                  </a:lnTo>
                  <a:close/>
                  <a:moveTo>
                    <a:pt x="8" y="32"/>
                  </a:moveTo>
                  <a:lnTo>
                    <a:pt x="10" y="42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6" y="54"/>
                  </a:lnTo>
                  <a:lnTo>
                    <a:pt x="26" y="48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6"/>
                  </a:lnTo>
                  <a:lnTo>
                    <a:pt x="8" y="24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83" name="Freeform 371"/>
            <p:cNvSpPr>
              <a:spLocks noEditPoints="1"/>
            </p:cNvSpPr>
            <p:nvPr/>
          </p:nvSpPr>
          <p:spPr bwMode="auto">
            <a:xfrm>
              <a:off x="3126" y="2678"/>
              <a:ext cx="36" cy="60"/>
            </a:xfrm>
            <a:custGeom>
              <a:avLst/>
              <a:gdLst>
                <a:gd name="T0" fmla="*/ 0 w 36"/>
                <a:gd name="T1" fmla="*/ 60 h 60"/>
                <a:gd name="T2" fmla="*/ 0 w 36"/>
                <a:gd name="T3" fmla="*/ 60 h 60"/>
                <a:gd name="T4" fmla="*/ 6 w 36"/>
                <a:gd name="T5" fmla="*/ 60 h 60"/>
                <a:gd name="T6" fmla="*/ 12 w 36"/>
                <a:gd name="T7" fmla="*/ 58 h 60"/>
                <a:gd name="T8" fmla="*/ 16 w 36"/>
                <a:gd name="T9" fmla="*/ 54 h 60"/>
                <a:gd name="T10" fmla="*/ 20 w 36"/>
                <a:gd name="T11" fmla="*/ 48 h 60"/>
                <a:gd name="T12" fmla="*/ 24 w 36"/>
                <a:gd name="T13" fmla="*/ 40 h 60"/>
                <a:gd name="T14" fmla="*/ 26 w 36"/>
                <a:gd name="T15" fmla="*/ 34 h 60"/>
                <a:gd name="T16" fmla="*/ 20 w 36"/>
                <a:gd name="T17" fmla="*/ 36 h 60"/>
                <a:gd name="T18" fmla="*/ 14 w 36"/>
                <a:gd name="T19" fmla="*/ 38 h 60"/>
                <a:gd name="T20" fmla="*/ 10 w 36"/>
                <a:gd name="T21" fmla="*/ 36 h 60"/>
                <a:gd name="T22" fmla="*/ 4 w 36"/>
                <a:gd name="T23" fmla="*/ 34 h 60"/>
                <a:gd name="T24" fmla="*/ 2 w 36"/>
                <a:gd name="T25" fmla="*/ 28 h 60"/>
                <a:gd name="T26" fmla="*/ 0 w 36"/>
                <a:gd name="T27" fmla="*/ 20 h 60"/>
                <a:gd name="T28" fmla="*/ 2 w 36"/>
                <a:gd name="T29" fmla="*/ 14 h 60"/>
                <a:gd name="T30" fmla="*/ 4 w 36"/>
                <a:gd name="T31" fmla="*/ 8 h 60"/>
                <a:gd name="T32" fmla="*/ 8 w 36"/>
                <a:gd name="T33" fmla="*/ 4 h 60"/>
                <a:gd name="T34" fmla="*/ 12 w 36"/>
                <a:gd name="T35" fmla="*/ 2 h 60"/>
                <a:gd name="T36" fmla="*/ 18 w 36"/>
                <a:gd name="T37" fmla="*/ 0 h 60"/>
                <a:gd name="T38" fmla="*/ 24 w 36"/>
                <a:gd name="T39" fmla="*/ 2 h 60"/>
                <a:gd name="T40" fmla="*/ 30 w 36"/>
                <a:gd name="T41" fmla="*/ 6 h 60"/>
                <a:gd name="T42" fmla="*/ 34 w 36"/>
                <a:gd name="T43" fmla="*/ 12 h 60"/>
                <a:gd name="T44" fmla="*/ 36 w 36"/>
                <a:gd name="T45" fmla="*/ 18 h 60"/>
                <a:gd name="T46" fmla="*/ 36 w 36"/>
                <a:gd name="T47" fmla="*/ 24 h 60"/>
                <a:gd name="T48" fmla="*/ 36 w 36"/>
                <a:gd name="T49" fmla="*/ 34 h 60"/>
                <a:gd name="T50" fmla="*/ 32 w 36"/>
                <a:gd name="T51" fmla="*/ 42 h 60"/>
                <a:gd name="T52" fmla="*/ 26 w 36"/>
                <a:gd name="T53" fmla="*/ 50 h 60"/>
                <a:gd name="T54" fmla="*/ 18 w 36"/>
                <a:gd name="T55" fmla="*/ 56 h 60"/>
                <a:gd name="T56" fmla="*/ 12 w 36"/>
                <a:gd name="T57" fmla="*/ 60 h 60"/>
                <a:gd name="T58" fmla="*/ 4 w 36"/>
                <a:gd name="T59" fmla="*/ 60 h 60"/>
                <a:gd name="T60" fmla="*/ 0 w 36"/>
                <a:gd name="T61" fmla="*/ 60 h 60"/>
                <a:gd name="T62" fmla="*/ 28 w 36"/>
                <a:gd name="T63" fmla="*/ 30 h 60"/>
                <a:gd name="T64" fmla="*/ 28 w 36"/>
                <a:gd name="T65" fmla="*/ 26 h 60"/>
                <a:gd name="T66" fmla="*/ 28 w 36"/>
                <a:gd name="T67" fmla="*/ 22 h 60"/>
                <a:gd name="T68" fmla="*/ 28 w 36"/>
                <a:gd name="T69" fmla="*/ 18 h 60"/>
                <a:gd name="T70" fmla="*/ 26 w 36"/>
                <a:gd name="T71" fmla="*/ 14 h 60"/>
                <a:gd name="T72" fmla="*/ 26 w 36"/>
                <a:gd name="T73" fmla="*/ 8 h 60"/>
                <a:gd name="T74" fmla="*/ 24 w 36"/>
                <a:gd name="T75" fmla="*/ 6 h 60"/>
                <a:gd name="T76" fmla="*/ 20 w 36"/>
                <a:gd name="T77" fmla="*/ 4 h 60"/>
                <a:gd name="T78" fmla="*/ 18 w 36"/>
                <a:gd name="T79" fmla="*/ 4 h 60"/>
                <a:gd name="T80" fmla="*/ 14 w 36"/>
                <a:gd name="T81" fmla="*/ 4 h 60"/>
                <a:gd name="T82" fmla="*/ 12 w 36"/>
                <a:gd name="T83" fmla="*/ 6 h 60"/>
                <a:gd name="T84" fmla="*/ 8 w 36"/>
                <a:gd name="T85" fmla="*/ 10 h 60"/>
                <a:gd name="T86" fmla="*/ 8 w 36"/>
                <a:gd name="T87" fmla="*/ 16 h 60"/>
                <a:gd name="T88" fmla="*/ 10 w 36"/>
                <a:gd name="T89" fmla="*/ 24 h 60"/>
                <a:gd name="T90" fmla="*/ 12 w 36"/>
                <a:gd name="T91" fmla="*/ 30 h 60"/>
                <a:gd name="T92" fmla="*/ 14 w 36"/>
                <a:gd name="T93" fmla="*/ 34 h 60"/>
                <a:gd name="T94" fmla="*/ 18 w 36"/>
                <a:gd name="T95" fmla="*/ 34 h 60"/>
                <a:gd name="T96" fmla="*/ 20 w 36"/>
                <a:gd name="T97" fmla="*/ 34 h 60"/>
                <a:gd name="T98" fmla="*/ 22 w 36"/>
                <a:gd name="T99" fmla="*/ 34 h 60"/>
                <a:gd name="T100" fmla="*/ 26 w 36"/>
                <a:gd name="T101" fmla="*/ 32 h 60"/>
                <a:gd name="T102" fmla="*/ 28 w 36"/>
                <a:gd name="T103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" h="60">
                  <a:moveTo>
                    <a:pt x="0" y="60"/>
                  </a:moveTo>
                  <a:lnTo>
                    <a:pt x="0" y="60"/>
                  </a:lnTo>
                  <a:lnTo>
                    <a:pt x="6" y="60"/>
                  </a:lnTo>
                  <a:lnTo>
                    <a:pt x="12" y="58"/>
                  </a:lnTo>
                  <a:lnTo>
                    <a:pt x="16" y="54"/>
                  </a:lnTo>
                  <a:lnTo>
                    <a:pt x="20" y="48"/>
                  </a:lnTo>
                  <a:lnTo>
                    <a:pt x="24" y="40"/>
                  </a:lnTo>
                  <a:lnTo>
                    <a:pt x="26" y="34"/>
                  </a:lnTo>
                  <a:lnTo>
                    <a:pt x="20" y="36"/>
                  </a:lnTo>
                  <a:lnTo>
                    <a:pt x="14" y="38"/>
                  </a:lnTo>
                  <a:lnTo>
                    <a:pt x="10" y="36"/>
                  </a:lnTo>
                  <a:lnTo>
                    <a:pt x="4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lnTo>
                    <a:pt x="36" y="24"/>
                  </a:lnTo>
                  <a:lnTo>
                    <a:pt x="36" y="34"/>
                  </a:lnTo>
                  <a:lnTo>
                    <a:pt x="32" y="42"/>
                  </a:lnTo>
                  <a:lnTo>
                    <a:pt x="26" y="50"/>
                  </a:lnTo>
                  <a:lnTo>
                    <a:pt x="18" y="56"/>
                  </a:lnTo>
                  <a:lnTo>
                    <a:pt x="12" y="60"/>
                  </a:lnTo>
                  <a:lnTo>
                    <a:pt x="4" y="60"/>
                  </a:lnTo>
                  <a:lnTo>
                    <a:pt x="0" y="60"/>
                  </a:lnTo>
                  <a:close/>
                  <a:moveTo>
                    <a:pt x="28" y="30"/>
                  </a:moveTo>
                  <a:lnTo>
                    <a:pt x="28" y="26"/>
                  </a:lnTo>
                  <a:lnTo>
                    <a:pt x="28" y="22"/>
                  </a:lnTo>
                  <a:lnTo>
                    <a:pt x="28" y="18"/>
                  </a:lnTo>
                  <a:lnTo>
                    <a:pt x="26" y="14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8" y="10"/>
                  </a:lnTo>
                  <a:lnTo>
                    <a:pt x="8" y="16"/>
                  </a:lnTo>
                  <a:lnTo>
                    <a:pt x="10" y="24"/>
                  </a:lnTo>
                  <a:lnTo>
                    <a:pt x="12" y="30"/>
                  </a:lnTo>
                  <a:lnTo>
                    <a:pt x="14" y="34"/>
                  </a:lnTo>
                  <a:lnTo>
                    <a:pt x="18" y="34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6" y="32"/>
                  </a:lnTo>
                  <a:lnTo>
                    <a:pt x="2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84" name="Freeform 372"/>
            <p:cNvSpPr>
              <a:spLocks/>
            </p:cNvSpPr>
            <p:nvPr/>
          </p:nvSpPr>
          <p:spPr bwMode="auto">
            <a:xfrm>
              <a:off x="3170" y="2678"/>
              <a:ext cx="32" cy="60"/>
            </a:xfrm>
            <a:custGeom>
              <a:avLst/>
              <a:gdLst>
                <a:gd name="T0" fmla="*/ 4 w 32"/>
                <a:gd name="T1" fmla="*/ 8 h 60"/>
                <a:gd name="T2" fmla="*/ 12 w 32"/>
                <a:gd name="T3" fmla="*/ 2 h 60"/>
                <a:gd name="T4" fmla="*/ 22 w 32"/>
                <a:gd name="T5" fmla="*/ 2 h 60"/>
                <a:gd name="T6" fmla="*/ 30 w 32"/>
                <a:gd name="T7" fmla="*/ 8 h 60"/>
                <a:gd name="T8" fmla="*/ 30 w 32"/>
                <a:gd name="T9" fmla="*/ 16 h 60"/>
                <a:gd name="T10" fmla="*/ 22 w 32"/>
                <a:gd name="T11" fmla="*/ 26 h 60"/>
                <a:gd name="T12" fmla="*/ 30 w 32"/>
                <a:gd name="T13" fmla="*/ 32 h 60"/>
                <a:gd name="T14" fmla="*/ 32 w 32"/>
                <a:gd name="T15" fmla="*/ 40 h 60"/>
                <a:gd name="T16" fmla="*/ 28 w 32"/>
                <a:gd name="T17" fmla="*/ 54 h 60"/>
                <a:gd name="T18" fmla="*/ 18 w 32"/>
                <a:gd name="T19" fmla="*/ 60 h 60"/>
                <a:gd name="T20" fmla="*/ 6 w 32"/>
                <a:gd name="T21" fmla="*/ 60 h 60"/>
                <a:gd name="T22" fmla="*/ 0 w 32"/>
                <a:gd name="T23" fmla="*/ 58 h 60"/>
                <a:gd name="T24" fmla="*/ 0 w 32"/>
                <a:gd name="T25" fmla="*/ 56 h 60"/>
                <a:gd name="T26" fmla="*/ 2 w 32"/>
                <a:gd name="T27" fmla="*/ 54 h 60"/>
                <a:gd name="T28" fmla="*/ 4 w 32"/>
                <a:gd name="T29" fmla="*/ 54 h 60"/>
                <a:gd name="T30" fmla="*/ 6 w 32"/>
                <a:gd name="T31" fmla="*/ 54 h 60"/>
                <a:gd name="T32" fmla="*/ 10 w 32"/>
                <a:gd name="T33" fmla="*/ 56 h 60"/>
                <a:gd name="T34" fmla="*/ 14 w 32"/>
                <a:gd name="T35" fmla="*/ 56 h 60"/>
                <a:gd name="T36" fmla="*/ 20 w 32"/>
                <a:gd name="T37" fmla="*/ 56 h 60"/>
                <a:gd name="T38" fmla="*/ 26 w 32"/>
                <a:gd name="T39" fmla="*/ 50 h 60"/>
                <a:gd name="T40" fmla="*/ 26 w 32"/>
                <a:gd name="T41" fmla="*/ 42 h 60"/>
                <a:gd name="T42" fmla="*/ 24 w 32"/>
                <a:gd name="T43" fmla="*/ 36 h 60"/>
                <a:gd name="T44" fmla="*/ 20 w 32"/>
                <a:gd name="T45" fmla="*/ 34 h 60"/>
                <a:gd name="T46" fmla="*/ 14 w 32"/>
                <a:gd name="T47" fmla="*/ 30 h 60"/>
                <a:gd name="T48" fmla="*/ 10 w 32"/>
                <a:gd name="T49" fmla="*/ 30 h 60"/>
                <a:gd name="T50" fmla="*/ 14 w 32"/>
                <a:gd name="T51" fmla="*/ 28 h 60"/>
                <a:gd name="T52" fmla="*/ 20 w 32"/>
                <a:gd name="T53" fmla="*/ 24 h 60"/>
                <a:gd name="T54" fmla="*/ 24 w 32"/>
                <a:gd name="T55" fmla="*/ 20 h 60"/>
                <a:gd name="T56" fmla="*/ 22 w 32"/>
                <a:gd name="T57" fmla="*/ 12 h 60"/>
                <a:gd name="T58" fmla="*/ 18 w 32"/>
                <a:gd name="T59" fmla="*/ 6 h 60"/>
                <a:gd name="T60" fmla="*/ 10 w 32"/>
                <a:gd name="T61" fmla="*/ 6 h 60"/>
                <a:gd name="T62" fmla="*/ 2 w 32"/>
                <a:gd name="T63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60">
                  <a:moveTo>
                    <a:pt x="0" y="12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30" y="16"/>
                  </a:lnTo>
                  <a:lnTo>
                    <a:pt x="26" y="20"/>
                  </a:lnTo>
                  <a:lnTo>
                    <a:pt x="22" y="26"/>
                  </a:lnTo>
                  <a:lnTo>
                    <a:pt x="26" y="28"/>
                  </a:lnTo>
                  <a:lnTo>
                    <a:pt x="30" y="32"/>
                  </a:lnTo>
                  <a:lnTo>
                    <a:pt x="32" y="36"/>
                  </a:lnTo>
                  <a:lnTo>
                    <a:pt x="32" y="40"/>
                  </a:lnTo>
                  <a:lnTo>
                    <a:pt x="32" y="48"/>
                  </a:lnTo>
                  <a:lnTo>
                    <a:pt x="28" y="54"/>
                  </a:lnTo>
                  <a:lnTo>
                    <a:pt x="24" y="58"/>
                  </a:lnTo>
                  <a:lnTo>
                    <a:pt x="18" y="60"/>
                  </a:lnTo>
                  <a:lnTo>
                    <a:pt x="10" y="60"/>
                  </a:lnTo>
                  <a:lnTo>
                    <a:pt x="6" y="60"/>
                  </a:lnTo>
                  <a:lnTo>
                    <a:pt x="2" y="60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6" y="54"/>
                  </a:lnTo>
                  <a:lnTo>
                    <a:pt x="8" y="56"/>
                  </a:lnTo>
                  <a:lnTo>
                    <a:pt x="10" y="56"/>
                  </a:lnTo>
                  <a:lnTo>
                    <a:pt x="12" y="56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20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6" y="46"/>
                  </a:lnTo>
                  <a:lnTo>
                    <a:pt x="26" y="42"/>
                  </a:lnTo>
                  <a:lnTo>
                    <a:pt x="24" y="38"/>
                  </a:lnTo>
                  <a:lnTo>
                    <a:pt x="24" y="36"/>
                  </a:lnTo>
                  <a:lnTo>
                    <a:pt x="22" y="36"/>
                  </a:lnTo>
                  <a:lnTo>
                    <a:pt x="20" y="34"/>
                  </a:lnTo>
                  <a:lnTo>
                    <a:pt x="18" y="32"/>
                  </a:lnTo>
                  <a:lnTo>
                    <a:pt x="14" y="30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0" y="24"/>
                  </a:lnTo>
                  <a:lnTo>
                    <a:pt x="22" y="22"/>
                  </a:lnTo>
                  <a:lnTo>
                    <a:pt x="24" y="20"/>
                  </a:lnTo>
                  <a:lnTo>
                    <a:pt x="24" y="16"/>
                  </a:lnTo>
                  <a:lnTo>
                    <a:pt x="22" y="12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2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85" name="Rectangle 373"/>
            <p:cNvSpPr>
              <a:spLocks noChangeArrowheads="1"/>
            </p:cNvSpPr>
            <p:nvPr/>
          </p:nvSpPr>
          <p:spPr bwMode="auto">
            <a:xfrm>
              <a:off x="3312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86" name="Freeform 374"/>
            <p:cNvSpPr>
              <a:spLocks/>
            </p:cNvSpPr>
            <p:nvPr/>
          </p:nvSpPr>
          <p:spPr bwMode="auto">
            <a:xfrm>
              <a:off x="3434" y="2678"/>
              <a:ext cx="22" cy="60"/>
            </a:xfrm>
            <a:custGeom>
              <a:avLst/>
              <a:gdLst>
                <a:gd name="T0" fmla="*/ 0 w 22"/>
                <a:gd name="T1" fmla="*/ 6 h 60"/>
                <a:gd name="T2" fmla="*/ 14 w 22"/>
                <a:gd name="T3" fmla="*/ 0 h 60"/>
                <a:gd name="T4" fmla="*/ 16 w 22"/>
                <a:gd name="T5" fmla="*/ 0 h 60"/>
                <a:gd name="T6" fmla="*/ 16 w 22"/>
                <a:gd name="T7" fmla="*/ 50 h 60"/>
                <a:gd name="T8" fmla="*/ 16 w 22"/>
                <a:gd name="T9" fmla="*/ 54 h 60"/>
                <a:gd name="T10" fmla="*/ 16 w 22"/>
                <a:gd name="T11" fmla="*/ 56 h 60"/>
                <a:gd name="T12" fmla="*/ 16 w 22"/>
                <a:gd name="T13" fmla="*/ 58 h 60"/>
                <a:gd name="T14" fmla="*/ 18 w 22"/>
                <a:gd name="T15" fmla="*/ 58 h 60"/>
                <a:gd name="T16" fmla="*/ 20 w 22"/>
                <a:gd name="T17" fmla="*/ 58 h 60"/>
                <a:gd name="T18" fmla="*/ 22 w 22"/>
                <a:gd name="T19" fmla="*/ 58 h 60"/>
                <a:gd name="T20" fmla="*/ 22 w 22"/>
                <a:gd name="T21" fmla="*/ 60 h 60"/>
                <a:gd name="T22" fmla="*/ 2 w 22"/>
                <a:gd name="T23" fmla="*/ 60 h 60"/>
                <a:gd name="T24" fmla="*/ 2 w 22"/>
                <a:gd name="T25" fmla="*/ 58 h 60"/>
                <a:gd name="T26" fmla="*/ 4 w 22"/>
                <a:gd name="T27" fmla="*/ 58 h 60"/>
                <a:gd name="T28" fmla="*/ 6 w 22"/>
                <a:gd name="T29" fmla="*/ 58 h 60"/>
                <a:gd name="T30" fmla="*/ 8 w 22"/>
                <a:gd name="T31" fmla="*/ 58 h 60"/>
                <a:gd name="T32" fmla="*/ 8 w 22"/>
                <a:gd name="T33" fmla="*/ 56 h 60"/>
                <a:gd name="T34" fmla="*/ 8 w 22"/>
                <a:gd name="T35" fmla="*/ 54 h 60"/>
                <a:gd name="T36" fmla="*/ 8 w 22"/>
                <a:gd name="T37" fmla="*/ 50 h 60"/>
                <a:gd name="T38" fmla="*/ 8 w 22"/>
                <a:gd name="T39" fmla="*/ 16 h 60"/>
                <a:gd name="T40" fmla="*/ 8 w 22"/>
                <a:gd name="T41" fmla="*/ 12 h 60"/>
                <a:gd name="T42" fmla="*/ 8 w 22"/>
                <a:gd name="T43" fmla="*/ 10 h 60"/>
                <a:gd name="T44" fmla="*/ 8 w 22"/>
                <a:gd name="T45" fmla="*/ 8 h 60"/>
                <a:gd name="T46" fmla="*/ 6 w 22"/>
                <a:gd name="T47" fmla="*/ 8 h 60"/>
                <a:gd name="T48" fmla="*/ 6 w 22"/>
                <a:gd name="T49" fmla="*/ 6 h 60"/>
                <a:gd name="T50" fmla="*/ 6 w 22"/>
                <a:gd name="T51" fmla="*/ 6 h 60"/>
                <a:gd name="T52" fmla="*/ 4 w 22"/>
                <a:gd name="T53" fmla="*/ 6 h 60"/>
                <a:gd name="T54" fmla="*/ 0 w 22"/>
                <a:gd name="T55" fmla="*/ 8 h 60"/>
                <a:gd name="T56" fmla="*/ 0 w 22"/>
                <a:gd name="T57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60">
                  <a:moveTo>
                    <a:pt x="0" y="6"/>
                  </a:moveTo>
                  <a:lnTo>
                    <a:pt x="14" y="0"/>
                  </a:lnTo>
                  <a:lnTo>
                    <a:pt x="16" y="0"/>
                  </a:lnTo>
                  <a:lnTo>
                    <a:pt x="16" y="50"/>
                  </a:lnTo>
                  <a:lnTo>
                    <a:pt x="16" y="54"/>
                  </a:lnTo>
                  <a:lnTo>
                    <a:pt x="16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8"/>
                  </a:lnTo>
                  <a:lnTo>
                    <a:pt x="22" y="60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8" y="50"/>
                  </a:lnTo>
                  <a:lnTo>
                    <a:pt x="8" y="16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0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251" name="Picture 37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4" y="2730"/>
              <a:ext cx="8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52" name="Picture 37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4" y="2730"/>
              <a:ext cx="8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689" name="Freeform 377"/>
            <p:cNvSpPr>
              <a:spLocks/>
            </p:cNvSpPr>
            <p:nvPr/>
          </p:nvSpPr>
          <p:spPr bwMode="auto">
            <a:xfrm>
              <a:off x="3496" y="2680"/>
              <a:ext cx="36" cy="58"/>
            </a:xfrm>
            <a:custGeom>
              <a:avLst/>
              <a:gdLst>
                <a:gd name="T0" fmla="*/ 6 w 36"/>
                <a:gd name="T1" fmla="*/ 0 h 58"/>
                <a:gd name="T2" fmla="*/ 36 w 36"/>
                <a:gd name="T3" fmla="*/ 0 h 58"/>
                <a:gd name="T4" fmla="*/ 36 w 36"/>
                <a:gd name="T5" fmla="*/ 2 h 58"/>
                <a:gd name="T6" fmla="*/ 16 w 36"/>
                <a:gd name="T7" fmla="*/ 58 h 58"/>
                <a:gd name="T8" fmla="*/ 10 w 36"/>
                <a:gd name="T9" fmla="*/ 58 h 58"/>
                <a:gd name="T10" fmla="*/ 28 w 36"/>
                <a:gd name="T11" fmla="*/ 6 h 58"/>
                <a:gd name="T12" fmla="*/ 14 w 36"/>
                <a:gd name="T13" fmla="*/ 6 h 58"/>
                <a:gd name="T14" fmla="*/ 10 w 36"/>
                <a:gd name="T15" fmla="*/ 6 h 58"/>
                <a:gd name="T16" fmla="*/ 6 w 36"/>
                <a:gd name="T17" fmla="*/ 8 h 58"/>
                <a:gd name="T18" fmla="*/ 4 w 36"/>
                <a:gd name="T19" fmla="*/ 10 h 58"/>
                <a:gd name="T20" fmla="*/ 0 w 36"/>
                <a:gd name="T21" fmla="*/ 14 h 58"/>
                <a:gd name="T22" fmla="*/ 0 w 36"/>
                <a:gd name="T23" fmla="*/ 14 h 58"/>
                <a:gd name="T24" fmla="*/ 6 w 36"/>
                <a:gd name="T2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58">
                  <a:moveTo>
                    <a:pt x="6" y="0"/>
                  </a:moveTo>
                  <a:lnTo>
                    <a:pt x="36" y="0"/>
                  </a:lnTo>
                  <a:lnTo>
                    <a:pt x="36" y="2"/>
                  </a:lnTo>
                  <a:lnTo>
                    <a:pt x="16" y="58"/>
                  </a:lnTo>
                  <a:lnTo>
                    <a:pt x="10" y="58"/>
                  </a:lnTo>
                  <a:lnTo>
                    <a:pt x="28" y="6"/>
                  </a:lnTo>
                  <a:lnTo>
                    <a:pt x="14" y="6"/>
                  </a:lnTo>
                  <a:lnTo>
                    <a:pt x="10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90" name="Freeform 378"/>
            <p:cNvSpPr>
              <a:spLocks/>
            </p:cNvSpPr>
            <p:nvPr/>
          </p:nvSpPr>
          <p:spPr bwMode="auto">
            <a:xfrm>
              <a:off x="3540" y="2680"/>
              <a:ext cx="36" cy="58"/>
            </a:xfrm>
            <a:custGeom>
              <a:avLst/>
              <a:gdLst>
                <a:gd name="T0" fmla="*/ 4 w 36"/>
                <a:gd name="T1" fmla="*/ 0 h 58"/>
                <a:gd name="T2" fmla="*/ 36 w 36"/>
                <a:gd name="T3" fmla="*/ 0 h 58"/>
                <a:gd name="T4" fmla="*/ 36 w 36"/>
                <a:gd name="T5" fmla="*/ 2 h 58"/>
                <a:gd name="T6" fmla="*/ 16 w 36"/>
                <a:gd name="T7" fmla="*/ 58 h 58"/>
                <a:gd name="T8" fmla="*/ 10 w 36"/>
                <a:gd name="T9" fmla="*/ 58 h 58"/>
                <a:gd name="T10" fmla="*/ 28 w 36"/>
                <a:gd name="T11" fmla="*/ 6 h 58"/>
                <a:gd name="T12" fmla="*/ 12 w 36"/>
                <a:gd name="T13" fmla="*/ 6 h 58"/>
                <a:gd name="T14" fmla="*/ 8 w 36"/>
                <a:gd name="T15" fmla="*/ 6 h 58"/>
                <a:gd name="T16" fmla="*/ 6 w 36"/>
                <a:gd name="T17" fmla="*/ 8 h 58"/>
                <a:gd name="T18" fmla="*/ 4 w 36"/>
                <a:gd name="T19" fmla="*/ 10 h 58"/>
                <a:gd name="T20" fmla="*/ 0 w 36"/>
                <a:gd name="T21" fmla="*/ 14 h 58"/>
                <a:gd name="T22" fmla="*/ 0 w 36"/>
                <a:gd name="T23" fmla="*/ 14 h 58"/>
                <a:gd name="T24" fmla="*/ 4 w 36"/>
                <a:gd name="T2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58">
                  <a:moveTo>
                    <a:pt x="4" y="0"/>
                  </a:moveTo>
                  <a:lnTo>
                    <a:pt x="36" y="0"/>
                  </a:lnTo>
                  <a:lnTo>
                    <a:pt x="36" y="2"/>
                  </a:lnTo>
                  <a:lnTo>
                    <a:pt x="16" y="58"/>
                  </a:lnTo>
                  <a:lnTo>
                    <a:pt x="10" y="58"/>
                  </a:lnTo>
                  <a:lnTo>
                    <a:pt x="28" y="6"/>
                  </a:lnTo>
                  <a:lnTo>
                    <a:pt x="12" y="6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255" name="Picture 37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2696"/>
              <a:ext cx="4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56" name="Picture 38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2696"/>
              <a:ext cx="4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693" name="Freeform 381"/>
            <p:cNvSpPr>
              <a:spLocks/>
            </p:cNvSpPr>
            <p:nvPr/>
          </p:nvSpPr>
          <p:spPr bwMode="auto">
            <a:xfrm>
              <a:off x="3682" y="2678"/>
              <a:ext cx="24" cy="60"/>
            </a:xfrm>
            <a:custGeom>
              <a:avLst/>
              <a:gdLst>
                <a:gd name="T0" fmla="*/ 0 w 24"/>
                <a:gd name="T1" fmla="*/ 6 h 60"/>
                <a:gd name="T2" fmla="*/ 14 w 24"/>
                <a:gd name="T3" fmla="*/ 0 h 60"/>
                <a:gd name="T4" fmla="*/ 16 w 24"/>
                <a:gd name="T5" fmla="*/ 0 h 60"/>
                <a:gd name="T6" fmla="*/ 16 w 24"/>
                <a:gd name="T7" fmla="*/ 50 h 60"/>
                <a:gd name="T8" fmla="*/ 16 w 24"/>
                <a:gd name="T9" fmla="*/ 54 h 60"/>
                <a:gd name="T10" fmla="*/ 16 w 24"/>
                <a:gd name="T11" fmla="*/ 56 h 60"/>
                <a:gd name="T12" fmla="*/ 18 w 24"/>
                <a:gd name="T13" fmla="*/ 58 h 60"/>
                <a:gd name="T14" fmla="*/ 18 w 24"/>
                <a:gd name="T15" fmla="*/ 58 h 60"/>
                <a:gd name="T16" fmla="*/ 20 w 24"/>
                <a:gd name="T17" fmla="*/ 58 h 60"/>
                <a:gd name="T18" fmla="*/ 24 w 24"/>
                <a:gd name="T19" fmla="*/ 58 h 60"/>
                <a:gd name="T20" fmla="*/ 24 w 24"/>
                <a:gd name="T21" fmla="*/ 60 h 60"/>
                <a:gd name="T22" fmla="*/ 2 w 24"/>
                <a:gd name="T23" fmla="*/ 60 h 60"/>
                <a:gd name="T24" fmla="*/ 2 w 24"/>
                <a:gd name="T25" fmla="*/ 58 h 60"/>
                <a:gd name="T26" fmla="*/ 4 w 24"/>
                <a:gd name="T27" fmla="*/ 58 h 60"/>
                <a:gd name="T28" fmla="*/ 6 w 24"/>
                <a:gd name="T29" fmla="*/ 58 h 60"/>
                <a:gd name="T30" fmla="*/ 8 w 24"/>
                <a:gd name="T31" fmla="*/ 58 h 60"/>
                <a:gd name="T32" fmla="*/ 8 w 24"/>
                <a:gd name="T33" fmla="*/ 56 h 60"/>
                <a:gd name="T34" fmla="*/ 8 w 24"/>
                <a:gd name="T35" fmla="*/ 54 h 60"/>
                <a:gd name="T36" fmla="*/ 8 w 24"/>
                <a:gd name="T37" fmla="*/ 50 h 60"/>
                <a:gd name="T38" fmla="*/ 8 w 24"/>
                <a:gd name="T39" fmla="*/ 16 h 60"/>
                <a:gd name="T40" fmla="*/ 8 w 24"/>
                <a:gd name="T41" fmla="*/ 12 h 60"/>
                <a:gd name="T42" fmla="*/ 8 w 24"/>
                <a:gd name="T43" fmla="*/ 10 h 60"/>
                <a:gd name="T44" fmla="*/ 8 w 24"/>
                <a:gd name="T45" fmla="*/ 8 h 60"/>
                <a:gd name="T46" fmla="*/ 8 w 24"/>
                <a:gd name="T47" fmla="*/ 8 h 60"/>
                <a:gd name="T48" fmla="*/ 6 w 24"/>
                <a:gd name="T49" fmla="*/ 6 h 60"/>
                <a:gd name="T50" fmla="*/ 6 w 24"/>
                <a:gd name="T51" fmla="*/ 6 h 60"/>
                <a:gd name="T52" fmla="*/ 4 w 24"/>
                <a:gd name="T53" fmla="*/ 6 h 60"/>
                <a:gd name="T54" fmla="*/ 2 w 24"/>
                <a:gd name="T55" fmla="*/ 8 h 60"/>
                <a:gd name="T56" fmla="*/ 0 w 24"/>
                <a:gd name="T57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60">
                  <a:moveTo>
                    <a:pt x="0" y="6"/>
                  </a:moveTo>
                  <a:lnTo>
                    <a:pt x="14" y="0"/>
                  </a:lnTo>
                  <a:lnTo>
                    <a:pt x="16" y="0"/>
                  </a:lnTo>
                  <a:lnTo>
                    <a:pt x="16" y="50"/>
                  </a:lnTo>
                  <a:lnTo>
                    <a:pt x="16" y="54"/>
                  </a:lnTo>
                  <a:lnTo>
                    <a:pt x="16" y="56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4" y="58"/>
                  </a:lnTo>
                  <a:lnTo>
                    <a:pt x="24" y="60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8" y="50"/>
                  </a:lnTo>
                  <a:lnTo>
                    <a:pt x="8" y="16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8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94" name="Freeform 382"/>
            <p:cNvSpPr>
              <a:spLocks noEditPoints="1"/>
            </p:cNvSpPr>
            <p:nvPr/>
          </p:nvSpPr>
          <p:spPr bwMode="auto">
            <a:xfrm>
              <a:off x="3720" y="2678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2 h 60"/>
                <a:gd name="T4" fmla="*/ 2 w 36"/>
                <a:gd name="T5" fmla="*/ 14 h 60"/>
                <a:gd name="T6" fmla="*/ 6 w 36"/>
                <a:gd name="T7" fmla="*/ 8 h 60"/>
                <a:gd name="T8" fmla="*/ 10 w 36"/>
                <a:gd name="T9" fmla="*/ 4 h 60"/>
                <a:gd name="T10" fmla="*/ 14 w 36"/>
                <a:gd name="T11" fmla="*/ 2 h 60"/>
                <a:gd name="T12" fmla="*/ 18 w 36"/>
                <a:gd name="T13" fmla="*/ 0 h 60"/>
                <a:gd name="T14" fmla="*/ 22 w 36"/>
                <a:gd name="T15" fmla="*/ 2 h 60"/>
                <a:gd name="T16" fmla="*/ 26 w 36"/>
                <a:gd name="T17" fmla="*/ 4 h 60"/>
                <a:gd name="T18" fmla="*/ 30 w 36"/>
                <a:gd name="T19" fmla="*/ 8 h 60"/>
                <a:gd name="T20" fmla="*/ 34 w 36"/>
                <a:gd name="T21" fmla="*/ 14 h 60"/>
                <a:gd name="T22" fmla="*/ 36 w 36"/>
                <a:gd name="T23" fmla="*/ 22 h 60"/>
                <a:gd name="T24" fmla="*/ 36 w 36"/>
                <a:gd name="T25" fmla="*/ 30 h 60"/>
                <a:gd name="T26" fmla="*/ 36 w 36"/>
                <a:gd name="T27" fmla="*/ 40 h 60"/>
                <a:gd name="T28" fmla="*/ 34 w 36"/>
                <a:gd name="T29" fmla="*/ 48 h 60"/>
                <a:gd name="T30" fmla="*/ 30 w 36"/>
                <a:gd name="T31" fmla="*/ 54 h 60"/>
                <a:gd name="T32" fmla="*/ 26 w 36"/>
                <a:gd name="T33" fmla="*/ 58 h 60"/>
                <a:gd name="T34" fmla="*/ 22 w 36"/>
                <a:gd name="T35" fmla="*/ 60 h 60"/>
                <a:gd name="T36" fmla="*/ 18 w 36"/>
                <a:gd name="T37" fmla="*/ 60 h 60"/>
                <a:gd name="T38" fmla="*/ 12 w 36"/>
                <a:gd name="T39" fmla="*/ 60 h 60"/>
                <a:gd name="T40" fmla="*/ 8 w 36"/>
                <a:gd name="T41" fmla="*/ 56 h 60"/>
                <a:gd name="T42" fmla="*/ 4 w 36"/>
                <a:gd name="T43" fmla="*/ 50 h 60"/>
                <a:gd name="T44" fmla="*/ 2 w 36"/>
                <a:gd name="T45" fmla="*/ 42 h 60"/>
                <a:gd name="T46" fmla="*/ 0 w 36"/>
                <a:gd name="T47" fmla="*/ 30 h 60"/>
                <a:gd name="T48" fmla="*/ 8 w 36"/>
                <a:gd name="T49" fmla="*/ 32 h 60"/>
                <a:gd name="T50" fmla="*/ 8 w 36"/>
                <a:gd name="T51" fmla="*/ 42 h 60"/>
                <a:gd name="T52" fmla="*/ 12 w 36"/>
                <a:gd name="T53" fmla="*/ 52 h 60"/>
                <a:gd name="T54" fmla="*/ 12 w 36"/>
                <a:gd name="T55" fmla="*/ 56 h 60"/>
                <a:gd name="T56" fmla="*/ 16 w 36"/>
                <a:gd name="T57" fmla="*/ 58 h 60"/>
                <a:gd name="T58" fmla="*/ 18 w 36"/>
                <a:gd name="T59" fmla="*/ 58 h 60"/>
                <a:gd name="T60" fmla="*/ 20 w 36"/>
                <a:gd name="T61" fmla="*/ 58 h 60"/>
                <a:gd name="T62" fmla="*/ 22 w 36"/>
                <a:gd name="T63" fmla="*/ 56 h 60"/>
                <a:gd name="T64" fmla="*/ 24 w 36"/>
                <a:gd name="T65" fmla="*/ 54 h 60"/>
                <a:gd name="T66" fmla="*/ 26 w 36"/>
                <a:gd name="T67" fmla="*/ 48 h 60"/>
                <a:gd name="T68" fmla="*/ 28 w 36"/>
                <a:gd name="T69" fmla="*/ 40 h 60"/>
                <a:gd name="T70" fmla="*/ 28 w 36"/>
                <a:gd name="T71" fmla="*/ 28 h 60"/>
                <a:gd name="T72" fmla="*/ 28 w 36"/>
                <a:gd name="T73" fmla="*/ 20 h 60"/>
                <a:gd name="T74" fmla="*/ 26 w 36"/>
                <a:gd name="T75" fmla="*/ 12 h 60"/>
                <a:gd name="T76" fmla="*/ 24 w 36"/>
                <a:gd name="T77" fmla="*/ 8 h 60"/>
                <a:gd name="T78" fmla="*/ 22 w 36"/>
                <a:gd name="T79" fmla="*/ 4 h 60"/>
                <a:gd name="T80" fmla="*/ 20 w 36"/>
                <a:gd name="T81" fmla="*/ 4 h 60"/>
                <a:gd name="T82" fmla="*/ 18 w 36"/>
                <a:gd name="T83" fmla="*/ 4 h 60"/>
                <a:gd name="T84" fmla="*/ 16 w 36"/>
                <a:gd name="T85" fmla="*/ 4 h 60"/>
                <a:gd name="T86" fmla="*/ 14 w 36"/>
                <a:gd name="T87" fmla="*/ 6 h 60"/>
                <a:gd name="T88" fmla="*/ 10 w 36"/>
                <a:gd name="T89" fmla="*/ 10 h 60"/>
                <a:gd name="T90" fmla="*/ 10 w 36"/>
                <a:gd name="T91" fmla="*/ 16 h 60"/>
                <a:gd name="T92" fmla="*/ 8 w 36"/>
                <a:gd name="T93" fmla="*/ 24 h 60"/>
                <a:gd name="T94" fmla="*/ 8 w 36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2" y="42"/>
                  </a:lnTo>
                  <a:lnTo>
                    <a:pt x="0" y="30"/>
                  </a:lnTo>
                  <a:close/>
                  <a:moveTo>
                    <a:pt x="8" y="32"/>
                  </a:moveTo>
                  <a:lnTo>
                    <a:pt x="8" y="42"/>
                  </a:lnTo>
                  <a:lnTo>
                    <a:pt x="12" y="52"/>
                  </a:lnTo>
                  <a:lnTo>
                    <a:pt x="12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48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6"/>
                  </a:lnTo>
                  <a:lnTo>
                    <a:pt x="8" y="24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259" name="Picture 38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" y="2690"/>
              <a:ext cx="3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60" name="Picture 38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" y="2690"/>
              <a:ext cx="3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697" name="Freeform 385"/>
            <p:cNvSpPr>
              <a:spLocks noEditPoints="1"/>
            </p:cNvSpPr>
            <p:nvPr/>
          </p:nvSpPr>
          <p:spPr bwMode="auto">
            <a:xfrm>
              <a:off x="3798" y="2662"/>
              <a:ext cx="26" cy="44"/>
            </a:xfrm>
            <a:custGeom>
              <a:avLst/>
              <a:gdLst>
                <a:gd name="T0" fmla="*/ 0 w 26"/>
                <a:gd name="T1" fmla="*/ 44 h 44"/>
                <a:gd name="T2" fmla="*/ 0 w 26"/>
                <a:gd name="T3" fmla="*/ 44 h 44"/>
                <a:gd name="T4" fmla="*/ 4 w 26"/>
                <a:gd name="T5" fmla="*/ 44 h 44"/>
                <a:gd name="T6" fmla="*/ 8 w 26"/>
                <a:gd name="T7" fmla="*/ 42 h 44"/>
                <a:gd name="T8" fmla="*/ 12 w 26"/>
                <a:gd name="T9" fmla="*/ 40 h 44"/>
                <a:gd name="T10" fmla="*/ 14 w 26"/>
                <a:gd name="T11" fmla="*/ 36 h 44"/>
                <a:gd name="T12" fmla="*/ 18 w 26"/>
                <a:gd name="T13" fmla="*/ 30 h 44"/>
                <a:gd name="T14" fmla="*/ 20 w 26"/>
                <a:gd name="T15" fmla="*/ 26 h 44"/>
                <a:gd name="T16" fmla="*/ 14 w 26"/>
                <a:gd name="T17" fmla="*/ 28 h 44"/>
                <a:gd name="T18" fmla="*/ 10 w 26"/>
                <a:gd name="T19" fmla="*/ 28 h 44"/>
                <a:gd name="T20" fmla="*/ 6 w 26"/>
                <a:gd name="T21" fmla="*/ 28 h 44"/>
                <a:gd name="T22" fmla="*/ 2 w 26"/>
                <a:gd name="T23" fmla="*/ 24 h 44"/>
                <a:gd name="T24" fmla="*/ 0 w 26"/>
                <a:gd name="T25" fmla="*/ 20 h 44"/>
                <a:gd name="T26" fmla="*/ 0 w 26"/>
                <a:gd name="T27" fmla="*/ 16 h 44"/>
                <a:gd name="T28" fmla="*/ 0 w 26"/>
                <a:gd name="T29" fmla="*/ 10 h 44"/>
                <a:gd name="T30" fmla="*/ 2 w 26"/>
                <a:gd name="T31" fmla="*/ 6 h 44"/>
                <a:gd name="T32" fmla="*/ 8 w 26"/>
                <a:gd name="T33" fmla="*/ 2 h 44"/>
                <a:gd name="T34" fmla="*/ 12 w 26"/>
                <a:gd name="T35" fmla="*/ 0 h 44"/>
                <a:gd name="T36" fmla="*/ 18 w 26"/>
                <a:gd name="T37" fmla="*/ 2 h 44"/>
                <a:gd name="T38" fmla="*/ 22 w 26"/>
                <a:gd name="T39" fmla="*/ 6 h 44"/>
                <a:gd name="T40" fmla="*/ 26 w 26"/>
                <a:gd name="T41" fmla="*/ 10 h 44"/>
                <a:gd name="T42" fmla="*/ 26 w 26"/>
                <a:gd name="T43" fmla="*/ 18 h 44"/>
                <a:gd name="T44" fmla="*/ 26 w 26"/>
                <a:gd name="T45" fmla="*/ 24 h 44"/>
                <a:gd name="T46" fmla="*/ 22 w 26"/>
                <a:gd name="T47" fmla="*/ 32 h 44"/>
                <a:gd name="T48" fmla="*/ 18 w 26"/>
                <a:gd name="T49" fmla="*/ 36 h 44"/>
                <a:gd name="T50" fmla="*/ 14 w 26"/>
                <a:gd name="T51" fmla="*/ 42 h 44"/>
                <a:gd name="T52" fmla="*/ 8 w 26"/>
                <a:gd name="T53" fmla="*/ 44 h 44"/>
                <a:gd name="T54" fmla="*/ 2 w 26"/>
                <a:gd name="T55" fmla="*/ 44 h 44"/>
                <a:gd name="T56" fmla="*/ 0 w 26"/>
                <a:gd name="T57" fmla="*/ 44 h 44"/>
                <a:gd name="T58" fmla="*/ 20 w 26"/>
                <a:gd name="T59" fmla="*/ 22 h 44"/>
                <a:gd name="T60" fmla="*/ 20 w 26"/>
                <a:gd name="T61" fmla="*/ 20 h 44"/>
                <a:gd name="T62" fmla="*/ 20 w 26"/>
                <a:gd name="T63" fmla="*/ 16 h 44"/>
                <a:gd name="T64" fmla="*/ 20 w 26"/>
                <a:gd name="T65" fmla="*/ 14 h 44"/>
                <a:gd name="T66" fmla="*/ 20 w 26"/>
                <a:gd name="T67" fmla="*/ 10 h 44"/>
                <a:gd name="T68" fmla="*/ 18 w 26"/>
                <a:gd name="T69" fmla="*/ 6 h 44"/>
                <a:gd name="T70" fmla="*/ 16 w 26"/>
                <a:gd name="T71" fmla="*/ 4 h 44"/>
                <a:gd name="T72" fmla="*/ 14 w 26"/>
                <a:gd name="T73" fmla="*/ 4 h 44"/>
                <a:gd name="T74" fmla="*/ 12 w 26"/>
                <a:gd name="T75" fmla="*/ 2 h 44"/>
                <a:gd name="T76" fmla="*/ 10 w 26"/>
                <a:gd name="T77" fmla="*/ 4 h 44"/>
                <a:gd name="T78" fmla="*/ 8 w 26"/>
                <a:gd name="T79" fmla="*/ 6 h 44"/>
                <a:gd name="T80" fmla="*/ 6 w 26"/>
                <a:gd name="T81" fmla="*/ 8 h 44"/>
                <a:gd name="T82" fmla="*/ 6 w 26"/>
                <a:gd name="T83" fmla="*/ 12 h 44"/>
                <a:gd name="T84" fmla="*/ 6 w 26"/>
                <a:gd name="T85" fmla="*/ 18 h 44"/>
                <a:gd name="T86" fmla="*/ 8 w 26"/>
                <a:gd name="T87" fmla="*/ 22 h 44"/>
                <a:gd name="T88" fmla="*/ 10 w 26"/>
                <a:gd name="T89" fmla="*/ 24 h 44"/>
                <a:gd name="T90" fmla="*/ 12 w 26"/>
                <a:gd name="T91" fmla="*/ 26 h 44"/>
                <a:gd name="T92" fmla="*/ 14 w 26"/>
                <a:gd name="T93" fmla="*/ 26 h 44"/>
                <a:gd name="T94" fmla="*/ 16 w 26"/>
                <a:gd name="T95" fmla="*/ 24 h 44"/>
                <a:gd name="T96" fmla="*/ 18 w 26"/>
                <a:gd name="T97" fmla="*/ 24 h 44"/>
                <a:gd name="T98" fmla="*/ 20 w 26"/>
                <a:gd name="T99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" h="44">
                  <a:moveTo>
                    <a:pt x="0" y="44"/>
                  </a:moveTo>
                  <a:lnTo>
                    <a:pt x="0" y="44"/>
                  </a:lnTo>
                  <a:lnTo>
                    <a:pt x="4" y="44"/>
                  </a:lnTo>
                  <a:lnTo>
                    <a:pt x="8" y="42"/>
                  </a:lnTo>
                  <a:lnTo>
                    <a:pt x="12" y="40"/>
                  </a:lnTo>
                  <a:lnTo>
                    <a:pt x="14" y="36"/>
                  </a:lnTo>
                  <a:lnTo>
                    <a:pt x="18" y="30"/>
                  </a:lnTo>
                  <a:lnTo>
                    <a:pt x="20" y="26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6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2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2" y="6"/>
                  </a:lnTo>
                  <a:lnTo>
                    <a:pt x="26" y="10"/>
                  </a:lnTo>
                  <a:lnTo>
                    <a:pt x="26" y="18"/>
                  </a:lnTo>
                  <a:lnTo>
                    <a:pt x="26" y="24"/>
                  </a:lnTo>
                  <a:lnTo>
                    <a:pt x="22" y="32"/>
                  </a:lnTo>
                  <a:lnTo>
                    <a:pt x="18" y="36"/>
                  </a:lnTo>
                  <a:lnTo>
                    <a:pt x="14" y="42"/>
                  </a:lnTo>
                  <a:lnTo>
                    <a:pt x="8" y="44"/>
                  </a:lnTo>
                  <a:lnTo>
                    <a:pt x="2" y="44"/>
                  </a:lnTo>
                  <a:lnTo>
                    <a:pt x="0" y="44"/>
                  </a:lnTo>
                  <a:close/>
                  <a:moveTo>
                    <a:pt x="20" y="22"/>
                  </a:moveTo>
                  <a:lnTo>
                    <a:pt x="20" y="20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2" y="26"/>
                  </a:lnTo>
                  <a:lnTo>
                    <a:pt x="14" y="26"/>
                  </a:lnTo>
                  <a:lnTo>
                    <a:pt x="16" y="24"/>
                  </a:lnTo>
                  <a:lnTo>
                    <a:pt x="18" y="24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98" name="Rectangle 386"/>
            <p:cNvSpPr>
              <a:spLocks noChangeArrowheads="1"/>
            </p:cNvSpPr>
            <p:nvPr/>
          </p:nvSpPr>
          <p:spPr bwMode="auto">
            <a:xfrm>
              <a:off x="3888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99" name="Rectangle 387"/>
            <p:cNvSpPr>
              <a:spLocks noChangeArrowheads="1"/>
            </p:cNvSpPr>
            <p:nvPr/>
          </p:nvSpPr>
          <p:spPr bwMode="auto">
            <a:xfrm>
              <a:off x="3904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0" name="Freeform 388"/>
            <p:cNvSpPr>
              <a:spLocks/>
            </p:cNvSpPr>
            <p:nvPr/>
          </p:nvSpPr>
          <p:spPr bwMode="auto">
            <a:xfrm>
              <a:off x="4010" y="2678"/>
              <a:ext cx="30" cy="60"/>
            </a:xfrm>
            <a:custGeom>
              <a:avLst/>
              <a:gdLst>
                <a:gd name="T0" fmla="*/ 22 w 30"/>
                <a:gd name="T1" fmla="*/ 0 h 60"/>
                <a:gd name="T2" fmla="*/ 22 w 30"/>
                <a:gd name="T3" fmla="*/ 48 h 60"/>
                <a:gd name="T4" fmla="*/ 22 w 30"/>
                <a:gd name="T5" fmla="*/ 52 h 60"/>
                <a:gd name="T6" fmla="*/ 22 w 30"/>
                <a:gd name="T7" fmla="*/ 54 h 60"/>
                <a:gd name="T8" fmla="*/ 24 w 30"/>
                <a:gd name="T9" fmla="*/ 56 h 60"/>
                <a:gd name="T10" fmla="*/ 24 w 30"/>
                <a:gd name="T11" fmla="*/ 58 h 60"/>
                <a:gd name="T12" fmla="*/ 26 w 30"/>
                <a:gd name="T13" fmla="*/ 58 h 60"/>
                <a:gd name="T14" fmla="*/ 30 w 30"/>
                <a:gd name="T15" fmla="*/ 58 h 60"/>
                <a:gd name="T16" fmla="*/ 30 w 30"/>
                <a:gd name="T17" fmla="*/ 58 h 60"/>
                <a:gd name="T18" fmla="*/ 30 w 30"/>
                <a:gd name="T19" fmla="*/ 60 h 60"/>
                <a:gd name="T20" fmla="*/ 0 w 30"/>
                <a:gd name="T21" fmla="*/ 60 h 60"/>
                <a:gd name="T22" fmla="*/ 0 w 30"/>
                <a:gd name="T23" fmla="*/ 58 h 60"/>
                <a:gd name="T24" fmla="*/ 2 w 30"/>
                <a:gd name="T25" fmla="*/ 58 h 60"/>
                <a:gd name="T26" fmla="*/ 6 w 30"/>
                <a:gd name="T27" fmla="*/ 58 h 60"/>
                <a:gd name="T28" fmla="*/ 8 w 30"/>
                <a:gd name="T29" fmla="*/ 58 h 60"/>
                <a:gd name="T30" fmla="*/ 8 w 30"/>
                <a:gd name="T31" fmla="*/ 56 h 60"/>
                <a:gd name="T32" fmla="*/ 10 w 30"/>
                <a:gd name="T33" fmla="*/ 54 h 60"/>
                <a:gd name="T34" fmla="*/ 10 w 30"/>
                <a:gd name="T35" fmla="*/ 52 h 60"/>
                <a:gd name="T36" fmla="*/ 10 w 30"/>
                <a:gd name="T37" fmla="*/ 48 h 60"/>
                <a:gd name="T38" fmla="*/ 10 w 30"/>
                <a:gd name="T39" fmla="*/ 18 h 60"/>
                <a:gd name="T40" fmla="*/ 10 w 30"/>
                <a:gd name="T41" fmla="*/ 14 h 60"/>
                <a:gd name="T42" fmla="*/ 10 w 30"/>
                <a:gd name="T43" fmla="*/ 14 h 60"/>
                <a:gd name="T44" fmla="*/ 8 w 30"/>
                <a:gd name="T45" fmla="*/ 12 h 60"/>
                <a:gd name="T46" fmla="*/ 8 w 30"/>
                <a:gd name="T47" fmla="*/ 12 h 60"/>
                <a:gd name="T48" fmla="*/ 8 w 30"/>
                <a:gd name="T49" fmla="*/ 12 h 60"/>
                <a:gd name="T50" fmla="*/ 6 w 30"/>
                <a:gd name="T51" fmla="*/ 10 h 60"/>
                <a:gd name="T52" fmla="*/ 4 w 30"/>
                <a:gd name="T53" fmla="*/ 12 h 60"/>
                <a:gd name="T54" fmla="*/ 2 w 30"/>
                <a:gd name="T55" fmla="*/ 12 h 60"/>
                <a:gd name="T56" fmla="*/ 0 w 30"/>
                <a:gd name="T57" fmla="*/ 10 h 60"/>
                <a:gd name="T58" fmla="*/ 22 w 30"/>
                <a:gd name="T59" fmla="*/ 0 h 60"/>
                <a:gd name="T60" fmla="*/ 22 w 30"/>
                <a:gd name="T61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0" h="60">
                  <a:moveTo>
                    <a:pt x="22" y="0"/>
                  </a:moveTo>
                  <a:lnTo>
                    <a:pt x="22" y="48"/>
                  </a:lnTo>
                  <a:lnTo>
                    <a:pt x="22" y="52"/>
                  </a:lnTo>
                  <a:lnTo>
                    <a:pt x="22" y="54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30" y="58"/>
                  </a:lnTo>
                  <a:lnTo>
                    <a:pt x="30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2" y="58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10" y="54"/>
                  </a:lnTo>
                  <a:lnTo>
                    <a:pt x="10" y="52"/>
                  </a:lnTo>
                  <a:lnTo>
                    <a:pt x="10" y="48"/>
                  </a:lnTo>
                  <a:lnTo>
                    <a:pt x="10" y="18"/>
                  </a:lnTo>
                  <a:lnTo>
                    <a:pt x="10" y="14"/>
                  </a:lnTo>
                  <a:lnTo>
                    <a:pt x="8" y="12"/>
                  </a:lnTo>
                  <a:lnTo>
                    <a:pt x="6" y="10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1" name="Freeform 389"/>
            <p:cNvSpPr>
              <a:spLocks noEditPoints="1"/>
            </p:cNvSpPr>
            <p:nvPr/>
          </p:nvSpPr>
          <p:spPr bwMode="auto">
            <a:xfrm>
              <a:off x="4050" y="2678"/>
              <a:ext cx="38" cy="60"/>
            </a:xfrm>
            <a:custGeom>
              <a:avLst/>
              <a:gdLst>
                <a:gd name="T0" fmla="*/ 32 w 38"/>
                <a:gd name="T1" fmla="*/ 32 h 60"/>
                <a:gd name="T2" fmla="*/ 38 w 38"/>
                <a:gd name="T3" fmla="*/ 40 h 60"/>
                <a:gd name="T4" fmla="*/ 36 w 38"/>
                <a:gd name="T5" fmla="*/ 50 h 60"/>
                <a:gd name="T6" fmla="*/ 28 w 38"/>
                <a:gd name="T7" fmla="*/ 58 h 60"/>
                <a:gd name="T8" fmla="*/ 18 w 38"/>
                <a:gd name="T9" fmla="*/ 60 h 60"/>
                <a:gd name="T10" fmla="*/ 8 w 38"/>
                <a:gd name="T11" fmla="*/ 58 h 60"/>
                <a:gd name="T12" fmla="*/ 2 w 38"/>
                <a:gd name="T13" fmla="*/ 52 h 60"/>
                <a:gd name="T14" fmla="*/ 2 w 38"/>
                <a:gd name="T15" fmla="*/ 42 h 60"/>
                <a:gd name="T16" fmla="*/ 8 w 38"/>
                <a:gd name="T17" fmla="*/ 34 h 60"/>
                <a:gd name="T18" fmla="*/ 6 w 38"/>
                <a:gd name="T19" fmla="*/ 26 h 60"/>
                <a:gd name="T20" fmla="*/ 2 w 38"/>
                <a:gd name="T21" fmla="*/ 20 h 60"/>
                <a:gd name="T22" fmla="*/ 2 w 38"/>
                <a:gd name="T23" fmla="*/ 10 h 60"/>
                <a:gd name="T24" fmla="*/ 10 w 38"/>
                <a:gd name="T25" fmla="*/ 2 h 60"/>
                <a:gd name="T26" fmla="*/ 20 w 38"/>
                <a:gd name="T27" fmla="*/ 0 h 60"/>
                <a:gd name="T28" fmla="*/ 32 w 38"/>
                <a:gd name="T29" fmla="*/ 4 h 60"/>
                <a:gd name="T30" fmla="*/ 38 w 38"/>
                <a:gd name="T31" fmla="*/ 14 h 60"/>
                <a:gd name="T32" fmla="*/ 34 w 38"/>
                <a:gd name="T33" fmla="*/ 22 h 60"/>
                <a:gd name="T34" fmla="*/ 28 w 38"/>
                <a:gd name="T35" fmla="*/ 26 h 60"/>
                <a:gd name="T36" fmla="*/ 26 w 38"/>
                <a:gd name="T37" fmla="*/ 22 h 60"/>
                <a:gd name="T38" fmla="*/ 26 w 38"/>
                <a:gd name="T39" fmla="*/ 16 h 60"/>
                <a:gd name="T40" fmla="*/ 26 w 38"/>
                <a:gd name="T41" fmla="*/ 8 h 60"/>
                <a:gd name="T42" fmla="*/ 22 w 38"/>
                <a:gd name="T43" fmla="*/ 4 h 60"/>
                <a:gd name="T44" fmla="*/ 18 w 38"/>
                <a:gd name="T45" fmla="*/ 4 h 60"/>
                <a:gd name="T46" fmla="*/ 14 w 38"/>
                <a:gd name="T47" fmla="*/ 8 h 60"/>
                <a:gd name="T48" fmla="*/ 14 w 38"/>
                <a:gd name="T49" fmla="*/ 14 h 60"/>
                <a:gd name="T50" fmla="*/ 20 w 38"/>
                <a:gd name="T51" fmla="*/ 20 h 60"/>
                <a:gd name="T52" fmla="*/ 16 w 38"/>
                <a:gd name="T53" fmla="*/ 34 h 60"/>
                <a:gd name="T54" fmla="*/ 14 w 38"/>
                <a:gd name="T55" fmla="*/ 36 h 60"/>
                <a:gd name="T56" fmla="*/ 12 w 38"/>
                <a:gd name="T57" fmla="*/ 40 h 60"/>
                <a:gd name="T58" fmla="*/ 10 w 38"/>
                <a:gd name="T59" fmla="*/ 46 h 60"/>
                <a:gd name="T60" fmla="*/ 12 w 38"/>
                <a:gd name="T61" fmla="*/ 52 h 60"/>
                <a:gd name="T62" fmla="*/ 14 w 38"/>
                <a:gd name="T63" fmla="*/ 56 h 60"/>
                <a:gd name="T64" fmla="*/ 18 w 38"/>
                <a:gd name="T65" fmla="*/ 58 h 60"/>
                <a:gd name="T66" fmla="*/ 24 w 38"/>
                <a:gd name="T67" fmla="*/ 56 h 60"/>
                <a:gd name="T68" fmla="*/ 26 w 38"/>
                <a:gd name="T69" fmla="*/ 50 h 60"/>
                <a:gd name="T70" fmla="*/ 22 w 38"/>
                <a:gd name="T71" fmla="*/ 3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8" h="60">
                  <a:moveTo>
                    <a:pt x="28" y="26"/>
                  </a:moveTo>
                  <a:lnTo>
                    <a:pt x="32" y="32"/>
                  </a:lnTo>
                  <a:lnTo>
                    <a:pt x="36" y="36"/>
                  </a:lnTo>
                  <a:lnTo>
                    <a:pt x="38" y="40"/>
                  </a:lnTo>
                  <a:lnTo>
                    <a:pt x="38" y="44"/>
                  </a:lnTo>
                  <a:lnTo>
                    <a:pt x="36" y="50"/>
                  </a:lnTo>
                  <a:lnTo>
                    <a:pt x="32" y="56"/>
                  </a:lnTo>
                  <a:lnTo>
                    <a:pt x="28" y="58"/>
                  </a:lnTo>
                  <a:lnTo>
                    <a:pt x="24" y="60"/>
                  </a:lnTo>
                  <a:lnTo>
                    <a:pt x="18" y="60"/>
                  </a:lnTo>
                  <a:lnTo>
                    <a:pt x="14" y="60"/>
                  </a:lnTo>
                  <a:lnTo>
                    <a:pt x="8" y="58"/>
                  </a:lnTo>
                  <a:lnTo>
                    <a:pt x="6" y="56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2" y="42"/>
                  </a:lnTo>
                  <a:lnTo>
                    <a:pt x="4" y="38"/>
                  </a:lnTo>
                  <a:lnTo>
                    <a:pt x="8" y="34"/>
                  </a:lnTo>
                  <a:lnTo>
                    <a:pt x="12" y="32"/>
                  </a:lnTo>
                  <a:lnTo>
                    <a:pt x="6" y="26"/>
                  </a:lnTo>
                  <a:lnTo>
                    <a:pt x="4" y="22"/>
                  </a:lnTo>
                  <a:lnTo>
                    <a:pt x="2" y="20"/>
                  </a:lnTo>
                  <a:lnTo>
                    <a:pt x="2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2" y="4"/>
                  </a:lnTo>
                  <a:lnTo>
                    <a:pt x="36" y="8"/>
                  </a:lnTo>
                  <a:lnTo>
                    <a:pt x="38" y="14"/>
                  </a:lnTo>
                  <a:lnTo>
                    <a:pt x="36" y="18"/>
                  </a:lnTo>
                  <a:lnTo>
                    <a:pt x="34" y="22"/>
                  </a:lnTo>
                  <a:lnTo>
                    <a:pt x="32" y="24"/>
                  </a:lnTo>
                  <a:lnTo>
                    <a:pt x="28" y="26"/>
                  </a:lnTo>
                  <a:close/>
                  <a:moveTo>
                    <a:pt x="24" y="24"/>
                  </a:moveTo>
                  <a:lnTo>
                    <a:pt x="26" y="22"/>
                  </a:lnTo>
                  <a:lnTo>
                    <a:pt x="26" y="20"/>
                  </a:lnTo>
                  <a:lnTo>
                    <a:pt x="26" y="16"/>
                  </a:lnTo>
                  <a:lnTo>
                    <a:pt x="28" y="14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14" y="14"/>
                  </a:lnTo>
                  <a:lnTo>
                    <a:pt x="16" y="16"/>
                  </a:lnTo>
                  <a:lnTo>
                    <a:pt x="20" y="20"/>
                  </a:lnTo>
                  <a:lnTo>
                    <a:pt x="24" y="24"/>
                  </a:lnTo>
                  <a:close/>
                  <a:moveTo>
                    <a:pt x="16" y="34"/>
                  </a:moveTo>
                  <a:lnTo>
                    <a:pt x="14" y="34"/>
                  </a:lnTo>
                  <a:lnTo>
                    <a:pt x="14" y="36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0" y="44"/>
                  </a:lnTo>
                  <a:lnTo>
                    <a:pt x="10" y="46"/>
                  </a:lnTo>
                  <a:lnTo>
                    <a:pt x="10" y="50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4" y="44"/>
                  </a:lnTo>
                  <a:lnTo>
                    <a:pt x="22" y="38"/>
                  </a:lnTo>
                  <a:lnTo>
                    <a:pt x="16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2" name="Freeform 390"/>
            <p:cNvSpPr>
              <a:spLocks noEditPoints="1"/>
            </p:cNvSpPr>
            <p:nvPr/>
          </p:nvSpPr>
          <p:spPr bwMode="auto">
            <a:xfrm>
              <a:off x="4098" y="2678"/>
              <a:ext cx="76" cy="60"/>
            </a:xfrm>
            <a:custGeom>
              <a:avLst/>
              <a:gdLst>
                <a:gd name="T0" fmla="*/ 22 w 76"/>
                <a:gd name="T1" fmla="*/ 60 h 60"/>
                <a:gd name="T2" fmla="*/ 56 w 76"/>
                <a:gd name="T3" fmla="*/ 0 h 60"/>
                <a:gd name="T4" fmla="*/ 14 w 76"/>
                <a:gd name="T5" fmla="*/ 0 h 60"/>
                <a:gd name="T6" fmla="*/ 26 w 76"/>
                <a:gd name="T7" fmla="*/ 4 h 60"/>
                <a:gd name="T8" fmla="*/ 30 w 76"/>
                <a:gd name="T9" fmla="*/ 16 h 60"/>
                <a:gd name="T10" fmla="*/ 26 w 76"/>
                <a:gd name="T11" fmla="*/ 26 h 60"/>
                <a:gd name="T12" fmla="*/ 14 w 76"/>
                <a:gd name="T13" fmla="*/ 30 h 60"/>
                <a:gd name="T14" fmla="*/ 4 w 76"/>
                <a:gd name="T15" fmla="*/ 26 h 60"/>
                <a:gd name="T16" fmla="*/ 0 w 76"/>
                <a:gd name="T17" fmla="*/ 16 h 60"/>
                <a:gd name="T18" fmla="*/ 4 w 76"/>
                <a:gd name="T19" fmla="*/ 4 h 60"/>
                <a:gd name="T20" fmla="*/ 14 w 76"/>
                <a:gd name="T21" fmla="*/ 0 h 60"/>
                <a:gd name="T22" fmla="*/ 14 w 76"/>
                <a:gd name="T23" fmla="*/ 2 h 60"/>
                <a:gd name="T24" fmla="*/ 12 w 76"/>
                <a:gd name="T25" fmla="*/ 4 h 60"/>
                <a:gd name="T26" fmla="*/ 12 w 76"/>
                <a:gd name="T27" fmla="*/ 10 h 60"/>
                <a:gd name="T28" fmla="*/ 12 w 76"/>
                <a:gd name="T29" fmla="*/ 22 h 60"/>
                <a:gd name="T30" fmla="*/ 12 w 76"/>
                <a:gd name="T31" fmla="*/ 28 h 60"/>
                <a:gd name="T32" fmla="*/ 14 w 76"/>
                <a:gd name="T33" fmla="*/ 28 h 60"/>
                <a:gd name="T34" fmla="*/ 16 w 76"/>
                <a:gd name="T35" fmla="*/ 28 h 60"/>
                <a:gd name="T36" fmla="*/ 18 w 76"/>
                <a:gd name="T37" fmla="*/ 28 h 60"/>
                <a:gd name="T38" fmla="*/ 18 w 76"/>
                <a:gd name="T39" fmla="*/ 22 h 60"/>
                <a:gd name="T40" fmla="*/ 18 w 76"/>
                <a:gd name="T41" fmla="*/ 10 h 60"/>
                <a:gd name="T42" fmla="*/ 18 w 76"/>
                <a:gd name="T43" fmla="*/ 4 h 60"/>
                <a:gd name="T44" fmla="*/ 16 w 76"/>
                <a:gd name="T45" fmla="*/ 2 h 60"/>
                <a:gd name="T46" fmla="*/ 62 w 76"/>
                <a:gd name="T47" fmla="*/ 30 h 60"/>
                <a:gd name="T48" fmla="*/ 72 w 76"/>
                <a:gd name="T49" fmla="*/ 34 h 60"/>
                <a:gd name="T50" fmla="*/ 76 w 76"/>
                <a:gd name="T51" fmla="*/ 46 h 60"/>
                <a:gd name="T52" fmla="*/ 72 w 76"/>
                <a:gd name="T53" fmla="*/ 56 h 60"/>
                <a:gd name="T54" fmla="*/ 62 w 76"/>
                <a:gd name="T55" fmla="*/ 60 h 60"/>
                <a:gd name="T56" fmla="*/ 52 w 76"/>
                <a:gd name="T57" fmla="*/ 56 h 60"/>
                <a:gd name="T58" fmla="*/ 48 w 76"/>
                <a:gd name="T59" fmla="*/ 46 h 60"/>
                <a:gd name="T60" fmla="*/ 52 w 76"/>
                <a:gd name="T61" fmla="*/ 34 h 60"/>
                <a:gd name="T62" fmla="*/ 62 w 76"/>
                <a:gd name="T63" fmla="*/ 30 h 60"/>
                <a:gd name="T64" fmla="*/ 62 w 76"/>
                <a:gd name="T65" fmla="*/ 32 h 60"/>
                <a:gd name="T66" fmla="*/ 60 w 76"/>
                <a:gd name="T67" fmla="*/ 34 h 60"/>
                <a:gd name="T68" fmla="*/ 58 w 76"/>
                <a:gd name="T69" fmla="*/ 40 h 60"/>
                <a:gd name="T70" fmla="*/ 58 w 76"/>
                <a:gd name="T71" fmla="*/ 52 h 60"/>
                <a:gd name="T72" fmla="*/ 60 w 76"/>
                <a:gd name="T73" fmla="*/ 58 h 60"/>
                <a:gd name="T74" fmla="*/ 62 w 76"/>
                <a:gd name="T75" fmla="*/ 58 h 60"/>
                <a:gd name="T76" fmla="*/ 62 w 76"/>
                <a:gd name="T77" fmla="*/ 58 h 60"/>
                <a:gd name="T78" fmla="*/ 64 w 76"/>
                <a:gd name="T79" fmla="*/ 58 h 60"/>
                <a:gd name="T80" fmla="*/ 66 w 76"/>
                <a:gd name="T81" fmla="*/ 52 h 60"/>
                <a:gd name="T82" fmla="*/ 66 w 76"/>
                <a:gd name="T83" fmla="*/ 40 h 60"/>
                <a:gd name="T84" fmla="*/ 64 w 76"/>
                <a:gd name="T85" fmla="*/ 34 h 60"/>
                <a:gd name="T86" fmla="*/ 62 w 76"/>
                <a:gd name="T87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" h="60">
                  <a:moveTo>
                    <a:pt x="62" y="0"/>
                  </a:moveTo>
                  <a:lnTo>
                    <a:pt x="22" y="60"/>
                  </a:lnTo>
                  <a:lnTo>
                    <a:pt x="16" y="60"/>
                  </a:lnTo>
                  <a:lnTo>
                    <a:pt x="56" y="0"/>
                  </a:lnTo>
                  <a:lnTo>
                    <a:pt x="62" y="0"/>
                  </a:lnTo>
                  <a:close/>
                  <a:moveTo>
                    <a:pt x="14" y="0"/>
                  </a:moveTo>
                  <a:lnTo>
                    <a:pt x="20" y="2"/>
                  </a:lnTo>
                  <a:lnTo>
                    <a:pt x="26" y="4"/>
                  </a:lnTo>
                  <a:lnTo>
                    <a:pt x="28" y="10"/>
                  </a:lnTo>
                  <a:lnTo>
                    <a:pt x="30" y="16"/>
                  </a:lnTo>
                  <a:lnTo>
                    <a:pt x="28" y="22"/>
                  </a:lnTo>
                  <a:lnTo>
                    <a:pt x="26" y="26"/>
                  </a:lnTo>
                  <a:lnTo>
                    <a:pt x="20" y="30"/>
                  </a:lnTo>
                  <a:lnTo>
                    <a:pt x="14" y="30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4" y="0"/>
                  </a:lnTo>
                  <a:close/>
                  <a:moveTo>
                    <a:pt x="14" y="2"/>
                  </a:moveTo>
                  <a:lnTo>
                    <a:pt x="14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10"/>
                  </a:lnTo>
                  <a:lnTo>
                    <a:pt x="12" y="16"/>
                  </a:lnTo>
                  <a:lnTo>
                    <a:pt x="12" y="22"/>
                  </a:lnTo>
                  <a:lnTo>
                    <a:pt x="12" y="26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8" y="22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4" y="2"/>
                  </a:lnTo>
                  <a:close/>
                  <a:moveTo>
                    <a:pt x="62" y="30"/>
                  </a:moveTo>
                  <a:lnTo>
                    <a:pt x="68" y="32"/>
                  </a:lnTo>
                  <a:lnTo>
                    <a:pt x="72" y="34"/>
                  </a:lnTo>
                  <a:lnTo>
                    <a:pt x="76" y="40"/>
                  </a:lnTo>
                  <a:lnTo>
                    <a:pt x="76" y="46"/>
                  </a:lnTo>
                  <a:lnTo>
                    <a:pt x="76" y="52"/>
                  </a:lnTo>
                  <a:lnTo>
                    <a:pt x="72" y="56"/>
                  </a:lnTo>
                  <a:lnTo>
                    <a:pt x="68" y="60"/>
                  </a:lnTo>
                  <a:lnTo>
                    <a:pt x="62" y="60"/>
                  </a:lnTo>
                  <a:lnTo>
                    <a:pt x="56" y="60"/>
                  </a:lnTo>
                  <a:lnTo>
                    <a:pt x="52" y="56"/>
                  </a:lnTo>
                  <a:lnTo>
                    <a:pt x="48" y="52"/>
                  </a:lnTo>
                  <a:lnTo>
                    <a:pt x="48" y="46"/>
                  </a:lnTo>
                  <a:lnTo>
                    <a:pt x="48" y="40"/>
                  </a:lnTo>
                  <a:lnTo>
                    <a:pt x="52" y="34"/>
                  </a:lnTo>
                  <a:lnTo>
                    <a:pt x="56" y="32"/>
                  </a:lnTo>
                  <a:lnTo>
                    <a:pt x="62" y="30"/>
                  </a:lnTo>
                  <a:close/>
                  <a:moveTo>
                    <a:pt x="62" y="32"/>
                  </a:moveTo>
                  <a:lnTo>
                    <a:pt x="62" y="32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60" y="36"/>
                  </a:lnTo>
                  <a:lnTo>
                    <a:pt x="58" y="40"/>
                  </a:lnTo>
                  <a:lnTo>
                    <a:pt x="58" y="46"/>
                  </a:lnTo>
                  <a:lnTo>
                    <a:pt x="58" y="52"/>
                  </a:lnTo>
                  <a:lnTo>
                    <a:pt x="60" y="56"/>
                  </a:lnTo>
                  <a:lnTo>
                    <a:pt x="60" y="58"/>
                  </a:lnTo>
                  <a:lnTo>
                    <a:pt x="62" y="58"/>
                  </a:lnTo>
                  <a:lnTo>
                    <a:pt x="64" y="58"/>
                  </a:lnTo>
                  <a:lnTo>
                    <a:pt x="66" y="56"/>
                  </a:lnTo>
                  <a:lnTo>
                    <a:pt x="66" y="52"/>
                  </a:lnTo>
                  <a:lnTo>
                    <a:pt x="66" y="46"/>
                  </a:lnTo>
                  <a:lnTo>
                    <a:pt x="66" y="40"/>
                  </a:lnTo>
                  <a:lnTo>
                    <a:pt x="66" y="36"/>
                  </a:lnTo>
                  <a:lnTo>
                    <a:pt x="64" y="34"/>
                  </a:lnTo>
                  <a:lnTo>
                    <a:pt x="64" y="32"/>
                  </a:lnTo>
                  <a:lnTo>
                    <a:pt x="6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3" name="Rectangle 391"/>
            <p:cNvSpPr>
              <a:spLocks noChangeArrowheads="1"/>
            </p:cNvSpPr>
            <p:nvPr/>
          </p:nvSpPr>
          <p:spPr bwMode="auto">
            <a:xfrm>
              <a:off x="4200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4" name="Rectangle 392"/>
            <p:cNvSpPr>
              <a:spLocks noChangeArrowheads="1"/>
            </p:cNvSpPr>
            <p:nvPr/>
          </p:nvSpPr>
          <p:spPr bwMode="auto">
            <a:xfrm>
              <a:off x="1552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5" name="Freeform 393"/>
            <p:cNvSpPr>
              <a:spLocks noEditPoints="1"/>
            </p:cNvSpPr>
            <p:nvPr/>
          </p:nvSpPr>
          <p:spPr bwMode="auto">
            <a:xfrm>
              <a:off x="1586" y="2806"/>
              <a:ext cx="36" cy="42"/>
            </a:xfrm>
            <a:custGeom>
              <a:avLst/>
              <a:gdLst>
                <a:gd name="T0" fmla="*/ 18 w 36"/>
                <a:gd name="T1" fmla="*/ 38 h 42"/>
                <a:gd name="T2" fmla="*/ 14 w 36"/>
                <a:gd name="T3" fmla="*/ 40 h 42"/>
                <a:gd name="T4" fmla="*/ 10 w 36"/>
                <a:gd name="T5" fmla="*/ 42 h 42"/>
                <a:gd name="T6" fmla="*/ 2 w 36"/>
                <a:gd name="T7" fmla="*/ 38 h 42"/>
                <a:gd name="T8" fmla="*/ 0 w 36"/>
                <a:gd name="T9" fmla="*/ 32 h 42"/>
                <a:gd name="T10" fmla="*/ 2 w 36"/>
                <a:gd name="T11" fmla="*/ 26 h 42"/>
                <a:gd name="T12" fmla="*/ 8 w 36"/>
                <a:gd name="T13" fmla="*/ 20 h 42"/>
                <a:gd name="T14" fmla="*/ 22 w 36"/>
                <a:gd name="T15" fmla="*/ 14 h 42"/>
                <a:gd name="T16" fmla="*/ 22 w 36"/>
                <a:gd name="T17" fmla="*/ 8 h 42"/>
                <a:gd name="T18" fmla="*/ 18 w 36"/>
                <a:gd name="T19" fmla="*/ 4 h 42"/>
                <a:gd name="T20" fmla="*/ 12 w 36"/>
                <a:gd name="T21" fmla="*/ 4 h 42"/>
                <a:gd name="T22" fmla="*/ 10 w 36"/>
                <a:gd name="T23" fmla="*/ 6 h 42"/>
                <a:gd name="T24" fmla="*/ 8 w 36"/>
                <a:gd name="T25" fmla="*/ 10 h 42"/>
                <a:gd name="T26" fmla="*/ 8 w 36"/>
                <a:gd name="T27" fmla="*/ 14 h 42"/>
                <a:gd name="T28" fmla="*/ 6 w 36"/>
                <a:gd name="T29" fmla="*/ 14 h 42"/>
                <a:gd name="T30" fmla="*/ 2 w 36"/>
                <a:gd name="T31" fmla="*/ 14 h 42"/>
                <a:gd name="T32" fmla="*/ 2 w 36"/>
                <a:gd name="T33" fmla="*/ 10 h 42"/>
                <a:gd name="T34" fmla="*/ 6 w 36"/>
                <a:gd name="T35" fmla="*/ 4 h 42"/>
                <a:gd name="T36" fmla="*/ 16 w 36"/>
                <a:gd name="T37" fmla="*/ 0 h 42"/>
                <a:gd name="T38" fmla="*/ 24 w 36"/>
                <a:gd name="T39" fmla="*/ 2 h 42"/>
                <a:gd name="T40" fmla="*/ 28 w 36"/>
                <a:gd name="T41" fmla="*/ 6 h 42"/>
                <a:gd name="T42" fmla="*/ 28 w 36"/>
                <a:gd name="T43" fmla="*/ 14 h 42"/>
                <a:gd name="T44" fmla="*/ 30 w 36"/>
                <a:gd name="T45" fmla="*/ 32 h 42"/>
                <a:gd name="T46" fmla="*/ 30 w 36"/>
                <a:gd name="T47" fmla="*/ 34 h 42"/>
                <a:gd name="T48" fmla="*/ 30 w 36"/>
                <a:gd name="T49" fmla="*/ 36 h 42"/>
                <a:gd name="T50" fmla="*/ 32 w 36"/>
                <a:gd name="T51" fmla="*/ 36 h 42"/>
                <a:gd name="T52" fmla="*/ 34 w 36"/>
                <a:gd name="T53" fmla="*/ 34 h 42"/>
                <a:gd name="T54" fmla="*/ 36 w 36"/>
                <a:gd name="T55" fmla="*/ 34 h 42"/>
                <a:gd name="T56" fmla="*/ 26 w 36"/>
                <a:gd name="T57" fmla="*/ 42 h 42"/>
                <a:gd name="T58" fmla="*/ 22 w 36"/>
                <a:gd name="T59" fmla="*/ 40 h 42"/>
                <a:gd name="T60" fmla="*/ 22 w 36"/>
                <a:gd name="T61" fmla="*/ 34 h 42"/>
                <a:gd name="T62" fmla="*/ 22 w 36"/>
                <a:gd name="T63" fmla="*/ 18 h 42"/>
                <a:gd name="T64" fmla="*/ 14 w 36"/>
                <a:gd name="T65" fmla="*/ 20 h 42"/>
                <a:gd name="T66" fmla="*/ 8 w 36"/>
                <a:gd name="T67" fmla="*/ 24 h 42"/>
                <a:gd name="T68" fmla="*/ 8 w 36"/>
                <a:gd name="T69" fmla="*/ 28 h 42"/>
                <a:gd name="T70" fmla="*/ 8 w 36"/>
                <a:gd name="T71" fmla="*/ 34 h 42"/>
                <a:gd name="T72" fmla="*/ 14 w 36"/>
                <a:gd name="T73" fmla="*/ 36 h 42"/>
                <a:gd name="T74" fmla="*/ 22 w 36"/>
                <a:gd name="T75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" h="42">
                  <a:moveTo>
                    <a:pt x="22" y="34"/>
                  </a:moveTo>
                  <a:lnTo>
                    <a:pt x="18" y="38"/>
                  </a:lnTo>
                  <a:lnTo>
                    <a:pt x="16" y="40"/>
                  </a:lnTo>
                  <a:lnTo>
                    <a:pt x="14" y="40"/>
                  </a:lnTo>
                  <a:lnTo>
                    <a:pt x="12" y="40"/>
                  </a:lnTo>
                  <a:lnTo>
                    <a:pt x="10" y="42"/>
                  </a:lnTo>
                  <a:lnTo>
                    <a:pt x="6" y="40"/>
                  </a:lnTo>
                  <a:lnTo>
                    <a:pt x="2" y="38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22" y="14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6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8" y="14"/>
                  </a:lnTo>
                  <a:lnTo>
                    <a:pt x="28" y="26"/>
                  </a:lnTo>
                  <a:lnTo>
                    <a:pt x="30" y="32"/>
                  </a:lnTo>
                  <a:lnTo>
                    <a:pt x="30" y="34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6" y="32"/>
                  </a:lnTo>
                  <a:lnTo>
                    <a:pt x="36" y="34"/>
                  </a:lnTo>
                  <a:lnTo>
                    <a:pt x="30" y="40"/>
                  </a:lnTo>
                  <a:lnTo>
                    <a:pt x="26" y="42"/>
                  </a:lnTo>
                  <a:lnTo>
                    <a:pt x="24" y="40"/>
                  </a:lnTo>
                  <a:lnTo>
                    <a:pt x="22" y="40"/>
                  </a:lnTo>
                  <a:lnTo>
                    <a:pt x="22" y="38"/>
                  </a:lnTo>
                  <a:lnTo>
                    <a:pt x="22" y="34"/>
                  </a:lnTo>
                  <a:close/>
                  <a:moveTo>
                    <a:pt x="22" y="32"/>
                  </a:moveTo>
                  <a:lnTo>
                    <a:pt x="22" y="18"/>
                  </a:lnTo>
                  <a:lnTo>
                    <a:pt x="16" y="20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8" y="28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4" y="36"/>
                  </a:lnTo>
                  <a:lnTo>
                    <a:pt x="16" y="34"/>
                  </a:lnTo>
                  <a:lnTo>
                    <a:pt x="2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6" name="Freeform 394"/>
            <p:cNvSpPr>
              <a:spLocks/>
            </p:cNvSpPr>
            <p:nvPr/>
          </p:nvSpPr>
          <p:spPr bwMode="auto">
            <a:xfrm>
              <a:off x="1626" y="2806"/>
              <a:ext cx="32" cy="42"/>
            </a:xfrm>
            <a:custGeom>
              <a:avLst/>
              <a:gdLst>
                <a:gd name="T0" fmla="*/ 32 w 32"/>
                <a:gd name="T1" fmla="*/ 24 h 42"/>
                <a:gd name="T2" fmla="*/ 30 w 32"/>
                <a:gd name="T3" fmla="*/ 32 h 42"/>
                <a:gd name="T4" fmla="*/ 26 w 32"/>
                <a:gd name="T5" fmla="*/ 38 h 42"/>
                <a:gd name="T6" fmla="*/ 20 w 32"/>
                <a:gd name="T7" fmla="*/ 40 h 42"/>
                <a:gd name="T8" fmla="*/ 16 w 32"/>
                <a:gd name="T9" fmla="*/ 42 h 42"/>
                <a:gd name="T10" fmla="*/ 10 w 32"/>
                <a:gd name="T11" fmla="*/ 40 h 42"/>
                <a:gd name="T12" fmla="*/ 4 w 32"/>
                <a:gd name="T13" fmla="*/ 36 h 42"/>
                <a:gd name="T14" fmla="*/ 2 w 32"/>
                <a:gd name="T15" fmla="*/ 32 h 42"/>
                <a:gd name="T16" fmla="*/ 0 w 32"/>
                <a:gd name="T17" fmla="*/ 26 h 42"/>
                <a:gd name="T18" fmla="*/ 0 w 32"/>
                <a:gd name="T19" fmla="*/ 20 h 42"/>
                <a:gd name="T20" fmla="*/ 0 w 32"/>
                <a:gd name="T21" fmla="*/ 14 h 42"/>
                <a:gd name="T22" fmla="*/ 2 w 32"/>
                <a:gd name="T23" fmla="*/ 10 h 42"/>
                <a:gd name="T24" fmla="*/ 4 w 32"/>
                <a:gd name="T25" fmla="*/ 6 h 42"/>
                <a:gd name="T26" fmla="*/ 10 w 32"/>
                <a:gd name="T27" fmla="*/ 2 h 42"/>
                <a:gd name="T28" fmla="*/ 18 w 32"/>
                <a:gd name="T29" fmla="*/ 0 h 42"/>
                <a:gd name="T30" fmla="*/ 22 w 32"/>
                <a:gd name="T31" fmla="*/ 0 h 42"/>
                <a:gd name="T32" fmla="*/ 26 w 32"/>
                <a:gd name="T33" fmla="*/ 4 h 42"/>
                <a:gd name="T34" fmla="*/ 30 w 32"/>
                <a:gd name="T35" fmla="*/ 6 h 42"/>
                <a:gd name="T36" fmla="*/ 30 w 32"/>
                <a:gd name="T37" fmla="*/ 10 h 42"/>
                <a:gd name="T38" fmla="*/ 30 w 32"/>
                <a:gd name="T39" fmla="*/ 10 h 42"/>
                <a:gd name="T40" fmla="*/ 30 w 32"/>
                <a:gd name="T41" fmla="*/ 12 h 42"/>
                <a:gd name="T42" fmla="*/ 28 w 32"/>
                <a:gd name="T43" fmla="*/ 12 h 42"/>
                <a:gd name="T44" fmla="*/ 26 w 32"/>
                <a:gd name="T45" fmla="*/ 12 h 42"/>
                <a:gd name="T46" fmla="*/ 24 w 32"/>
                <a:gd name="T47" fmla="*/ 12 h 42"/>
                <a:gd name="T48" fmla="*/ 24 w 32"/>
                <a:gd name="T49" fmla="*/ 12 h 42"/>
                <a:gd name="T50" fmla="*/ 22 w 32"/>
                <a:gd name="T51" fmla="*/ 10 h 42"/>
                <a:gd name="T52" fmla="*/ 22 w 32"/>
                <a:gd name="T53" fmla="*/ 8 h 42"/>
                <a:gd name="T54" fmla="*/ 22 w 32"/>
                <a:gd name="T55" fmla="*/ 6 h 42"/>
                <a:gd name="T56" fmla="*/ 20 w 32"/>
                <a:gd name="T57" fmla="*/ 4 h 42"/>
                <a:gd name="T58" fmla="*/ 18 w 32"/>
                <a:gd name="T59" fmla="*/ 4 h 42"/>
                <a:gd name="T60" fmla="*/ 16 w 32"/>
                <a:gd name="T61" fmla="*/ 2 h 42"/>
                <a:gd name="T62" fmla="*/ 12 w 32"/>
                <a:gd name="T63" fmla="*/ 4 h 42"/>
                <a:gd name="T64" fmla="*/ 10 w 32"/>
                <a:gd name="T65" fmla="*/ 6 h 42"/>
                <a:gd name="T66" fmla="*/ 8 w 32"/>
                <a:gd name="T67" fmla="*/ 10 h 42"/>
                <a:gd name="T68" fmla="*/ 6 w 32"/>
                <a:gd name="T69" fmla="*/ 16 h 42"/>
                <a:gd name="T70" fmla="*/ 8 w 32"/>
                <a:gd name="T71" fmla="*/ 24 h 42"/>
                <a:gd name="T72" fmla="*/ 10 w 32"/>
                <a:gd name="T73" fmla="*/ 28 h 42"/>
                <a:gd name="T74" fmla="*/ 14 w 32"/>
                <a:gd name="T75" fmla="*/ 32 h 42"/>
                <a:gd name="T76" fmla="*/ 18 w 32"/>
                <a:gd name="T77" fmla="*/ 34 h 42"/>
                <a:gd name="T78" fmla="*/ 22 w 32"/>
                <a:gd name="T79" fmla="*/ 34 h 42"/>
                <a:gd name="T80" fmla="*/ 26 w 32"/>
                <a:gd name="T81" fmla="*/ 32 h 42"/>
                <a:gd name="T82" fmla="*/ 28 w 32"/>
                <a:gd name="T83" fmla="*/ 28 h 42"/>
                <a:gd name="T84" fmla="*/ 30 w 32"/>
                <a:gd name="T85" fmla="*/ 24 h 42"/>
                <a:gd name="T86" fmla="*/ 32 w 32"/>
                <a:gd name="T87" fmla="*/ 2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" h="42">
                  <a:moveTo>
                    <a:pt x="32" y="24"/>
                  </a:moveTo>
                  <a:lnTo>
                    <a:pt x="30" y="32"/>
                  </a:lnTo>
                  <a:lnTo>
                    <a:pt x="26" y="38"/>
                  </a:lnTo>
                  <a:lnTo>
                    <a:pt x="20" y="40"/>
                  </a:lnTo>
                  <a:lnTo>
                    <a:pt x="16" y="42"/>
                  </a:lnTo>
                  <a:lnTo>
                    <a:pt x="10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30" y="6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4" y="12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8" y="24"/>
                  </a:lnTo>
                  <a:lnTo>
                    <a:pt x="10" y="28"/>
                  </a:lnTo>
                  <a:lnTo>
                    <a:pt x="14" y="32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6" y="32"/>
                  </a:lnTo>
                  <a:lnTo>
                    <a:pt x="28" y="28"/>
                  </a:lnTo>
                  <a:lnTo>
                    <a:pt x="30" y="24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7" name="Freeform 395"/>
            <p:cNvSpPr>
              <a:spLocks/>
            </p:cNvSpPr>
            <p:nvPr/>
          </p:nvSpPr>
          <p:spPr bwMode="auto">
            <a:xfrm>
              <a:off x="1662" y="2806"/>
              <a:ext cx="28" cy="40"/>
            </a:xfrm>
            <a:custGeom>
              <a:avLst/>
              <a:gdLst>
                <a:gd name="T0" fmla="*/ 14 w 28"/>
                <a:gd name="T1" fmla="*/ 0 h 40"/>
                <a:gd name="T2" fmla="*/ 14 w 28"/>
                <a:gd name="T3" fmla="*/ 10 h 40"/>
                <a:gd name="T4" fmla="*/ 16 w 28"/>
                <a:gd name="T5" fmla="*/ 4 h 40"/>
                <a:gd name="T6" fmla="*/ 20 w 28"/>
                <a:gd name="T7" fmla="*/ 2 h 40"/>
                <a:gd name="T8" fmla="*/ 24 w 28"/>
                <a:gd name="T9" fmla="*/ 0 h 40"/>
                <a:gd name="T10" fmla="*/ 26 w 28"/>
                <a:gd name="T11" fmla="*/ 0 h 40"/>
                <a:gd name="T12" fmla="*/ 28 w 28"/>
                <a:gd name="T13" fmla="*/ 2 h 40"/>
                <a:gd name="T14" fmla="*/ 28 w 28"/>
                <a:gd name="T15" fmla="*/ 4 h 40"/>
                <a:gd name="T16" fmla="*/ 28 w 28"/>
                <a:gd name="T17" fmla="*/ 6 h 40"/>
                <a:gd name="T18" fmla="*/ 28 w 28"/>
                <a:gd name="T19" fmla="*/ 8 h 40"/>
                <a:gd name="T20" fmla="*/ 28 w 28"/>
                <a:gd name="T21" fmla="*/ 8 h 40"/>
                <a:gd name="T22" fmla="*/ 26 w 28"/>
                <a:gd name="T23" fmla="*/ 10 h 40"/>
                <a:gd name="T24" fmla="*/ 26 w 28"/>
                <a:gd name="T25" fmla="*/ 10 h 40"/>
                <a:gd name="T26" fmla="*/ 24 w 28"/>
                <a:gd name="T27" fmla="*/ 10 h 40"/>
                <a:gd name="T28" fmla="*/ 22 w 28"/>
                <a:gd name="T29" fmla="*/ 8 h 40"/>
                <a:gd name="T30" fmla="*/ 20 w 28"/>
                <a:gd name="T31" fmla="*/ 6 h 40"/>
                <a:gd name="T32" fmla="*/ 20 w 28"/>
                <a:gd name="T33" fmla="*/ 6 h 40"/>
                <a:gd name="T34" fmla="*/ 18 w 28"/>
                <a:gd name="T35" fmla="*/ 6 h 40"/>
                <a:gd name="T36" fmla="*/ 18 w 28"/>
                <a:gd name="T37" fmla="*/ 8 h 40"/>
                <a:gd name="T38" fmla="*/ 16 w 28"/>
                <a:gd name="T39" fmla="*/ 10 h 40"/>
                <a:gd name="T40" fmla="*/ 14 w 28"/>
                <a:gd name="T41" fmla="*/ 14 h 40"/>
                <a:gd name="T42" fmla="*/ 14 w 28"/>
                <a:gd name="T43" fmla="*/ 32 h 40"/>
                <a:gd name="T44" fmla="*/ 14 w 28"/>
                <a:gd name="T45" fmla="*/ 34 h 40"/>
                <a:gd name="T46" fmla="*/ 14 w 28"/>
                <a:gd name="T47" fmla="*/ 36 h 40"/>
                <a:gd name="T48" fmla="*/ 14 w 28"/>
                <a:gd name="T49" fmla="*/ 38 h 40"/>
                <a:gd name="T50" fmla="*/ 16 w 28"/>
                <a:gd name="T51" fmla="*/ 38 h 40"/>
                <a:gd name="T52" fmla="*/ 18 w 28"/>
                <a:gd name="T53" fmla="*/ 40 h 40"/>
                <a:gd name="T54" fmla="*/ 20 w 28"/>
                <a:gd name="T55" fmla="*/ 40 h 40"/>
                <a:gd name="T56" fmla="*/ 20 w 28"/>
                <a:gd name="T57" fmla="*/ 40 h 40"/>
                <a:gd name="T58" fmla="*/ 0 w 28"/>
                <a:gd name="T59" fmla="*/ 40 h 40"/>
                <a:gd name="T60" fmla="*/ 0 w 28"/>
                <a:gd name="T61" fmla="*/ 40 h 40"/>
                <a:gd name="T62" fmla="*/ 2 w 28"/>
                <a:gd name="T63" fmla="*/ 40 h 40"/>
                <a:gd name="T64" fmla="*/ 4 w 28"/>
                <a:gd name="T65" fmla="*/ 38 h 40"/>
                <a:gd name="T66" fmla="*/ 6 w 28"/>
                <a:gd name="T67" fmla="*/ 38 h 40"/>
                <a:gd name="T68" fmla="*/ 6 w 28"/>
                <a:gd name="T69" fmla="*/ 36 h 40"/>
                <a:gd name="T70" fmla="*/ 6 w 28"/>
                <a:gd name="T71" fmla="*/ 34 h 40"/>
                <a:gd name="T72" fmla="*/ 6 w 28"/>
                <a:gd name="T73" fmla="*/ 32 h 40"/>
                <a:gd name="T74" fmla="*/ 6 w 28"/>
                <a:gd name="T75" fmla="*/ 16 h 40"/>
                <a:gd name="T76" fmla="*/ 6 w 28"/>
                <a:gd name="T77" fmla="*/ 10 h 40"/>
                <a:gd name="T78" fmla="*/ 6 w 28"/>
                <a:gd name="T79" fmla="*/ 8 h 40"/>
                <a:gd name="T80" fmla="*/ 6 w 28"/>
                <a:gd name="T81" fmla="*/ 6 h 40"/>
                <a:gd name="T82" fmla="*/ 4 w 28"/>
                <a:gd name="T83" fmla="*/ 6 h 40"/>
                <a:gd name="T84" fmla="*/ 4 w 28"/>
                <a:gd name="T85" fmla="*/ 6 h 40"/>
                <a:gd name="T86" fmla="*/ 4 w 28"/>
                <a:gd name="T87" fmla="*/ 4 h 40"/>
                <a:gd name="T88" fmla="*/ 2 w 28"/>
                <a:gd name="T89" fmla="*/ 6 h 40"/>
                <a:gd name="T90" fmla="*/ 0 w 28"/>
                <a:gd name="T91" fmla="*/ 6 h 40"/>
                <a:gd name="T92" fmla="*/ 0 w 28"/>
                <a:gd name="T93" fmla="*/ 4 h 40"/>
                <a:gd name="T94" fmla="*/ 12 w 28"/>
                <a:gd name="T95" fmla="*/ 0 h 40"/>
                <a:gd name="T96" fmla="*/ 14 w 28"/>
                <a:gd name="T9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" h="40">
                  <a:moveTo>
                    <a:pt x="14" y="0"/>
                  </a:moveTo>
                  <a:lnTo>
                    <a:pt x="14" y="10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8" y="8"/>
                  </a:lnTo>
                  <a:lnTo>
                    <a:pt x="16" y="10"/>
                  </a:lnTo>
                  <a:lnTo>
                    <a:pt x="14" y="14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6" y="36"/>
                  </a:lnTo>
                  <a:lnTo>
                    <a:pt x="6" y="34"/>
                  </a:lnTo>
                  <a:lnTo>
                    <a:pt x="6" y="32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8" name="Freeform 396"/>
            <p:cNvSpPr>
              <a:spLocks noEditPoints="1"/>
            </p:cNvSpPr>
            <p:nvPr/>
          </p:nvSpPr>
          <p:spPr bwMode="auto">
            <a:xfrm>
              <a:off x="1694" y="2806"/>
              <a:ext cx="32" cy="42"/>
            </a:xfrm>
            <a:custGeom>
              <a:avLst/>
              <a:gdLst>
                <a:gd name="T0" fmla="*/ 6 w 32"/>
                <a:gd name="T1" fmla="*/ 16 h 42"/>
                <a:gd name="T2" fmla="*/ 6 w 32"/>
                <a:gd name="T3" fmla="*/ 24 h 42"/>
                <a:gd name="T4" fmla="*/ 10 w 32"/>
                <a:gd name="T5" fmla="*/ 28 h 42"/>
                <a:gd name="T6" fmla="*/ 14 w 32"/>
                <a:gd name="T7" fmla="*/ 32 h 42"/>
                <a:gd name="T8" fmla="*/ 20 w 32"/>
                <a:gd name="T9" fmla="*/ 34 h 42"/>
                <a:gd name="T10" fmla="*/ 24 w 32"/>
                <a:gd name="T11" fmla="*/ 34 h 42"/>
                <a:gd name="T12" fmla="*/ 26 w 32"/>
                <a:gd name="T13" fmla="*/ 32 h 42"/>
                <a:gd name="T14" fmla="*/ 30 w 32"/>
                <a:gd name="T15" fmla="*/ 30 h 42"/>
                <a:gd name="T16" fmla="*/ 32 w 32"/>
                <a:gd name="T17" fmla="*/ 24 h 42"/>
                <a:gd name="T18" fmla="*/ 32 w 32"/>
                <a:gd name="T19" fmla="*/ 26 h 42"/>
                <a:gd name="T20" fmla="*/ 30 w 32"/>
                <a:gd name="T21" fmla="*/ 32 h 42"/>
                <a:gd name="T22" fmla="*/ 28 w 32"/>
                <a:gd name="T23" fmla="*/ 36 h 42"/>
                <a:gd name="T24" fmla="*/ 22 w 32"/>
                <a:gd name="T25" fmla="*/ 40 h 42"/>
                <a:gd name="T26" fmla="*/ 16 w 32"/>
                <a:gd name="T27" fmla="*/ 42 h 42"/>
                <a:gd name="T28" fmla="*/ 10 w 32"/>
                <a:gd name="T29" fmla="*/ 40 h 42"/>
                <a:gd name="T30" fmla="*/ 4 w 32"/>
                <a:gd name="T31" fmla="*/ 36 h 42"/>
                <a:gd name="T32" fmla="*/ 2 w 32"/>
                <a:gd name="T33" fmla="*/ 32 h 42"/>
                <a:gd name="T34" fmla="*/ 0 w 32"/>
                <a:gd name="T35" fmla="*/ 26 h 42"/>
                <a:gd name="T36" fmla="*/ 0 w 32"/>
                <a:gd name="T37" fmla="*/ 22 h 42"/>
                <a:gd name="T38" fmla="*/ 0 w 32"/>
                <a:gd name="T39" fmla="*/ 14 h 42"/>
                <a:gd name="T40" fmla="*/ 2 w 32"/>
                <a:gd name="T41" fmla="*/ 10 h 42"/>
                <a:gd name="T42" fmla="*/ 4 w 32"/>
                <a:gd name="T43" fmla="*/ 6 h 42"/>
                <a:gd name="T44" fmla="*/ 8 w 32"/>
                <a:gd name="T45" fmla="*/ 2 h 42"/>
                <a:gd name="T46" fmla="*/ 12 w 32"/>
                <a:gd name="T47" fmla="*/ 0 h 42"/>
                <a:gd name="T48" fmla="*/ 18 w 32"/>
                <a:gd name="T49" fmla="*/ 0 h 42"/>
                <a:gd name="T50" fmla="*/ 24 w 32"/>
                <a:gd name="T51" fmla="*/ 2 h 42"/>
                <a:gd name="T52" fmla="*/ 28 w 32"/>
                <a:gd name="T53" fmla="*/ 4 h 42"/>
                <a:gd name="T54" fmla="*/ 32 w 32"/>
                <a:gd name="T55" fmla="*/ 10 h 42"/>
                <a:gd name="T56" fmla="*/ 32 w 32"/>
                <a:gd name="T57" fmla="*/ 16 h 42"/>
                <a:gd name="T58" fmla="*/ 6 w 32"/>
                <a:gd name="T59" fmla="*/ 16 h 42"/>
                <a:gd name="T60" fmla="*/ 6 w 32"/>
                <a:gd name="T61" fmla="*/ 12 h 42"/>
                <a:gd name="T62" fmla="*/ 24 w 32"/>
                <a:gd name="T63" fmla="*/ 12 h 42"/>
                <a:gd name="T64" fmla="*/ 22 w 32"/>
                <a:gd name="T65" fmla="*/ 10 h 42"/>
                <a:gd name="T66" fmla="*/ 22 w 32"/>
                <a:gd name="T67" fmla="*/ 8 h 42"/>
                <a:gd name="T68" fmla="*/ 22 w 32"/>
                <a:gd name="T69" fmla="*/ 6 h 42"/>
                <a:gd name="T70" fmla="*/ 20 w 32"/>
                <a:gd name="T71" fmla="*/ 4 h 42"/>
                <a:gd name="T72" fmla="*/ 18 w 32"/>
                <a:gd name="T73" fmla="*/ 4 h 42"/>
                <a:gd name="T74" fmla="*/ 16 w 32"/>
                <a:gd name="T75" fmla="*/ 2 h 42"/>
                <a:gd name="T76" fmla="*/ 12 w 32"/>
                <a:gd name="T77" fmla="*/ 4 h 42"/>
                <a:gd name="T78" fmla="*/ 8 w 32"/>
                <a:gd name="T79" fmla="*/ 6 h 42"/>
                <a:gd name="T80" fmla="*/ 6 w 32"/>
                <a:gd name="T81" fmla="*/ 8 h 42"/>
                <a:gd name="T82" fmla="*/ 6 w 32"/>
                <a:gd name="T83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" h="42">
                  <a:moveTo>
                    <a:pt x="6" y="16"/>
                  </a:moveTo>
                  <a:lnTo>
                    <a:pt x="6" y="24"/>
                  </a:lnTo>
                  <a:lnTo>
                    <a:pt x="10" y="28"/>
                  </a:lnTo>
                  <a:lnTo>
                    <a:pt x="14" y="32"/>
                  </a:lnTo>
                  <a:lnTo>
                    <a:pt x="20" y="34"/>
                  </a:lnTo>
                  <a:lnTo>
                    <a:pt x="24" y="34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4"/>
                  </a:lnTo>
                  <a:lnTo>
                    <a:pt x="32" y="26"/>
                  </a:lnTo>
                  <a:lnTo>
                    <a:pt x="30" y="32"/>
                  </a:lnTo>
                  <a:lnTo>
                    <a:pt x="28" y="36"/>
                  </a:lnTo>
                  <a:lnTo>
                    <a:pt x="22" y="40"/>
                  </a:lnTo>
                  <a:lnTo>
                    <a:pt x="16" y="42"/>
                  </a:lnTo>
                  <a:lnTo>
                    <a:pt x="10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2" y="10"/>
                  </a:lnTo>
                  <a:lnTo>
                    <a:pt x="32" y="16"/>
                  </a:lnTo>
                  <a:lnTo>
                    <a:pt x="6" y="16"/>
                  </a:lnTo>
                  <a:close/>
                  <a:moveTo>
                    <a:pt x="6" y="12"/>
                  </a:moveTo>
                  <a:lnTo>
                    <a:pt x="24" y="12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9" name="Freeform 397"/>
            <p:cNvSpPr>
              <a:spLocks/>
            </p:cNvSpPr>
            <p:nvPr/>
          </p:nvSpPr>
          <p:spPr bwMode="auto">
            <a:xfrm>
              <a:off x="1734" y="2806"/>
              <a:ext cx="26" cy="42"/>
            </a:xfrm>
            <a:custGeom>
              <a:avLst/>
              <a:gdLst>
                <a:gd name="T0" fmla="*/ 24 w 26"/>
                <a:gd name="T1" fmla="*/ 0 h 42"/>
                <a:gd name="T2" fmla="*/ 24 w 26"/>
                <a:gd name="T3" fmla="*/ 14 h 42"/>
                <a:gd name="T4" fmla="*/ 24 w 26"/>
                <a:gd name="T5" fmla="*/ 14 h 42"/>
                <a:gd name="T6" fmla="*/ 22 w 26"/>
                <a:gd name="T7" fmla="*/ 8 h 42"/>
                <a:gd name="T8" fmla="*/ 20 w 26"/>
                <a:gd name="T9" fmla="*/ 6 h 42"/>
                <a:gd name="T10" fmla="*/ 16 w 26"/>
                <a:gd name="T11" fmla="*/ 4 h 42"/>
                <a:gd name="T12" fmla="*/ 12 w 26"/>
                <a:gd name="T13" fmla="*/ 2 h 42"/>
                <a:gd name="T14" fmla="*/ 10 w 26"/>
                <a:gd name="T15" fmla="*/ 4 h 42"/>
                <a:gd name="T16" fmla="*/ 8 w 26"/>
                <a:gd name="T17" fmla="*/ 4 h 42"/>
                <a:gd name="T18" fmla="*/ 6 w 26"/>
                <a:gd name="T19" fmla="*/ 6 h 42"/>
                <a:gd name="T20" fmla="*/ 6 w 26"/>
                <a:gd name="T21" fmla="*/ 8 h 42"/>
                <a:gd name="T22" fmla="*/ 6 w 26"/>
                <a:gd name="T23" fmla="*/ 10 h 42"/>
                <a:gd name="T24" fmla="*/ 8 w 26"/>
                <a:gd name="T25" fmla="*/ 12 h 42"/>
                <a:gd name="T26" fmla="*/ 8 w 26"/>
                <a:gd name="T27" fmla="*/ 14 h 42"/>
                <a:gd name="T28" fmla="*/ 12 w 26"/>
                <a:gd name="T29" fmla="*/ 16 h 42"/>
                <a:gd name="T30" fmla="*/ 18 w 26"/>
                <a:gd name="T31" fmla="*/ 18 h 42"/>
                <a:gd name="T32" fmla="*/ 24 w 26"/>
                <a:gd name="T33" fmla="*/ 22 h 42"/>
                <a:gd name="T34" fmla="*/ 26 w 26"/>
                <a:gd name="T35" fmla="*/ 26 h 42"/>
                <a:gd name="T36" fmla="*/ 26 w 26"/>
                <a:gd name="T37" fmla="*/ 30 h 42"/>
                <a:gd name="T38" fmla="*/ 26 w 26"/>
                <a:gd name="T39" fmla="*/ 34 h 42"/>
                <a:gd name="T40" fmla="*/ 22 w 26"/>
                <a:gd name="T41" fmla="*/ 38 h 42"/>
                <a:gd name="T42" fmla="*/ 18 w 26"/>
                <a:gd name="T43" fmla="*/ 40 h 42"/>
                <a:gd name="T44" fmla="*/ 14 w 26"/>
                <a:gd name="T45" fmla="*/ 42 h 42"/>
                <a:gd name="T46" fmla="*/ 10 w 26"/>
                <a:gd name="T47" fmla="*/ 40 h 42"/>
                <a:gd name="T48" fmla="*/ 6 w 26"/>
                <a:gd name="T49" fmla="*/ 40 h 42"/>
                <a:gd name="T50" fmla="*/ 4 w 26"/>
                <a:gd name="T51" fmla="*/ 40 h 42"/>
                <a:gd name="T52" fmla="*/ 2 w 26"/>
                <a:gd name="T53" fmla="*/ 40 h 42"/>
                <a:gd name="T54" fmla="*/ 2 w 26"/>
                <a:gd name="T55" fmla="*/ 40 h 42"/>
                <a:gd name="T56" fmla="*/ 2 w 26"/>
                <a:gd name="T57" fmla="*/ 42 h 42"/>
                <a:gd name="T58" fmla="*/ 0 w 26"/>
                <a:gd name="T59" fmla="*/ 42 h 42"/>
                <a:gd name="T60" fmla="*/ 0 w 26"/>
                <a:gd name="T61" fmla="*/ 28 h 42"/>
                <a:gd name="T62" fmla="*/ 2 w 26"/>
                <a:gd name="T63" fmla="*/ 28 h 42"/>
                <a:gd name="T64" fmla="*/ 4 w 26"/>
                <a:gd name="T65" fmla="*/ 32 h 42"/>
                <a:gd name="T66" fmla="*/ 6 w 26"/>
                <a:gd name="T67" fmla="*/ 36 h 42"/>
                <a:gd name="T68" fmla="*/ 10 w 26"/>
                <a:gd name="T69" fmla="*/ 38 h 42"/>
                <a:gd name="T70" fmla="*/ 14 w 26"/>
                <a:gd name="T71" fmla="*/ 38 h 42"/>
                <a:gd name="T72" fmla="*/ 16 w 26"/>
                <a:gd name="T73" fmla="*/ 38 h 42"/>
                <a:gd name="T74" fmla="*/ 18 w 26"/>
                <a:gd name="T75" fmla="*/ 36 h 42"/>
                <a:gd name="T76" fmla="*/ 20 w 26"/>
                <a:gd name="T77" fmla="*/ 34 h 42"/>
                <a:gd name="T78" fmla="*/ 20 w 26"/>
                <a:gd name="T79" fmla="*/ 32 h 42"/>
                <a:gd name="T80" fmla="*/ 20 w 26"/>
                <a:gd name="T81" fmla="*/ 30 h 42"/>
                <a:gd name="T82" fmla="*/ 18 w 26"/>
                <a:gd name="T83" fmla="*/ 28 h 42"/>
                <a:gd name="T84" fmla="*/ 16 w 26"/>
                <a:gd name="T85" fmla="*/ 26 h 42"/>
                <a:gd name="T86" fmla="*/ 10 w 26"/>
                <a:gd name="T87" fmla="*/ 22 h 42"/>
                <a:gd name="T88" fmla="*/ 6 w 26"/>
                <a:gd name="T89" fmla="*/ 20 h 42"/>
                <a:gd name="T90" fmla="*/ 2 w 26"/>
                <a:gd name="T91" fmla="*/ 18 h 42"/>
                <a:gd name="T92" fmla="*/ 2 w 26"/>
                <a:gd name="T93" fmla="*/ 14 h 42"/>
                <a:gd name="T94" fmla="*/ 0 w 26"/>
                <a:gd name="T95" fmla="*/ 12 h 42"/>
                <a:gd name="T96" fmla="*/ 2 w 26"/>
                <a:gd name="T97" fmla="*/ 6 h 42"/>
                <a:gd name="T98" fmla="*/ 4 w 26"/>
                <a:gd name="T99" fmla="*/ 4 h 42"/>
                <a:gd name="T100" fmla="*/ 8 w 26"/>
                <a:gd name="T101" fmla="*/ 0 h 42"/>
                <a:gd name="T102" fmla="*/ 12 w 26"/>
                <a:gd name="T103" fmla="*/ 0 h 42"/>
                <a:gd name="T104" fmla="*/ 16 w 26"/>
                <a:gd name="T105" fmla="*/ 0 h 42"/>
                <a:gd name="T106" fmla="*/ 18 w 26"/>
                <a:gd name="T107" fmla="*/ 2 h 42"/>
                <a:gd name="T108" fmla="*/ 20 w 26"/>
                <a:gd name="T109" fmla="*/ 2 h 42"/>
                <a:gd name="T110" fmla="*/ 22 w 26"/>
                <a:gd name="T111" fmla="*/ 2 h 42"/>
                <a:gd name="T112" fmla="*/ 22 w 26"/>
                <a:gd name="T113" fmla="*/ 2 h 42"/>
                <a:gd name="T114" fmla="*/ 22 w 26"/>
                <a:gd name="T115" fmla="*/ 2 h 42"/>
                <a:gd name="T116" fmla="*/ 22 w 26"/>
                <a:gd name="T117" fmla="*/ 2 h 42"/>
                <a:gd name="T118" fmla="*/ 24 w 26"/>
                <a:gd name="T119" fmla="*/ 0 h 42"/>
                <a:gd name="T120" fmla="*/ 24 w 26"/>
                <a:gd name="T1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" h="42">
                  <a:moveTo>
                    <a:pt x="24" y="0"/>
                  </a:moveTo>
                  <a:lnTo>
                    <a:pt x="24" y="14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12" y="16"/>
                  </a:lnTo>
                  <a:lnTo>
                    <a:pt x="18" y="18"/>
                  </a:lnTo>
                  <a:lnTo>
                    <a:pt x="24" y="22"/>
                  </a:lnTo>
                  <a:lnTo>
                    <a:pt x="26" y="26"/>
                  </a:lnTo>
                  <a:lnTo>
                    <a:pt x="26" y="30"/>
                  </a:lnTo>
                  <a:lnTo>
                    <a:pt x="26" y="34"/>
                  </a:lnTo>
                  <a:lnTo>
                    <a:pt x="22" y="38"/>
                  </a:lnTo>
                  <a:lnTo>
                    <a:pt x="18" y="40"/>
                  </a:lnTo>
                  <a:lnTo>
                    <a:pt x="14" y="42"/>
                  </a:lnTo>
                  <a:lnTo>
                    <a:pt x="10" y="40"/>
                  </a:lnTo>
                  <a:lnTo>
                    <a:pt x="6" y="40"/>
                  </a:lnTo>
                  <a:lnTo>
                    <a:pt x="4" y="40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0" y="42"/>
                  </a:lnTo>
                  <a:lnTo>
                    <a:pt x="0" y="28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6" y="36"/>
                  </a:lnTo>
                  <a:lnTo>
                    <a:pt x="10" y="38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8" y="36"/>
                  </a:lnTo>
                  <a:lnTo>
                    <a:pt x="20" y="34"/>
                  </a:lnTo>
                  <a:lnTo>
                    <a:pt x="20" y="32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6" y="26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0" name="Rectangle 398"/>
            <p:cNvSpPr>
              <a:spLocks noChangeArrowheads="1"/>
            </p:cNvSpPr>
            <p:nvPr/>
          </p:nvSpPr>
          <p:spPr bwMode="auto">
            <a:xfrm>
              <a:off x="1848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1" name="Rectangle 399"/>
            <p:cNvSpPr>
              <a:spLocks noChangeArrowheads="1"/>
            </p:cNvSpPr>
            <p:nvPr/>
          </p:nvSpPr>
          <p:spPr bwMode="auto">
            <a:xfrm>
              <a:off x="1864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2" name="Freeform 400"/>
            <p:cNvSpPr>
              <a:spLocks/>
            </p:cNvSpPr>
            <p:nvPr/>
          </p:nvSpPr>
          <p:spPr bwMode="auto">
            <a:xfrm>
              <a:off x="1966" y="2786"/>
              <a:ext cx="38" cy="60"/>
            </a:xfrm>
            <a:custGeom>
              <a:avLst/>
              <a:gdLst>
                <a:gd name="T0" fmla="*/ 38 w 38"/>
                <a:gd name="T1" fmla="*/ 50 h 60"/>
                <a:gd name="T2" fmla="*/ 34 w 38"/>
                <a:gd name="T3" fmla="*/ 60 h 60"/>
                <a:gd name="T4" fmla="*/ 0 w 38"/>
                <a:gd name="T5" fmla="*/ 60 h 60"/>
                <a:gd name="T6" fmla="*/ 0 w 38"/>
                <a:gd name="T7" fmla="*/ 58 h 60"/>
                <a:gd name="T8" fmla="*/ 8 w 38"/>
                <a:gd name="T9" fmla="*/ 50 h 60"/>
                <a:gd name="T10" fmla="*/ 16 w 38"/>
                <a:gd name="T11" fmla="*/ 42 h 60"/>
                <a:gd name="T12" fmla="*/ 20 w 38"/>
                <a:gd name="T13" fmla="*/ 36 h 60"/>
                <a:gd name="T14" fmla="*/ 26 w 38"/>
                <a:gd name="T15" fmla="*/ 28 h 60"/>
                <a:gd name="T16" fmla="*/ 26 w 38"/>
                <a:gd name="T17" fmla="*/ 20 h 60"/>
                <a:gd name="T18" fmla="*/ 26 w 38"/>
                <a:gd name="T19" fmla="*/ 16 h 60"/>
                <a:gd name="T20" fmla="*/ 24 w 38"/>
                <a:gd name="T21" fmla="*/ 10 h 60"/>
                <a:gd name="T22" fmla="*/ 20 w 38"/>
                <a:gd name="T23" fmla="*/ 8 h 60"/>
                <a:gd name="T24" fmla="*/ 14 w 38"/>
                <a:gd name="T25" fmla="*/ 8 h 60"/>
                <a:gd name="T26" fmla="*/ 10 w 38"/>
                <a:gd name="T27" fmla="*/ 8 h 60"/>
                <a:gd name="T28" fmla="*/ 6 w 38"/>
                <a:gd name="T29" fmla="*/ 10 h 60"/>
                <a:gd name="T30" fmla="*/ 4 w 38"/>
                <a:gd name="T31" fmla="*/ 14 h 60"/>
                <a:gd name="T32" fmla="*/ 2 w 38"/>
                <a:gd name="T33" fmla="*/ 18 h 60"/>
                <a:gd name="T34" fmla="*/ 0 w 38"/>
                <a:gd name="T35" fmla="*/ 18 h 60"/>
                <a:gd name="T36" fmla="*/ 2 w 38"/>
                <a:gd name="T37" fmla="*/ 10 h 60"/>
                <a:gd name="T38" fmla="*/ 6 w 38"/>
                <a:gd name="T39" fmla="*/ 6 h 60"/>
                <a:gd name="T40" fmla="*/ 10 w 38"/>
                <a:gd name="T41" fmla="*/ 2 h 60"/>
                <a:gd name="T42" fmla="*/ 18 w 38"/>
                <a:gd name="T43" fmla="*/ 0 h 60"/>
                <a:gd name="T44" fmla="*/ 24 w 38"/>
                <a:gd name="T45" fmla="*/ 2 h 60"/>
                <a:gd name="T46" fmla="*/ 30 w 38"/>
                <a:gd name="T47" fmla="*/ 6 h 60"/>
                <a:gd name="T48" fmla="*/ 32 w 38"/>
                <a:gd name="T49" fmla="*/ 10 h 60"/>
                <a:gd name="T50" fmla="*/ 34 w 38"/>
                <a:gd name="T51" fmla="*/ 16 h 60"/>
                <a:gd name="T52" fmla="*/ 34 w 38"/>
                <a:gd name="T53" fmla="*/ 20 h 60"/>
                <a:gd name="T54" fmla="*/ 32 w 38"/>
                <a:gd name="T55" fmla="*/ 26 h 60"/>
                <a:gd name="T56" fmla="*/ 28 w 38"/>
                <a:gd name="T57" fmla="*/ 32 h 60"/>
                <a:gd name="T58" fmla="*/ 22 w 38"/>
                <a:gd name="T59" fmla="*/ 40 h 60"/>
                <a:gd name="T60" fmla="*/ 16 w 38"/>
                <a:gd name="T61" fmla="*/ 46 h 60"/>
                <a:gd name="T62" fmla="*/ 10 w 38"/>
                <a:gd name="T63" fmla="*/ 52 h 60"/>
                <a:gd name="T64" fmla="*/ 8 w 38"/>
                <a:gd name="T65" fmla="*/ 54 h 60"/>
                <a:gd name="T66" fmla="*/ 24 w 38"/>
                <a:gd name="T67" fmla="*/ 54 h 60"/>
                <a:gd name="T68" fmla="*/ 28 w 38"/>
                <a:gd name="T69" fmla="*/ 54 h 60"/>
                <a:gd name="T70" fmla="*/ 30 w 38"/>
                <a:gd name="T71" fmla="*/ 54 h 60"/>
                <a:gd name="T72" fmla="*/ 32 w 38"/>
                <a:gd name="T73" fmla="*/ 52 h 60"/>
                <a:gd name="T74" fmla="*/ 34 w 38"/>
                <a:gd name="T75" fmla="*/ 52 h 60"/>
                <a:gd name="T76" fmla="*/ 34 w 38"/>
                <a:gd name="T77" fmla="*/ 50 h 60"/>
                <a:gd name="T78" fmla="*/ 36 w 38"/>
                <a:gd name="T79" fmla="*/ 50 h 60"/>
                <a:gd name="T80" fmla="*/ 38 w 38"/>
                <a:gd name="T81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60">
                  <a:moveTo>
                    <a:pt x="38" y="50"/>
                  </a:moveTo>
                  <a:lnTo>
                    <a:pt x="34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8" y="50"/>
                  </a:lnTo>
                  <a:lnTo>
                    <a:pt x="16" y="42"/>
                  </a:lnTo>
                  <a:lnTo>
                    <a:pt x="20" y="36"/>
                  </a:lnTo>
                  <a:lnTo>
                    <a:pt x="26" y="28"/>
                  </a:lnTo>
                  <a:lnTo>
                    <a:pt x="26" y="20"/>
                  </a:lnTo>
                  <a:lnTo>
                    <a:pt x="26" y="16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4" y="8"/>
                  </a:lnTo>
                  <a:lnTo>
                    <a:pt x="10" y="8"/>
                  </a:lnTo>
                  <a:lnTo>
                    <a:pt x="6" y="10"/>
                  </a:lnTo>
                  <a:lnTo>
                    <a:pt x="4" y="14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2" y="10"/>
                  </a:lnTo>
                  <a:lnTo>
                    <a:pt x="34" y="16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32"/>
                  </a:lnTo>
                  <a:lnTo>
                    <a:pt x="22" y="40"/>
                  </a:lnTo>
                  <a:lnTo>
                    <a:pt x="16" y="46"/>
                  </a:lnTo>
                  <a:lnTo>
                    <a:pt x="10" y="52"/>
                  </a:lnTo>
                  <a:lnTo>
                    <a:pt x="8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3" name="Freeform 401"/>
            <p:cNvSpPr>
              <a:spLocks noEditPoints="1"/>
            </p:cNvSpPr>
            <p:nvPr/>
          </p:nvSpPr>
          <p:spPr bwMode="auto">
            <a:xfrm>
              <a:off x="2012" y="2786"/>
              <a:ext cx="34" cy="62"/>
            </a:xfrm>
            <a:custGeom>
              <a:avLst/>
              <a:gdLst>
                <a:gd name="T0" fmla="*/ 6 w 34"/>
                <a:gd name="T1" fmla="*/ 26 h 62"/>
                <a:gd name="T2" fmla="*/ 2 w 34"/>
                <a:gd name="T3" fmla="*/ 18 h 62"/>
                <a:gd name="T4" fmla="*/ 2 w 34"/>
                <a:gd name="T5" fmla="*/ 10 h 62"/>
                <a:gd name="T6" fmla="*/ 12 w 34"/>
                <a:gd name="T7" fmla="*/ 2 h 62"/>
                <a:gd name="T8" fmla="*/ 24 w 34"/>
                <a:gd name="T9" fmla="*/ 2 h 62"/>
                <a:gd name="T10" fmla="*/ 32 w 34"/>
                <a:gd name="T11" fmla="*/ 8 h 62"/>
                <a:gd name="T12" fmla="*/ 32 w 34"/>
                <a:gd name="T13" fmla="*/ 16 h 62"/>
                <a:gd name="T14" fmla="*/ 28 w 34"/>
                <a:gd name="T15" fmla="*/ 24 h 62"/>
                <a:gd name="T16" fmla="*/ 28 w 34"/>
                <a:gd name="T17" fmla="*/ 34 h 62"/>
                <a:gd name="T18" fmla="*/ 34 w 34"/>
                <a:gd name="T19" fmla="*/ 42 h 62"/>
                <a:gd name="T20" fmla="*/ 34 w 34"/>
                <a:gd name="T21" fmla="*/ 52 h 62"/>
                <a:gd name="T22" fmla="*/ 24 w 34"/>
                <a:gd name="T23" fmla="*/ 60 h 62"/>
                <a:gd name="T24" fmla="*/ 12 w 34"/>
                <a:gd name="T25" fmla="*/ 60 h 62"/>
                <a:gd name="T26" fmla="*/ 4 w 34"/>
                <a:gd name="T27" fmla="*/ 56 h 62"/>
                <a:gd name="T28" fmla="*/ 0 w 34"/>
                <a:gd name="T29" fmla="*/ 46 h 62"/>
                <a:gd name="T30" fmla="*/ 4 w 34"/>
                <a:gd name="T31" fmla="*/ 40 h 62"/>
                <a:gd name="T32" fmla="*/ 12 w 34"/>
                <a:gd name="T33" fmla="*/ 32 h 62"/>
                <a:gd name="T34" fmla="*/ 22 w 34"/>
                <a:gd name="T35" fmla="*/ 22 h 62"/>
                <a:gd name="T36" fmla="*/ 26 w 34"/>
                <a:gd name="T37" fmla="*/ 16 h 62"/>
                <a:gd name="T38" fmla="*/ 24 w 34"/>
                <a:gd name="T39" fmla="*/ 10 h 62"/>
                <a:gd name="T40" fmla="*/ 20 w 34"/>
                <a:gd name="T41" fmla="*/ 4 h 62"/>
                <a:gd name="T42" fmla="*/ 14 w 34"/>
                <a:gd name="T43" fmla="*/ 4 h 62"/>
                <a:gd name="T44" fmla="*/ 10 w 34"/>
                <a:gd name="T45" fmla="*/ 8 h 62"/>
                <a:gd name="T46" fmla="*/ 10 w 34"/>
                <a:gd name="T47" fmla="*/ 14 h 62"/>
                <a:gd name="T48" fmla="*/ 12 w 34"/>
                <a:gd name="T49" fmla="*/ 18 h 62"/>
                <a:gd name="T50" fmla="*/ 20 w 34"/>
                <a:gd name="T51" fmla="*/ 26 h 62"/>
                <a:gd name="T52" fmla="*/ 12 w 34"/>
                <a:gd name="T53" fmla="*/ 36 h 62"/>
                <a:gd name="T54" fmla="*/ 10 w 34"/>
                <a:gd name="T55" fmla="*/ 42 h 62"/>
                <a:gd name="T56" fmla="*/ 10 w 34"/>
                <a:gd name="T57" fmla="*/ 52 h 62"/>
                <a:gd name="T58" fmla="*/ 14 w 34"/>
                <a:gd name="T59" fmla="*/ 58 h 62"/>
                <a:gd name="T60" fmla="*/ 22 w 34"/>
                <a:gd name="T61" fmla="*/ 58 h 62"/>
                <a:gd name="T62" fmla="*/ 26 w 34"/>
                <a:gd name="T63" fmla="*/ 54 h 62"/>
                <a:gd name="T64" fmla="*/ 26 w 34"/>
                <a:gd name="T65" fmla="*/ 46 h 62"/>
                <a:gd name="T66" fmla="*/ 22 w 34"/>
                <a:gd name="T67" fmla="*/ 40 h 62"/>
                <a:gd name="T68" fmla="*/ 14 w 34"/>
                <a:gd name="T69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4" h="62">
                  <a:moveTo>
                    <a:pt x="12" y="32"/>
                  </a:moveTo>
                  <a:lnTo>
                    <a:pt x="6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4" y="14"/>
                  </a:lnTo>
                  <a:lnTo>
                    <a:pt x="32" y="16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2" y="28"/>
                  </a:lnTo>
                  <a:lnTo>
                    <a:pt x="28" y="34"/>
                  </a:lnTo>
                  <a:lnTo>
                    <a:pt x="32" y="38"/>
                  </a:lnTo>
                  <a:lnTo>
                    <a:pt x="34" y="42"/>
                  </a:lnTo>
                  <a:lnTo>
                    <a:pt x="34" y="46"/>
                  </a:lnTo>
                  <a:lnTo>
                    <a:pt x="34" y="52"/>
                  </a:lnTo>
                  <a:lnTo>
                    <a:pt x="30" y="56"/>
                  </a:lnTo>
                  <a:lnTo>
                    <a:pt x="24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8"/>
                  </a:lnTo>
                  <a:lnTo>
                    <a:pt x="4" y="56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2" y="44"/>
                  </a:lnTo>
                  <a:lnTo>
                    <a:pt x="4" y="40"/>
                  </a:lnTo>
                  <a:lnTo>
                    <a:pt x="6" y="36"/>
                  </a:lnTo>
                  <a:lnTo>
                    <a:pt x="12" y="32"/>
                  </a:lnTo>
                  <a:close/>
                  <a:moveTo>
                    <a:pt x="20" y="26"/>
                  </a:moveTo>
                  <a:lnTo>
                    <a:pt x="22" y="22"/>
                  </a:lnTo>
                  <a:lnTo>
                    <a:pt x="24" y="20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4" y="10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12" y="18"/>
                  </a:lnTo>
                  <a:lnTo>
                    <a:pt x="14" y="20"/>
                  </a:lnTo>
                  <a:lnTo>
                    <a:pt x="20" y="26"/>
                  </a:lnTo>
                  <a:close/>
                  <a:moveTo>
                    <a:pt x="14" y="32"/>
                  </a:moveTo>
                  <a:lnTo>
                    <a:pt x="12" y="36"/>
                  </a:lnTo>
                  <a:lnTo>
                    <a:pt x="10" y="40"/>
                  </a:lnTo>
                  <a:lnTo>
                    <a:pt x="10" y="42"/>
                  </a:lnTo>
                  <a:lnTo>
                    <a:pt x="8" y="46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6" y="46"/>
                  </a:lnTo>
                  <a:lnTo>
                    <a:pt x="24" y="44"/>
                  </a:lnTo>
                  <a:lnTo>
                    <a:pt x="22" y="40"/>
                  </a:lnTo>
                  <a:lnTo>
                    <a:pt x="18" y="38"/>
                  </a:lnTo>
                  <a:lnTo>
                    <a:pt x="14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4" name="Freeform 402"/>
            <p:cNvSpPr>
              <a:spLocks/>
            </p:cNvSpPr>
            <p:nvPr/>
          </p:nvSpPr>
          <p:spPr bwMode="auto">
            <a:xfrm>
              <a:off x="2054" y="2788"/>
              <a:ext cx="38" cy="60"/>
            </a:xfrm>
            <a:custGeom>
              <a:avLst/>
              <a:gdLst>
                <a:gd name="T0" fmla="*/ 6 w 38"/>
                <a:gd name="T1" fmla="*/ 0 h 60"/>
                <a:gd name="T2" fmla="*/ 38 w 38"/>
                <a:gd name="T3" fmla="*/ 0 h 60"/>
                <a:gd name="T4" fmla="*/ 38 w 38"/>
                <a:gd name="T5" fmla="*/ 2 h 60"/>
                <a:gd name="T6" fmla="*/ 18 w 38"/>
                <a:gd name="T7" fmla="*/ 60 h 60"/>
                <a:gd name="T8" fmla="*/ 12 w 38"/>
                <a:gd name="T9" fmla="*/ 60 h 60"/>
                <a:gd name="T10" fmla="*/ 30 w 38"/>
                <a:gd name="T11" fmla="*/ 8 h 60"/>
                <a:gd name="T12" fmla="*/ 14 w 38"/>
                <a:gd name="T13" fmla="*/ 8 h 60"/>
                <a:gd name="T14" fmla="*/ 10 w 38"/>
                <a:gd name="T15" fmla="*/ 8 h 60"/>
                <a:gd name="T16" fmla="*/ 8 w 38"/>
                <a:gd name="T17" fmla="*/ 8 h 60"/>
                <a:gd name="T18" fmla="*/ 4 w 38"/>
                <a:gd name="T19" fmla="*/ 10 h 60"/>
                <a:gd name="T20" fmla="*/ 2 w 38"/>
                <a:gd name="T21" fmla="*/ 14 h 60"/>
                <a:gd name="T22" fmla="*/ 0 w 38"/>
                <a:gd name="T23" fmla="*/ 14 h 60"/>
                <a:gd name="T24" fmla="*/ 6 w 38"/>
                <a:gd name="T2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60">
                  <a:moveTo>
                    <a:pt x="6" y="0"/>
                  </a:moveTo>
                  <a:lnTo>
                    <a:pt x="38" y="0"/>
                  </a:lnTo>
                  <a:lnTo>
                    <a:pt x="38" y="2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30" y="8"/>
                  </a:lnTo>
                  <a:lnTo>
                    <a:pt x="14" y="8"/>
                  </a:lnTo>
                  <a:lnTo>
                    <a:pt x="10" y="8"/>
                  </a:lnTo>
                  <a:lnTo>
                    <a:pt x="8" y="8"/>
                  </a:lnTo>
                  <a:lnTo>
                    <a:pt x="4" y="10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5" name="Freeform 403"/>
            <p:cNvSpPr>
              <a:spLocks noEditPoints="1"/>
            </p:cNvSpPr>
            <p:nvPr/>
          </p:nvSpPr>
          <p:spPr bwMode="auto">
            <a:xfrm>
              <a:off x="2098" y="2786"/>
              <a:ext cx="36" cy="62"/>
            </a:xfrm>
            <a:custGeom>
              <a:avLst/>
              <a:gdLst>
                <a:gd name="T0" fmla="*/ 2 w 36"/>
                <a:gd name="T1" fmla="*/ 62 h 62"/>
                <a:gd name="T2" fmla="*/ 2 w 36"/>
                <a:gd name="T3" fmla="*/ 60 h 62"/>
                <a:gd name="T4" fmla="*/ 6 w 36"/>
                <a:gd name="T5" fmla="*/ 60 h 62"/>
                <a:gd name="T6" fmla="*/ 12 w 36"/>
                <a:gd name="T7" fmla="*/ 58 h 62"/>
                <a:gd name="T8" fmla="*/ 16 w 36"/>
                <a:gd name="T9" fmla="*/ 54 h 62"/>
                <a:gd name="T10" fmla="*/ 20 w 36"/>
                <a:gd name="T11" fmla="*/ 48 h 62"/>
                <a:gd name="T12" fmla="*/ 24 w 36"/>
                <a:gd name="T13" fmla="*/ 42 h 62"/>
                <a:gd name="T14" fmla="*/ 28 w 36"/>
                <a:gd name="T15" fmla="*/ 34 h 62"/>
                <a:gd name="T16" fmla="*/ 20 w 36"/>
                <a:gd name="T17" fmla="*/ 38 h 62"/>
                <a:gd name="T18" fmla="*/ 16 w 36"/>
                <a:gd name="T19" fmla="*/ 38 h 62"/>
                <a:gd name="T20" fmla="*/ 10 w 36"/>
                <a:gd name="T21" fmla="*/ 38 h 62"/>
                <a:gd name="T22" fmla="*/ 4 w 36"/>
                <a:gd name="T23" fmla="*/ 34 h 62"/>
                <a:gd name="T24" fmla="*/ 2 w 36"/>
                <a:gd name="T25" fmla="*/ 28 h 62"/>
                <a:gd name="T26" fmla="*/ 0 w 36"/>
                <a:gd name="T27" fmla="*/ 22 h 62"/>
                <a:gd name="T28" fmla="*/ 2 w 36"/>
                <a:gd name="T29" fmla="*/ 14 h 62"/>
                <a:gd name="T30" fmla="*/ 4 w 36"/>
                <a:gd name="T31" fmla="*/ 8 h 62"/>
                <a:gd name="T32" fmla="*/ 8 w 36"/>
                <a:gd name="T33" fmla="*/ 4 h 62"/>
                <a:gd name="T34" fmla="*/ 14 w 36"/>
                <a:gd name="T35" fmla="*/ 2 h 62"/>
                <a:gd name="T36" fmla="*/ 18 w 36"/>
                <a:gd name="T37" fmla="*/ 0 h 62"/>
                <a:gd name="T38" fmla="*/ 26 w 36"/>
                <a:gd name="T39" fmla="*/ 2 h 62"/>
                <a:gd name="T40" fmla="*/ 30 w 36"/>
                <a:gd name="T41" fmla="*/ 6 h 62"/>
                <a:gd name="T42" fmla="*/ 34 w 36"/>
                <a:gd name="T43" fmla="*/ 12 h 62"/>
                <a:gd name="T44" fmla="*/ 36 w 36"/>
                <a:gd name="T45" fmla="*/ 18 h 62"/>
                <a:gd name="T46" fmla="*/ 36 w 36"/>
                <a:gd name="T47" fmla="*/ 24 h 62"/>
                <a:gd name="T48" fmla="*/ 36 w 36"/>
                <a:gd name="T49" fmla="*/ 34 h 62"/>
                <a:gd name="T50" fmla="*/ 32 w 36"/>
                <a:gd name="T51" fmla="*/ 42 h 62"/>
                <a:gd name="T52" fmla="*/ 26 w 36"/>
                <a:gd name="T53" fmla="*/ 50 h 62"/>
                <a:gd name="T54" fmla="*/ 18 w 36"/>
                <a:gd name="T55" fmla="*/ 56 h 62"/>
                <a:gd name="T56" fmla="*/ 12 w 36"/>
                <a:gd name="T57" fmla="*/ 60 h 62"/>
                <a:gd name="T58" fmla="*/ 4 w 36"/>
                <a:gd name="T59" fmla="*/ 62 h 62"/>
                <a:gd name="T60" fmla="*/ 2 w 36"/>
                <a:gd name="T61" fmla="*/ 62 h 62"/>
                <a:gd name="T62" fmla="*/ 28 w 36"/>
                <a:gd name="T63" fmla="*/ 32 h 62"/>
                <a:gd name="T64" fmla="*/ 28 w 36"/>
                <a:gd name="T65" fmla="*/ 26 h 62"/>
                <a:gd name="T66" fmla="*/ 28 w 36"/>
                <a:gd name="T67" fmla="*/ 22 h 62"/>
                <a:gd name="T68" fmla="*/ 28 w 36"/>
                <a:gd name="T69" fmla="*/ 18 h 62"/>
                <a:gd name="T70" fmla="*/ 28 w 36"/>
                <a:gd name="T71" fmla="*/ 14 h 62"/>
                <a:gd name="T72" fmla="*/ 26 w 36"/>
                <a:gd name="T73" fmla="*/ 10 h 62"/>
                <a:gd name="T74" fmla="*/ 24 w 36"/>
                <a:gd name="T75" fmla="*/ 6 h 62"/>
                <a:gd name="T76" fmla="*/ 20 w 36"/>
                <a:gd name="T77" fmla="*/ 4 h 62"/>
                <a:gd name="T78" fmla="*/ 18 w 36"/>
                <a:gd name="T79" fmla="*/ 4 h 62"/>
                <a:gd name="T80" fmla="*/ 14 w 36"/>
                <a:gd name="T81" fmla="*/ 4 h 62"/>
                <a:gd name="T82" fmla="*/ 12 w 36"/>
                <a:gd name="T83" fmla="*/ 8 h 62"/>
                <a:gd name="T84" fmla="*/ 10 w 36"/>
                <a:gd name="T85" fmla="*/ 12 h 62"/>
                <a:gd name="T86" fmla="*/ 8 w 36"/>
                <a:gd name="T87" fmla="*/ 18 h 62"/>
                <a:gd name="T88" fmla="*/ 10 w 36"/>
                <a:gd name="T89" fmla="*/ 26 h 62"/>
                <a:gd name="T90" fmla="*/ 12 w 36"/>
                <a:gd name="T91" fmla="*/ 32 h 62"/>
                <a:gd name="T92" fmla="*/ 16 w 36"/>
                <a:gd name="T93" fmla="*/ 34 h 62"/>
                <a:gd name="T94" fmla="*/ 18 w 36"/>
                <a:gd name="T95" fmla="*/ 34 h 62"/>
                <a:gd name="T96" fmla="*/ 20 w 36"/>
                <a:gd name="T97" fmla="*/ 34 h 62"/>
                <a:gd name="T98" fmla="*/ 24 w 36"/>
                <a:gd name="T99" fmla="*/ 34 h 62"/>
                <a:gd name="T100" fmla="*/ 26 w 36"/>
                <a:gd name="T101" fmla="*/ 32 h 62"/>
                <a:gd name="T102" fmla="*/ 28 w 36"/>
                <a:gd name="T103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" h="62">
                  <a:moveTo>
                    <a:pt x="2" y="62"/>
                  </a:moveTo>
                  <a:lnTo>
                    <a:pt x="2" y="60"/>
                  </a:lnTo>
                  <a:lnTo>
                    <a:pt x="6" y="60"/>
                  </a:lnTo>
                  <a:lnTo>
                    <a:pt x="12" y="58"/>
                  </a:lnTo>
                  <a:lnTo>
                    <a:pt x="16" y="54"/>
                  </a:lnTo>
                  <a:lnTo>
                    <a:pt x="20" y="48"/>
                  </a:lnTo>
                  <a:lnTo>
                    <a:pt x="24" y="42"/>
                  </a:lnTo>
                  <a:lnTo>
                    <a:pt x="28" y="34"/>
                  </a:lnTo>
                  <a:lnTo>
                    <a:pt x="20" y="38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4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lnTo>
                    <a:pt x="36" y="24"/>
                  </a:lnTo>
                  <a:lnTo>
                    <a:pt x="36" y="34"/>
                  </a:lnTo>
                  <a:lnTo>
                    <a:pt x="32" y="42"/>
                  </a:lnTo>
                  <a:lnTo>
                    <a:pt x="26" y="50"/>
                  </a:lnTo>
                  <a:lnTo>
                    <a:pt x="18" y="56"/>
                  </a:lnTo>
                  <a:lnTo>
                    <a:pt x="12" y="60"/>
                  </a:lnTo>
                  <a:lnTo>
                    <a:pt x="4" y="62"/>
                  </a:lnTo>
                  <a:lnTo>
                    <a:pt x="2" y="62"/>
                  </a:lnTo>
                  <a:close/>
                  <a:moveTo>
                    <a:pt x="28" y="32"/>
                  </a:moveTo>
                  <a:lnTo>
                    <a:pt x="28" y="26"/>
                  </a:lnTo>
                  <a:lnTo>
                    <a:pt x="28" y="22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10" y="12"/>
                  </a:lnTo>
                  <a:lnTo>
                    <a:pt x="8" y="18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20" y="34"/>
                  </a:lnTo>
                  <a:lnTo>
                    <a:pt x="24" y="34"/>
                  </a:lnTo>
                  <a:lnTo>
                    <a:pt x="26" y="32"/>
                  </a:lnTo>
                  <a:lnTo>
                    <a:pt x="2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6" name="Rectangle 404"/>
            <p:cNvSpPr>
              <a:spLocks noChangeArrowheads="1"/>
            </p:cNvSpPr>
            <p:nvPr/>
          </p:nvSpPr>
          <p:spPr bwMode="auto">
            <a:xfrm>
              <a:off x="2232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7" name="Freeform 405"/>
            <p:cNvSpPr>
              <a:spLocks/>
            </p:cNvSpPr>
            <p:nvPr/>
          </p:nvSpPr>
          <p:spPr bwMode="auto">
            <a:xfrm>
              <a:off x="2346" y="2838"/>
              <a:ext cx="10" cy="10"/>
            </a:xfrm>
            <a:custGeom>
              <a:avLst/>
              <a:gdLst>
                <a:gd name="T0" fmla="*/ 6 w 10"/>
                <a:gd name="T1" fmla="*/ 0 h 10"/>
                <a:gd name="T2" fmla="*/ 8 w 10"/>
                <a:gd name="T3" fmla="*/ 0 h 10"/>
                <a:gd name="T4" fmla="*/ 10 w 10"/>
                <a:gd name="T5" fmla="*/ 0 h 10"/>
                <a:gd name="T6" fmla="*/ 10 w 10"/>
                <a:gd name="T7" fmla="*/ 2 h 10"/>
                <a:gd name="T8" fmla="*/ 10 w 10"/>
                <a:gd name="T9" fmla="*/ 4 h 10"/>
                <a:gd name="T10" fmla="*/ 10 w 10"/>
                <a:gd name="T11" fmla="*/ 6 h 10"/>
                <a:gd name="T12" fmla="*/ 10 w 10"/>
                <a:gd name="T13" fmla="*/ 8 h 10"/>
                <a:gd name="T14" fmla="*/ 8 w 10"/>
                <a:gd name="T15" fmla="*/ 8 h 10"/>
                <a:gd name="T16" fmla="*/ 6 w 10"/>
                <a:gd name="T17" fmla="*/ 10 h 10"/>
                <a:gd name="T18" fmla="*/ 4 w 10"/>
                <a:gd name="T19" fmla="*/ 8 h 10"/>
                <a:gd name="T20" fmla="*/ 2 w 10"/>
                <a:gd name="T21" fmla="*/ 8 h 10"/>
                <a:gd name="T22" fmla="*/ 0 w 10"/>
                <a:gd name="T23" fmla="*/ 6 h 10"/>
                <a:gd name="T24" fmla="*/ 0 w 10"/>
                <a:gd name="T25" fmla="*/ 4 h 10"/>
                <a:gd name="T26" fmla="*/ 0 w 10"/>
                <a:gd name="T27" fmla="*/ 2 h 10"/>
                <a:gd name="T28" fmla="*/ 2 w 10"/>
                <a:gd name="T29" fmla="*/ 0 h 10"/>
                <a:gd name="T30" fmla="*/ 4 w 10"/>
                <a:gd name="T31" fmla="*/ 0 h 10"/>
                <a:gd name="T32" fmla="*/ 6 w 10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10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8" name="Freeform 406"/>
            <p:cNvSpPr>
              <a:spLocks noEditPoints="1"/>
            </p:cNvSpPr>
            <p:nvPr/>
          </p:nvSpPr>
          <p:spPr bwMode="auto">
            <a:xfrm>
              <a:off x="2366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0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9" name="Freeform 407"/>
            <p:cNvSpPr>
              <a:spLocks noEditPoints="1"/>
            </p:cNvSpPr>
            <p:nvPr/>
          </p:nvSpPr>
          <p:spPr bwMode="auto">
            <a:xfrm>
              <a:off x="2410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0" name="Freeform 408"/>
            <p:cNvSpPr>
              <a:spLocks noEditPoints="1"/>
            </p:cNvSpPr>
            <p:nvPr/>
          </p:nvSpPr>
          <p:spPr bwMode="auto">
            <a:xfrm>
              <a:off x="2454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2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1" name="Freeform 409"/>
            <p:cNvSpPr>
              <a:spLocks noEditPoints="1"/>
            </p:cNvSpPr>
            <p:nvPr/>
          </p:nvSpPr>
          <p:spPr bwMode="auto">
            <a:xfrm>
              <a:off x="2498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2 w 36"/>
                <a:gd name="T21" fmla="*/ 14 h 62"/>
                <a:gd name="T22" fmla="*/ 34 w 36"/>
                <a:gd name="T23" fmla="*/ 22 h 62"/>
                <a:gd name="T24" fmla="*/ 36 w 36"/>
                <a:gd name="T25" fmla="*/ 30 h 62"/>
                <a:gd name="T26" fmla="*/ 34 w 36"/>
                <a:gd name="T27" fmla="*/ 40 h 62"/>
                <a:gd name="T28" fmla="*/ 32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6 w 36"/>
                <a:gd name="T69" fmla="*/ 40 h 62"/>
                <a:gd name="T70" fmla="*/ 28 w 36"/>
                <a:gd name="T71" fmla="*/ 28 h 62"/>
                <a:gd name="T72" fmla="*/ 26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4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4" y="22"/>
                  </a:lnTo>
                  <a:lnTo>
                    <a:pt x="36" y="30"/>
                  </a:lnTo>
                  <a:lnTo>
                    <a:pt x="34" y="40"/>
                  </a:lnTo>
                  <a:lnTo>
                    <a:pt x="32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6" y="40"/>
                  </a:lnTo>
                  <a:lnTo>
                    <a:pt x="28" y="28"/>
                  </a:lnTo>
                  <a:lnTo>
                    <a:pt x="26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2" name="Freeform 410"/>
            <p:cNvSpPr>
              <a:spLocks noEditPoints="1"/>
            </p:cNvSpPr>
            <p:nvPr/>
          </p:nvSpPr>
          <p:spPr bwMode="auto">
            <a:xfrm>
              <a:off x="2540" y="2786"/>
              <a:ext cx="38" cy="62"/>
            </a:xfrm>
            <a:custGeom>
              <a:avLst/>
              <a:gdLst>
                <a:gd name="T0" fmla="*/ 36 w 38"/>
                <a:gd name="T1" fmla="*/ 0 h 62"/>
                <a:gd name="T2" fmla="*/ 36 w 38"/>
                <a:gd name="T3" fmla="*/ 2 h 62"/>
                <a:gd name="T4" fmla="*/ 32 w 38"/>
                <a:gd name="T5" fmla="*/ 4 h 62"/>
                <a:gd name="T6" fmla="*/ 28 w 38"/>
                <a:gd name="T7" fmla="*/ 4 h 62"/>
                <a:gd name="T8" fmla="*/ 24 w 38"/>
                <a:gd name="T9" fmla="*/ 8 h 62"/>
                <a:gd name="T10" fmla="*/ 20 w 38"/>
                <a:gd name="T11" fmla="*/ 10 h 62"/>
                <a:gd name="T12" fmla="*/ 18 w 38"/>
                <a:gd name="T13" fmla="*/ 14 h 62"/>
                <a:gd name="T14" fmla="*/ 14 w 38"/>
                <a:gd name="T15" fmla="*/ 18 h 62"/>
                <a:gd name="T16" fmla="*/ 12 w 38"/>
                <a:gd name="T17" fmla="*/ 22 h 62"/>
                <a:gd name="T18" fmla="*/ 10 w 38"/>
                <a:gd name="T19" fmla="*/ 28 h 62"/>
                <a:gd name="T20" fmla="*/ 16 w 38"/>
                <a:gd name="T21" fmla="*/ 24 h 62"/>
                <a:gd name="T22" fmla="*/ 22 w 38"/>
                <a:gd name="T23" fmla="*/ 24 h 62"/>
                <a:gd name="T24" fmla="*/ 28 w 38"/>
                <a:gd name="T25" fmla="*/ 24 h 62"/>
                <a:gd name="T26" fmla="*/ 34 w 38"/>
                <a:gd name="T27" fmla="*/ 28 h 62"/>
                <a:gd name="T28" fmla="*/ 36 w 38"/>
                <a:gd name="T29" fmla="*/ 34 h 62"/>
                <a:gd name="T30" fmla="*/ 38 w 38"/>
                <a:gd name="T31" fmla="*/ 40 h 62"/>
                <a:gd name="T32" fmla="*/ 36 w 38"/>
                <a:gd name="T33" fmla="*/ 48 h 62"/>
                <a:gd name="T34" fmla="*/ 34 w 38"/>
                <a:gd name="T35" fmla="*/ 54 h 62"/>
                <a:gd name="T36" fmla="*/ 30 w 38"/>
                <a:gd name="T37" fmla="*/ 58 h 62"/>
                <a:gd name="T38" fmla="*/ 24 w 38"/>
                <a:gd name="T39" fmla="*/ 60 h 62"/>
                <a:gd name="T40" fmla="*/ 20 w 38"/>
                <a:gd name="T41" fmla="*/ 62 h 62"/>
                <a:gd name="T42" fmla="*/ 14 w 38"/>
                <a:gd name="T43" fmla="*/ 60 h 62"/>
                <a:gd name="T44" fmla="*/ 10 w 38"/>
                <a:gd name="T45" fmla="*/ 58 h 62"/>
                <a:gd name="T46" fmla="*/ 4 w 38"/>
                <a:gd name="T47" fmla="*/ 52 h 62"/>
                <a:gd name="T48" fmla="*/ 2 w 38"/>
                <a:gd name="T49" fmla="*/ 44 h 62"/>
                <a:gd name="T50" fmla="*/ 0 w 38"/>
                <a:gd name="T51" fmla="*/ 38 h 62"/>
                <a:gd name="T52" fmla="*/ 2 w 38"/>
                <a:gd name="T53" fmla="*/ 30 h 62"/>
                <a:gd name="T54" fmla="*/ 4 w 38"/>
                <a:gd name="T55" fmla="*/ 22 h 62"/>
                <a:gd name="T56" fmla="*/ 8 w 38"/>
                <a:gd name="T57" fmla="*/ 16 h 62"/>
                <a:gd name="T58" fmla="*/ 14 w 38"/>
                <a:gd name="T59" fmla="*/ 10 h 62"/>
                <a:gd name="T60" fmla="*/ 18 w 38"/>
                <a:gd name="T61" fmla="*/ 6 h 62"/>
                <a:gd name="T62" fmla="*/ 24 w 38"/>
                <a:gd name="T63" fmla="*/ 2 h 62"/>
                <a:gd name="T64" fmla="*/ 30 w 38"/>
                <a:gd name="T65" fmla="*/ 2 h 62"/>
                <a:gd name="T66" fmla="*/ 34 w 38"/>
                <a:gd name="T67" fmla="*/ 0 h 62"/>
                <a:gd name="T68" fmla="*/ 36 w 38"/>
                <a:gd name="T69" fmla="*/ 0 h 62"/>
                <a:gd name="T70" fmla="*/ 10 w 38"/>
                <a:gd name="T71" fmla="*/ 30 h 62"/>
                <a:gd name="T72" fmla="*/ 10 w 38"/>
                <a:gd name="T73" fmla="*/ 36 h 62"/>
                <a:gd name="T74" fmla="*/ 10 w 38"/>
                <a:gd name="T75" fmla="*/ 40 h 62"/>
                <a:gd name="T76" fmla="*/ 10 w 38"/>
                <a:gd name="T77" fmla="*/ 44 h 62"/>
                <a:gd name="T78" fmla="*/ 10 w 38"/>
                <a:gd name="T79" fmla="*/ 48 h 62"/>
                <a:gd name="T80" fmla="*/ 12 w 38"/>
                <a:gd name="T81" fmla="*/ 54 h 62"/>
                <a:gd name="T82" fmla="*/ 14 w 38"/>
                <a:gd name="T83" fmla="*/ 56 h 62"/>
                <a:gd name="T84" fmla="*/ 18 w 38"/>
                <a:gd name="T85" fmla="*/ 58 h 62"/>
                <a:gd name="T86" fmla="*/ 20 w 38"/>
                <a:gd name="T87" fmla="*/ 58 h 62"/>
                <a:gd name="T88" fmla="*/ 24 w 38"/>
                <a:gd name="T89" fmla="*/ 58 h 62"/>
                <a:gd name="T90" fmla="*/ 26 w 38"/>
                <a:gd name="T91" fmla="*/ 54 h 62"/>
                <a:gd name="T92" fmla="*/ 28 w 38"/>
                <a:gd name="T93" fmla="*/ 50 h 62"/>
                <a:gd name="T94" fmla="*/ 30 w 38"/>
                <a:gd name="T95" fmla="*/ 46 h 62"/>
                <a:gd name="T96" fmla="*/ 28 w 38"/>
                <a:gd name="T97" fmla="*/ 38 h 62"/>
                <a:gd name="T98" fmla="*/ 26 w 38"/>
                <a:gd name="T99" fmla="*/ 32 h 62"/>
                <a:gd name="T100" fmla="*/ 24 w 38"/>
                <a:gd name="T101" fmla="*/ 28 h 62"/>
                <a:gd name="T102" fmla="*/ 18 w 38"/>
                <a:gd name="T103" fmla="*/ 28 h 62"/>
                <a:gd name="T104" fmla="*/ 18 w 38"/>
                <a:gd name="T105" fmla="*/ 28 h 62"/>
                <a:gd name="T106" fmla="*/ 16 w 38"/>
                <a:gd name="T107" fmla="*/ 28 h 62"/>
                <a:gd name="T108" fmla="*/ 14 w 38"/>
                <a:gd name="T109" fmla="*/ 30 h 62"/>
                <a:gd name="T110" fmla="*/ 10 w 38"/>
                <a:gd name="T111" fmla="*/ 3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" h="62">
                  <a:moveTo>
                    <a:pt x="36" y="0"/>
                  </a:moveTo>
                  <a:lnTo>
                    <a:pt x="36" y="2"/>
                  </a:lnTo>
                  <a:lnTo>
                    <a:pt x="32" y="4"/>
                  </a:lnTo>
                  <a:lnTo>
                    <a:pt x="28" y="4"/>
                  </a:lnTo>
                  <a:lnTo>
                    <a:pt x="24" y="8"/>
                  </a:lnTo>
                  <a:lnTo>
                    <a:pt x="20" y="10"/>
                  </a:lnTo>
                  <a:lnTo>
                    <a:pt x="18" y="14"/>
                  </a:lnTo>
                  <a:lnTo>
                    <a:pt x="14" y="18"/>
                  </a:lnTo>
                  <a:lnTo>
                    <a:pt x="12" y="22"/>
                  </a:lnTo>
                  <a:lnTo>
                    <a:pt x="10" y="28"/>
                  </a:lnTo>
                  <a:lnTo>
                    <a:pt x="16" y="24"/>
                  </a:lnTo>
                  <a:lnTo>
                    <a:pt x="22" y="24"/>
                  </a:lnTo>
                  <a:lnTo>
                    <a:pt x="28" y="24"/>
                  </a:lnTo>
                  <a:lnTo>
                    <a:pt x="34" y="28"/>
                  </a:lnTo>
                  <a:lnTo>
                    <a:pt x="36" y="34"/>
                  </a:lnTo>
                  <a:lnTo>
                    <a:pt x="38" y="40"/>
                  </a:lnTo>
                  <a:lnTo>
                    <a:pt x="36" y="48"/>
                  </a:lnTo>
                  <a:lnTo>
                    <a:pt x="34" y="54"/>
                  </a:lnTo>
                  <a:lnTo>
                    <a:pt x="30" y="58"/>
                  </a:lnTo>
                  <a:lnTo>
                    <a:pt x="24" y="60"/>
                  </a:lnTo>
                  <a:lnTo>
                    <a:pt x="20" y="62"/>
                  </a:lnTo>
                  <a:lnTo>
                    <a:pt x="14" y="60"/>
                  </a:lnTo>
                  <a:lnTo>
                    <a:pt x="10" y="58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4" y="22"/>
                  </a:lnTo>
                  <a:lnTo>
                    <a:pt x="8" y="16"/>
                  </a:lnTo>
                  <a:lnTo>
                    <a:pt x="14" y="10"/>
                  </a:lnTo>
                  <a:lnTo>
                    <a:pt x="18" y="6"/>
                  </a:lnTo>
                  <a:lnTo>
                    <a:pt x="24" y="2"/>
                  </a:lnTo>
                  <a:lnTo>
                    <a:pt x="30" y="2"/>
                  </a:lnTo>
                  <a:lnTo>
                    <a:pt x="34" y="0"/>
                  </a:lnTo>
                  <a:lnTo>
                    <a:pt x="36" y="0"/>
                  </a:lnTo>
                  <a:close/>
                  <a:moveTo>
                    <a:pt x="10" y="30"/>
                  </a:moveTo>
                  <a:lnTo>
                    <a:pt x="10" y="36"/>
                  </a:lnTo>
                  <a:lnTo>
                    <a:pt x="10" y="40"/>
                  </a:lnTo>
                  <a:lnTo>
                    <a:pt x="10" y="44"/>
                  </a:lnTo>
                  <a:lnTo>
                    <a:pt x="10" y="48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4" y="58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30" y="46"/>
                  </a:lnTo>
                  <a:lnTo>
                    <a:pt x="28" y="38"/>
                  </a:lnTo>
                  <a:lnTo>
                    <a:pt x="26" y="32"/>
                  </a:lnTo>
                  <a:lnTo>
                    <a:pt x="24" y="28"/>
                  </a:lnTo>
                  <a:lnTo>
                    <a:pt x="18" y="28"/>
                  </a:lnTo>
                  <a:lnTo>
                    <a:pt x="16" y="28"/>
                  </a:lnTo>
                  <a:lnTo>
                    <a:pt x="14" y="30"/>
                  </a:lnTo>
                  <a:lnTo>
                    <a:pt x="10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3" name="Freeform 411"/>
            <p:cNvSpPr>
              <a:spLocks/>
            </p:cNvSpPr>
            <p:nvPr/>
          </p:nvSpPr>
          <p:spPr bwMode="auto">
            <a:xfrm>
              <a:off x="2586" y="2788"/>
              <a:ext cx="32" cy="60"/>
            </a:xfrm>
            <a:custGeom>
              <a:avLst/>
              <a:gdLst>
                <a:gd name="T0" fmla="*/ 32 w 32"/>
                <a:gd name="T1" fmla="*/ 0 h 60"/>
                <a:gd name="T2" fmla="*/ 30 w 32"/>
                <a:gd name="T3" fmla="*/ 8 h 60"/>
                <a:gd name="T4" fmla="*/ 12 w 32"/>
                <a:gd name="T5" fmla="*/ 8 h 60"/>
                <a:gd name="T6" fmla="*/ 8 w 32"/>
                <a:gd name="T7" fmla="*/ 16 h 60"/>
                <a:gd name="T8" fmla="*/ 16 w 32"/>
                <a:gd name="T9" fmla="*/ 16 h 60"/>
                <a:gd name="T10" fmla="*/ 22 w 32"/>
                <a:gd name="T11" fmla="*/ 20 h 60"/>
                <a:gd name="T12" fmla="*/ 26 w 32"/>
                <a:gd name="T13" fmla="*/ 24 h 60"/>
                <a:gd name="T14" fmla="*/ 30 w 32"/>
                <a:gd name="T15" fmla="*/ 30 h 60"/>
                <a:gd name="T16" fmla="*/ 32 w 32"/>
                <a:gd name="T17" fmla="*/ 38 h 60"/>
                <a:gd name="T18" fmla="*/ 32 w 32"/>
                <a:gd name="T19" fmla="*/ 42 h 60"/>
                <a:gd name="T20" fmla="*/ 30 w 32"/>
                <a:gd name="T21" fmla="*/ 46 h 60"/>
                <a:gd name="T22" fmla="*/ 28 w 32"/>
                <a:gd name="T23" fmla="*/ 50 h 60"/>
                <a:gd name="T24" fmla="*/ 26 w 32"/>
                <a:gd name="T25" fmla="*/ 52 h 60"/>
                <a:gd name="T26" fmla="*/ 22 w 32"/>
                <a:gd name="T27" fmla="*/ 54 h 60"/>
                <a:gd name="T28" fmla="*/ 20 w 32"/>
                <a:gd name="T29" fmla="*/ 56 h 60"/>
                <a:gd name="T30" fmla="*/ 14 w 32"/>
                <a:gd name="T31" fmla="*/ 58 h 60"/>
                <a:gd name="T32" fmla="*/ 10 w 32"/>
                <a:gd name="T33" fmla="*/ 60 h 60"/>
                <a:gd name="T34" fmla="*/ 4 w 32"/>
                <a:gd name="T35" fmla="*/ 58 h 60"/>
                <a:gd name="T36" fmla="*/ 2 w 32"/>
                <a:gd name="T37" fmla="*/ 58 h 60"/>
                <a:gd name="T38" fmla="*/ 0 w 32"/>
                <a:gd name="T39" fmla="*/ 56 h 60"/>
                <a:gd name="T40" fmla="*/ 0 w 32"/>
                <a:gd name="T41" fmla="*/ 54 h 60"/>
                <a:gd name="T42" fmla="*/ 0 w 32"/>
                <a:gd name="T43" fmla="*/ 52 h 60"/>
                <a:gd name="T44" fmla="*/ 0 w 32"/>
                <a:gd name="T45" fmla="*/ 52 h 60"/>
                <a:gd name="T46" fmla="*/ 2 w 32"/>
                <a:gd name="T47" fmla="*/ 50 h 60"/>
                <a:gd name="T48" fmla="*/ 4 w 32"/>
                <a:gd name="T49" fmla="*/ 50 h 60"/>
                <a:gd name="T50" fmla="*/ 4 w 32"/>
                <a:gd name="T51" fmla="*/ 50 h 60"/>
                <a:gd name="T52" fmla="*/ 6 w 32"/>
                <a:gd name="T53" fmla="*/ 50 h 60"/>
                <a:gd name="T54" fmla="*/ 6 w 32"/>
                <a:gd name="T55" fmla="*/ 52 h 60"/>
                <a:gd name="T56" fmla="*/ 8 w 32"/>
                <a:gd name="T57" fmla="*/ 52 h 60"/>
                <a:gd name="T58" fmla="*/ 10 w 32"/>
                <a:gd name="T59" fmla="*/ 54 h 60"/>
                <a:gd name="T60" fmla="*/ 14 w 32"/>
                <a:gd name="T61" fmla="*/ 54 h 60"/>
                <a:gd name="T62" fmla="*/ 18 w 32"/>
                <a:gd name="T63" fmla="*/ 54 h 60"/>
                <a:gd name="T64" fmla="*/ 22 w 32"/>
                <a:gd name="T65" fmla="*/ 50 h 60"/>
                <a:gd name="T66" fmla="*/ 26 w 32"/>
                <a:gd name="T67" fmla="*/ 46 h 60"/>
                <a:gd name="T68" fmla="*/ 26 w 32"/>
                <a:gd name="T69" fmla="*/ 42 h 60"/>
                <a:gd name="T70" fmla="*/ 26 w 32"/>
                <a:gd name="T71" fmla="*/ 36 h 60"/>
                <a:gd name="T72" fmla="*/ 22 w 32"/>
                <a:gd name="T73" fmla="*/ 32 h 60"/>
                <a:gd name="T74" fmla="*/ 18 w 32"/>
                <a:gd name="T75" fmla="*/ 28 h 60"/>
                <a:gd name="T76" fmla="*/ 14 w 32"/>
                <a:gd name="T77" fmla="*/ 24 h 60"/>
                <a:gd name="T78" fmla="*/ 8 w 32"/>
                <a:gd name="T79" fmla="*/ 24 h 60"/>
                <a:gd name="T80" fmla="*/ 2 w 32"/>
                <a:gd name="T81" fmla="*/ 22 h 60"/>
                <a:gd name="T82" fmla="*/ 12 w 32"/>
                <a:gd name="T83" fmla="*/ 0 h 60"/>
                <a:gd name="T84" fmla="*/ 32 w 32"/>
                <a:gd name="T8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2" h="60">
                  <a:moveTo>
                    <a:pt x="32" y="0"/>
                  </a:moveTo>
                  <a:lnTo>
                    <a:pt x="30" y="8"/>
                  </a:lnTo>
                  <a:lnTo>
                    <a:pt x="12" y="8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2" y="20"/>
                  </a:lnTo>
                  <a:lnTo>
                    <a:pt x="26" y="24"/>
                  </a:lnTo>
                  <a:lnTo>
                    <a:pt x="30" y="30"/>
                  </a:lnTo>
                  <a:lnTo>
                    <a:pt x="32" y="38"/>
                  </a:lnTo>
                  <a:lnTo>
                    <a:pt x="32" y="42"/>
                  </a:lnTo>
                  <a:lnTo>
                    <a:pt x="30" y="46"/>
                  </a:lnTo>
                  <a:lnTo>
                    <a:pt x="28" y="50"/>
                  </a:lnTo>
                  <a:lnTo>
                    <a:pt x="26" y="52"/>
                  </a:lnTo>
                  <a:lnTo>
                    <a:pt x="22" y="54"/>
                  </a:lnTo>
                  <a:lnTo>
                    <a:pt x="20" y="56"/>
                  </a:lnTo>
                  <a:lnTo>
                    <a:pt x="14" y="58"/>
                  </a:lnTo>
                  <a:lnTo>
                    <a:pt x="10" y="60"/>
                  </a:lnTo>
                  <a:lnTo>
                    <a:pt x="4" y="58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2" y="50"/>
                  </a:lnTo>
                  <a:lnTo>
                    <a:pt x="4" y="50"/>
                  </a:lnTo>
                  <a:lnTo>
                    <a:pt x="6" y="50"/>
                  </a:lnTo>
                  <a:lnTo>
                    <a:pt x="6" y="52"/>
                  </a:lnTo>
                  <a:lnTo>
                    <a:pt x="8" y="52"/>
                  </a:lnTo>
                  <a:lnTo>
                    <a:pt x="10" y="54"/>
                  </a:lnTo>
                  <a:lnTo>
                    <a:pt x="14" y="54"/>
                  </a:lnTo>
                  <a:lnTo>
                    <a:pt x="18" y="54"/>
                  </a:lnTo>
                  <a:lnTo>
                    <a:pt x="22" y="50"/>
                  </a:lnTo>
                  <a:lnTo>
                    <a:pt x="26" y="46"/>
                  </a:lnTo>
                  <a:lnTo>
                    <a:pt x="26" y="42"/>
                  </a:lnTo>
                  <a:lnTo>
                    <a:pt x="26" y="36"/>
                  </a:lnTo>
                  <a:lnTo>
                    <a:pt x="22" y="32"/>
                  </a:lnTo>
                  <a:lnTo>
                    <a:pt x="18" y="28"/>
                  </a:lnTo>
                  <a:lnTo>
                    <a:pt x="14" y="24"/>
                  </a:lnTo>
                  <a:lnTo>
                    <a:pt x="8" y="24"/>
                  </a:lnTo>
                  <a:lnTo>
                    <a:pt x="2" y="22"/>
                  </a:lnTo>
                  <a:lnTo>
                    <a:pt x="1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4" name="Rectangle 412"/>
            <p:cNvSpPr>
              <a:spLocks noChangeArrowheads="1"/>
            </p:cNvSpPr>
            <p:nvPr/>
          </p:nvSpPr>
          <p:spPr bwMode="auto">
            <a:xfrm>
              <a:off x="2776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5" name="Freeform 413"/>
            <p:cNvSpPr>
              <a:spLocks/>
            </p:cNvSpPr>
            <p:nvPr/>
          </p:nvSpPr>
          <p:spPr bwMode="auto">
            <a:xfrm>
              <a:off x="2888" y="2838"/>
              <a:ext cx="10" cy="10"/>
            </a:xfrm>
            <a:custGeom>
              <a:avLst/>
              <a:gdLst>
                <a:gd name="T0" fmla="*/ 6 w 10"/>
                <a:gd name="T1" fmla="*/ 0 h 10"/>
                <a:gd name="T2" fmla="*/ 8 w 10"/>
                <a:gd name="T3" fmla="*/ 0 h 10"/>
                <a:gd name="T4" fmla="*/ 10 w 10"/>
                <a:gd name="T5" fmla="*/ 0 h 10"/>
                <a:gd name="T6" fmla="*/ 10 w 10"/>
                <a:gd name="T7" fmla="*/ 2 h 10"/>
                <a:gd name="T8" fmla="*/ 10 w 10"/>
                <a:gd name="T9" fmla="*/ 4 h 10"/>
                <a:gd name="T10" fmla="*/ 10 w 10"/>
                <a:gd name="T11" fmla="*/ 6 h 10"/>
                <a:gd name="T12" fmla="*/ 10 w 10"/>
                <a:gd name="T13" fmla="*/ 8 h 10"/>
                <a:gd name="T14" fmla="*/ 8 w 10"/>
                <a:gd name="T15" fmla="*/ 8 h 10"/>
                <a:gd name="T16" fmla="*/ 6 w 10"/>
                <a:gd name="T17" fmla="*/ 10 h 10"/>
                <a:gd name="T18" fmla="*/ 4 w 10"/>
                <a:gd name="T19" fmla="*/ 8 h 10"/>
                <a:gd name="T20" fmla="*/ 2 w 10"/>
                <a:gd name="T21" fmla="*/ 8 h 10"/>
                <a:gd name="T22" fmla="*/ 0 w 10"/>
                <a:gd name="T23" fmla="*/ 6 h 10"/>
                <a:gd name="T24" fmla="*/ 0 w 10"/>
                <a:gd name="T25" fmla="*/ 4 h 10"/>
                <a:gd name="T26" fmla="*/ 0 w 10"/>
                <a:gd name="T27" fmla="*/ 2 h 10"/>
                <a:gd name="T28" fmla="*/ 2 w 10"/>
                <a:gd name="T29" fmla="*/ 0 h 10"/>
                <a:gd name="T30" fmla="*/ 4 w 10"/>
                <a:gd name="T31" fmla="*/ 0 h 10"/>
                <a:gd name="T32" fmla="*/ 6 w 10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10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6" name="Freeform 414"/>
            <p:cNvSpPr>
              <a:spLocks noEditPoints="1"/>
            </p:cNvSpPr>
            <p:nvPr/>
          </p:nvSpPr>
          <p:spPr bwMode="auto">
            <a:xfrm>
              <a:off x="2908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0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7" name="Freeform 415"/>
            <p:cNvSpPr>
              <a:spLocks noEditPoints="1"/>
            </p:cNvSpPr>
            <p:nvPr/>
          </p:nvSpPr>
          <p:spPr bwMode="auto">
            <a:xfrm>
              <a:off x="2952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8" name="Freeform 416"/>
            <p:cNvSpPr>
              <a:spLocks noEditPoints="1"/>
            </p:cNvSpPr>
            <p:nvPr/>
          </p:nvSpPr>
          <p:spPr bwMode="auto">
            <a:xfrm>
              <a:off x="2996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2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2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2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9" name="Freeform 417"/>
            <p:cNvSpPr>
              <a:spLocks noEditPoints="1"/>
            </p:cNvSpPr>
            <p:nvPr/>
          </p:nvSpPr>
          <p:spPr bwMode="auto">
            <a:xfrm>
              <a:off x="3040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2 w 36"/>
                <a:gd name="T21" fmla="*/ 14 h 62"/>
                <a:gd name="T22" fmla="*/ 34 w 36"/>
                <a:gd name="T23" fmla="*/ 22 h 62"/>
                <a:gd name="T24" fmla="*/ 36 w 36"/>
                <a:gd name="T25" fmla="*/ 30 h 62"/>
                <a:gd name="T26" fmla="*/ 34 w 36"/>
                <a:gd name="T27" fmla="*/ 40 h 62"/>
                <a:gd name="T28" fmla="*/ 32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6 w 36"/>
                <a:gd name="T69" fmla="*/ 40 h 62"/>
                <a:gd name="T70" fmla="*/ 28 w 36"/>
                <a:gd name="T71" fmla="*/ 28 h 62"/>
                <a:gd name="T72" fmla="*/ 26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4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4" y="22"/>
                  </a:lnTo>
                  <a:lnTo>
                    <a:pt x="36" y="30"/>
                  </a:lnTo>
                  <a:lnTo>
                    <a:pt x="34" y="40"/>
                  </a:lnTo>
                  <a:lnTo>
                    <a:pt x="32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6" y="40"/>
                  </a:lnTo>
                  <a:lnTo>
                    <a:pt x="28" y="28"/>
                  </a:lnTo>
                  <a:lnTo>
                    <a:pt x="26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30" name="Freeform 418"/>
            <p:cNvSpPr>
              <a:spLocks/>
            </p:cNvSpPr>
            <p:nvPr/>
          </p:nvSpPr>
          <p:spPr bwMode="auto">
            <a:xfrm>
              <a:off x="3082" y="2786"/>
              <a:ext cx="34" cy="62"/>
            </a:xfrm>
            <a:custGeom>
              <a:avLst/>
              <a:gdLst>
                <a:gd name="T0" fmla="*/ 4 w 34"/>
                <a:gd name="T1" fmla="*/ 8 h 62"/>
                <a:gd name="T2" fmla="*/ 12 w 34"/>
                <a:gd name="T3" fmla="*/ 2 h 62"/>
                <a:gd name="T4" fmla="*/ 24 w 34"/>
                <a:gd name="T5" fmla="*/ 2 h 62"/>
                <a:gd name="T6" fmla="*/ 30 w 34"/>
                <a:gd name="T7" fmla="*/ 8 h 62"/>
                <a:gd name="T8" fmla="*/ 30 w 34"/>
                <a:gd name="T9" fmla="*/ 16 h 62"/>
                <a:gd name="T10" fmla="*/ 22 w 34"/>
                <a:gd name="T11" fmla="*/ 26 h 62"/>
                <a:gd name="T12" fmla="*/ 32 w 34"/>
                <a:gd name="T13" fmla="*/ 32 h 62"/>
                <a:gd name="T14" fmla="*/ 34 w 34"/>
                <a:gd name="T15" fmla="*/ 40 h 62"/>
                <a:gd name="T16" fmla="*/ 28 w 34"/>
                <a:gd name="T17" fmla="*/ 54 h 62"/>
                <a:gd name="T18" fmla="*/ 18 w 34"/>
                <a:gd name="T19" fmla="*/ 60 h 62"/>
                <a:gd name="T20" fmla="*/ 6 w 34"/>
                <a:gd name="T21" fmla="*/ 60 h 62"/>
                <a:gd name="T22" fmla="*/ 2 w 34"/>
                <a:gd name="T23" fmla="*/ 58 h 62"/>
                <a:gd name="T24" fmla="*/ 2 w 34"/>
                <a:gd name="T25" fmla="*/ 56 h 62"/>
                <a:gd name="T26" fmla="*/ 4 w 34"/>
                <a:gd name="T27" fmla="*/ 54 h 62"/>
                <a:gd name="T28" fmla="*/ 6 w 34"/>
                <a:gd name="T29" fmla="*/ 54 h 62"/>
                <a:gd name="T30" fmla="*/ 8 w 34"/>
                <a:gd name="T31" fmla="*/ 54 h 62"/>
                <a:gd name="T32" fmla="*/ 12 w 34"/>
                <a:gd name="T33" fmla="*/ 56 h 62"/>
                <a:gd name="T34" fmla="*/ 14 w 34"/>
                <a:gd name="T35" fmla="*/ 58 h 62"/>
                <a:gd name="T36" fmla="*/ 20 w 34"/>
                <a:gd name="T37" fmla="*/ 56 h 62"/>
                <a:gd name="T38" fmla="*/ 26 w 34"/>
                <a:gd name="T39" fmla="*/ 50 h 62"/>
                <a:gd name="T40" fmla="*/ 28 w 34"/>
                <a:gd name="T41" fmla="*/ 42 h 62"/>
                <a:gd name="T42" fmla="*/ 24 w 34"/>
                <a:gd name="T43" fmla="*/ 38 h 62"/>
                <a:gd name="T44" fmla="*/ 22 w 34"/>
                <a:gd name="T45" fmla="*/ 34 h 62"/>
                <a:gd name="T46" fmla="*/ 16 w 34"/>
                <a:gd name="T47" fmla="*/ 32 h 62"/>
                <a:gd name="T48" fmla="*/ 10 w 34"/>
                <a:gd name="T49" fmla="*/ 32 h 62"/>
                <a:gd name="T50" fmla="*/ 14 w 34"/>
                <a:gd name="T51" fmla="*/ 30 h 62"/>
                <a:gd name="T52" fmla="*/ 20 w 34"/>
                <a:gd name="T53" fmla="*/ 26 h 62"/>
                <a:gd name="T54" fmla="*/ 24 w 34"/>
                <a:gd name="T55" fmla="*/ 20 h 62"/>
                <a:gd name="T56" fmla="*/ 24 w 34"/>
                <a:gd name="T57" fmla="*/ 12 h 62"/>
                <a:gd name="T58" fmla="*/ 18 w 34"/>
                <a:gd name="T59" fmla="*/ 8 h 62"/>
                <a:gd name="T60" fmla="*/ 10 w 34"/>
                <a:gd name="T61" fmla="*/ 8 h 62"/>
                <a:gd name="T62" fmla="*/ 4 w 34"/>
                <a:gd name="T63" fmla="*/ 1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" h="62">
                  <a:moveTo>
                    <a:pt x="2" y="12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28" y="6"/>
                  </a:lnTo>
                  <a:lnTo>
                    <a:pt x="30" y="8"/>
                  </a:lnTo>
                  <a:lnTo>
                    <a:pt x="32" y="12"/>
                  </a:lnTo>
                  <a:lnTo>
                    <a:pt x="30" y="16"/>
                  </a:lnTo>
                  <a:lnTo>
                    <a:pt x="28" y="22"/>
                  </a:lnTo>
                  <a:lnTo>
                    <a:pt x="22" y="26"/>
                  </a:lnTo>
                  <a:lnTo>
                    <a:pt x="28" y="28"/>
                  </a:lnTo>
                  <a:lnTo>
                    <a:pt x="32" y="32"/>
                  </a:lnTo>
                  <a:lnTo>
                    <a:pt x="34" y="36"/>
                  </a:lnTo>
                  <a:lnTo>
                    <a:pt x="34" y="40"/>
                  </a:lnTo>
                  <a:lnTo>
                    <a:pt x="32" y="48"/>
                  </a:lnTo>
                  <a:lnTo>
                    <a:pt x="28" y="54"/>
                  </a:lnTo>
                  <a:lnTo>
                    <a:pt x="24" y="58"/>
                  </a:lnTo>
                  <a:lnTo>
                    <a:pt x="18" y="60"/>
                  </a:lnTo>
                  <a:lnTo>
                    <a:pt x="10" y="62"/>
                  </a:lnTo>
                  <a:lnTo>
                    <a:pt x="6" y="60"/>
                  </a:lnTo>
                  <a:lnTo>
                    <a:pt x="4" y="60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6" y="54"/>
                  </a:lnTo>
                  <a:lnTo>
                    <a:pt x="8" y="54"/>
                  </a:lnTo>
                  <a:lnTo>
                    <a:pt x="10" y="56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6" y="58"/>
                  </a:lnTo>
                  <a:lnTo>
                    <a:pt x="20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6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4" y="38"/>
                  </a:lnTo>
                  <a:lnTo>
                    <a:pt x="24" y="36"/>
                  </a:lnTo>
                  <a:lnTo>
                    <a:pt x="22" y="34"/>
                  </a:lnTo>
                  <a:lnTo>
                    <a:pt x="18" y="32"/>
                  </a:lnTo>
                  <a:lnTo>
                    <a:pt x="16" y="32"/>
                  </a:lnTo>
                  <a:lnTo>
                    <a:pt x="12" y="32"/>
                  </a:lnTo>
                  <a:lnTo>
                    <a:pt x="10" y="32"/>
                  </a:lnTo>
                  <a:lnTo>
                    <a:pt x="10" y="30"/>
                  </a:lnTo>
                  <a:lnTo>
                    <a:pt x="14" y="30"/>
                  </a:lnTo>
                  <a:lnTo>
                    <a:pt x="18" y="28"/>
                  </a:lnTo>
                  <a:lnTo>
                    <a:pt x="20" y="26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16"/>
                  </a:lnTo>
                  <a:lnTo>
                    <a:pt x="24" y="12"/>
                  </a:lnTo>
                  <a:lnTo>
                    <a:pt x="22" y="10"/>
                  </a:lnTo>
                  <a:lnTo>
                    <a:pt x="18" y="8"/>
                  </a:lnTo>
                  <a:lnTo>
                    <a:pt x="14" y="6"/>
                  </a:lnTo>
                  <a:lnTo>
                    <a:pt x="10" y="8"/>
                  </a:lnTo>
                  <a:lnTo>
                    <a:pt x="6" y="10"/>
                  </a:lnTo>
                  <a:lnTo>
                    <a:pt x="4" y="14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31" name="Freeform 419"/>
            <p:cNvSpPr>
              <a:spLocks/>
            </p:cNvSpPr>
            <p:nvPr/>
          </p:nvSpPr>
          <p:spPr bwMode="auto">
            <a:xfrm>
              <a:off x="3124" y="2786"/>
              <a:ext cx="40" cy="60"/>
            </a:xfrm>
            <a:custGeom>
              <a:avLst/>
              <a:gdLst>
                <a:gd name="T0" fmla="*/ 40 w 40"/>
                <a:gd name="T1" fmla="*/ 50 h 60"/>
                <a:gd name="T2" fmla="*/ 36 w 40"/>
                <a:gd name="T3" fmla="*/ 60 h 60"/>
                <a:gd name="T4" fmla="*/ 0 w 40"/>
                <a:gd name="T5" fmla="*/ 60 h 60"/>
                <a:gd name="T6" fmla="*/ 0 w 40"/>
                <a:gd name="T7" fmla="*/ 58 h 60"/>
                <a:gd name="T8" fmla="*/ 10 w 40"/>
                <a:gd name="T9" fmla="*/ 50 h 60"/>
                <a:gd name="T10" fmla="*/ 18 w 40"/>
                <a:gd name="T11" fmla="*/ 42 h 60"/>
                <a:gd name="T12" fmla="*/ 22 w 40"/>
                <a:gd name="T13" fmla="*/ 36 h 60"/>
                <a:gd name="T14" fmla="*/ 26 w 40"/>
                <a:gd name="T15" fmla="*/ 28 h 60"/>
                <a:gd name="T16" fmla="*/ 28 w 40"/>
                <a:gd name="T17" fmla="*/ 20 h 60"/>
                <a:gd name="T18" fmla="*/ 28 w 40"/>
                <a:gd name="T19" fmla="*/ 16 h 60"/>
                <a:gd name="T20" fmla="*/ 24 w 40"/>
                <a:gd name="T21" fmla="*/ 10 h 60"/>
                <a:gd name="T22" fmla="*/ 20 w 40"/>
                <a:gd name="T23" fmla="*/ 8 h 60"/>
                <a:gd name="T24" fmla="*/ 16 w 40"/>
                <a:gd name="T25" fmla="*/ 8 h 60"/>
                <a:gd name="T26" fmla="*/ 12 w 40"/>
                <a:gd name="T27" fmla="*/ 8 h 60"/>
                <a:gd name="T28" fmla="*/ 8 w 40"/>
                <a:gd name="T29" fmla="*/ 10 h 60"/>
                <a:gd name="T30" fmla="*/ 6 w 40"/>
                <a:gd name="T31" fmla="*/ 14 h 60"/>
                <a:gd name="T32" fmla="*/ 4 w 40"/>
                <a:gd name="T33" fmla="*/ 18 h 60"/>
                <a:gd name="T34" fmla="*/ 2 w 40"/>
                <a:gd name="T35" fmla="*/ 18 h 60"/>
                <a:gd name="T36" fmla="*/ 4 w 40"/>
                <a:gd name="T37" fmla="*/ 10 h 60"/>
                <a:gd name="T38" fmla="*/ 8 w 40"/>
                <a:gd name="T39" fmla="*/ 6 h 60"/>
                <a:gd name="T40" fmla="*/ 12 w 40"/>
                <a:gd name="T41" fmla="*/ 2 h 60"/>
                <a:gd name="T42" fmla="*/ 18 w 40"/>
                <a:gd name="T43" fmla="*/ 0 h 60"/>
                <a:gd name="T44" fmla="*/ 26 w 40"/>
                <a:gd name="T45" fmla="*/ 2 h 60"/>
                <a:gd name="T46" fmla="*/ 30 w 40"/>
                <a:gd name="T47" fmla="*/ 6 h 60"/>
                <a:gd name="T48" fmla="*/ 34 w 40"/>
                <a:gd name="T49" fmla="*/ 10 h 60"/>
                <a:gd name="T50" fmla="*/ 36 w 40"/>
                <a:gd name="T51" fmla="*/ 16 h 60"/>
                <a:gd name="T52" fmla="*/ 36 w 40"/>
                <a:gd name="T53" fmla="*/ 20 h 60"/>
                <a:gd name="T54" fmla="*/ 34 w 40"/>
                <a:gd name="T55" fmla="*/ 26 h 60"/>
                <a:gd name="T56" fmla="*/ 30 w 40"/>
                <a:gd name="T57" fmla="*/ 32 h 60"/>
                <a:gd name="T58" fmla="*/ 24 w 40"/>
                <a:gd name="T59" fmla="*/ 40 h 60"/>
                <a:gd name="T60" fmla="*/ 16 w 40"/>
                <a:gd name="T61" fmla="*/ 46 h 60"/>
                <a:gd name="T62" fmla="*/ 12 w 40"/>
                <a:gd name="T63" fmla="*/ 52 h 60"/>
                <a:gd name="T64" fmla="*/ 10 w 40"/>
                <a:gd name="T65" fmla="*/ 54 h 60"/>
                <a:gd name="T66" fmla="*/ 24 w 40"/>
                <a:gd name="T67" fmla="*/ 54 h 60"/>
                <a:gd name="T68" fmla="*/ 28 w 40"/>
                <a:gd name="T69" fmla="*/ 54 h 60"/>
                <a:gd name="T70" fmla="*/ 32 w 40"/>
                <a:gd name="T71" fmla="*/ 54 h 60"/>
                <a:gd name="T72" fmla="*/ 34 w 40"/>
                <a:gd name="T73" fmla="*/ 52 h 60"/>
                <a:gd name="T74" fmla="*/ 34 w 40"/>
                <a:gd name="T75" fmla="*/ 52 h 60"/>
                <a:gd name="T76" fmla="*/ 36 w 40"/>
                <a:gd name="T77" fmla="*/ 50 h 60"/>
                <a:gd name="T78" fmla="*/ 38 w 40"/>
                <a:gd name="T79" fmla="*/ 50 h 60"/>
                <a:gd name="T80" fmla="*/ 40 w 40"/>
                <a:gd name="T81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" h="60">
                  <a:moveTo>
                    <a:pt x="40" y="50"/>
                  </a:moveTo>
                  <a:lnTo>
                    <a:pt x="36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10" y="50"/>
                  </a:lnTo>
                  <a:lnTo>
                    <a:pt x="18" y="42"/>
                  </a:lnTo>
                  <a:lnTo>
                    <a:pt x="22" y="36"/>
                  </a:lnTo>
                  <a:lnTo>
                    <a:pt x="26" y="28"/>
                  </a:lnTo>
                  <a:lnTo>
                    <a:pt x="28" y="20"/>
                  </a:lnTo>
                  <a:lnTo>
                    <a:pt x="28" y="16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6" y="16"/>
                  </a:lnTo>
                  <a:lnTo>
                    <a:pt x="36" y="20"/>
                  </a:lnTo>
                  <a:lnTo>
                    <a:pt x="34" y="26"/>
                  </a:lnTo>
                  <a:lnTo>
                    <a:pt x="30" y="32"/>
                  </a:lnTo>
                  <a:lnTo>
                    <a:pt x="24" y="40"/>
                  </a:lnTo>
                  <a:lnTo>
                    <a:pt x="16" y="46"/>
                  </a:lnTo>
                  <a:lnTo>
                    <a:pt x="12" y="52"/>
                  </a:lnTo>
                  <a:lnTo>
                    <a:pt x="10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32" y="54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32" name="Freeform 420"/>
            <p:cNvSpPr>
              <a:spLocks/>
            </p:cNvSpPr>
            <p:nvPr/>
          </p:nvSpPr>
          <p:spPr bwMode="auto">
            <a:xfrm>
              <a:off x="3176" y="2786"/>
              <a:ext cx="24" cy="60"/>
            </a:xfrm>
            <a:custGeom>
              <a:avLst/>
              <a:gdLst>
                <a:gd name="T0" fmla="*/ 0 w 24"/>
                <a:gd name="T1" fmla="*/ 8 h 60"/>
                <a:gd name="T2" fmla="*/ 14 w 24"/>
                <a:gd name="T3" fmla="*/ 0 h 60"/>
                <a:gd name="T4" fmla="*/ 16 w 24"/>
                <a:gd name="T5" fmla="*/ 0 h 60"/>
                <a:gd name="T6" fmla="*/ 16 w 24"/>
                <a:gd name="T7" fmla="*/ 50 h 60"/>
                <a:gd name="T8" fmla="*/ 16 w 24"/>
                <a:gd name="T9" fmla="*/ 54 h 60"/>
                <a:gd name="T10" fmla="*/ 16 w 24"/>
                <a:gd name="T11" fmla="*/ 56 h 60"/>
                <a:gd name="T12" fmla="*/ 18 w 24"/>
                <a:gd name="T13" fmla="*/ 58 h 60"/>
                <a:gd name="T14" fmla="*/ 18 w 24"/>
                <a:gd name="T15" fmla="*/ 58 h 60"/>
                <a:gd name="T16" fmla="*/ 20 w 24"/>
                <a:gd name="T17" fmla="*/ 60 h 60"/>
                <a:gd name="T18" fmla="*/ 24 w 24"/>
                <a:gd name="T19" fmla="*/ 60 h 60"/>
                <a:gd name="T20" fmla="*/ 24 w 24"/>
                <a:gd name="T21" fmla="*/ 60 h 60"/>
                <a:gd name="T22" fmla="*/ 2 w 24"/>
                <a:gd name="T23" fmla="*/ 60 h 60"/>
                <a:gd name="T24" fmla="*/ 2 w 24"/>
                <a:gd name="T25" fmla="*/ 60 h 60"/>
                <a:gd name="T26" fmla="*/ 6 w 24"/>
                <a:gd name="T27" fmla="*/ 60 h 60"/>
                <a:gd name="T28" fmla="*/ 8 w 24"/>
                <a:gd name="T29" fmla="*/ 58 h 60"/>
                <a:gd name="T30" fmla="*/ 8 w 24"/>
                <a:gd name="T31" fmla="*/ 58 h 60"/>
                <a:gd name="T32" fmla="*/ 8 w 24"/>
                <a:gd name="T33" fmla="*/ 56 h 60"/>
                <a:gd name="T34" fmla="*/ 10 w 24"/>
                <a:gd name="T35" fmla="*/ 54 h 60"/>
                <a:gd name="T36" fmla="*/ 10 w 24"/>
                <a:gd name="T37" fmla="*/ 50 h 60"/>
                <a:gd name="T38" fmla="*/ 10 w 24"/>
                <a:gd name="T39" fmla="*/ 18 h 60"/>
                <a:gd name="T40" fmla="*/ 10 w 24"/>
                <a:gd name="T41" fmla="*/ 12 h 60"/>
                <a:gd name="T42" fmla="*/ 8 w 24"/>
                <a:gd name="T43" fmla="*/ 10 h 60"/>
                <a:gd name="T44" fmla="*/ 8 w 24"/>
                <a:gd name="T45" fmla="*/ 8 h 60"/>
                <a:gd name="T46" fmla="*/ 8 w 24"/>
                <a:gd name="T47" fmla="*/ 8 h 60"/>
                <a:gd name="T48" fmla="*/ 6 w 24"/>
                <a:gd name="T49" fmla="*/ 8 h 60"/>
                <a:gd name="T50" fmla="*/ 6 w 24"/>
                <a:gd name="T51" fmla="*/ 6 h 60"/>
                <a:gd name="T52" fmla="*/ 4 w 24"/>
                <a:gd name="T53" fmla="*/ 8 h 60"/>
                <a:gd name="T54" fmla="*/ 2 w 24"/>
                <a:gd name="T55" fmla="*/ 8 h 60"/>
                <a:gd name="T56" fmla="*/ 0 w 24"/>
                <a:gd name="T57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60">
                  <a:moveTo>
                    <a:pt x="0" y="8"/>
                  </a:moveTo>
                  <a:lnTo>
                    <a:pt x="14" y="0"/>
                  </a:lnTo>
                  <a:lnTo>
                    <a:pt x="16" y="0"/>
                  </a:lnTo>
                  <a:lnTo>
                    <a:pt x="16" y="50"/>
                  </a:lnTo>
                  <a:lnTo>
                    <a:pt x="16" y="54"/>
                  </a:lnTo>
                  <a:lnTo>
                    <a:pt x="16" y="56"/>
                  </a:lnTo>
                  <a:lnTo>
                    <a:pt x="18" y="58"/>
                  </a:lnTo>
                  <a:lnTo>
                    <a:pt x="20" y="60"/>
                  </a:lnTo>
                  <a:lnTo>
                    <a:pt x="24" y="60"/>
                  </a:lnTo>
                  <a:lnTo>
                    <a:pt x="2" y="60"/>
                  </a:lnTo>
                  <a:lnTo>
                    <a:pt x="6" y="60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10" y="54"/>
                  </a:lnTo>
                  <a:lnTo>
                    <a:pt x="10" y="50"/>
                  </a:lnTo>
                  <a:lnTo>
                    <a:pt x="10" y="18"/>
                  </a:lnTo>
                  <a:lnTo>
                    <a:pt x="10" y="12"/>
                  </a:lnTo>
                  <a:lnTo>
                    <a:pt x="8" y="10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33" name="Rectangle 421"/>
            <p:cNvSpPr>
              <a:spLocks noChangeArrowheads="1"/>
            </p:cNvSpPr>
            <p:nvPr/>
          </p:nvSpPr>
          <p:spPr bwMode="auto">
            <a:xfrm>
              <a:off x="3312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34" name="Freeform 422"/>
            <p:cNvSpPr>
              <a:spLocks/>
            </p:cNvSpPr>
            <p:nvPr/>
          </p:nvSpPr>
          <p:spPr bwMode="auto">
            <a:xfrm>
              <a:off x="3426" y="2786"/>
              <a:ext cx="38" cy="60"/>
            </a:xfrm>
            <a:custGeom>
              <a:avLst/>
              <a:gdLst>
                <a:gd name="T0" fmla="*/ 38 w 38"/>
                <a:gd name="T1" fmla="*/ 50 h 60"/>
                <a:gd name="T2" fmla="*/ 34 w 38"/>
                <a:gd name="T3" fmla="*/ 60 h 60"/>
                <a:gd name="T4" fmla="*/ 0 w 38"/>
                <a:gd name="T5" fmla="*/ 60 h 60"/>
                <a:gd name="T6" fmla="*/ 0 w 38"/>
                <a:gd name="T7" fmla="*/ 58 h 60"/>
                <a:gd name="T8" fmla="*/ 10 w 38"/>
                <a:gd name="T9" fmla="*/ 50 h 60"/>
                <a:gd name="T10" fmla="*/ 16 w 38"/>
                <a:gd name="T11" fmla="*/ 42 h 60"/>
                <a:gd name="T12" fmla="*/ 22 w 38"/>
                <a:gd name="T13" fmla="*/ 36 h 60"/>
                <a:gd name="T14" fmla="*/ 26 w 38"/>
                <a:gd name="T15" fmla="*/ 28 h 60"/>
                <a:gd name="T16" fmla="*/ 28 w 38"/>
                <a:gd name="T17" fmla="*/ 20 h 60"/>
                <a:gd name="T18" fmla="*/ 28 w 38"/>
                <a:gd name="T19" fmla="*/ 16 h 60"/>
                <a:gd name="T20" fmla="*/ 24 w 38"/>
                <a:gd name="T21" fmla="*/ 10 h 60"/>
                <a:gd name="T22" fmla="*/ 20 w 38"/>
                <a:gd name="T23" fmla="*/ 8 h 60"/>
                <a:gd name="T24" fmla="*/ 16 w 38"/>
                <a:gd name="T25" fmla="*/ 8 h 60"/>
                <a:gd name="T26" fmla="*/ 12 w 38"/>
                <a:gd name="T27" fmla="*/ 8 h 60"/>
                <a:gd name="T28" fmla="*/ 8 w 38"/>
                <a:gd name="T29" fmla="*/ 10 h 60"/>
                <a:gd name="T30" fmla="*/ 6 w 38"/>
                <a:gd name="T31" fmla="*/ 14 h 60"/>
                <a:gd name="T32" fmla="*/ 4 w 38"/>
                <a:gd name="T33" fmla="*/ 18 h 60"/>
                <a:gd name="T34" fmla="*/ 2 w 38"/>
                <a:gd name="T35" fmla="*/ 18 h 60"/>
                <a:gd name="T36" fmla="*/ 4 w 38"/>
                <a:gd name="T37" fmla="*/ 10 h 60"/>
                <a:gd name="T38" fmla="*/ 8 w 38"/>
                <a:gd name="T39" fmla="*/ 6 h 60"/>
                <a:gd name="T40" fmla="*/ 12 w 38"/>
                <a:gd name="T41" fmla="*/ 2 h 60"/>
                <a:gd name="T42" fmla="*/ 18 w 38"/>
                <a:gd name="T43" fmla="*/ 0 h 60"/>
                <a:gd name="T44" fmla="*/ 26 w 38"/>
                <a:gd name="T45" fmla="*/ 2 h 60"/>
                <a:gd name="T46" fmla="*/ 30 w 38"/>
                <a:gd name="T47" fmla="*/ 6 h 60"/>
                <a:gd name="T48" fmla="*/ 34 w 38"/>
                <a:gd name="T49" fmla="*/ 10 h 60"/>
                <a:gd name="T50" fmla="*/ 36 w 38"/>
                <a:gd name="T51" fmla="*/ 16 h 60"/>
                <a:gd name="T52" fmla="*/ 34 w 38"/>
                <a:gd name="T53" fmla="*/ 20 h 60"/>
                <a:gd name="T54" fmla="*/ 34 w 38"/>
                <a:gd name="T55" fmla="*/ 26 h 60"/>
                <a:gd name="T56" fmla="*/ 28 w 38"/>
                <a:gd name="T57" fmla="*/ 32 h 60"/>
                <a:gd name="T58" fmla="*/ 22 w 38"/>
                <a:gd name="T59" fmla="*/ 40 h 60"/>
                <a:gd name="T60" fmla="*/ 16 w 38"/>
                <a:gd name="T61" fmla="*/ 46 h 60"/>
                <a:gd name="T62" fmla="*/ 12 w 38"/>
                <a:gd name="T63" fmla="*/ 52 h 60"/>
                <a:gd name="T64" fmla="*/ 8 w 38"/>
                <a:gd name="T65" fmla="*/ 54 h 60"/>
                <a:gd name="T66" fmla="*/ 24 w 38"/>
                <a:gd name="T67" fmla="*/ 54 h 60"/>
                <a:gd name="T68" fmla="*/ 28 w 38"/>
                <a:gd name="T69" fmla="*/ 54 h 60"/>
                <a:gd name="T70" fmla="*/ 30 w 38"/>
                <a:gd name="T71" fmla="*/ 54 h 60"/>
                <a:gd name="T72" fmla="*/ 32 w 38"/>
                <a:gd name="T73" fmla="*/ 52 h 60"/>
                <a:gd name="T74" fmla="*/ 34 w 38"/>
                <a:gd name="T75" fmla="*/ 52 h 60"/>
                <a:gd name="T76" fmla="*/ 36 w 38"/>
                <a:gd name="T77" fmla="*/ 50 h 60"/>
                <a:gd name="T78" fmla="*/ 38 w 38"/>
                <a:gd name="T79" fmla="*/ 50 h 60"/>
                <a:gd name="T80" fmla="*/ 38 w 38"/>
                <a:gd name="T81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60">
                  <a:moveTo>
                    <a:pt x="38" y="50"/>
                  </a:moveTo>
                  <a:lnTo>
                    <a:pt x="34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10" y="50"/>
                  </a:lnTo>
                  <a:lnTo>
                    <a:pt x="16" y="42"/>
                  </a:lnTo>
                  <a:lnTo>
                    <a:pt x="22" y="36"/>
                  </a:lnTo>
                  <a:lnTo>
                    <a:pt x="26" y="28"/>
                  </a:lnTo>
                  <a:lnTo>
                    <a:pt x="28" y="20"/>
                  </a:lnTo>
                  <a:lnTo>
                    <a:pt x="28" y="16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6" y="16"/>
                  </a:lnTo>
                  <a:lnTo>
                    <a:pt x="34" y="20"/>
                  </a:lnTo>
                  <a:lnTo>
                    <a:pt x="34" y="26"/>
                  </a:lnTo>
                  <a:lnTo>
                    <a:pt x="28" y="32"/>
                  </a:lnTo>
                  <a:lnTo>
                    <a:pt x="22" y="40"/>
                  </a:lnTo>
                  <a:lnTo>
                    <a:pt x="16" y="46"/>
                  </a:lnTo>
                  <a:lnTo>
                    <a:pt x="12" y="52"/>
                  </a:lnTo>
                  <a:lnTo>
                    <a:pt x="8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299" name="Picture 42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" y="2838"/>
              <a:ext cx="8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00" name="Picture 42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" y="2838"/>
              <a:ext cx="8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37" name="Freeform 425"/>
            <p:cNvSpPr>
              <a:spLocks noEditPoints="1"/>
            </p:cNvSpPr>
            <p:nvPr/>
          </p:nvSpPr>
          <p:spPr bwMode="auto">
            <a:xfrm>
              <a:off x="3496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4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4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2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10 w 36"/>
                <a:gd name="T51" fmla="*/ 44 h 62"/>
                <a:gd name="T52" fmla="*/ 12 w 36"/>
                <a:gd name="T53" fmla="*/ 52 h 62"/>
                <a:gd name="T54" fmla="*/ 14 w 36"/>
                <a:gd name="T55" fmla="*/ 56 h 62"/>
                <a:gd name="T56" fmla="*/ 16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6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2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10" y="44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38" name="Freeform 426"/>
            <p:cNvSpPr>
              <a:spLocks noEditPoints="1"/>
            </p:cNvSpPr>
            <p:nvPr/>
          </p:nvSpPr>
          <p:spPr bwMode="auto">
            <a:xfrm>
              <a:off x="3540" y="2786"/>
              <a:ext cx="36" cy="62"/>
            </a:xfrm>
            <a:custGeom>
              <a:avLst/>
              <a:gdLst>
                <a:gd name="T0" fmla="*/ 0 w 36"/>
                <a:gd name="T1" fmla="*/ 62 h 62"/>
                <a:gd name="T2" fmla="*/ 0 w 36"/>
                <a:gd name="T3" fmla="*/ 60 h 62"/>
                <a:gd name="T4" fmla="*/ 6 w 36"/>
                <a:gd name="T5" fmla="*/ 60 h 62"/>
                <a:gd name="T6" fmla="*/ 12 w 36"/>
                <a:gd name="T7" fmla="*/ 58 h 62"/>
                <a:gd name="T8" fmla="*/ 16 w 36"/>
                <a:gd name="T9" fmla="*/ 54 h 62"/>
                <a:gd name="T10" fmla="*/ 20 w 36"/>
                <a:gd name="T11" fmla="*/ 48 h 62"/>
                <a:gd name="T12" fmla="*/ 24 w 36"/>
                <a:gd name="T13" fmla="*/ 42 h 62"/>
                <a:gd name="T14" fmla="*/ 26 w 36"/>
                <a:gd name="T15" fmla="*/ 34 h 62"/>
                <a:gd name="T16" fmla="*/ 20 w 36"/>
                <a:gd name="T17" fmla="*/ 38 h 62"/>
                <a:gd name="T18" fmla="*/ 14 w 36"/>
                <a:gd name="T19" fmla="*/ 38 h 62"/>
                <a:gd name="T20" fmla="*/ 10 w 36"/>
                <a:gd name="T21" fmla="*/ 38 h 62"/>
                <a:gd name="T22" fmla="*/ 4 w 36"/>
                <a:gd name="T23" fmla="*/ 34 h 62"/>
                <a:gd name="T24" fmla="*/ 2 w 36"/>
                <a:gd name="T25" fmla="*/ 28 h 62"/>
                <a:gd name="T26" fmla="*/ 0 w 36"/>
                <a:gd name="T27" fmla="*/ 22 h 62"/>
                <a:gd name="T28" fmla="*/ 2 w 36"/>
                <a:gd name="T29" fmla="*/ 14 h 62"/>
                <a:gd name="T30" fmla="*/ 4 w 36"/>
                <a:gd name="T31" fmla="*/ 8 h 62"/>
                <a:gd name="T32" fmla="*/ 8 w 36"/>
                <a:gd name="T33" fmla="*/ 4 h 62"/>
                <a:gd name="T34" fmla="*/ 12 w 36"/>
                <a:gd name="T35" fmla="*/ 2 h 62"/>
                <a:gd name="T36" fmla="*/ 18 w 36"/>
                <a:gd name="T37" fmla="*/ 0 h 62"/>
                <a:gd name="T38" fmla="*/ 24 w 36"/>
                <a:gd name="T39" fmla="*/ 2 h 62"/>
                <a:gd name="T40" fmla="*/ 30 w 36"/>
                <a:gd name="T41" fmla="*/ 6 h 62"/>
                <a:gd name="T42" fmla="*/ 34 w 36"/>
                <a:gd name="T43" fmla="*/ 12 h 62"/>
                <a:gd name="T44" fmla="*/ 36 w 36"/>
                <a:gd name="T45" fmla="*/ 18 h 62"/>
                <a:gd name="T46" fmla="*/ 36 w 36"/>
                <a:gd name="T47" fmla="*/ 24 h 62"/>
                <a:gd name="T48" fmla="*/ 36 w 36"/>
                <a:gd name="T49" fmla="*/ 34 h 62"/>
                <a:gd name="T50" fmla="*/ 32 w 36"/>
                <a:gd name="T51" fmla="*/ 42 h 62"/>
                <a:gd name="T52" fmla="*/ 26 w 36"/>
                <a:gd name="T53" fmla="*/ 50 h 62"/>
                <a:gd name="T54" fmla="*/ 18 w 36"/>
                <a:gd name="T55" fmla="*/ 56 h 62"/>
                <a:gd name="T56" fmla="*/ 12 w 36"/>
                <a:gd name="T57" fmla="*/ 60 h 62"/>
                <a:gd name="T58" fmla="*/ 4 w 36"/>
                <a:gd name="T59" fmla="*/ 62 h 62"/>
                <a:gd name="T60" fmla="*/ 0 w 36"/>
                <a:gd name="T61" fmla="*/ 62 h 62"/>
                <a:gd name="T62" fmla="*/ 28 w 36"/>
                <a:gd name="T63" fmla="*/ 32 h 62"/>
                <a:gd name="T64" fmla="*/ 28 w 36"/>
                <a:gd name="T65" fmla="*/ 26 h 62"/>
                <a:gd name="T66" fmla="*/ 28 w 36"/>
                <a:gd name="T67" fmla="*/ 22 h 62"/>
                <a:gd name="T68" fmla="*/ 28 w 36"/>
                <a:gd name="T69" fmla="*/ 18 h 62"/>
                <a:gd name="T70" fmla="*/ 26 w 36"/>
                <a:gd name="T71" fmla="*/ 14 h 62"/>
                <a:gd name="T72" fmla="*/ 26 w 36"/>
                <a:gd name="T73" fmla="*/ 10 h 62"/>
                <a:gd name="T74" fmla="*/ 24 w 36"/>
                <a:gd name="T75" fmla="*/ 6 h 62"/>
                <a:gd name="T76" fmla="*/ 20 w 36"/>
                <a:gd name="T77" fmla="*/ 4 h 62"/>
                <a:gd name="T78" fmla="*/ 18 w 36"/>
                <a:gd name="T79" fmla="*/ 4 h 62"/>
                <a:gd name="T80" fmla="*/ 14 w 36"/>
                <a:gd name="T81" fmla="*/ 4 h 62"/>
                <a:gd name="T82" fmla="*/ 10 w 36"/>
                <a:gd name="T83" fmla="*/ 8 h 62"/>
                <a:gd name="T84" fmla="*/ 8 w 36"/>
                <a:gd name="T85" fmla="*/ 12 h 62"/>
                <a:gd name="T86" fmla="*/ 8 w 36"/>
                <a:gd name="T87" fmla="*/ 18 h 62"/>
                <a:gd name="T88" fmla="*/ 10 w 36"/>
                <a:gd name="T89" fmla="*/ 26 h 62"/>
                <a:gd name="T90" fmla="*/ 12 w 36"/>
                <a:gd name="T91" fmla="*/ 32 h 62"/>
                <a:gd name="T92" fmla="*/ 14 w 36"/>
                <a:gd name="T93" fmla="*/ 34 h 62"/>
                <a:gd name="T94" fmla="*/ 18 w 36"/>
                <a:gd name="T95" fmla="*/ 34 h 62"/>
                <a:gd name="T96" fmla="*/ 20 w 36"/>
                <a:gd name="T97" fmla="*/ 34 h 62"/>
                <a:gd name="T98" fmla="*/ 22 w 36"/>
                <a:gd name="T99" fmla="*/ 34 h 62"/>
                <a:gd name="T100" fmla="*/ 26 w 36"/>
                <a:gd name="T101" fmla="*/ 32 h 62"/>
                <a:gd name="T102" fmla="*/ 28 w 36"/>
                <a:gd name="T103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" h="62">
                  <a:moveTo>
                    <a:pt x="0" y="62"/>
                  </a:moveTo>
                  <a:lnTo>
                    <a:pt x="0" y="60"/>
                  </a:lnTo>
                  <a:lnTo>
                    <a:pt x="6" y="60"/>
                  </a:lnTo>
                  <a:lnTo>
                    <a:pt x="12" y="58"/>
                  </a:lnTo>
                  <a:lnTo>
                    <a:pt x="16" y="54"/>
                  </a:lnTo>
                  <a:lnTo>
                    <a:pt x="20" y="48"/>
                  </a:lnTo>
                  <a:lnTo>
                    <a:pt x="24" y="42"/>
                  </a:lnTo>
                  <a:lnTo>
                    <a:pt x="26" y="34"/>
                  </a:lnTo>
                  <a:lnTo>
                    <a:pt x="20" y="38"/>
                  </a:lnTo>
                  <a:lnTo>
                    <a:pt x="14" y="38"/>
                  </a:lnTo>
                  <a:lnTo>
                    <a:pt x="10" y="38"/>
                  </a:lnTo>
                  <a:lnTo>
                    <a:pt x="4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lnTo>
                    <a:pt x="36" y="24"/>
                  </a:lnTo>
                  <a:lnTo>
                    <a:pt x="36" y="34"/>
                  </a:lnTo>
                  <a:lnTo>
                    <a:pt x="32" y="42"/>
                  </a:lnTo>
                  <a:lnTo>
                    <a:pt x="26" y="50"/>
                  </a:lnTo>
                  <a:lnTo>
                    <a:pt x="18" y="56"/>
                  </a:lnTo>
                  <a:lnTo>
                    <a:pt x="12" y="60"/>
                  </a:lnTo>
                  <a:lnTo>
                    <a:pt x="4" y="62"/>
                  </a:lnTo>
                  <a:lnTo>
                    <a:pt x="0" y="62"/>
                  </a:lnTo>
                  <a:close/>
                  <a:moveTo>
                    <a:pt x="28" y="32"/>
                  </a:moveTo>
                  <a:lnTo>
                    <a:pt x="28" y="26"/>
                  </a:lnTo>
                  <a:lnTo>
                    <a:pt x="28" y="22"/>
                  </a:lnTo>
                  <a:lnTo>
                    <a:pt x="28" y="1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0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14" y="34"/>
                  </a:lnTo>
                  <a:lnTo>
                    <a:pt x="18" y="34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6" y="32"/>
                  </a:lnTo>
                  <a:lnTo>
                    <a:pt x="2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303" name="Picture 42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2806"/>
              <a:ext cx="4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04" name="Picture 42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2806"/>
              <a:ext cx="4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41" name="Freeform 429"/>
            <p:cNvSpPr>
              <a:spLocks/>
            </p:cNvSpPr>
            <p:nvPr/>
          </p:nvSpPr>
          <p:spPr bwMode="auto">
            <a:xfrm>
              <a:off x="3684" y="2786"/>
              <a:ext cx="22" cy="60"/>
            </a:xfrm>
            <a:custGeom>
              <a:avLst/>
              <a:gdLst>
                <a:gd name="T0" fmla="*/ 0 w 22"/>
                <a:gd name="T1" fmla="*/ 8 h 60"/>
                <a:gd name="T2" fmla="*/ 14 w 22"/>
                <a:gd name="T3" fmla="*/ 0 h 60"/>
                <a:gd name="T4" fmla="*/ 14 w 22"/>
                <a:gd name="T5" fmla="*/ 0 h 60"/>
                <a:gd name="T6" fmla="*/ 14 w 22"/>
                <a:gd name="T7" fmla="*/ 50 h 60"/>
                <a:gd name="T8" fmla="*/ 14 w 22"/>
                <a:gd name="T9" fmla="*/ 54 h 60"/>
                <a:gd name="T10" fmla="*/ 16 w 22"/>
                <a:gd name="T11" fmla="*/ 56 h 60"/>
                <a:gd name="T12" fmla="*/ 16 w 22"/>
                <a:gd name="T13" fmla="*/ 58 h 60"/>
                <a:gd name="T14" fmla="*/ 16 w 22"/>
                <a:gd name="T15" fmla="*/ 58 h 60"/>
                <a:gd name="T16" fmla="*/ 18 w 22"/>
                <a:gd name="T17" fmla="*/ 60 h 60"/>
                <a:gd name="T18" fmla="*/ 22 w 22"/>
                <a:gd name="T19" fmla="*/ 60 h 60"/>
                <a:gd name="T20" fmla="*/ 22 w 22"/>
                <a:gd name="T21" fmla="*/ 60 h 60"/>
                <a:gd name="T22" fmla="*/ 0 w 22"/>
                <a:gd name="T23" fmla="*/ 60 h 60"/>
                <a:gd name="T24" fmla="*/ 0 w 22"/>
                <a:gd name="T25" fmla="*/ 60 h 60"/>
                <a:gd name="T26" fmla="*/ 4 w 22"/>
                <a:gd name="T27" fmla="*/ 60 h 60"/>
                <a:gd name="T28" fmla="*/ 6 w 22"/>
                <a:gd name="T29" fmla="*/ 58 h 60"/>
                <a:gd name="T30" fmla="*/ 6 w 22"/>
                <a:gd name="T31" fmla="*/ 58 h 60"/>
                <a:gd name="T32" fmla="*/ 8 w 22"/>
                <a:gd name="T33" fmla="*/ 56 h 60"/>
                <a:gd name="T34" fmla="*/ 8 w 22"/>
                <a:gd name="T35" fmla="*/ 54 h 60"/>
                <a:gd name="T36" fmla="*/ 8 w 22"/>
                <a:gd name="T37" fmla="*/ 50 h 60"/>
                <a:gd name="T38" fmla="*/ 8 w 22"/>
                <a:gd name="T39" fmla="*/ 18 h 60"/>
                <a:gd name="T40" fmla="*/ 8 w 22"/>
                <a:gd name="T41" fmla="*/ 12 h 60"/>
                <a:gd name="T42" fmla="*/ 8 w 22"/>
                <a:gd name="T43" fmla="*/ 10 h 60"/>
                <a:gd name="T44" fmla="*/ 6 w 22"/>
                <a:gd name="T45" fmla="*/ 8 h 60"/>
                <a:gd name="T46" fmla="*/ 6 w 22"/>
                <a:gd name="T47" fmla="*/ 8 h 60"/>
                <a:gd name="T48" fmla="*/ 6 w 22"/>
                <a:gd name="T49" fmla="*/ 8 h 60"/>
                <a:gd name="T50" fmla="*/ 4 w 22"/>
                <a:gd name="T51" fmla="*/ 6 h 60"/>
                <a:gd name="T52" fmla="*/ 2 w 22"/>
                <a:gd name="T53" fmla="*/ 8 h 60"/>
                <a:gd name="T54" fmla="*/ 0 w 22"/>
                <a:gd name="T55" fmla="*/ 8 h 60"/>
                <a:gd name="T56" fmla="*/ 0 w 22"/>
                <a:gd name="T57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60">
                  <a:moveTo>
                    <a:pt x="0" y="8"/>
                  </a:moveTo>
                  <a:lnTo>
                    <a:pt x="14" y="0"/>
                  </a:lnTo>
                  <a:lnTo>
                    <a:pt x="14" y="50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6" y="58"/>
                  </a:lnTo>
                  <a:lnTo>
                    <a:pt x="18" y="60"/>
                  </a:lnTo>
                  <a:lnTo>
                    <a:pt x="22" y="60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6" y="58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8" y="50"/>
                  </a:lnTo>
                  <a:lnTo>
                    <a:pt x="8" y="18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42" name="Freeform 430"/>
            <p:cNvSpPr>
              <a:spLocks noEditPoints="1"/>
            </p:cNvSpPr>
            <p:nvPr/>
          </p:nvSpPr>
          <p:spPr bwMode="auto">
            <a:xfrm>
              <a:off x="3720" y="2786"/>
              <a:ext cx="38" cy="62"/>
            </a:xfrm>
            <a:custGeom>
              <a:avLst/>
              <a:gdLst>
                <a:gd name="T0" fmla="*/ 0 w 38"/>
                <a:gd name="T1" fmla="*/ 32 h 62"/>
                <a:gd name="T2" fmla="*/ 2 w 38"/>
                <a:gd name="T3" fmla="*/ 22 h 62"/>
                <a:gd name="T4" fmla="*/ 4 w 38"/>
                <a:gd name="T5" fmla="*/ 14 h 62"/>
                <a:gd name="T6" fmla="*/ 8 w 38"/>
                <a:gd name="T7" fmla="*/ 8 h 62"/>
                <a:gd name="T8" fmla="*/ 12 w 38"/>
                <a:gd name="T9" fmla="*/ 4 h 62"/>
                <a:gd name="T10" fmla="*/ 16 w 38"/>
                <a:gd name="T11" fmla="*/ 2 h 62"/>
                <a:gd name="T12" fmla="*/ 20 w 38"/>
                <a:gd name="T13" fmla="*/ 0 h 62"/>
                <a:gd name="T14" fmla="*/ 24 w 38"/>
                <a:gd name="T15" fmla="*/ 2 h 62"/>
                <a:gd name="T16" fmla="*/ 28 w 38"/>
                <a:gd name="T17" fmla="*/ 4 h 62"/>
                <a:gd name="T18" fmla="*/ 30 w 38"/>
                <a:gd name="T19" fmla="*/ 8 h 62"/>
                <a:gd name="T20" fmla="*/ 34 w 38"/>
                <a:gd name="T21" fmla="*/ 14 h 62"/>
                <a:gd name="T22" fmla="*/ 36 w 38"/>
                <a:gd name="T23" fmla="*/ 22 h 62"/>
                <a:gd name="T24" fmla="*/ 38 w 38"/>
                <a:gd name="T25" fmla="*/ 30 h 62"/>
                <a:gd name="T26" fmla="*/ 36 w 38"/>
                <a:gd name="T27" fmla="*/ 40 h 62"/>
                <a:gd name="T28" fmla="*/ 34 w 38"/>
                <a:gd name="T29" fmla="*/ 48 h 62"/>
                <a:gd name="T30" fmla="*/ 32 w 38"/>
                <a:gd name="T31" fmla="*/ 54 h 62"/>
                <a:gd name="T32" fmla="*/ 28 w 38"/>
                <a:gd name="T33" fmla="*/ 58 h 62"/>
                <a:gd name="T34" fmla="*/ 22 w 38"/>
                <a:gd name="T35" fmla="*/ 60 h 62"/>
                <a:gd name="T36" fmla="*/ 18 w 38"/>
                <a:gd name="T37" fmla="*/ 62 h 62"/>
                <a:gd name="T38" fmla="*/ 14 w 38"/>
                <a:gd name="T39" fmla="*/ 60 h 62"/>
                <a:gd name="T40" fmla="*/ 10 w 38"/>
                <a:gd name="T41" fmla="*/ 56 h 62"/>
                <a:gd name="T42" fmla="*/ 6 w 38"/>
                <a:gd name="T43" fmla="*/ 52 h 62"/>
                <a:gd name="T44" fmla="*/ 2 w 38"/>
                <a:gd name="T45" fmla="*/ 42 h 62"/>
                <a:gd name="T46" fmla="*/ 0 w 38"/>
                <a:gd name="T47" fmla="*/ 32 h 62"/>
                <a:gd name="T48" fmla="*/ 8 w 38"/>
                <a:gd name="T49" fmla="*/ 32 h 62"/>
                <a:gd name="T50" fmla="*/ 10 w 38"/>
                <a:gd name="T51" fmla="*/ 44 h 62"/>
                <a:gd name="T52" fmla="*/ 12 w 38"/>
                <a:gd name="T53" fmla="*/ 52 h 62"/>
                <a:gd name="T54" fmla="*/ 14 w 38"/>
                <a:gd name="T55" fmla="*/ 56 h 62"/>
                <a:gd name="T56" fmla="*/ 16 w 38"/>
                <a:gd name="T57" fmla="*/ 58 h 62"/>
                <a:gd name="T58" fmla="*/ 18 w 38"/>
                <a:gd name="T59" fmla="*/ 58 h 62"/>
                <a:gd name="T60" fmla="*/ 22 w 38"/>
                <a:gd name="T61" fmla="*/ 58 h 62"/>
                <a:gd name="T62" fmla="*/ 24 w 38"/>
                <a:gd name="T63" fmla="*/ 56 h 62"/>
                <a:gd name="T64" fmla="*/ 26 w 38"/>
                <a:gd name="T65" fmla="*/ 54 h 62"/>
                <a:gd name="T66" fmla="*/ 28 w 38"/>
                <a:gd name="T67" fmla="*/ 50 h 62"/>
                <a:gd name="T68" fmla="*/ 28 w 38"/>
                <a:gd name="T69" fmla="*/ 40 h 62"/>
                <a:gd name="T70" fmla="*/ 30 w 38"/>
                <a:gd name="T71" fmla="*/ 28 h 62"/>
                <a:gd name="T72" fmla="*/ 28 w 38"/>
                <a:gd name="T73" fmla="*/ 20 h 62"/>
                <a:gd name="T74" fmla="*/ 28 w 38"/>
                <a:gd name="T75" fmla="*/ 12 h 62"/>
                <a:gd name="T76" fmla="*/ 26 w 38"/>
                <a:gd name="T77" fmla="*/ 8 h 62"/>
                <a:gd name="T78" fmla="*/ 24 w 38"/>
                <a:gd name="T79" fmla="*/ 6 h 62"/>
                <a:gd name="T80" fmla="*/ 22 w 38"/>
                <a:gd name="T81" fmla="*/ 4 h 62"/>
                <a:gd name="T82" fmla="*/ 20 w 38"/>
                <a:gd name="T83" fmla="*/ 4 h 62"/>
                <a:gd name="T84" fmla="*/ 16 w 38"/>
                <a:gd name="T85" fmla="*/ 4 h 62"/>
                <a:gd name="T86" fmla="*/ 14 w 38"/>
                <a:gd name="T87" fmla="*/ 6 h 62"/>
                <a:gd name="T88" fmla="*/ 12 w 38"/>
                <a:gd name="T89" fmla="*/ 10 h 62"/>
                <a:gd name="T90" fmla="*/ 10 w 38"/>
                <a:gd name="T91" fmla="*/ 18 h 62"/>
                <a:gd name="T92" fmla="*/ 10 w 38"/>
                <a:gd name="T93" fmla="*/ 26 h 62"/>
                <a:gd name="T94" fmla="*/ 8 w 38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" h="62">
                  <a:moveTo>
                    <a:pt x="0" y="32"/>
                  </a:moveTo>
                  <a:lnTo>
                    <a:pt x="2" y="22"/>
                  </a:lnTo>
                  <a:lnTo>
                    <a:pt x="4" y="14"/>
                  </a:lnTo>
                  <a:lnTo>
                    <a:pt x="8" y="8"/>
                  </a:lnTo>
                  <a:lnTo>
                    <a:pt x="12" y="4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8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2" y="54"/>
                  </a:lnTo>
                  <a:lnTo>
                    <a:pt x="28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4" y="60"/>
                  </a:lnTo>
                  <a:lnTo>
                    <a:pt x="10" y="56"/>
                  </a:lnTo>
                  <a:lnTo>
                    <a:pt x="6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10" y="44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28" y="40"/>
                  </a:lnTo>
                  <a:lnTo>
                    <a:pt x="30" y="28"/>
                  </a:lnTo>
                  <a:lnTo>
                    <a:pt x="28" y="20"/>
                  </a:lnTo>
                  <a:lnTo>
                    <a:pt x="28" y="12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10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307" name="Picture 43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" y="2800"/>
              <a:ext cx="3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08" name="Picture 43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" y="2800"/>
              <a:ext cx="3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45" name="Freeform 433"/>
            <p:cNvSpPr>
              <a:spLocks noEditPoints="1"/>
            </p:cNvSpPr>
            <p:nvPr/>
          </p:nvSpPr>
          <p:spPr bwMode="auto">
            <a:xfrm>
              <a:off x="3798" y="2772"/>
              <a:ext cx="26" cy="44"/>
            </a:xfrm>
            <a:custGeom>
              <a:avLst/>
              <a:gdLst>
                <a:gd name="T0" fmla="*/ 0 w 26"/>
                <a:gd name="T1" fmla="*/ 44 h 44"/>
                <a:gd name="T2" fmla="*/ 0 w 26"/>
                <a:gd name="T3" fmla="*/ 42 h 44"/>
                <a:gd name="T4" fmla="*/ 4 w 26"/>
                <a:gd name="T5" fmla="*/ 42 h 44"/>
                <a:gd name="T6" fmla="*/ 8 w 26"/>
                <a:gd name="T7" fmla="*/ 40 h 44"/>
                <a:gd name="T8" fmla="*/ 12 w 26"/>
                <a:gd name="T9" fmla="*/ 38 h 44"/>
                <a:gd name="T10" fmla="*/ 14 w 26"/>
                <a:gd name="T11" fmla="*/ 34 h 44"/>
                <a:gd name="T12" fmla="*/ 18 w 26"/>
                <a:gd name="T13" fmla="*/ 28 h 44"/>
                <a:gd name="T14" fmla="*/ 20 w 26"/>
                <a:gd name="T15" fmla="*/ 24 h 44"/>
                <a:gd name="T16" fmla="*/ 14 w 26"/>
                <a:gd name="T17" fmla="*/ 26 h 44"/>
                <a:gd name="T18" fmla="*/ 10 w 26"/>
                <a:gd name="T19" fmla="*/ 26 h 44"/>
                <a:gd name="T20" fmla="*/ 6 w 26"/>
                <a:gd name="T21" fmla="*/ 26 h 44"/>
                <a:gd name="T22" fmla="*/ 2 w 26"/>
                <a:gd name="T23" fmla="*/ 24 h 44"/>
                <a:gd name="T24" fmla="*/ 0 w 26"/>
                <a:gd name="T25" fmla="*/ 20 h 44"/>
                <a:gd name="T26" fmla="*/ 0 w 26"/>
                <a:gd name="T27" fmla="*/ 14 h 44"/>
                <a:gd name="T28" fmla="*/ 0 w 26"/>
                <a:gd name="T29" fmla="*/ 8 h 44"/>
                <a:gd name="T30" fmla="*/ 2 w 26"/>
                <a:gd name="T31" fmla="*/ 4 h 44"/>
                <a:gd name="T32" fmla="*/ 8 w 26"/>
                <a:gd name="T33" fmla="*/ 0 h 44"/>
                <a:gd name="T34" fmla="*/ 12 w 26"/>
                <a:gd name="T35" fmla="*/ 0 h 44"/>
                <a:gd name="T36" fmla="*/ 18 w 26"/>
                <a:gd name="T37" fmla="*/ 0 h 44"/>
                <a:gd name="T38" fmla="*/ 22 w 26"/>
                <a:gd name="T39" fmla="*/ 4 h 44"/>
                <a:gd name="T40" fmla="*/ 26 w 26"/>
                <a:gd name="T41" fmla="*/ 10 h 44"/>
                <a:gd name="T42" fmla="*/ 26 w 26"/>
                <a:gd name="T43" fmla="*/ 16 h 44"/>
                <a:gd name="T44" fmla="*/ 26 w 26"/>
                <a:gd name="T45" fmla="*/ 24 h 44"/>
                <a:gd name="T46" fmla="*/ 22 w 26"/>
                <a:gd name="T47" fmla="*/ 30 h 44"/>
                <a:gd name="T48" fmla="*/ 18 w 26"/>
                <a:gd name="T49" fmla="*/ 36 h 44"/>
                <a:gd name="T50" fmla="*/ 14 w 26"/>
                <a:gd name="T51" fmla="*/ 40 h 44"/>
                <a:gd name="T52" fmla="*/ 8 w 26"/>
                <a:gd name="T53" fmla="*/ 42 h 44"/>
                <a:gd name="T54" fmla="*/ 2 w 26"/>
                <a:gd name="T55" fmla="*/ 44 h 44"/>
                <a:gd name="T56" fmla="*/ 0 w 26"/>
                <a:gd name="T57" fmla="*/ 44 h 44"/>
                <a:gd name="T58" fmla="*/ 20 w 26"/>
                <a:gd name="T59" fmla="*/ 22 h 44"/>
                <a:gd name="T60" fmla="*/ 20 w 26"/>
                <a:gd name="T61" fmla="*/ 18 h 44"/>
                <a:gd name="T62" fmla="*/ 20 w 26"/>
                <a:gd name="T63" fmla="*/ 14 h 44"/>
                <a:gd name="T64" fmla="*/ 20 w 26"/>
                <a:gd name="T65" fmla="*/ 12 h 44"/>
                <a:gd name="T66" fmla="*/ 20 w 26"/>
                <a:gd name="T67" fmla="*/ 8 h 44"/>
                <a:gd name="T68" fmla="*/ 18 w 26"/>
                <a:gd name="T69" fmla="*/ 6 h 44"/>
                <a:gd name="T70" fmla="*/ 16 w 26"/>
                <a:gd name="T71" fmla="*/ 4 h 44"/>
                <a:gd name="T72" fmla="*/ 14 w 26"/>
                <a:gd name="T73" fmla="*/ 2 h 44"/>
                <a:gd name="T74" fmla="*/ 12 w 26"/>
                <a:gd name="T75" fmla="*/ 2 h 44"/>
                <a:gd name="T76" fmla="*/ 10 w 26"/>
                <a:gd name="T77" fmla="*/ 2 h 44"/>
                <a:gd name="T78" fmla="*/ 8 w 26"/>
                <a:gd name="T79" fmla="*/ 4 h 44"/>
                <a:gd name="T80" fmla="*/ 6 w 26"/>
                <a:gd name="T81" fmla="*/ 6 h 44"/>
                <a:gd name="T82" fmla="*/ 6 w 26"/>
                <a:gd name="T83" fmla="*/ 12 h 44"/>
                <a:gd name="T84" fmla="*/ 6 w 26"/>
                <a:gd name="T85" fmla="*/ 16 h 44"/>
                <a:gd name="T86" fmla="*/ 8 w 26"/>
                <a:gd name="T87" fmla="*/ 22 h 44"/>
                <a:gd name="T88" fmla="*/ 10 w 26"/>
                <a:gd name="T89" fmla="*/ 24 h 44"/>
                <a:gd name="T90" fmla="*/ 12 w 26"/>
                <a:gd name="T91" fmla="*/ 24 h 44"/>
                <a:gd name="T92" fmla="*/ 14 w 26"/>
                <a:gd name="T93" fmla="*/ 24 h 44"/>
                <a:gd name="T94" fmla="*/ 16 w 26"/>
                <a:gd name="T95" fmla="*/ 24 h 44"/>
                <a:gd name="T96" fmla="*/ 18 w 26"/>
                <a:gd name="T97" fmla="*/ 22 h 44"/>
                <a:gd name="T98" fmla="*/ 20 w 26"/>
                <a:gd name="T99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" h="44">
                  <a:moveTo>
                    <a:pt x="0" y="44"/>
                  </a:moveTo>
                  <a:lnTo>
                    <a:pt x="0" y="42"/>
                  </a:lnTo>
                  <a:lnTo>
                    <a:pt x="4" y="42"/>
                  </a:lnTo>
                  <a:lnTo>
                    <a:pt x="8" y="40"/>
                  </a:lnTo>
                  <a:lnTo>
                    <a:pt x="12" y="38"/>
                  </a:lnTo>
                  <a:lnTo>
                    <a:pt x="14" y="34"/>
                  </a:lnTo>
                  <a:lnTo>
                    <a:pt x="18" y="28"/>
                  </a:lnTo>
                  <a:lnTo>
                    <a:pt x="20" y="24"/>
                  </a:lnTo>
                  <a:lnTo>
                    <a:pt x="14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8"/>
                  </a:lnTo>
                  <a:lnTo>
                    <a:pt x="2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10"/>
                  </a:lnTo>
                  <a:lnTo>
                    <a:pt x="26" y="16"/>
                  </a:lnTo>
                  <a:lnTo>
                    <a:pt x="26" y="24"/>
                  </a:lnTo>
                  <a:lnTo>
                    <a:pt x="22" y="30"/>
                  </a:lnTo>
                  <a:lnTo>
                    <a:pt x="18" y="36"/>
                  </a:lnTo>
                  <a:lnTo>
                    <a:pt x="14" y="40"/>
                  </a:lnTo>
                  <a:lnTo>
                    <a:pt x="8" y="42"/>
                  </a:lnTo>
                  <a:lnTo>
                    <a:pt x="2" y="44"/>
                  </a:lnTo>
                  <a:lnTo>
                    <a:pt x="0" y="44"/>
                  </a:lnTo>
                  <a:close/>
                  <a:moveTo>
                    <a:pt x="20" y="22"/>
                  </a:moveTo>
                  <a:lnTo>
                    <a:pt x="20" y="18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8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46" name="Rectangle 434"/>
            <p:cNvSpPr>
              <a:spLocks noChangeArrowheads="1"/>
            </p:cNvSpPr>
            <p:nvPr/>
          </p:nvSpPr>
          <p:spPr bwMode="auto">
            <a:xfrm>
              <a:off x="3888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47" name="Rectangle 435"/>
            <p:cNvSpPr>
              <a:spLocks noChangeArrowheads="1"/>
            </p:cNvSpPr>
            <p:nvPr/>
          </p:nvSpPr>
          <p:spPr bwMode="auto">
            <a:xfrm>
              <a:off x="3904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48" name="Freeform 436"/>
            <p:cNvSpPr>
              <a:spLocks/>
            </p:cNvSpPr>
            <p:nvPr/>
          </p:nvSpPr>
          <p:spPr bwMode="auto">
            <a:xfrm>
              <a:off x="4006" y="2786"/>
              <a:ext cx="38" cy="60"/>
            </a:xfrm>
            <a:custGeom>
              <a:avLst/>
              <a:gdLst>
                <a:gd name="T0" fmla="*/ 34 w 38"/>
                <a:gd name="T1" fmla="*/ 60 h 60"/>
                <a:gd name="T2" fmla="*/ 0 w 38"/>
                <a:gd name="T3" fmla="*/ 60 h 60"/>
                <a:gd name="T4" fmla="*/ 0 w 38"/>
                <a:gd name="T5" fmla="*/ 60 h 60"/>
                <a:gd name="T6" fmla="*/ 6 w 38"/>
                <a:gd name="T7" fmla="*/ 50 h 60"/>
                <a:gd name="T8" fmla="*/ 12 w 38"/>
                <a:gd name="T9" fmla="*/ 44 h 60"/>
                <a:gd name="T10" fmla="*/ 18 w 38"/>
                <a:gd name="T11" fmla="*/ 38 h 60"/>
                <a:gd name="T12" fmla="*/ 20 w 38"/>
                <a:gd name="T13" fmla="*/ 34 h 60"/>
                <a:gd name="T14" fmla="*/ 22 w 38"/>
                <a:gd name="T15" fmla="*/ 28 h 60"/>
                <a:gd name="T16" fmla="*/ 22 w 38"/>
                <a:gd name="T17" fmla="*/ 22 h 60"/>
                <a:gd name="T18" fmla="*/ 22 w 38"/>
                <a:gd name="T19" fmla="*/ 18 h 60"/>
                <a:gd name="T20" fmla="*/ 20 w 38"/>
                <a:gd name="T21" fmla="*/ 14 h 60"/>
                <a:gd name="T22" fmla="*/ 16 w 38"/>
                <a:gd name="T23" fmla="*/ 12 h 60"/>
                <a:gd name="T24" fmla="*/ 12 w 38"/>
                <a:gd name="T25" fmla="*/ 10 h 60"/>
                <a:gd name="T26" fmla="*/ 8 w 38"/>
                <a:gd name="T27" fmla="*/ 12 h 60"/>
                <a:gd name="T28" fmla="*/ 4 w 38"/>
                <a:gd name="T29" fmla="*/ 14 h 60"/>
                <a:gd name="T30" fmla="*/ 2 w 38"/>
                <a:gd name="T31" fmla="*/ 18 h 60"/>
                <a:gd name="T32" fmla="*/ 0 w 38"/>
                <a:gd name="T33" fmla="*/ 18 h 60"/>
                <a:gd name="T34" fmla="*/ 4 w 38"/>
                <a:gd name="T35" fmla="*/ 10 h 60"/>
                <a:gd name="T36" fmla="*/ 8 w 38"/>
                <a:gd name="T37" fmla="*/ 4 h 60"/>
                <a:gd name="T38" fmla="*/ 12 w 38"/>
                <a:gd name="T39" fmla="*/ 2 h 60"/>
                <a:gd name="T40" fmla="*/ 18 w 38"/>
                <a:gd name="T41" fmla="*/ 0 h 60"/>
                <a:gd name="T42" fmla="*/ 22 w 38"/>
                <a:gd name="T43" fmla="*/ 2 h 60"/>
                <a:gd name="T44" fmla="*/ 26 w 38"/>
                <a:gd name="T45" fmla="*/ 2 h 60"/>
                <a:gd name="T46" fmla="*/ 30 w 38"/>
                <a:gd name="T47" fmla="*/ 6 h 60"/>
                <a:gd name="T48" fmla="*/ 32 w 38"/>
                <a:gd name="T49" fmla="*/ 8 h 60"/>
                <a:gd name="T50" fmla="*/ 34 w 38"/>
                <a:gd name="T51" fmla="*/ 12 h 60"/>
                <a:gd name="T52" fmla="*/ 34 w 38"/>
                <a:gd name="T53" fmla="*/ 16 h 60"/>
                <a:gd name="T54" fmla="*/ 34 w 38"/>
                <a:gd name="T55" fmla="*/ 22 h 60"/>
                <a:gd name="T56" fmla="*/ 32 w 38"/>
                <a:gd name="T57" fmla="*/ 28 h 60"/>
                <a:gd name="T58" fmla="*/ 28 w 38"/>
                <a:gd name="T59" fmla="*/ 34 h 60"/>
                <a:gd name="T60" fmla="*/ 22 w 38"/>
                <a:gd name="T61" fmla="*/ 40 h 60"/>
                <a:gd name="T62" fmla="*/ 12 w 38"/>
                <a:gd name="T63" fmla="*/ 50 h 60"/>
                <a:gd name="T64" fmla="*/ 26 w 38"/>
                <a:gd name="T65" fmla="*/ 50 h 60"/>
                <a:gd name="T66" fmla="*/ 30 w 38"/>
                <a:gd name="T67" fmla="*/ 50 h 60"/>
                <a:gd name="T68" fmla="*/ 32 w 38"/>
                <a:gd name="T69" fmla="*/ 48 h 60"/>
                <a:gd name="T70" fmla="*/ 32 w 38"/>
                <a:gd name="T71" fmla="*/ 48 h 60"/>
                <a:gd name="T72" fmla="*/ 34 w 38"/>
                <a:gd name="T73" fmla="*/ 48 h 60"/>
                <a:gd name="T74" fmla="*/ 34 w 38"/>
                <a:gd name="T75" fmla="*/ 46 h 60"/>
                <a:gd name="T76" fmla="*/ 36 w 38"/>
                <a:gd name="T77" fmla="*/ 44 h 60"/>
                <a:gd name="T78" fmla="*/ 38 w 38"/>
                <a:gd name="T79" fmla="*/ 44 h 60"/>
                <a:gd name="T80" fmla="*/ 34 w 38"/>
                <a:gd name="T81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60">
                  <a:moveTo>
                    <a:pt x="34" y="60"/>
                  </a:moveTo>
                  <a:lnTo>
                    <a:pt x="0" y="60"/>
                  </a:lnTo>
                  <a:lnTo>
                    <a:pt x="6" y="50"/>
                  </a:lnTo>
                  <a:lnTo>
                    <a:pt x="12" y="44"/>
                  </a:lnTo>
                  <a:lnTo>
                    <a:pt x="18" y="38"/>
                  </a:lnTo>
                  <a:lnTo>
                    <a:pt x="20" y="34"/>
                  </a:lnTo>
                  <a:lnTo>
                    <a:pt x="22" y="28"/>
                  </a:lnTo>
                  <a:lnTo>
                    <a:pt x="22" y="22"/>
                  </a:lnTo>
                  <a:lnTo>
                    <a:pt x="22" y="18"/>
                  </a:lnTo>
                  <a:lnTo>
                    <a:pt x="20" y="14"/>
                  </a:lnTo>
                  <a:lnTo>
                    <a:pt x="16" y="12"/>
                  </a:lnTo>
                  <a:lnTo>
                    <a:pt x="12" y="10"/>
                  </a:lnTo>
                  <a:lnTo>
                    <a:pt x="8" y="12"/>
                  </a:lnTo>
                  <a:lnTo>
                    <a:pt x="4" y="14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4" y="10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4" y="16"/>
                  </a:lnTo>
                  <a:lnTo>
                    <a:pt x="34" y="22"/>
                  </a:lnTo>
                  <a:lnTo>
                    <a:pt x="32" y="28"/>
                  </a:lnTo>
                  <a:lnTo>
                    <a:pt x="28" y="34"/>
                  </a:lnTo>
                  <a:lnTo>
                    <a:pt x="22" y="40"/>
                  </a:lnTo>
                  <a:lnTo>
                    <a:pt x="12" y="50"/>
                  </a:lnTo>
                  <a:lnTo>
                    <a:pt x="26" y="50"/>
                  </a:lnTo>
                  <a:lnTo>
                    <a:pt x="30" y="50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4" y="46"/>
                  </a:lnTo>
                  <a:lnTo>
                    <a:pt x="36" y="44"/>
                  </a:lnTo>
                  <a:lnTo>
                    <a:pt x="38" y="44"/>
                  </a:lnTo>
                  <a:lnTo>
                    <a:pt x="34" y="6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49" name="Freeform 437"/>
            <p:cNvSpPr>
              <a:spLocks/>
            </p:cNvSpPr>
            <p:nvPr/>
          </p:nvSpPr>
          <p:spPr bwMode="auto">
            <a:xfrm>
              <a:off x="4054" y="2786"/>
              <a:ext cx="30" cy="60"/>
            </a:xfrm>
            <a:custGeom>
              <a:avLst/>
              <a:gdLst>
                <a:gd name="T0" fmla="*/ 22 w 30"/>
                <a:gd name="T1" fmla="*/ 0 h 60"/>
                <a:gd name="T2" fmla="*/ 22 w 30"/>
                <a:gd name="T3" fmla="*/ 48 h 60"/>
                <a:gd name="T4" fmla="*/ 22 w 30"/>
                <a:gd name="T5" fmla="*/ 52 h 60"/>
                <a:gd name="T6" fmla="*/ 22 w 30"/>
                <a:gd name="T7" fmla="*/ 56 h 60"/>
                <a:gd name="T8" fmla="*/ 24 w 30"/>
                <a:gd name="T9" fmla="*/ 56 h 60"/>
                <a:gd name="T10" fmla="*/ 24 w 30"/>
                <a:gd name="T11" fmla="*/ 58 h 60"/>
                <a:gd name="T12" fmla="*/ 26 w 30"/>
                <a:gd name="T13" fmla="*/ 58 h 60"/>
                <a:gd name="T14" fmla="*/ 30 w 30"/>
                <a:gd name="T15" fmla="*/ 58 h 60"/>
                <a:gd name="T16" fmla="*/ 30 w 30"/>
                <a:gd name="T17" fmla="*/ 58 h 60"/>
                <a:gd name="T18" fmla="*/ 30 w 30"/>
                <a:gd name="T19" fmla="*/ 60 h 60"/>
                <a:gd name="T20" fmla="*/ 0 w 30"/>
                <a:gd name="T21" fmla="*/ 60 h 60"/>
                <a:gd name="T22" fmla="*/ 0 w 30"/>
                <a:gd name="T23" fmla="*/ 58 h 60"/>
                <a:gd name="T24" fmla="*/ 2 w 30"/>
                <a:gd name="T25" fmla="*/ 58 h 60"/>
                <a:gd name="T26" fmla="*/ 4 w 30"/>
                <a:gd name="T27" fmla="*/ 58 h 60"/>
                <a:gd name="T28" fmla="*/ 6 w 30"/>
                <a:gd name="T29" fmla="*/ 58 h 60"/>
                <a:gd name="T30" fmla="*/ 8 w 30"/>
                <a:gd name="T31" fmla="*/ 56 h 60"/>
                <a:gd name="T32" fmla="*/ 8 w 30"/>
                <a:gd name="T33" fmla="*/ 56 h 60"/>
                <a:gd name="T34" fmla="*/ 10 w 30"/>
                <a:gd name="T35" fmla="*/ 52 h 60"/>
                <a:gd name="T36" fmla="*/ 10 w 30"/>
                <a:gd name="T37" fmla="*/ 48 h 60"/>
                <a:gd name="T38" fmla="*/ 10 w 30"/>
                <a:gd name="T39" fmla="*/ 18 h 60"/>
                <a:gd name="T40" fmla="*/ 10 w 30"/>
                <a:gd name="T41" fmla="*/ 16 h 60"/>
                <a:gd name="T42" fmla="*/ 10 w 30"/>
                <a:gd name="T43" fmla="*/ 14 h 60"/>
                <a:gd name="T44" fmla="*/ 8 w 30"/>
                <a:gd name="T45" fmla="*/ 12 h 60"/>
                <a:gd name="T46" fmla="*/ 8 w 30"/>
                <a:gd name="T47" fmla="*/ 12 h 60"/>
                <a:gd name="T48" fmla="*/ 6 w 30"/>
                <a:gd name="T49" fmla="*/ 12 h 60"/>
                <a:gd name="T50" fmla="*/ 6 w 30"/>
                <a:gd name="T51" fmla="*/ 12 h 60"/>
                <a:gd name="T52" fmla="*/ 4 w 30"/>
                <a:gd name="T53" fmla="*/ 12 h 60"/>
                <a:gd name="T54" fmla="*/ 2 w 30"/>
                <a:gd name="T55" fmla="*/ 12 h 60"/>
                <a:gd name="T56" fmla="*/ 0 w 30"/>
                <a:gd name="T57" fmla="*/ 10 h 60"/>
                <a:gd name="T58" fmla="*/ 20 w 30"/>
                <a:gd name="T59" fmla="*/ 0 h 60"/>
                <a:gd name="T60" fmla="*/ 22 w 30"/>
                <a:gd name="T61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0" h="60">
                  <a:moveTo>
                    <a:pt x="22" y="0"/>
                  </a:moveTo>
                  <a:lnTo>
                    <a:pt x="22" y="48"/>
                  </a:lnTo>
                  <a:lnTo>
                    <a:pt x="22" y="52"/>
                  </a:lnTo>
                  <a:lnTo>
                    <a:pt x="22" y="56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30" y="58"/>
                  </a:lnTo>
                  <a:lnTo>
                    <a:pt x="30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2" y="58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8" y="56"/>
                  </a:lnTo>
                  <a:lnTo>
                    <a:pt x="10" y="52"/>
                  </a:lnTo>
                  <a:lnTo>
                    <a:pt x="10" y="4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0" name="Freeform 438"/>
            <p:cNvSpPr>
              <a:spLocks noEditPoints="1"/>
            </p:cNvSpPr>
            <p:nvPr/>
          </p:nvSpPr>
          <p:spPr bwMode="auto">
            <a:xfrm>
              <a:off x="4098" y="2786"/>
              <a:ext cx="76" cy="62"/>
            </a:xfrm>
            <a:custGeom>
              <a:avLst/>
              <a:gdLst>
                <a:gd name="T0" fmla="*/ 22 w 76"/>
                <a:gd name="T1" fmla="*/ 62 h 62"/>
                <a:gd name="T2" fmla="*/ 56 w 76"/>
                <a:gd name="T3" fmla="*/ 0 h 62"/>
                <a:gd name="T4" fmla="*/ 14 w 76"/>
                <a:gd name="T5" fmla="*/ 0 h 62"/>
                <a:gd name="T6" fmla="*/ 26 w 76"/>
                <a:gd name="T7" fmla="*/ 6 h 62"/>
                <a:gd name="T8" fmla="*/ 30 w 76"/>
                <a:gd name="T9" fmla="*/ 16 h 62"/>
                <a:gd name="T10" fmla="*/ 26 w 76"/>
                <a:gd name="T11" fmla="*/ 26 h 62"/>
                <a:gd name="T12" fmla="*/ 14 w 76"/>
                <a:gd name="T13" fmla="*/ 32 h 62"/>
                <a:gd name="T14" fmla="*/ 4 w 76"/>
                <a:gd name="T15" fmla="*/ 26 h 62"/>
                <a:gd name="T16" fmla="*/ 0 w 76"/>
                <a:gd name="T17" fmla="*/ 16 h 62"/>
                <a:gd name="T18" fmla="*/ 4 w 76"/>
                <a:gd name="T19" fmla="*/ 6 h 62"/>
                <a:gd name="T20" fmla="*/ 14 w 76"/>
                <a:gd name="T21" fmla="*/ 0 h 62"/>
                <a:gd name="T22" fmla="*/ 14 w 76"/>
                <a:gd name="T23" fmla="*/ 2 h 62"/>
                <a:gd name="T24" fmla="*/ 12 w 76"/>
                <a:gd name="T25" fmla="*/ 4 h 62"/>
                <a:gd name="T26" fmla="*/ 12 w 76"/>
                <a:gd name="T27" fmla="*/ 10 h 62"/>
                <a:gd name="T28" fmla="*/ 12 w 76"/>
                <a:gd name="T29" fmla="*/ 22 h 62"/>
                <a:gd name="T30" fmla="*/ 12 w 76"/>
                <a:gd name="T31" fmla="*/ 28 h 62"/>
                <a:gd name="T32" fmla="*/ 14 w 76"/>
                <a:gd name="T33" fmla="*/ 30 h 62"/>
                <a:gd name="T34" fmla="*/ 16 w 76"/>
                <a:gd name="T35" fmla="*/ 30 h 62"/>
                <a:gd name="T36" fmla="*/ 18 w 76"/>
                <a:gd name="T37" fmla="*/ 28 h 62"/>
                <a:gd name="T38" fmla="*/ 18 w 76"/>
                <a:gd name="T39" fmla="*/ 22 h 62"/>
                <a:gd name="T40" fmla="*/ 18 w 76"/>
                <a:gd name="T41" fmla="*/ 10 h 62"/>
                <a:gd name="T42" fmla="*/ 18 w 76"/>
                <a:gd name="T43" fmla="*/ 4 h 62"/>
                <a:gd name="T44" fmla="*/ 16 w 76"/>
                <a:gd name="T45" fmla="*/ 2 h 62"/>
                <a:gd name="T46" fmla="*/ 62 w 76"/>
                <a:gd name="T47" fmla="*/ 32 h 62"/>
                <a:gd name="T48" fmla="*/ 72 w 76"/>
                <a:gd name="T49" fmla="*/ 36 h 62"/>
                <a:gd name="T50" fmla="*/ 76 w 76"/>
                <a:gd name="T51" fmla="*/ 46 h 62"/>
                <a:gd name="T52" fmla="*/ 72 w 76"/>
                <a:gd name="T53" fmla="*/ 56 h 62"/>
                <a:gd name="T54" fmla="*/ 62 w 76"/>
                <a:gd name="T55" fmla="*/ 62 h 62"/>
                <a:gd name="T56" fmla="*/ 52 w 76"/>
                <a:gd name="T57" fmla="*/ 56 h 62"/>
                <a:gd name="T58" fmla="*/ 48 w 76"/>
                <a:gd name="T59" fmla="*/ 46 h 62"/>
                <a:gd name="T60" fmla="*/ 52 w 76"/>
                <a:gd name="T61" fmla="*/ 36 h 62"/>
                <a:gd name="T62" fmla="*/ 62 w 76"/>
                <a:gd name="T63" fmla="*/ 32 h 62"/>
                <a:gd name="T64" fmla="*/ 62 w 76"/>
                <a:gd name="T65" fmla="*/ 32 h 62"/>
                <a:gd name="T66" fmla="*/ 60 w 76"/>
                <a:gd name="T67" fmla="*/ 34 h 62"/>
                <a:gd name="T68" fmla="*/ 58 w 76"/>
                <a:gd name="T69" fmla="*/ 40 h 62"/>
                <a:gd name="T70" fmla="*/ 58 w 76"/>
                <a:gd name="T71" fmla="*/ 52 h 62"/>
                <a:gd name="T72" fmla="*/ 60 w 76"/>
                <a:gd name="T73" fmla="*/ 58 h 62"/>
                <a:gd name="T74" fmla="*/ 62 w 76"/>
                <a:gd name="T75" fmla="*/ 60 h 62"/>
                <a:gd name="T76" fmla="*/ 62 w 76"/>
                <a:gd name="T77" fmla="*/ 60 h 62"/>
                <a:gd name="T78" fmla="*/ 64 w 76"/>
                <a:gd name="T79" fmla="*/ 58 h 62"/>
                <a:gd name="T80" fmla="*/ 66 w 76"/>
                <a:gd name="T81" fmla="*/ 52 h 62"/>
                <a:gd name="T82" fmla="*/ 66 w 76"/>
                <a:gd name="T83" fmla="*/ 40 h 62"/>
                <a:gd name="T84" fmla="*/ 64 w 76"/>
                <a:gd name="T85" fmla="*/ 34 h 62"/>
                <a:gd name="T86" fmla="*/ 62 w 76"/>
                <a:gd name="T8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" h="62">
                  <a:moveTo>
                    <a:pt x="62" y="0"/>
                  </a:moveTo>
                  <a:lnTo>
                    <a:pt x="22" y="62"/>
                  </a:lnTo>
                  <a:lnTo>
                    <a:pt x="16" y="62"/>
                  </a:lnTo>
                  <a:lnTo>
                    <a:pt x="56" y="0"/>
                  </a:lnTo>
                  <a:lnTo>
                    <a:pt x="62" y="0"/>
                  </a:lnTo>
                  <a:close/>
                  <a:moveTo>
                    <a:pt x="14" y="0"/>
                  </a:moveTo>
                  <a:lnTo>
                    <a:pt x="20" y="2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30" y="16"/>
                  </a:lnTo>
                  <a:lnTo>
                    <a:pt x="28" y="22"/>
                  </a:lnTo>
                  <a:lnTo>
                    <a:pt x="26" y="26"/>
                  </a:lnTo>
                  <a:lnTo>
                    <a:pt x="20" y="30"/>
                  </a:lnTo>
                  <a:lnTo>
                    <a:pt x="14" y="32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4" y="0"/>
                  </a:lnTo>
                  <a:close/>
                  <a:moveTo>
                    <a:pt x="14" y="2"/>
                  </a:moveTo>
                  <a:lnTo>
                    <a:pt x="14" y="2"/>
                  </a:lnTo>
                  <a:lnTo>
                    <a:pt x="14" y="4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10"/>
                  </a:lnTo>
                  <a:lnTo>
                    <a:pt x="12" y="16"/>
                  </a:lnTo>
                  <a:lnTo>
                    <a:pt x="12" y="22"/>
                  </a:lnTo>
                  <a:lnTo>
                    <a:pt x="12" y="26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8" y="22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2"/>
                  </a:lnTo>
                  <a:close/>
                  <a:moveTo>
                    <a:pt x="62" y="32"/>
                  </a:moveTo>
                  <a:lnTo>
                    <a:pt x="68" y="32"/>
                  </a:lnTo>
                  <a:lnTo>
                    <a:pt x="72" y="36"/>
                  </a:lnTo>
                  <a:lnTo>
                    <a:pt x="76" y="40"/>
                  </a:lnTo>
                  <a:lnTo>
                    <a:pt x="76" y="46"/>
                  </a:lnTo>
                  <a:lnTo>
                    <a:pt x="76" y="52"/>
                  </a:lnTo>
                  <a:lnTo>
                    <a:pt x="72" y="56"/>
                  </a:lnTo>
                  <a:lnTo>
                    <a:pt x="68" y="60"/>
                  </a:lnTo>
                  <a:lnTo>
                    <a:pt x="62" y="62"/>
                  </a:lnTo>
                  <a:lnTo>
                    <a:pt x="56" y="60"/>
                  </a:lnTo>
                  <a:lnTo>
                    <a:pt x="52" y="56"/>
                  </a:lnTo>
                  <a:lnTo>
                    <a:pt x="48" y="52"/>
                  </a:lnTo>
                  <a:lnTo>
                    <a:pt x="48" y="46"/>
                  </a:lnTo>
                  <a:lnTo>
                    <a:pt x="48" y="40"/>
                  </a:lnTo>
                  <a:lnTo>
                    <a:pt x="52" y="36"/>
                  </a:lnTo>
                  <a:lnTo>
                    <a:pt x="56" y="32"/>
                  </a:lnTo>
                  <a:lnTo>
                    <a:pt x="62" y="32"/>
                  </a:lnTo>
                  <a:close/>
                  <a:moveTo>
                    <a:pt x="62" y="32"/>
                  </a:moveTo>
                  <a:lnTo>
                    <a:pt x="62" y="32"/>
                  </a:lnTo>
                  <a:lnTo>
                    <a:pt x="60" y="34"/>
                  </a:lnTo>
                  <a:lnTo>
                    <a:pt x="60" y="36"/>
                  </a:lnTo>
                  <a:lnTo>
                    <a:pt x="58" y="40"/>
                  </a:lnTo>
                  <a:lnTo>
                    <a:pt x="58" y="46"/>
                  </a:lnTo>
                  <a:lnTo>
                    <a:pt x="58" y="52"/>
                  </a:lnTo>
                  <a:lnTo>
                    <a:pt x="60" y="56"/>
                  </a:lnTo>
                  <a:lnTo>
                    <a:pt x="60" y="58"/>
                  </a:lnTo>
                  <a:lnTo>
                    <a:pt x="62" y="60"/>
                  </a:lnTo>
                  <a:lnTo>
                    <a:pt x="64" y="58"/>
                  </a:lnTo>
                  <a:lnTo>
                    <a:pt x="66" y="56"/>
                  </a:lnTo>
                  <a:lnTo>
                    <a:pt x="66" y="52"/>
                  </a:lnTo>
                  <a:lnTo>
                    <a:pt x="66" y="46"/>
                  </a:lnTo>
                  <a:lnTo>
                    <a:pt x="66" y="40"/>
                  </a:lnTo>
                  <a:lnTo>
                    <a:pt x="66" y="36"/>
                  </a:lnTo>
                  <a:lnTo>
                    <a:pt x="64" y="34"/>
                  </a:lnTo>
                  <a:lnTo>
                    <a:pt x="6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1" name="Rectangle 439"/>
            <p:cNvSpPr>
              <a:spLocks noChangeArrowheads="1"/>
            </p:cNvSpPr>
            <p:nvPr/>
          </p:nvSpPr>
          <p:spPr bwMode="auto">
            <a:xfrm>
              <a:off x="4200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2" name="Rectangle 440"/>
            <p:cNvSpPr>
              <a:spLocks noChangeArrowheads="1"/>
            </p:cNvSpPr>
            <p:nvPr/>
          </p:nvSpPr>
          <p:spPr bwMode="auto">
            <a:xfrm>
              <a:off x="1552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3" name="Freeform 441"/>
            <p:cNvSpPr>
              <a:spLocks noEditPoints="1"/>
            </p:cNvSpPr>
            <p:nvPr/>
          </p:nvSpPr>
          <p:spPr bwMode="auto">
            <a:xfrm>
              <a:off x="1586" y="2914"/>
              <a:ext cx="36" cy="42"/>
            </a:xfrm>
            <a:custGeom>
              <a:avLst/>
              <a:gdLst>
                <a:gd name="T0" fmla="*/ 18 w 36"/>
                <a:gd name="T1" fmla="*/ 38 h 42"/>
                <a:gd name="T2" fmla="*/ 14 w 36"/>
                <a:gd name="T3" fmla="*/ 40 h 42"/>
                <a:gd name="T4" fmla="*/ 10 w 36"/>
                <a:gd name="T5" fmla="*/ 42 h 42"/>
                <a:gd name="T6" fmla="*/ 2 w 36"/>
                <a:gd name="T7" fmla="*/ 38 h 42"/>
                <a:gd name="T8" fmla="*/ 0 w 36"/>
                <a:gd name="T9" fmla="*/ 32 h 42"/>
                <a:gd name="T10" fmla="*/ 2 w 36"/>
                <a:gd name="T11" fmla="*/ 26 h 42"/>
                <a:gd name="T12" fmla="*/ 8 w 36"/>
                <a:gd name="T13" fmla="*/ 22 h 42"/>
                <a:gd name="T14" fmla="*/ 22 w 36"/>
                <a:gd name="T15" fmla="*/ 16 h 42"/>
                <a:gd name="T16" fmla="*/ 22 w 36"/>
                <a:gd name="T17" fmla="*/ 8 h 42"/>
                <a:gd name="T18" fmla="*/ 18 w 36"/>
                <a:gd name="T19" fmla="*/ 4 h 42"/>
                <a:gd name="T20" fmla="*/ 12 w 36"/>
                <a:gd name="T21" fmla="*/ 4 h 42"/>
                <a:gd name="T22" fmla="*/ 10 w 36"/>
                <a:gd name="T23" fmla="*/ 6 h 42"/>
                <a:gd name="T24" fmla="*/ 8 w 36"/>
                <a:gd name="T25" fmla="*/ 10 h 42"/>
                <a:gd name="T26" fmla="*/ 8 w 36"/>
                <a:gd name="T27" fmla="*/ 14 h 42"/>
                <a:gd name="T28" fmla="*/ 6 w 36"/>
                <a:gd name="T29" fmla="*/ 16 h 42"/>
                <a:gd name="T30" fmla="*/ 2 w 36"/>
                <a:gd name="T31" fmla="*/ 14 h 42"/>
                <a:gd name="T32" fmla="*/ 2 w 36"/>
                <a:gd name="T33" fmla="*/ 10 h 42"/>
                <a:gd name="T34" fmla="*/ 6 w 36"/>
                <a:gd name="T35" fmla="*/ 4 h 42"/>
                <a:gd name="T36" fmla="*/ 16 w 36"/>
                <a:gd name="T37" fmla="*/ 0 h 42"/>
                <a:gd name="T38" fmla="*/ 24 w 36"/>
                <a:gd name="T39" fmla="*/ 2 h 42"/>
                <a:gd name="T40" fmla="*/ 28 w 36"/>
                <a:gd name="T41" fmla="*/ 6 h 42"/>
                <a:gd name="T42" fmla="*/ 28 w 36"/>
                <a:gd name="T43" fmla="*/ 14 h 42"/>
                <a:gd name="T44" fmla="*/ 30 w 36"/>
                <a:gd name="T45" fmla="*/ 32 h 42"/>
                <a:gd name="T46" fmla="*/ 30 w 36"/>
                <a:gd name="T47" fmla="*/ 36 h 42"/>
                <a:gd name="T48" fmla="*/ 30 w 36"/>
                <a:gd name="T49" fmla="*/ 36 h 42"/>
                <a:gd name="T50" fmla="*/ 32 w 36"/>
                <a:gd name="T51" fmla="*/ 36 h 42"/>
                <a:gd name="T52" fmla="*/ 34 w 36"/>
                <a:gd name="T53" fmla="*/ 36 h 42"/>
                <a:gd name="T54" fmla="*/ 36 w 36"/>
                <a:gd name="T55" fmla="*/ 36 h 42"/>
                <a:gd name="T56" fmla="*/ 26 w 36"/>
                <a:gd name="T57" fmla="*/ 42 h 42"/>
                <a:gd name="T58" fmla="*/ 22 w 36"/>
                <a:gd name="T59" fmla="*/ 40 h 42"/>
                <a:gd name="T60" fmla="*/ 22 w 36"/>
                <a:gd name="T61" fmla="*/ 34 h 42"/>
                <a:gd name="T62" fmla="*/ 22 w 36"/>
                <a:gd name="T63" fmla="*/ 18 h 42"/>
                <a:gd name="T64" fmla="*/ 14 w 36"/>
                <a:gd name="T65" fmla="*/ 22 h 42"/>
                <a:gd name="T66" fmla="*/ 8 w 36"/>
                <a:gd name="T67" fmla="*/ 26 h 42"/>
                <a:gd name="T68" fmla="*/ 8 w 36"/>
                <a:gd name="T69" fmla="*/ 30 h 42"/>
                <a:gd name="T70" fmla="*/ 8 w 36"/>
                <a:gd name="T71" fmla="*/ 34 h 42"/>
                <a:gd name="T72" fmla="*/ 14 w 36"/>
                <a:gd name="T73" fmla="*/ 36 h 42"/>
                <a:gd name="T74" fmla="*/ 22 w 36"/>
                <a:gd name="T75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" h="42">
                  <a:moveTo>
                    <a:pt x="22" y="34"/>
                  </a:moveTo>
                  <a:lnTo>
                    <a:pt x="18" y="38"/>
                  </a:lnTo>
                  <a:lnTo>
                    <a:pt x="16" y="40"/>
                  </a:lnTo>
                  <a:lnTo>
                    <a:pt x="14" y="40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6" y="40"/>
                  </a:lnTo>
                  <a:lnTo>
                    <a:pt x="2" y="38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8" y="22"/>
                  </a:lnTo>
                  <a:lnTo>
                    <a:pt x="12" y="18"/>
                  </a:lnTo>
                  <a:lnTo>
                    <a:pt x="22" y="16"/>
                  </a:lnTo>
                  <a:lnTo>
                    <a:pt x="22" y="14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8" y="28"/>
                  </a:lnTo>
                  <a:lnTo>
                    <a:pt x="30" y="32"/>
                  </a:lnTo>
                  <a:lnTo>
                    <a:pt x="30" y="34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4" y="36"/>
                  </a:lnTo>
                  <a:lnTo>
                    <a:pt x="36" y="34"/>
                  </a:lnTo>
                  <a:lnTo>
                    <a:pt x="36" y="36"/>
                  </a:lnTo>
                  <a:lnTo>
                    <a:pt x="30" y="40"/>
                  </a:lnTo>
                  <a:lnTo>
                    <a:pt x="26" y="42"/>
                  </a:lnTo>
                  <a:lnTo>
                    <a:pt x="24" y="42"/>
                  </a:lnTo>
                  <a:lnTo>
                    <a:pt x="22" y="40"/>
                  </a:lnTo>
                  <a:lnTo>
                    <a:pt x="22" y="38"/>
                  </a:lnTo>
                  <a:lnTo>
                    <a:pt x="22" y="34"/>
                  </a:lnTo>
                  <a:close/>
                  <a:moveTo>
                    <a:pt x="22" y="32"/>
                  </a:moveTo>
                  <a:lnTo>
                    <a:pt x="22" y="18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8" y="26"/>
                  </a:lnTo>
                  <a:lnTo>
                    <a:pt x="8" y="28"/>
                  </a:lnTo>
                  <a:lnTo>
                    <a:pt x="8" y="30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2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4" name="Freeform 442"/>
            <p:cNvSpPr>
              <a:spLocks/>
            </p:cNvSpPr>
            <p:nvPr/>
          </p:nvSpPr>
          <p:spPr bwMode="auto">
            <a:xfrm>
              <a:off x="1626" y="2914"/>
              <a:ext cx="32" cy="42"/>
            </a:xfrm>
            <a:custGeom>
              <a:avLst/>
              <a:gdLst>
                <a:gd name="T0" fmla="*/ 32 w 32"/>
                <a:gd name="T1" fmla="*/ 24 h 42"/>
                <a:gd name="T2" fmla="*/ 30 w 32"/>
                <a:gd name="T3" fmla="*/ 32 h 42"/>
                <a:gd name="T4" fmla="*/ 26 w 32"/>
                <a:gd name="T5" fmla="*/ 38 h 42"/>
                <a:gd name="T6" fmla="*/ 20 w 32"/>
                <a:gd name="T7" fmla="*/ 40 h 42"/>
                <a:gd name="T8" fmla="*/ 16 w 32"/>
                <a:gd name="T9" fmla="*/ 42 h 42"/>
                <a:gd name="T10" fmla="*/ 10 w 32"/>
                <a:gd name="T11" fmla="*/ 40 h 42"/>
                <a:gd name="T12" fmla="*/ 4 w 32"/>
                <a:gd name="T13" fmla="*/ 36 h 42"/>
                <a:gd name="T14" fmla="*/ 2 w 32"/>
                <a:gd name="T15" fmla="*/ 32 h 42"/>
                <a:gd name="T16" fmla="*/ 0 w 32"/>
                <a:gd name="T17" fmla="*/ 26 h 42"/>
                <a:gd name="T18" fmla="*/ 0 w 32"/>
                <a:gd name="T19" fmla="*/ 22 h 42"/>
                <a:gd name="T20" fmla="*/ 0 w 32"/>
                <a:gd name="T21" fmla="*/ 16 h 42"/>
                <a:gd name="T22" fmla="*/ 2 w 32"/>
                <a:gd name="T23" fmla="*/ 10 h 42"/>
                <a:gd name="T24" fmla="*/ 4 w 32"/>
                <a:gd name="T25" fmla="*/ 6 h 42"/>
                <a:gd name="T26" fmla="*/ 10 w 32"/>
                <a:gd name="T27" fmla="*/ 2 h 42"/>
                <a:gd name="T28" fmla="*/ 18 w 32"/>
                <a:gd name="T29" fmla="*/ 0 h 42"/>
                <a:gd name="T30" fmla="*/ 22 w 32"/>
                <a:gd name="T31" fmla="*/ 2 h 42"/>
                <a:gd name="T32" fmla="*/ 26 w 32"/>
                <a:gd name="T33" fmla="*/ 4 h 42"/>
                <a:gd name="T34" fmla="*/ 30 w 32"/>
                <a:gd name="T35" fmla="*/ 6 h 42"/>
                <a:gd name="T36" fmla="*/ 30 w 32"/>
                <a:gd name="T37" fmla="*/ 10 h 42"/>
                <a:gd name="T38" fmla="*/ 30 w 32"/>
                <a:gd name="T39" fmla="*/ 12 h 42"/>
                <a:gd name="T40" fmla="*/ 30 w 32"/>
                <a:gd name="T41" fmla="*/ 12 h 42"/>
                <a:gd name="T42" fmla="*/ 28 w 32"/>
                <a:gd name="T43" fmla="*/ 14 h 42"/>
                <a:gd name="T44" fmla="*/ 26 w 32"/>
                <a:gd name="T45" fmla="*/ 14 h 42"/>
                <a:gd name="T46" fmla="*/ 24 w 32"/>
                <a:gd name="T47" fmla="*/ 12 h 42"/>
                <a:gd name="T48" fmla="*/ 24 w 32"/>
                <a:gd name="T49" fmla="*/ 12 h 42"/>
                <a:gd name="T50" fmla="*/ 22 w 32"/>
                <a:gd name="T51" fmla="*/ 10 h 42"/>
                <a:gd name="T52" fmla="*/ 22 w 32"/>
                <a:gd name="T53" fmla="*/ 8 h 42"/>
                <a:gd name="T54" fmla="*/ 22 w 32"/>
                <a:gd name="T55" fmla="*/ 6 h 42"/>
                <a:gd name="T56" fmla="*/ 20 w 32"/>
                <a:gd name="T57" fmla="*/ 4 h 42"/>
                <a:gd name="T58" fmla="*/ 18 w 32"/>
                <a:gd name="T59" fmla="*/ 4 h 42"/>
                <a:gd name="T60" fmla="*/ 16 w 32"/>
                <a:gd name="T61" fmla="*/ 4 h 42"/>
                <a:gd name="T62" fmla="*/ 12 w 32"/>
                <a:gd name="T63" fmla="*/ 4 h 42"/>
                <a:gd name="T64" fmla="*/ 10 w 32"/>
                <a:gd name="T65" fmla="*/ 6 h 42"/>
                <a:gd name="T66" fmla="*/ 8 w 32"/>
                <a:gd name="T67" fmla="*/ 12 h 42"/>
                <a:gd name="T68" fmla="*/ 6 w 32"/>
                <a:gd name="T69" fmla="*/ 18 h 42"/>
                <a:gd name="T70" fmla="*/ 8 w 32"/>
                <a:gd name="T71" fmla="*/ 24 h 42"/>
                <a:gd name="T72" fmla="*/ 10 w 32"/>
                <a:gd name="T73" fmla="*/ 30 h 42"/>
                <a:gd name="T74" fmla="*/ 14 w 32"/>
                <a:gd name="T75" fmla="*/ 34 h 42"/>
                <a:gd name="T76" fmla="*/ 18 w 32"/>
                <a:gd name="T77" fmla="*/ 34 h 42"/>
                <a:gd name="T78" fmla="*/ 22 w 32"/>
                <a:gd name="T79" fmla="*/ 34 h 42"/>
                <a:gd name="T80" fmla="*/ 26 w 32"/>
                <a:gd name="T81" fmla="*/ 32 h 42"/>
                <a:gd name="T82" fmla="*/ 28 w 32"/>
                <a:gd name="T83" fmla="*/ 30 h 42"/>
                <a:gd name="T84" fmla="*/ 30 w 32"/>
                <a:gd name="T85" fmla="*/ 24 h 42"/>
                <a:gd name="T86" fmla="*/ 32 w 32"/>
                <a:gd name="T87" fmla="*/ 2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" h="42">
                  <a:moveTo>
                    <a:pt x="32" y="24"/>
                  </a:moveTo>
                  <a:lnTo>
                    <a:pt x="30" y="32"/>
                  </a:lnTo>
                  <a:lnTo>
                    <a:pt x="26" y="38"/>
                  </a:lnTo>
                  <a:lnTo>
                    <a:pt x="20" y="40"/>
                  </a:lnTo>
                  <a:lnTo>
                    <a:pt x="16" y="42"/>
                  </a:lnTo>
                  <a:lnTo>
                    <a:pt x="10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6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4" y="12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12"/>
                  </a:lnTo>
                  <a:lnTo>
                    <a:pt x="6" y="18"/>
                  </a:lnTo>
                  <a:lnTo>
                    <a:pt x="8" y="24"/>
                  </a:lnTo>
                  <a:lnTo>
                    <a:pt x="10" y="30"/>
                  </a:lnTo>
                  <a:lnTo>
                    <a:pt x="14" y="34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6" y="32"/>
                  </a:lnTo>
                  <a:lnTo>
                    <a:pt x="28" y="30"/>
                  </a:lnTo>
                  <a:lnTo>
                    <a:pt x="30" y="24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5" name="Freeform 443"/>
            <p:cNvSpPr>
              <a:spLocks/>
            </p:cNvSpPr>
            <p:nvPr/>
          </p:nvSpPr>
          <p:spPr bwMode="auto">
            <a:xfrm>
              <a:off x="1662" y="2914"/>
              <a:ext cx="28" cy="40"/>
            </a:xfrm>
            <a:custGeom>
              <a:avLst/>
              <a:gdLst>
                <a:gd name="T0" fmla="*/ 14 w 28"/>
                <a:gd name="T1" fmla="*/ 0 h 40"/>
                <a:gd name="T2" fmla="*/ 14 w 28"/>
                <a:gd name="T3" fmla="*/ 10 h 40"/>
                <a:gd name="T4" fmla="*/ 16 w 28"/>
                <a:gd name="T5" fmla="*/ 6 h 40"/>
                <a:gd name="T6" fmla="*/ 20 w 28"/>
                <a:gd name="T7" fmla="*/ 2 h 40"/>
                <a:gd name="T8" fmla="*/ 24 w 28"/>
                <a:gd name="T9" fmla="*/ 0 h 40"/>
                <a:gd name="T10" fmla="*/ 26 w 28"/>
                <a:gd name="T11" fmla="*/ 0 h 40"/>
                <a:gd name="T12" fmla="*/ 28 w 28"/>
                <a:gd name="T13" fmla="*/ 2 h 40"/>
                <a:gd name="T14" fmla="*/ 28 w 28"/>
                <a:gd name="T15" fmla="*/ 4 h 40"/>
                <a:gd name="T16" fmla="*/ 28 w 28"/>
                <a:gd name="T17" fmla="*/ 6 h 40"/>
                <a:gd name="T18" fmla="*/ 28 w 28"/>
                <a:gd name="T19" fmla="*/ 8 h 40"/>
                <a:gd name="T20" fmla="*/ 28 w 28"/>
                <a:gd name="T21" fmla="*/ 10 h 40"/>
                <a:gd name="T22" fmla="*/ 26 w 28"/>
                <a:gd name="T23" fmla="*/ 10 h 40"/>
                <a:gd name="T24" fmla="*/ 26 w 28"/>
                <a:gd name="T25" fmla="*/ 10 h 40"/>
                <a:gd name="T26" fmla="*/ 24 w 28"/>
                <a:gd name="T27" fmla="*/ 10 h 40"/>
                <a:gd name="T28" fmla="*/ 22 w 28"/>
                <a:gd name="T29" fmla="*/ 8 h 40"/>
                <a:gd name="T30" fmla="*/ 20 w 28"/>
                <a:gd name="T31" fmla="*/ 8 h 40"/>
                <a:gd name="T32" fmla="*/ 20 w 28"/>
                <a:gd name="T33" fmla="*/ 6 h 40"/>
                <a:gd name="T34" fmla="*/ 18 w 28"/>
                <a:gd name="T35" fmla="*/ 8 h 40"/>
                <a:gd name="T36" fmla="*/ 18 w 28"/>
                <a:gd name="T37" fmla="*/ 8 h 40"/>
                <a:gd name="T38" fmla="*/ 16 w 28"/>
                <a:gd name="T39" fmla="*/ 10 h 40"/>
                <a:gd name="T40" fmla="*/ 14 w 28"/>
                <a:gd name="T41" fmla="*/ 14 h 40"/>
                <a:gd name="T42" fmla="*/ 14 w 28"/>
                <a:gd name="T43" fmla="*/ 32 h 40"/>
                <a:gd name="T44" fmla="*/ 14 w 28"/>
                <a:gd name="T45" fmla="*/ 34 h 40"/>
                <a:gd name="T46" fmla="*/ 14 w 28"/>
                <a:gd name="T47" fmla="*/ 36 h 40"/>
                <a:gd name="T48" fmla="*/ 14 w 28"/>
                <a:gd name="T49" fmla="*/ 38 h 40"/>
                <a:gd name="T50" fmla="*/ 16 w 28"/>
                <a:gd name="T51" fmla="*/ 38 h 40"/>
                <a:gd name="T52" fmla="*/ 18 w 28"/>
                <a:gd name="T53" fmla="*/ 40 h 40"/>
                <a:gd name="T54" fmla="*/ 20 w 28"/>
                <a:gd name="T55" fmla="*/ 40 h 40"/>
                <a:gd name="T56" fmla="*/ 20 w 28"/>
                <a:gd name="T57" fmla="*/ 40 h 40"/>
                <a:gd name="T58" fmla="*/ 0 w 28"/>
                <a:gd name="T59" fmla="*/ 40 h 40"/>
                <a:gd name="T60" fmla="*/ 0 w 28"/>
                <a:gd name="T61" fmla="*/ 40 h 40"/>
                <a:gd name="T62" fmla="*/ 2 w 28"/>
                <a:gd name="T63" fmla="*/ 40 h 40"/>
                <a:gd name="T64" fmla="*/ 4 w 28"/>
                <a:gd name="T65" fmla="*/ 38 h 40"/>
                <a:gd name="T66" fmla="*/ 6 w 28"/>
                <a:gd name="T67" fmla="*/ 38 h 40"/>
                <a:gd name="T68" fmla="*/ 6 w 28"/>
                <a:gd name="T69" fmla="*/ 36 h 40"/>
                <a:gd name="T70" fmla="*/ 6 w 28"/>
                <a:gd name="T71" fmla="*/ 34 h 40"/>
                <a:gd name="T72" fmla="*/ 6 w 28"/>
                <a:gd name="T73" fmla="*/ 32 h 40"/>
                <a:gd name="T74" fmla="*/ 6 w 28"/>
                <a:gd name="T75" fmla="*/ 16 h 40"/>
                <a:gd name="T76" fmla="*/ 6 w 28"/>
                <a:gd name="T77" fmla="*/ 12 h 40"/>
                <a:gd name="T78" fmla="*/ 6 w 28"/>
                <a:gd name="T79" fmla="*/ 8 h 40"/>
                <a:gd name="T80" fmla="*/ 6 w 28"/>
                <a:gd name="T81" fmla="*/ 6 h 40"/>
                <a:gd name="T82" fmla="*/ 4 w 28"/>
                <a:gd name="T83" fmla="*/ 6 h 40"/>
                <a:gd name="T84" fmla="*/ 4 w 28"/>
                <a:gd name="T85" fmla="*/ 6 h 40"/>
                <a:gd name="T86" fmla="*/ 4 w 28"/>
                <a:gd name="T87" fmla="*/ 6 h 40"/>
                <a:gd name="T88" fmla="*/ 2 w 28"/>
                <a:gd name="T89" fmla="*/ 6 h 40"/>
                <a:gd name="T90" fmla="*/ 0 w 28"/>
                <a:gd name="T91" fmla="*/ 6 h 40"/>
                <a:gd name="T92" fmla="*/ 0 w 28"/>
                <a:gd name="T93" fmla="*/ 6 h 40"/>
                <a:gd name="T94" fmla="*/ 12 w 28"/>
                <a:gd name="T95" fmla="*/ 0 h 40"/>
                <a:gd name="T96" fmla="*/ 14 w 28"/>
                <a:gd name="T9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" h="40">
                  <a:moveTo>
                    <a:pt x="14" y="0"/>
                  </a:moveTo>
                  <a:lnTo>
                    <a:pt x="14" y="10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8"/>
                  </a:lnTo>
                  <a:lnTo>
                    <a:pt x="16" y="10"/>
                  </a:lnTo>
                  <a:lnTo>
                    <a:pt x="14" y="14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6" y="36"/>
                  </a:lnTo>
                  <a:lnTo>
                    <a:pt x="6" y="34"/>
                  </a:lnTo>
                  <a:lnTo>
                    <a:pt x="6" y="32"/>
                  </a:lnTo>
                  <a:lnTo>
                    <a:pt x="6" y="16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6" name="Freeform 444"/>
            <p:cNvSpPr>
              <a:spLocks noEditPoints="1"/>
            </p:cNvSpPr>
            <p:nvPr/>
          </p:nvSpPr>
          <p:spPr bwMode="auto">
            <a:xfrm>
              <a:off x="1694" y="2914"/>
              <a:ext cx="32" cy="42"/>
            </a:xfrm>
            <a:custGeom>
              <a:avLst/>
              <a:gdLst>
                <a:gd name="T0" fmla="*/ 6 w 32"/>
                <a:gd name="T1" fmla="*/ 16 h 42"/>
                <a:gd name="T2" fmla="*/ 6 w 32"/>
                <a:gd name="T3" fmla="*/ 24 h 42"/>
                <a:gd name="T4" fmla="*/ 10 w 32"/>
                <a:gd name="T5" fmla="*/ 30 h 42"/>
                <a:gd name="T6" fmla="*/ 14 w 32"/>
                <a:gd name="T7" fmla="*/ 34 h 42"/>
                <a:gd name="T8" fmla="*/ 20 w 32"/>
                <a:gd name="T9" fmla="*/ 34 h 42"/>
                <a:gd name="T10" fmla="*/ 24 w 32"/>
                <a:gd name="T11" fmla="*/ 34 h 42"/>
                <a:gd name="T12" fmla="*/ 26 w 32"/>
                <a:gd name="T13" fmla="*/ 32 h 42"/>
                <a:gd name="T14" fmla="*/ 30 w 32"/>
                <a:gd name="T15" fmla="*/ 30 h 42"/>
                <a:gd name="T16" fmla="*/ 32 w 32"/>
                <a:gd name="T17" fmla="*/ 26 h 42"/>
                <a:gd name="T18" fmla="*/ 32 w 32"/>
                <a:gd name="T19" fmla="*/ 26 h 42"/>
                <a:gd name="T20" fmla="*/ 30 w 32"/>
                <a:gd name="T21" fmla="*/ 32 h 42"/>
                <a:gd name="T22" fmla="*/ 28 w 32"/>
                <a:gd name="T23" fmla="*/ 38 h 42"/>
                <a:gd name="T24" fmla="*/ 22 w 32"/>
                <a:gd name="T25" fmla="*/ 40 h 42"/>
                <a:gd name="T26" fmla="*/ 16 w 32"/>
                <a:gd name="T27" fmla="*/ 42 h 42"/>
                <a:gd name="T28" fmla="*/ 10 w 32"/>
                <a:gd name="T29" fmla="*/ 40 h 42"/>
                <a:gd name="T30" fmla="*/ 4 w 32"/>
                <a:gd name="T31" fmla="*/ 36 h 42"/>
                <a:gd name="T32" fmla="*/ 2 w 32"/>
                <a:gd name="T33" fmla="*/ 32 h 42"/>
                <a:gd name="T34" fmla="*/ 0 w 32"/>
                <a:gd name="T35" fmla="*/ 28 h 42"/>
                <a:gd name="T36" fmla="*/ 0 w 32"/>
                <a:gd name="T37" fmla="*/ 22 h 42"/>
                <a:gd name="T38" fmla="*/ 0 w 32"/>
                <a:gd name="T39" fmla="*/ 16 h 42"/>
                <a:gd name="T40" fmla="*/ 2 w 32"/>
                <a:gd name="T41" fmla="*/ 10 h 42"/>
                <a:gd name="T42" fmla="*/ 4 w 32"/>
                <a:gd name="T43" fmla="*/ 6 h 42"/>
                <a:gd name="T44" fmla="*/ 8 w 32"/>
                <a:gd name="T45" fmla="*/ 4 h 42"/>
                <a:gd name="T46" fmla="*/ 12 w 32"/>
                <a:gd name="T47" fmla="*/ 2 h 42"/>
                <a:gd name="T48" fmla="*/ 18 w 32"/>
                <a:gd name="T49" fmla="*/ 0 h 42"/>
                <a:gd name="T50" fmla="*/ 24 w 32"/>
                <a:gd name="T51" fmla="*/ 2 h 42"/>
                <a:gd name="T52" fmla="*/ 28 w 32"/>
                <a:gd name="T53" fmla="*/ 4 h 42"/>
                <a:gd name="T54" fmla="*/ 32 w 32"/>
                <a:gd name="T55" fmla="*/ 10 h 42"/>
                <a:gd name="T56" fmla="*/ 32 w 32"/>
                <a:gd name="T57" fmla="*/ 16 h 42"/>
                <a:gd name="T58" fmla="*/ 6 w 32"/>
                <a:gd name="T59" fmla="*/ 16 h 42"/>
                <a:gd name="T60" fmla="*/ 6 w 32"/>
                <a:gd name="T61" fmla="*/ 14 h 42"/>
                <a:gd name="T62" fmla="*/ 24 w 32"/>
                <a:gd name="T63" fmla="*/ 14 h 42"/>
                <a:gd name="T64" fmla="*/ 22 w 32"/>
                <a:gd name="T65" fmla="*/ 10 h 42"/>
                <a:gd name="T66" fmla="*/ 22 w 32"/>
                <a:gd name="T67" fmla="*/ 8 h 42"/>
                <a:gd name="T68" fmla="*/ 22 w 32"/>
                <a:gd name="T69" fmla="*/ 6 h 42"/>
                <a:gd name="T70" fmla="*/ 20 w 32"/>
                <a:gd name="T71" fmla="*/ 4 h 42"/>
                <a:gd name="T72" fmla="*/ 18 w 32"/>
                <a:gd name="T73" fmla="*/ 4 h 42"/>
                <a:gd name="T74" fmla="*/ 16 w 32"/>
                <a:gd name="T75" fmla="*/ 4 h 42"/>
                <a:gd name="T76" fmla="*/ 12 w 32"/>
                <a:gd name="T77" fmla="*/ 4 h 42"/>
                <a:gd name="T78" fmla="*/ 8 w 32"/>
                <a:gd name="T79" fmla="*/ 6 h 42"/>
                <a:gd name="T80" fmla="*/ 6 w 32"/>
                <a:gd name="T81" fmla="*/ 10 h 42"/>
                <a:gd name="T82" fmla="*/ 6 w 32"/>
                <a:gd name="T83" fmla="*/ 1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" h="42">
                  <a:moveTo>
                    <a:pt x="6" y="16"/>
                  </a:moveTo>
                  <a:lnTo>
                    <a:pt x="6" y="24"/>
                  </a:lnTo>
                  <a:lnTo>
                    <a:pt x="10" y="30"/>
                  </a:lnTo>
                  <a:lnTo>
                    <a:pt x="14" y="34"/>
                  </a:lnTo>
                  <a:lnTo>
                    <a:pt x="20" y="34"/>
                  </a:lnTo>
                  <a:lnTo>
                    <a:pt x="24" y="34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6"/>
                  </a:lnTo>
                  <a:lnTo>
                    <a:pt x="30" y="32"/>
                  </a:lnTo>
                  <a:lnTo>
                    <a:pt x="28" y="38"/>
                  </a:lnTo>
                  <a:lnTo>
                    <a:pt x="22" y="40"/>
                  </a:lnTo>
                  <a:lnTo>
                    <a:pt x="16" y="42"/>
                  </a:lnTo>
                  <a:lnTo>
                    <a:pt x="10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6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2" y="10"/>
                  </a:lnTo>
                  <a:lnTo>
                    <a:pt x="32" y="16"/>
                  </a:lnTo>
                  <a:lnTo>
                    <a:pt x="6" y="16"/>
                  </a:lnTo>
                  <a:close/>
                  <a:moveTo>
                    <a:pt x="6" y="14"/>
                  </a:moveTo>
                  <a:lnTo>
                    <a:pt x="24" y="14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8" y="6"/>
                  </a:lnTo>
                  <a:lnTo>
                    <a:pt x="6" y="10"/>
                  </a:lnTo>
                  <a:lnTo>
                    <a:pt x="6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7" name="Freeform 445"/>
            <p:cNvSpPr>
              <a:spLocks/>
            </p:cNvSpPr>
            <p:nvPr/>
          </p:nvSpPr>
          <p:spPr bwMode="auto">
            <a:xfrm>
              <a:off x="1734" y="2914"/>
              <a:ext cx="26" cy="42"/>
            </a:xfrm>
            <a:custGeom>
              <a:avLst/>
              <a:gdLst>
                <a:gd name="T0" fmla="*/ 24 w 26"/>
                <a:gd name="T1" fmla="*/ 0 h 42"/>
                <a:gd name="T2" fmla="*/ 24 w 26"/>
                <a:gd name="T3" fmla="*/ 14 h 42"/>
                <a:gd name="T4" fmla="*/ 24 w 26"/>
                <a:gd name="T5" fmla="*/ 14 h 42"/>
                <a:gd name="T6" fmla="*/ 22 w 26"/>
                <a:gd name="T7" fmla="*/ 8 h 42"/>
                <a:gd name="T8" fmla="*/ 20 w 26"/>
                <a:gd name="T9" fmla="*/ 6 h 42"/>
                <a:gd name="T10" fmla="*/ 16 w 26"/>
                <a:gd name="T11" fmla="*/ 4 h 42"/>
                <a:gd name="T12" fmla="*/ 12 w 26"/>
                <a:gd name="T13" fmla="*/ 4 h 42"/>
                <a:gd name="T14" fmla="*/ 10 w 26"/>
                <a:gd name="T15" fmla="*/ 4 h 42"/>
                <a:gd name="T16" fmla="*/ 8 w 26"/>
                <a:gd name="T17" fmla="*/ 4 h 42"/>
                <a:gd name="T18" fmla="*/ 6 w 26"/>
                <a:gd name="T19" fmla="*/ 6 h 42"/>
                <a:gd name="T20" fmla="*/ 6 w 26"/>
                <a:gd name="T21" fmla="*/ 8 h 42"/>
                <a:gd name="T22" fmla="*/ 6 w 26"/>
                <a:gd name="T23" fmla="*/ 10 h 42"/>
                <a:gd name="T24" fmla="*/ 8 w 26"/>
                <a:gd name="T25" fmla="*/ 12 h 42"/>
                <a:gd name="T26" fmla="*/ 8 w 26"/>
                <a:gd name="T27" fmla="*/ 14 h 42"/>
                <a:gd name="T28" fmla="*/ 12 w 26"/>
                <a:gd name="T29" fmla="*/ 16 h 42"/>
                <a:gd name="T30" fmla="*/ 18 w 26"/>
                <a:gd name="T31" fmla="*/ 18 h 42"/>
                <a:gd name="T32" fmla="*/ 24 w 26"/>
                <a:gd name="T33" fmla="*/ 22 h 42"/>
                <a:gd name="T34" fmla="*/ 26 w 26"/>
                <a:gd name="T35" fmla="*/ 26 h 42"/>
                <a:gd name="T36" fmla="*/ 26 w 26"/>
                <a:gd name="T37" fmla="*/ 30 h 42"/>
                <a:gd name="T38" fmla="*/ 26 w 26"/>
                <a:gd name="T39" fmla="*/ 34 h 42"/>
                <a:gd name="T40" fmla="*/ 22 w 26"/>
                <a:gd name="T41" fmla="*/ 38 h 42"/>
                <a:gd name="T42" fmla="*/ 18 w 26"/>
                <a:gd name="T43" fmla="*/ 40 h 42"/>
                <a:gd name="T44" fmla="*/ 14 w 26"/>
                <a:gd name="T45" fmla="*/ 42 h 42"/>
                <a:gd name="T46" fmla="*/ 10 w 26"/>
                <a:gd name="T47" fmla="*/ 42 h 42"/>
                <a:gd name="T48" fmla="*/ 6 w 26"/>
                <a:gd name="T49" fmla="*/ 40 h 42"/>
                <a:gd name="T50" fmla="*/ 4 w 26"/>
                <a:gd name="T51" fmla="*/ 40 h 42"/>
                <a:gd name="T52" fmla="*/ 2 w 26"/>
                <a:gd name="T53" fmla="*/ 40 h 42"/>
                <a:gd name="T54" fmla="*/ 2 w 26"/>
                <a:gd name="T55" fmla="*/ 40 h 42"/>
                <a:gd name="T56" fmla="*/ 2 w 26"/>
                <a:gd name="T57" fmla="*/ 42 h 42"/>
                <a:gd name="T58" fmla="*/ 0 w 26"/>
                <a:gd name="T59" fmla="*/ 42 h 42"/>
                <a:gd name="T60" fmla="*/ 0 w 26"/>
                <a:gd name="T61" fmla="*/ 28 h 42"/>
                <a:gd name="T62" fmla="*/ 2 w 26"/>
                <a:gd name="T63" fmla="*/ 28 h 42"/>
                <a:gd name="T64" fmla="*/ 4 w 26"/>
                <a:gd name="T65" fmla="*/ 32 h 42"/>
                <a:gd name="T66" fmla="*/ 6 w 26"/>
                <a:gd name="T67" fmla="*/ 36 h 42"/>
                <a:gd name="T68" fmla="*/ 10 w 26"/>
                <a:gd name="T69" fmla="*/ 38 h 42"/>
                <a:gd name="T70" fmla="*/ 14 w 26"/>
                <a:gd name="T71" fmla="*/ 38 h 42"/>
                <a:gd name="T72" fmla="*/ 16 w 26"/>
                <a:gd name="T73" fmla="*/ 38 h 42"/>
                <a:gd name="T74" fmla="*/ 18 w 26"/>
                <a:gd name="T75" fmla="*/ 38 h 42"/>
                <a:gd name="T76" fmla="*/ 20 w 26"/>
                <a:gd name="T77" fmla="*/ 36 h 42"/>
                <a:gd name="T78" fmla="*/ 20 w 26"/>
                <a:gd name="T79" fmla="*/ 34 h 42"/>
                <a:gd name="T80" fmla="*/ 20 w 26"/>
                <a:gd name="T81" fmla="*/ 30 h 42"/>
                <a:gd name="T82" fmla="*/ 18 w 26"/>
                <a:gd name="T83" fmla="*/ 28 h 42"/>
                <a:gd name="T84" fmla="*/ 16 w 26"/>
                <a:gd name="T85" fmla="*/ 26 h 42"/>
                <a:gd name="T86" fmla="*/ 10 w 26"/>
                <a:gd name="T87" fmla="*/ 24 h 42"/>
                <a:gd name="T88" fmla="*/ 6 w 26"/>
                <a:gd name="T89" fmla="*/ 20 h 42"/>
                <a:gd name="T90" fmla="*/ 2 w 26"/>
                <a:gd name="T91" fmla="*/ 18 h 42"/>
                <a:gd name="T92" fmla="*/ 2 w 26"/>
                <a:gd name="T93" fmla="*/ 16 h 42"/>
                <a:gd name="T94" fmla="*/ 0 w 26"/>
                <a:gd name="T95" fmla="*/ 12 h 42"/>
                <a:gd name="T96" fmla="*/ 2 w 26"/>
                <a:gd name="T97" fmla="*/ 8 h 42"/>
                <a:gd name="T98" fmla="*/ 4 w 26"/>
                <a:gd name="T99" fmla="*/ 4 h 42"/>
                <a:gd name="T100" fmla="*/ 8 w 26"/>
                <a:gd name="T101" fmla="*/ 2 h 42"/>
                <a:gd name="T102" fmla="*/ 12 w 26"/>
                <a:gd name="T103" fmla="*/ 0 h 42"/>
                <a:gd name="T104" fmla="*/ 16 w 26"/>
                <a:gd name="T105" fmla="*/ 0 h 42"/>
                <a:gd name="T106" fmla="*/ 18 w 26"/>
                <a:gd name="T107" fmla="*/ 2 h 42"/>
                <a:gd name="T108" fmla="*/ 20 w 26"/>
                <a:gd name="T109" fmla="*/ 2 h 42"/>
                <a:gd name="T110" fmla="*/ 22 w 26"/>
                <a:gd name="T111" fmla="*/ 2 h 42"/>
                <a:gd name="T112" fmla="*/ 22 w 26"/>
                <a:gd name="T113" fmla="*/ 2 h 42"/>
                <a:gd name="T114" fmla="*/ 22 w 26"/>
                <a:gd name="T115" fmla="*/ 2 h 42"/>
                <a:gd name="T116" fmla="*/ 22 w 26"/>
                <a:gd name="T117" fmla="*/ 2 h 42"/>
                <a:gd name="T118" fmla="*/ 24 w 26"/>
                <a:gd name="T119" fmla="*/ 0 h 42"/>
                <a:gd name="T120" fmla="*/ 24 w 26"/>
                <a:gd name="T1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" h="42">
                  <a:moveTo>
                    <a:pt x="24" y="0"/>
                  </a:moveTo>
                  <a:lnTo>
                    <a:pt x="24" y="14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12" y="16"/>
                  </a:lnTo>
                  <a:lnTo>
                    <a:pt x="18" y="18"/>
                  </a:lnTo>
                  <a:lnTo>
                    <a:pt x="24" y="22"/>
                  </a:lnTo>
                  <a:lnTo>
                    <a:pt x="26" y="26"/>
                  </a:lnTo>
                  <a:lnTo>
                    <a:pt x="26" y="30"/>
                  </a:lnTo>
                  <a:lnTo>
                    <a:pt x="26" y="34"/>
                  </a:lnTo>
                  <a:lnTo>
                    <a:pt x="22" y="38"/>
                  </a:lnTo>
                  <a:lnTo>
                    <a:pt x="18" y="40"/>
                  </a:lnTo>
                  <a:lnTo>
                    <a:pt x="14" y="42"/>
                  </a:lnTo>
                  <a:lnTo>
                    <a:pt x="10" y="42"/>
                  </a:lnTo>
                  <a:lnTo>
                    <a:pt x="6" y="40"/>
                  </a:lnTo>
                  <a:lnTo>
                    <a:pt x="4" y="40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0" y="42"/>
                  </a:lnTo>
                  <a:lnTo>
                    <a:pt x="0" y="28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6" y="36"/>
                  </a:lnTo>
                  <a:lnTo>
                    <a:pt x="10" y="38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6" y="26"/>
                  </a:lnTo>
                  <a:lnTo>
                    <a:pt x="10" y="24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8" name="Rectangle 446"/>
            <p:cNvSpPr>
              <a:spLocks noChangeArrowheads="1"/>
            </p:cNvSpPr>
            <p:nvPr/>
          </p:nvSpPr>
          <p:spPr bwMode="auto">
            <a:xfrm>
              <a:off x="1848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9" name="Rectangle 447"/>
            <p:cNvSpPr>
              <a:spLocks noChangeArrowheads="1"/>
            </p:cNvSpPr>
            <p:nvPr/>
          </p:nvSpPr>
          <p:spPr bwMode="auto">
            <a:xfrm>
              <a:off x="1864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0" name="Freeform 448"/>
            <p:cNvSpPr>
              <a:spLocks/>
            </p:cNvSpPr>
            <p:nvPr/>
          </p:nvSpPr>
          <p:spPr bwMode="auto">
            <a:xfrm>
              <a:off x="1966" y="2896"/>
              <a:ext cx="38" cy="58"/>
            </a:xfrm>
            <a:custGeom>
              <a:avLst/>
              <a:gdLst>
                <a:gd name="T0" fmla="*/ 38 w 38"/>
                <a:gd name="T1" fmla="*/ 48 h 58"/>
                <a:gd name="T2" fmla="*/ 34 w 38"/>
                <a:gd name="T3" fmla="*/ 58 h 58"/>
                <a:gd name="T4" fmla="*/ 0 w 38"/>
                <a:gd name="T5" fmla="*/ 58 h 58"/>
                <a:gd name="T6" fmla="*/ 0 w 38"/>
                <a:gd name="T7" fmla="*/ 58 h 58"/>
                <a:gd name="T8" fmla="*/ 8 w 38"/>
                <a:gd name="T9" fmla="*/ 48 h 58"/>
                <a:gd name="T10" fmla="*/ 16 w 38"/>
                <a:gd name="T11" fmla="*/ 42 h 58"/>
                <a:gd name="T12" fmla="*/ 20 w 38"/>
                <a:gd name="T13" fmla="*/ 34 h 58"/>
                <a:gd name="T14" fmla="*/ 26 w 38"/>
                <a:gd name="T15" fmla="*/ 26 h 58"/>
                <a:gd name="T16" fmla="*/ 26 w 38"/>
                <a:gd name="T17" fmla="*/ 18 h 58"/>
                <a:gd name="T18" fmla="*/ 26 w 38"/>
                <a:gd name="T19" fmla="*/ 14 h 58"/>
                <a:gd name="T20" fmla="*/ 24 w 38"/>
                <a:gd name="T21" fmla="*/ 10 h 58"/>
                <a:gd name="T22" fmla="*/ 20 w 38"/>
                <a:gd name="T23" fmla="*/ 6 h 58"/>
                <a:gd name="T24" fmla="*/ 14 w 38"/>
                <a:gd name="T25" fmla="*/ 6 h 58"/>
                <a:gd name="T26" fmla="*/ 10 w 38"/>
                <a:gd name="T27" fmla="*/ 6 h 58"/>
                <a:gd name="T28" fmla="*/ 6 w 38"/>
                <a:gd name="T29" fmla="*/ 8 h 58"/>
                <a:gd name="T30" fmla="*/ 4 w 38"/>
                <a:gd name="T31" fmla="*/ 12 h 58"/>
                <a:gd name="T32" fmla="*/ 2 w 38"/>
                <a:gd name="T33" fmla="*/ 16 h 58"/>
                <a:gd name="T34" fmla="*/ 0 w 38"/>
                <a:gd name="T35" fmla="*/ 16 h 58"/>
                <a:gd name="T36" fmla="*/ 2 w 38"/>
                <a:gd name="T37" fmla="*/ 8 h 58"/>
                <a:gd name="T38" fmla="*/ 6 w 38"/>
                <a:gd name="T39" fmla="*/ 4 h 58"/>
                <a:gd name="T40" fmla="*/ 10 w 38"/>
                <a:gd name="T41" fmla="*/ 0 h 58"/>
                <a:gd name="T42" fmla="*/ 18 w 38"/>
                <a:gd name="T43" fmla="*/ 0 h 58"/>
                <a:gd name="T44" fmla="*/ 24 w 38"/>
                <a:gd name="T45" fmla="*/ 0 h 58"/>
                <a:gd name="T46" fmla="*/ 30 w 38"/>
                <a:gd name="T47" fmla="*/ 4 h 58"/>
                <a:gd name="T48" fmla="*/ 32 w 38"/>
                <a:gd name="T49" fmla="*/ 8 h 58"/>
                <a:gd name="T50" fmla="*/ 34 w 38"/>
                <a:gd name="T51" fmla="*/ 14 h 58"/>
                <a:gd name="T52" fmla="*/ 34 w 38"/>
                <a:gd name="T53" fmla="*/ 20 h 58"/>
                <a:gd name="T54" fmla="*/ 32 w 38"/>
                <a:gd name="T55" fmla="*/ 24 h 58"/>
                <a:gd name="T56" fmla="*/ 28 w 38"/>
                <a:gd name="T57" fmla="*/ 30 h 58"/>
                <a:gd name="T58" fmla="*/ 22 w 38"/>
                <a:gd name="T59" fmla="*/ 38 h 58"/>
                <a:gd name="T60" fmla="*/ 16 w 38"/>
                <a:gd name="T61" fmla="*/ 44 h 58"/>
                <a:gd name="T62" fmla="*/ 10 w 38"/>
                <a:gd name="T63" fmla="*/ 50 h 58"/>
                <a:gd name="T64" fmla="*/ 8 w 38"/>
                <a:gd name="T65" fmla="*/ 52 h 58"/>
                <a:gd name="T66" fmla="*/ 24 w 38"/>
                <a:gd name="T67" fmla="*/ 52 h 58"/>
                <a:gd name="T68" fmla="*/ 28 w 38"/>
                <a:gd name="T69" fmla="*/ 52 h 58"/>
                <a:gd name="T70" fmla="*/ 30 w 38"/>
                <a:gd name="T71" fmla="*/ 52 h 58"/>
                <a:gd name="T72" fmla="*/ 32 w 38"/>
                <a:gd name="T73" fmla="*/ 52 h 58"/>
                <a:gd name="T74" fmla="*/ 34 w 38"/>
                <a:gd name="T75" fmla="*/ 50 h 58"/>
                <a:gd name="T76" fmla="*/ 34 w 38"/>
                <a:gd name="T77" fmla="*/ 50 h 58"/>
                <a:gd name="T78" fmla="*/ 36 w 38"/>
                <a:gd name="T79" fmla="*/ 48 h 58"/>
                <a:gd name="T80" fmla="*/ 38 w 38"/>
                <a:gd name="T81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58">
                  <a:moveTo>
                    <a:pt x="38" y="48"/>
                  </a:moveTo>
                  <a:lnTo>
                    <a:pt x="34" y="58"/>
                  </a:lnTo>
                  <a:lnTo>
                    <a:pt x="0" y="58"/>
                  </a:lnTo>
                  <a:lnTo>
                    <a:pt x="8" y="48"/>
                  </a:lnTo>
                  <a:lnTo>
                    <a:pt x="16" y="42"/>
                  </a:lnTo>
                  <a:lnTo>
                    <a:pt x="20" y="34"/>
                  </a:lnTo>
                  <a:lnTo>
                    <a:pt x="26" y="26"/>
                  </a:lnTo>
                  <a:lnTo>
                    <a:pt x="26" y="18"/>
                  </a:lnTo>
                  <a:lnTo>
                    <a:pt x="26" y="14"/>
                  </a:lnTo>
                  <a:lnTo>
                    <a:pt x="24" y="10"/>
                  </a:lnTo>
                  <a:lnTo>
                    <a:pt x="20" y="6"/>
                  </a:lnTo>
                  <a:lnTo>
                    <a:pt x="14" y="6"/>
                  </a:lnTo>
                  <a:lnTo>
                    <a:pt x="10" y="6"/>
                  </a:lnTo>
                  <a:lnTo>
                    <a:pt x="6" y="8"/>
                  </a:lnTo>
                  <a:lnTo>
                    <a:pt x="4" y="12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2" y="8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4" y="14"/>
                  </a:lnTo>
                  <a:lnTo>
                    <a:pt x="34" y="20"/>
                  </a:lnTo>
                  <a:lnTo>
                    <a:pt x="32" y="24"/>
                  </a:lnTo>
                  <a:lnTo>
                    <a:pt x="28" y="30"/>
                  </a:lnTo>
                  <a:lnTo>
                    <a:pt x="22" y="38"/>
                  </a:lnTo>
                  <a:lnTo>
                    <a:pt x="16" y="44"/>
                  </a:lnTo>
                  <a:lnTo>
                    <a:pt x="10" y="50"/>
                  </a:lnTo>
                  <a:lnTo>
                    <a:pt x="8" y="52"/>
                  </a:lnTo>
                  <a:lnTo>
                    <a:pt x="24" y="52"/>
                  </a:lnTo>
                  <a:lnTo>
                    <a:pt x="28" y="52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4" y="50"/>
                  </a:lnTo>
                  <a:lnTo>
                    <a:pt x="36" y="48"/>
                  </a:lnTo>
                  <a:lnTo>
                    <a:pt x="38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1" name="Freeform 449"/>
            <p:cNvSpPr>
              <a:spLocks noEditPoints="1"/>
            </p:cNvSpPr>
            <p:nvPr/>
          </p:nvSpPr>
          <p:spPr bwMode="auto">
            <a:xfrm>
              <a:off x="2012" y="2896"/>
              <a:ext cx="34" cy="60"/>
            </a:xfrm>
            <a:custGeom>
              <a:avLst/>
              <a:gdLst>
                <a:gd name="T0" fmla="*/ 6 w 34"/>
                <a:gd name="T1" fmla="*/ 24 h 60"/>
                <a:gd name="T2" fmla="*/ 2 w 34"/>
                <a:gd name="T3" fmla="*/ 16 h 60"/>
                <a:gd name="T4" fmla="*/ 2 w 34"/>
                <a:gd name="T5" fmla="*/ 8 h 60"/>
                <a:gd name="T6" fmla="*/ 12 w 34"/>
                <a:gd name="T7" fmla="*/ 0 h 60"/>
                <a:gd name="T8" fmla="*/ 24 w 34"/>
                <a:gd name="T9" fmla="*/ 0 h 60"/>
                <a:gd name="T10" fmla="*/ 32 w 34"/>
                <a:gd name="T11" fmla="*/ 8 h 60"/>
                <a:gd name="T12" fmla="*/ 32 w 34"/>
                <a:gd name="T13" fmla="*/ 16 h 60"/>
                <a:gd name="T14" fmla="*/ 28 w 34"/>
                <a:gd name="T15" fmla="*/ 22 h 60"/>
                <a:gd name="T16" fmla="*/ 28 w 34"/>
                <a:gd name="T17" fmla="*/ 32 h 60"/>
                <a:gd name="T18" fmla="*/ 34 w 34"/>
                <a:gd name="T19" fmla="*/ 40 h 60"/>
                <a:gd name="T20" fmla="*/ 34 w 34"/>
                <a:gd name="T21" fmla="*/ 50 h 60"/>
                <a:gd name="T22" fmla="*/ 24 w 34"/>
                <a:gd name="T23" fmla="*/ 58 h 60"/>
                <a:gd name="T24" fmla="*/ 12 w 34"/>
                <a:gd name="T25" fmla="*/ 60 h 60"/>
                <a:gd name="T26" fmla="*/ 4 w 34"/>
                <a:gd name="T27" fmla="*/ 54 h 60"/>
                <a:gd name="T28" fmla="*/ 0 w 34"/>
                <a:gd name="T29" fmla="*/ 46 h 60"/>
                <a:gd name="T30" fmla="*/ 4 w 34"/>
                <a:gd name="T31" fmla="*/ 38 h 60"/>
                <a:gd name="T32" fmla="*/ 12 w 34"/>
                <a:gd name="T33" fmla="*/ 30 h 60"/>
                <a:gd name="T34" fmla="*/ 22 w 34"/>
                <a:gd name="T35" fmla="*/ 20 h 60"/>
                <a:gd name="T36" fmla="*/ 26 w 34"/>
                <a:gd name="T37" fmla="*/ 14 h 60"/>
                <a:gd name="T38" fmla="*/ 24 w 34"/>
                <a:gd name="T39" fmla="*/ 8 h 60"/>
                <a:gd name="T40" fmla="*/ 20 w 34"/>
                <a:gd name="T41" fmla="*/ 2 h 60"/>
                <a:gd name="T42" fmla="*/ 14 w 34"/>
                <a:gd name="T43" fmla="*/ 2 h 60"/>
                <a:gd name="T44" fmla="*/ 10 w 34"/>
                <a:gd name="T45" fmla="*/ 8 h 60"/>
                <a:gd name="T46" fmla="*/ 10 w 34"/>
                <a:gd name="T47" fmla="*/ 12 h 60"/>
                <a:gd name="T48" fmla="*/ 12 w 34"/>
                <a:gd name="T49" fmla="*/ 18 h 60"/>
                <a:gd name="T50" fmla="*/ 20 w 34"/>
                <a:gd name="T51" fmla="*/ 24 h 60"/>
                <a:gd name="T52" fmla="*/ 12 w 34"/>
                <a:gd name="T53" fmla="*/ 34 h 60"/>
                <a:gd name="T54" fmla="*/ 10 w 34"/>
                <a:gd name="T55" fmla="*/ 42 h 60"/>
                <a:gd name="T56" fmla="*/ 10 w 34"/>
                <a:gd name="T57" fmla="*/ 50 h 60"/>
                <a:gd name="T58" fmla="*/ 14 w 34"/>
                <a:gd name="T59" fmla="*/ 56 h 60"/>
                <a:gd name="T60" fmla="*/ 22 w 34"/>
                <a:gd name="T61" fmla="*/ 56 h 60"/>
                <a:gd name="T62" fmla="*/ 26 w 34"/>
                <a:gd name="T63" fmla="*/ 52 h 60"/>
                <a:gd name="T64" fmla="*/ 26 w 34"/>
                <a:gd name="T65" fmla="*/ 46 h 60"/>
                <a:gd name="T66" fmla="*/ 22 w 34"/>
                <a:gd name="T67" fmla="*/ 40 h 60"/>
                <a:gd name="T68" fmla="*/ 14 w 34"/>
                <a:gd name="T69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4" h="60">
                  <a:moveTo>
                    <a:pt x="12" y="30"/>
                  </a:moveTo>
                  <a:lnTo>
                    <a:pt x="6" y="24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8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2" y="16"/>
                  </a:lnTo>
                  <a:lnTo>
                    <a:pt x="32" y="18"/>
                  </a:lnTo>
                  <a:lnTo>
                    <a:pt x="28" y="22"/>
                  </a:lnTo>
                  <a:lnTo>
                    <a:pt x="22" y="26"/>
                  </a:lnTo>
                  <a:lnTo>
                    <a:pt x="28" y="32"/>
                  </a:lnTo>
                  <a:lnTo>
                    <a:pt x="32" y="36"/>
                  </a:lnTo>
                  <a:lnTo>
                    <a:pt x="34" y="40"/>
                  </a:lnTo>
                  <a:lnTo>
                    <a:pt x="34" y="44"/>
                  </a:lnTo>
                  <a:lnTo>
                    <a:pt x="34" y="50"/>
                  </a:lnTo>
                  <a:lnTo>
                    <a:pt x="30" y="56"/>
                  </a:lnTo>
                  <a:lnTo>
                    <a:pt x="24" y="58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2" y="50"/>
                  </a:lnTo>
                  <a:lnTo>
                    <a:pt x="0" y="46"/>
                  </a:lnTo>
                  <a:lnTo>
                    <a:pt x="2" y="42"/>
                  </a:lnTo>
                  <a:lnTo>
                    <a:pt x="4" y="38"/>
                  </a:lnTo>
                  <a:lnTo>
                    <a:pt x="6" y="34"/>
                  </a:lnTo>
                  <a:lnTo>
                    <a:pt x="12" y="30"/>
                  </a:lnTo>
                  <a:close/>
                  <a:moveTo>
                    <a:pt x="20" y="24"/>
                  </a:moveTo>
                  <a:lnTo>
                    <a:pt x="22" y="20"/>
                  </a:lnTo>
                  <a:lnTo>
                    <a:pt x="24" y="18"/>
                  </a:lnTo>
                  <a:lnTo>
                    <a:pt x="26" y="14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12" y="18"/>
                  </a:lnTo>
                  <a:lnTo>
                    <a:pt x="14" y="20"/>
                  </a:lnTo>
                  <a:lnTo>
                    <a:pt x="20" y="24"/>
                  </a:lnTo>
                  <a:close/>
                  <a:moveTo>
                    <a:pt x="14" y="32"/>
                  </a:moveTo>
                  <a:lnTo>
                    <a:pt x="12" y="34"/>
                  </a:lnTo>
                  <a:lnTo>
                    <a:pt x="10" y="38"/>
                  </a:lnTo>
                  <a:lnTo>
                    <a:pt x="10" y="42"/>
                  </a:lnTo>
                  <a:lnTo>
                    <a:pt x="8" y="46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2"/>
                  </a:lnTo>
                  <a:lnTo>
                    <a:pt x="26" y="48"/>
                  </a:lnTo>
                  <a:lnTo>
                    <a:pt x="26" y="46"/>
                  </a:lnTo>
                  <a:lnTo>
                    <a:pt x="24" y="42"/>
                  </a:lnTo>
                  <a:lnTo>
                    <a:pt x="22" y="40"/>
                  </a:lnTo>
                  <a:lnTo>
                    <a:pt x="18" y="36"/>
                  </a:lnTo>
                  <a:lnTo>
                    <a:pt x="14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2" name="Freeform 450"/>
            <p:cNvSpPr>
              <a:spLocks/>
            </p:cNvSpPr>
            <p:nvPr/>
          </p:nvSpPr>
          <p:spPr bwMode="auto">
            <a:xfrm>
              <a:off x="2054" y="2896"/>
              <a:ext cx="38" cy="60"/>
            </a:xfrm>
            <a:custGeom>
              <a:avLst/>
              <a:gdLst>
                <a:gd name="T0" fmla="*/ 6 w 38"/>
                <a:gd name="T1" fmla="*/ 0 h 60"/>
                <a:gd name="T2" fmla="*/ 38 w 38"/>
                <a:gd name="T3" fmla="*/ 0 h 60"/>
                <a:gd name="T4" fmla="*/ 38 w 38"/>
                <a:gd name="T5" fmla="*/ 2 h 60"/>
                <a:gd name="T6" fmla="*/ 18 w 38"/>
                <a:gd name="T7" fmla="*/ 60 h 60"/>
                <a:gd name="T8" fmla="*/ 12 w 38"/>
                <a:gd name="T9" fmla="*/ 60 h 60"/>
                <a:gd name="T10" fmla="*/ 30 w 38"/>
                <a:gd name="T11" fmla="*/ 8 h 60"/>
                <a:gd name="T12" fmla="*/ 14 w 38"/>
                <a:gd name="T13" fmla="*/ 8 h 60"/>
                <a:gd name="T14" fmla="*/ 10 w 38"/>
                <a:gd name="T15" fmla="*/ 8 h 60"/>
                <a:gd name="T16" fmla="*/ 8 w 38"/>
                <a:gd name="T17" fmla="*/ 8 h 60"/>
                <a:gd name="T18" fmla="*/ 4 w 38"/>
                <a:gd name="T19" fmla="*/ 12 h 60"/>
                <a:gd name="T20" fmla="*/ 2 w 38"/>
                <a:gd name="T21" fmla="*/ 14 h 60"/>
                <a:gd name="T22" fmla="*/ 0 w 38"/>
                <a:gd name="T23" fmla="*/ 14 h 60"/>
                <a:gd name="T24" fmla="*/ 6 w 38"/>
                <a:gd name="T2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60">
                  <a:moveTo>
                    <a:pt x="6" y="0"/>
                  </a:moveTo>
                  <a:lnTo>
                    <a:pt x="38" y="0"/>
                  </a:lnTo>
                  <a:lnTo>
                    <a:pt x="38" y="2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30" y="8"/>
                  </a:lnTo>
                  <a:lnTo>
                    <a:pt x="14" y="8"/>
                  </a:lnTo>
                  <a:lnTo>
                    <a:pt x="10" y="8"/>
                  </a:lnTo>
                  <a:lnTo>
                    <a:pt x="8" y="8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3" name="Freeform 451"/>
            <p:cNvSpPr>
              <a:spLocks noEditPoints="1"/>
            </p:cNvSpPr>
            <p:nvPr/>
          </p:nvSpPr>
          <p:spPr bwMode="auto">
            <a:xfrm>
              <a:off x="2098" y="2896"/>
              <a:ext cx="36" cy="60"/>
            </a:xfrm>
            <a:custGeom>
              <a:avLst/>
              <a:gdLst>
                <a:gd name="T0" fmla="*/ 2 w 36"/>
                <a:gd name="T1" fmla="*/ 60 h 60"/>
                <a:gd name="T2" fmla="*/ 2 w 36"/>
                <a:gd name="T3" fmla="*/ 58 h 60"/>
                <a:gd name="T4" fmla="*/ 6 w 36"/>
                <a:gd name="T5" fmla="*/ 58 h 60"/>
                <a:gd name="T6" fmla="*/ 12 w 36"/>
                <a:gd name="T7" fmla="*/ 56 h 60"/>
                <a:gd name="T8" fmla="*/ 16 w 36"/>
                <a:gd name="T9" fmla="*/ 52 h 60"/>
                <a:gd name="T10" fmla="*/ 20 w 36"/>
                <a:gd name="T11" fmla="*/ 46 h 60"/>
                <a:gd name="T12" fmla="*/ 24 w 36"/>
                <a:gd name="T13" fmla="*/ 40 h 60"/>
                <a:gd name="T14" fmla="*/ 28 w 36"/>
                <a:gd name="T15" fmla="*/ 32 h 60"/>
                <a:gd name="T16" fmla="*/ 20 w 36"/>
                <a:gd name="T17" fmla="*/ 36 h 60"/>
                <a:gd name="T18" fmla="*/ 16 w 36"/>
                <a:gd name="T19" fmla="*/ 36 h 60"/>
                <a:gd name="T20" fmla="*/ 10 w 36"/>
                <a:gd name="T21" fmla="*/ 36 h 60"/>
                <a:gd name="T22" fmla="*/ 4 w 36"/>
                <a:gd name="T23" fmla="*/ 32 h 60"/>
                <a:gd name="T24" fmla="*/ 2 w 36"/>
                <a:gd name="T25" fmla="*/ 26 h 60"/>
                <a:gd name="T26" fmla="*/ 0 w 36"/>
                <a:gd name="T27" fmla="*/ 20 h 60"/>
                <a:gd name="T28" fmla="*/ 2 w 36"/>
                <a:gd name="T29" fmla="*/ 12 h 60"/>
                <a:gd name="T30" fmla="*/ 4 w 36"/>
                <a:gd name="T31" fmla="*/ 6 h 60"/>
                <a:gd name="T32" fmla="*/ 8 w 36"/>
                <a:gd name="T33" fmla="*/ 2 h 60"/>
                <a:gd name="T34" fmla="*/ 14 w 36"/>
                <a:gd name="T35" fmla="*/ 0 h 60"/>
                <a:gd name="T36" fmla="*/ 18 w 36"/>
                <a:gd name="T37" fmla="*/ 0 h 60"/>
                <a:gd name="T38" fmla="*/ 26 w 36"/>
                <a:gd name="T39" fmla="*/ 0 h 60"/>
                <a:gd name="T40" fmla="*/ 30 w 36"/>
                <a:gd name="T41" fmla="*/ 6 h 60"/>
                <a:gd name="T42" fmla="*/ 34 w 36"/>
                <a:gd name="T43" fmla="*/ 10 h 60"/>
                <a:gd name="T44" fmla="*/ 36 w 36"/>
                <a:gd name="T45" fmla="*/ 16 h 60"/>
                <a:gd name="T46" fmla="*/ 36 w 36"/>
                <a:gd name="T47" fmla="*/ 24 h 60"/>
                <a:gd name="T48" fmla="*/ 36 w 36"/>
                <a:gd name="T49" fmla="*/ 32 h 60"/>
                <a:gd name="T50" fmla="*/ 32 w 36"/>
                <a:gd name="T51" fmla="*/ 42 h 60"/>
                <a:gd name="T52" fmla="*/ 26 w 36"/>
                <a:gd name="T53" fmla="*/ 48 h 60"/>
                <a:gd name="T54" fmla="*/ 18 w 36"/>
                <a:gd name="T55" fmla="*/ 56 h 60"/>
                <a:gd name="T56" fmla="*/ 12 w 36"/>
                <a:gd name="T57" fmla="*/ 58 h 60"/>
                <a:gd name="T58" fmla="*/ 4 w 36"/>
                <a:gd name="T59" fmla="*/ 60 h 60"/>
                <a:gd name="T60" fmla="*/ 2 w 36"/>
                <a:gd name="T61" fmla="*/ 60 h 60"/>
                <a:gd name="T62" fmla="*/ 28 w 36"/>
                <a:gd name="T63" fmla="*/ 30 h 60"/>
                <a:gd name="T64" fmla="*/ 28 w 36"/>
                <a:gd name="T65" fmla="*/ 24 h 60"/>
                <a:gd name="T66" fmla="*/ 28 w 36"/>
                <a:gd name="T67" fmla="*/ 20 h 60"/>
                <a:gd name="T68" fmla="*/ 28 w 36"/>
                <a:gd name="T69" fmla="*/ 16 h 60"/>
                <a:gd name="T70" fmla="*/ 28 w 36"/>
                <a:gd name="T71" fmla="*/ 12 h 60"/>
                <a:gd name="T72" fmla="*/ 26 w 36"/>
                <a:gd name="T73" fmla="*/ 8 h 60"/>
                <a:gd name="T74" fmla="*/ 24 w 36"/>
                <a:gd name="T75" fmla="*/ 4 h 60"/>
                <a:gd name="T76" fmla="*/ 20 w 36"/>
                <a:gd name="T77" fmla="*/ 2 h 60"/>
                <a:gd name="T78" fmla="*/ 18 w 36"/>
                <a:gd name="T79" fmla="*/ 2 h 60"/>
                <a:gd name="T80" fmla="*/ 14 w 36"/>
                <a:gd name="T81" fmla="*/ 2 h 60"/>
                <a:gd name="T82" fmla="*/ 12 w 36"/>
                <a:gd name="T83" fmla="*/ 6 h 60"/>
                <a:gd name="T84" fmla="*/ 10 w 36"/>
                <a:gd name="T85" fmla="*/ 10 h 60"/>
                <a:gd name="T86" fmla="*/ 8 w 36"/>
                <a:gd name="T87" fmla="*/ 16 h 60"/>
                <a:gd name="T88" fmla="*/ 10 w 36"/>
                <a:gd name="T89" fmla="*/ 24 h 60"/>
                <a:gd name="T90" fmla="*/ 12 w 36"/>
                <a:gd name="T91" fmla="*/ 30 h 60"/>
                <a:gd name="T92" fmla="*/ 16 w 36"/>
                <a:gd name="T93" fmla="*/ 32 h 60"/>
                <a:gd name="T94" fmla="*/ 18 w 36"/>
                <a:gd name="T95" fmla="*/ 34 h 60"/>
                <a:gd name="T96" fmla="*/ 20 w 36"/>
                <a:gd name="T97" fmla="*/ 32 h 60"/>
                <a:gd name="T98" fmla="*/ 24 w 36"/>
                <a:gd name="T99" fmla="*/ 32 h 60"/>
                <a:gd name="T100" fmla="*/ 26 w 36"/>
                <a:gd name="T101" fmla="*/ 32 h 60"/>
                <a:gd name="T102" fmla="*/ 28 w 36"/>
                <a:gd name="T103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" h="60">
                  <a:moveTo>
                    <a:pt x="2" y="60"/>
                  </a:moveTo>
                  <a:lnTo>
                    <a:pt x="2" y="58"/>
                  </a:lnTo>
                  <a:lnTo>
                    <a:pt x="6" y="58"/>
                  </a:lnTo>
                  <a:lnTo>
                    <a:pt x="12" y="56"/>
                  </a:lnTo>
                  <a:lnTo>
                    <a:pt x="16" y="52"/>
                  </a:lnTo>
                  <a:lnTo>
                    <a:pt x="20" y="46"/>
                  </a:lnTo>
                  <a:lnTo>
                    <a:pt x="24" y="40"/>
                  </a:lnTo>
                  <a:lnTo>
                    <a:pt x="28" y="32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4" y="6"/>
                  </a:lnTo>
                  <a:lnTo>
                    <a:pt x="8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6" y="16"/>
                  </a:lnTo>
                  <a:lnTo>
                    <a:pt x="36" y="24"/>
                  </a:lnTo>
                  <a:lnTo>
                    <a:pt x="36" y="32"/>
                  </a:lnTo>
                  <a:lnTo>
                    <a:pt x="32" y="42"/>
                  </a:lnTo>
                  <a:lnTo>
                    <a:pt x="26" y="48"/>
                  </a:lnTo>
                  <a:lnTo>
                    <a:pt x="18" y="56"/>
                  </a:lnTo>
                  <a:lnTo>
                    <a:pt x="12" y="58"/>
                  </a:lnTo>
                  <a:lnTo>
                    <a:pt x="4" y="60"/>
                  </a:lnTo>
                  <a:lnTo>
                    <a:pt x="2" y="60"/>
                  </a:lnTo>
                  <a:close/>
                  <a:moveTo>
                    <a:pt x="28" y="30"/>
                  </a:moveTo>
                  <a:lnTo>
                    <a:pt x="28" y="24"/>
                  </a:lnTo>
                  <a:lnTo>
                    <a:pt x="28" y="20"/>
                  </a:lnTo>
                  <a:lnTo>
                    <a:pt x="28" y="16"/>
                  </a:lnTo>
                  <a:lnTo>
                    <a:pt x="28" y="12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10" y="24"/>
                  </a:lnTo>
                  <a:lnTo>
                    <a:pt x="12" y="30"/>
                  </a:lnTo>
                  <a:lnTo>
                    <a:pt x="16" y="32"/>
                  </a:lnTo>
                  <a:lnTo>
                    <a:pt x="18" y="34"/>
                  </a:lnTo>
                  <a:lnTo>
                    <a:pt x="20" y="32"/>
                  </a:lnTo>
                  <a:lnTo>
                    <a:pt x="24" y="32"/>
                  </a:lnTo>
                  <a:lnTo>
                    <a:pt x="26" y="32"/>
                  </a:lnTo>
                  <a:lnTo>
                    <a:pt x="2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4" name="Rectangle 452"/>
            <p:cNvSpPr>
              <a:spLocks noChangeArrowheads="1"/>
            </p:cNvSpPr>
            <p:nvPr/>
          </p:nvSpPr>
          <p:spPr bwMode="auto">
            <a:xfrm>
              <a:off x="2232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5" name="Freeform 453"/>
            <p:cNvSpPr>
              <a:spLocks/>
            </p:cNvSpPr>
            <p:nvPr/>
          </p:nvSpPr>
          <p:spPr bwMode="auto">
            <a:xfrm>
              <a:off x="2346" y="2946"/>
              <a:ext cx="10" cy="10"/>
            </a:xfrm>
            <a:custGeom>
              <a:avLst/>
              <a:gdLst>
                <a:gd name="T0" fmla="*/ 6 w 10"/>
                <a:gd name="T1" fmla="*/ 0 h 10"/>
                <a:gd name="T2" fmla="*/ 8 w 10"/>
                <a:gd name="T3" fmla="*/ 0 h 10"/>
                <a:gd name="T4" fmla="*/ 10 w 10"/>
                <a:gd name="T5" fmla="*/ 2 h 10"/>
                <a:gd name="T6" fmla="*/ 10 w 10"/>
                <a:gd name="T7" fmla="*/ 2 h 10"/>
                <a:gd name="T8" fmla="*/ 10 w 10"/>
                <a:gd name="T9" fmla="*/ 4 h 10"/>
                <a:gd name="T10" fmla="*/ 10 w 10"/>
                <a:gd name="T11" fmla="*/ 6 h 10"/>
                <a:gd name="T12" fmla="*/ 10 w 10"/>
                <a:gd name="T13" fmla="*/ 8 h 10"/>
                <a:gd name="T14" fmla="*/ 8 w 10"/>
                <a:gd name="T15" fmla="*/ 10 h 10"/>
                <a:gd name="T16" fmla="*/ 6 w 10"/>
                <a:gd name="T17" fmla="*/ 10 h 10"/>
                <a:gd name="T18" fmla="*/ 4 w 10"/>
                <a:gd name="T19" fmla="*/ 10 h 10"/>
                <a:gd name="T20" fmla="*/ 2 w 10"/>
                <a:gd name="T21" fmla="*/ 8 h 10"/>
                <a:gd name="T22" fmla="*/ 0 w 10"/>
                <a:gd name="T23" fmla="*/ 6 h 10"/>
                <a:gd name="T24" fmla="*/ 0 w 10"/>
                <a:gd name="T25" fmla="*/ 4 h 10"/>
                <a:gd name="T26" fmla="*/ 0 w 10"/>
                <a:gd name="T27" fmla="*/ 2 h 10"/>
                <a:gd name="T28" fmla="*/ 2 w 10"/>
                <a:gd name="T29" fmla="*/ 2 h 10"/>
                <a:gd name="T30" fmla="*/ 4 w 10"/>
                <a:gd name="T31" fmla="*/ 0 h 10"/>
                <a:gd name="T32" fmla="*/ 6 w 10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8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6" name="Freeform 454"/>
            <p:cNvSpPr>
              <a:spLocks noEditPoints="1"/>
            </p:cNvSpPr>
            <p:nvPr/>
          </p:nvSpPr>
          <p:spPr bwMode="auto">
            <a:xfrm>
              <a:off x="2366" y="2896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0 h 60"/>
                <a:gd name="T4" fmla="*/ 2 w 36"/>
                <a:gd name="T5" fmla="*/ 12 h 60"/>
                <a:gd name="T6" fmla="*/ 6 w 36"/>
                <a:gd name="T7" fmla="*/ 6 h 60"/>
                <a:gd name="T8" fmla="*/ 10 w 36"/>
                <a:gd name="T9" fmla="*/ 2 h 60"/>
                <a:gd name="T10" fmla="*/ 14 w 36"/>
                <a:gd name="T11" fmla="*/ 0 h 60"/>
                <a:gd name="T12" fmla="*/ 18 w 36"/>
                <a:gd name="T13" fmla="*/ 0 h 60"/>
                <a:gd name="T14" fmla="*/ 22 w 36"/>
                <a:gd name="T15" fmla="*/ 0 h 60"/>
                <a:gd name="T16" fmla="*/ 26 w 36"/>
                <a:gd name="T17" fmla="*/ 2 h 60"/>
                <a:gd name="T18" fmla="*/ 30 w 36"/>
                <a:gd name="T19" fmla="*/ 6 h 60"/>
                <a:gd name="T20" fmla="*/ 34 w 36"/>
                <a:gd name="T21" fmla="*/ 12 h 60"/>
                <a:gd name="T22" fmla="*/ 36 w 36"/>
                <a:gd name="T23" fmla="*/ 20 h 60"/>
                <a:gd name="T24" fmla="*/ 36 w 36"/>
                <a:gd name="T25" fmla="*/ 30 h 60"/>
                <a:gd name="T26" fmla="*/ 36 w 36"/>
                <a:gd name="T27" fmla="*/ 38 h 60"/>
                <a:gd name="T28" fmla="*/ 34 w 36"/>
                <a:gd name="T29" fmla="*/ 46 h 60"/>
                <a:gd name="T30" fmla="*/ 30 w 36"/>
                <a:gd name="T31" fmla="*/ 52 h 60"/>
                <a:gd name="T32" fmla="*/ 26 w 36"/>
                <a:gd name="T33" fmla="*/ 56 h 60"/>
                <a:gd name="T34" fmla="*/ 22 w 36"/>
                <a:gd name="T35" fmla="*/ 58 h 60"/>
                <a:gd name="T36" fmla="*/ 18 w 36"/>
                <a:gd name="T37" fmla="*/ 60 h 60"/>
                <a:gd name="T38" fmla="*/ 12 w 36"/>
                <a:gd name="T39" fmla="*/ 58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0 h 60"/>
                <a:gd name="T46" fmla="*/ 0 w 36"/>
                <a:gd name="T47" fmla="*/ 30 h 60"/>
                <a:gd name="T48" fmla="*/ 8 w 36"/>
                <a:gd name="T49" fmla="*/ 30 h 60"/>
                <a:gd name="T50" fmla="*/ 8 w 36"/>
                <a:gd name="T51" fmla="*/ 42 h 60"/>
                <a:gd name="T52" fmla="*/ 10 w 36"/>
                <a:gd name="T53" fmla="*/ 50 h 60"/>
                <a:gd name="T54" fmla="*/ 12 w 36"/>
                <a:gd name="T55" fmla="*/ 54 h 60"/>
                <a:gd name="T56" fmla="*/ 14 w 36"/>
                <a:gd name="T57" fmla="*/ 56 h 60"/>
                <a:gd name="T58" fmla="*/ 18 w 36"/>
                <a:gd name="T59" fmla="*/ 56 h 60"/>
                <a:gd name="T60" fmla="*/ 20 w 36"/>
                <a:gd name="T61" fmla="*/ 56 h 60"/>
                <a:gd name="T62" fmla="*/ 22 w 36"/>
                <a:gd name="T63" fmla="*/ 54 h 60"/>
                <a:gd name="T64" fmla="*/ 24 w 36"/>
                <a:gd name="T65" fmla="*/ 52 h 60"/>
                <a:gd name="T66" fmla="*/ 26 w 36"/>
                <a:gd name="T67" fmla="*/ 48 h 60"/>
                <a:gd name="T68" fmla="*/ 28 w 36"/>
                <a:gd name="T69" fmla="*/ 38 h 60"/>
                <a:gd name="T70" fmla="*/ 28 w 36"/>
                <a:gd name="T71" fmla="*/ 28 h 60"/>
                <a:gd name="T72" fmla="*/ 28 w 36"/>
                <a:gd name="T73" fmla="*/ 18 h 60"/>
                <a:gd name="T74" fmla="*/ 26 w 36"/>
                <a:gd name="T75" fmla="*/ 10 h 60"/>
                <a:gd name="T76" fmla="*/ 24 w 36"/>
                <a:gd name="T77" fmla="*/ 6 h 60"/>
                <a:gd name="T78" fmla="*/ 22 w 36"/>
                <a:gd name="T79" fmla="*/ 4 h 60"/>
                <a:gd name="T80" fmla="*/ 20 w 36"/>
                <a:gd name="T81" fmla="*/ 2 h 60"/>
                <a:gd name="T82" fmla="*/ 18 w 36"/>
                <a:gd name="T83" fmla="*/ 2 h 60"/>
                <a:gd name="T84" fmla="*/ 16 w 36"/>
                <a:gd name="T85" fmla="*/ 2 h 60"/>
                <a:gd name="T86" fmla="*/ 14 w 36"/>
                <a:gd name="T87" fmla="*/ 4 h 60"/>
                <a:gd name="T88" fmla="*/ 10 w 36"/>
                <a:gd name="T89" fmla="*/ 10 h 60"/>
                <a:gd name="T90" fmla="*/ 10 w 36"/>
                <a:gd name="T91" fmla="*/ 16 h 60"/>
                <a:gd name="T92" fmla="*/ 8 w 36"/>
                <a:gd name="T93" fmla="*/ 24 h 60"/>
                <a:gd name="T94" fmla="*/ 8 w 36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6" y="30"/>
                  </a:lnTo>
                  <a:lnTo>
                    <a:pt x="36" y="38"/>
                  </a:lnTo>
                  <a:lnTo>
                    <a:pt x="34" y="46"/>
                  </a:lnTo>
                  <a:lnTo>
                    <a:pt x="30" y="52"/>
                  </a:lnTo>
                  <a:lnTo>
                    <a:pt x="26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8" y="42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8" y="38"/>
                  </a:lnTo>
                  <a:lnTo>
                    <a:pt x="28" y="28"/>
                  </a:lnTo>
                  <a:lnTo>
                    <a:pt x="28" y="18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0" y="10"/>
                  </a:lnTo>
                  <a:lnTo>
                    <a:pt x="10" y="16"/>
                  </a:lnTo>
                  <a:lnTo>
                    <a:pt x="8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7" name="Freeform 455"/>
            <p:cNvSpPr>
              <a:spLocks noEditPoints="1"/>
            </p:cNvSpPr>
            <p:nvPr/>
          </p:nvSpPr>
          <p:spPr bwMode="auto">
            <a:xfrm>
              <a:off x="2410" y="2896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0 h 60"/>
                <a:gd name="T4" fmla="*/ 2 w 36"/>
                <a:gd name="T5" fmla="*/ 12 h 60"/>
                <a:gd name="T6" fmla="*/ 6 w 36"/>
                <a:gd name="T7" fmla="*/ 6 h 60"/>
                <a:gd name="T8" fmla="*/ 10 w 36"/>
                <a:gd name="T9" fmla="*/ 2 h 60"/>
                <a:gd name="T10" fmla="*/ 14 w 36"/>
                <a:gd name="T11" fmla="*/ 0 h 60"/>
                <a:gd name="T12" fmla="*/ 18 w 36"/>
                <a:gd name="T13" fmla="*/ 0 h 60"/>
                <a:gd name="T14" fmla="*/ 22 w 36"/>
                <a:gd name="T15" fmla="*/ 0 h 60"/>
                <a:gd name="T16" fmla="*/ 26 w 36"/>
                <a:gd name="T17" fmla="*/ 2 h 60"/>
                <a:gd name="T18" fmla="*/ 30 w 36"/>
                <a:gd name="T19" fmla="*/ 6 h 60"/>
                <a:gd name="T20" fmla="*/ 34 w 36"/>
                <a:gd name="T21" fmla="*/ 12 h 60"/>
                <a:gd name="T22" fmla="*/ 36 w 36"/>
                <a:gd name="T23" fmla="*/ 20 h 60"/>
                <a:gd name="T24" fmla="*/ 36 w 36"/>
                <a:gd name="T25" fmla="*/ 30 h 60"/>
                <a:gd name="T26" fmla="*/ 36 w 36"/>
                <a:gd name="T27" fmla="*/ 38 h 60"/>
                <a:gd name="T28" fmla="*/ 34 w 36"/>
                <a:gd name="T29" fmla="*/ 46 h 60"/>
                <a:gd name="T30" fmla="*/ 30 w 36"/>
                <a:gd name="T31" fmla="*/ 52 h 60"/>
                <a:gd name="T32" fmla="*/ 26 w 36"/>
                <a:gd name="T33" fmla="*/ 56 h 60"/>
                <a:gd name="T34" fmla="*/ 22 w 36"/>
                <a:gd name="T35" fmla="*/ 58 h 60"/>
                <a:gd name="T36" fmla="*/ 18 w 36"/>
                <a:gd name="T37" fmla="*/ 60 h 60"/>
                <a:gd name="T38" fmla="*/ 12 w 36"/>
                <a:gd name="T39" fmla="*/ 58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0 h 60"/>
                <a:gd name="T46" fmla="*/ 0 w 36"/>
                <a:gd name="T47" fmla="*/ 30 h 60"/>
                <a:gd name="T48" fmla="*/ 8 w 36"/>
                <a:gd name="T49" fmla="*/ 30 h 60"/>
                <a:gd name="T50" fmla="*/ 8 w 36"/>
                <a:gd name="T51" fmla="*/ 42 h 60"/>
                <a:gd name="T52" fmla="*/ 10 w 36"/>
                <a:gd name="T53" fmla="*/ 50 h 60"/>
                <a:gd name="T54" fmla="*/ 12 w 36"/>
                <a:gd name="T55" fmla="*/ 54 h 60"/>
                <a:gd name="T56" fmla="*/ 14 w 36"/>
                <a:gd name="T57" fmla="*/ 56 h 60"/>
                <a:gd name="T58" fmla="*/ 18 w 36"/>
                <a:gd name="T59" fmla="*/ 56 h 60"/>
                <a:gd name="T60" fmla="*/ 20 w 36"/>
                <a:gd name="T61" fmla="*/ 56 h 60"/>
                <a:gd name="T62" fmla="*/ 22 w 36"/>
                <a:gd name="T63" fmla="*/ 54 h 60"/>
                <a:gd name="T64" fmla="*/ 24 w 36"/>
                <a:gd name="T65" fmla="*/ 52 h 60"/>
                <a:gd name="T66" fmla="*/ 26 w 36"/>
                <a:gd name="T67" fmla="*/ 48 h 60"/>
                <a:gd name="T68" fmla="*/ 28 w 36"/>
                <a:gd name="T69" fmla="*/ 38 h 60"/>
                <a:gd name="T70" fmla="*/ 28 w 36"/>
                <a:gd name="T71" fmla="*/ 28 h 60"/>
                <a:gd name="T72" fmla="*/ 28 w 36"/>
                <a:gd name="T73" fmla="*/ 18 h 60"/>
                <a:gd name="T74" fmla="*/ 26 w 36"/>
                <a:gd name="T75" fmla="*/ 10 h 60"/>
                <a:gd name="T76" fmla="*/ 24 w 36"/>
                <a:gd name="T77" fmla="*/ 6 h 60"/>
                <a:gd name="T78" fmla="*/ 22 w 36"/>
                <a:gd name="T79" fmla="*/ 4 h 60"/>
                <a:gd name="T80" fmla="*/ 20 w 36"/>
                <a:gd name="T81" fmla="*/ 2 h 60"/>
                <a:gd name="T82" fmla="*/ 18 w 36"/>
                <a:gd name="T83" fmla="*/ 2 h 60"/>
                <a:gd name="T84" fmla="*/ 16 w 36"/>
                <a:gd name="T85" fmla="*/ 2 h 60"/>
                <a:gd name="T86" fmla="*/ 12 w 36"/>
                <a:gd name="T87" fmla="*/ 4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6" y="30"/>
                  </a:lnTo>
                  <a:lnTo>
                    <a:pt x="36" y="38"/>
                  </a:lnTo>
                  <a:lnTo>
                    <a:pt x="34" y="46"/>
                  </a:lnTo>
                  <a:lnTo>
                    <a:pt x="30" y="52"/>
                  </a:lnTo>
                  <a:lnTo>
                    <a:pt x="26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8" y="42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8" y="38"/>
                  </a:lnTo>
                  <a:lnTo>
                    <a:pt x="28" y="28"/>
                  </a:lnTo>
                  <a:lnTo>
                    <a:pt x="28" y="18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8" name="Freeform 456"/>
            <p:cNvSpPr>
              <a:spLocks noEditPoints="1"/>
            </p:cNvSpPr>
            <p:nvPr/>
          </p:nvSpPr>
          <p:spPr bwMode="auto">
            <a:xfrm>
              <a:off x="2454" y="2896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0 h 60"/>
                <a:gd name="T4" fmla="*/ 2 w 36"/>
                <a:gd name="T5" fmla="*/ 12 h 60"/>
                <a:gd name="T6" fmla="*/ 6 w 36"/>
                <a:gd name="T7" fmla="*/ 6 h 60"/>
                <a:gd name="T8" fmla="*/ 10 w 36"/>
                <a:gd name="T9" fmla="*/ 2 h 60"/>
                <a:gd name="T10" fmla="*/ 14 w 36"/>
                <a:gd name="T11" fmla="*/ 0 h 60"/>
                <a:gd name="T12" fmla="*/ 18 w 36"/>
                <a:gd name="T13" fmla="*/ 0 h 60"/>
                <a:gd name="T14" fmla="*/ 22 w 36"/>
                <a:gd name="T15" fmla="*/ 0 h 60"/>
                <a:gd name="T16" fmla="*/ 26 w 36"/>
                <a:gd name="T17" fmla="*/ 2 h 60"/>
                <a:gd name="T18" fmla="*/ 30 w 36"/>
                <a:gd name="T19" fmla="*/ 6 h 60"/>
                <a:gd name="T20" fmla="*/ 32 w 36"/>
                <a:gd name="T21" fmla="*/ 12 h 60"/>
                <a:gd name="T22" fmla="*/ 36 w 36"/>
                <a:gd name="T23" fmla="*/ 20 h 60"/>
                <a:gd name="T24" fmla="*/ 36 w 36"/>
                <a:gd name="T25" fmla="*/ 30 h 60"/>
                <a:gd name="T26" fmla="*/ 36 w 36"/>
                <a:gd name="T27" fmla="*/ 38 h 60"/>
                <a:gd name="T28" fmla="*/ 34 w 36"/>
                <a:gd name="T29" fmla="*/ 46 h 60"/>
                <a:gd name="T30" fmla="*/ 30 w 36"/>
                <a:gd name="T31" fmla="*/ 52 h 60"/>
                <a:gd name="T32" fmla="*/ 26 w 36"/>
                <a:gd name="T33" fmla="*/ 56 h 60"/>
                <a:gd name="T34" fmla="*/ 22 w 36"/>
                <a:gd name="T35" fmla="*/ 58 h 60"/>
                <a:gd name="T36" fmla="*/ 18 w 36"/>
                <a:gd name="T37" fmla="*/ 60 h 60"/>
                <a:gd name="T38" fmla="*/ 12 w 36"/>
                <a:gd name="T39" fmla="*/ 58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0 h 60"/>
                <a:gd name="T46" fmla="*/ 0 w 36"/>
                <a:gd name="T47" fmla="*/ 30 h 60"/>
                <a:gd name="T48" fmla="*/ 8 w 36"/>
                <a:gd name="T49" fmla="*/ 30 h 60"/>
                <a:gd name="T50" fmla="*/ 8 w 36"/>
                <a:gd name="T51" fmla="*/ 42 h 60"/>
                <a:gd name="T52" fmla="*/ 10 w 36"/>
                <a:gd name="T53" fmla="*/ 50 h 60"/>
                <a:gd name="T54" fmla="*/ 12 w 36"/>
                <a:gd name="T55" fmla="*/ 54 h 60"/>
                <a:gd name="T56" fmla="*/ 14 w 36"/>
                <a:gd name="T57" fmla="*/ 56 h 60"/>
                <a:gd name="T58" fmla="*/ 18 w 36"/>
                <a:gd name="T59" fmla="*/ 56 h 60"/>
                <a:gd name="T60" fmla="*/ 20 w 36"/>
                <a:gd name="T61" fmla="*/ 56 h 60"/>
                <a:gd name="T62" fmla="*/ 22 w 36"/>
                <a:gd name="T63" fmla="*/ 54 h 60"/>
                <a:gd name="T64" fmla="*/ 24 w 36"/>
                <a:gd name="T65" fmla="*/ 52 h 60"/>
                <a:gd name="T66" fmla="*/ 26 w 36"/>
                <a:gd name="T67" fmla="*/ 48 h 60"/>
                <a:gd name="T68" fmla="*/ 28 w 36"/>
                <a:gd name="T69" fmla="*/ 38 h 60"/>
                <a:gd name="T70" fmla="*/ 28 w 36"/>
                <a:gd name="T71" fmla="*/ 28 h 60"/>
                <a:gd name="T72" fmla="*/ 28 w 36"/>
                <a:gd name="T73" fmla="*/ 18 h 60"/>
                <a:gd name="T74" fmla="*/ 26 w 36"/>
                <a:gd name="T75" fmla="*/ 10 h 60"/>
                <a:gd name="T76" fmla="*/ 24 w 36"/>
                <a:gd name="T77" fmla="*/ 6 h 60"/>
                <a:gd name="T78" fmla="*/ 22 w 36"/>
                <a:gd name="T79" fmla="*/ 4 h 60"/>
                <a:gd name="T80" fmla="*/ 20 w 36"/>
                <a:gd name="T81" fmla="*/ 2 h 60"/>
                <a:gd name="T82" fmla="*/ 18 w 36"/>
                <a:gd name="T83" fmla="*/ 2 h 60"/>
                <a:gd name="T84" fmla="*/ 16 w 36"/>
                <a:gd name="T85" fmla="*/ 2 h 60"/>
                <a:gd name="T86" fmla="*/ 12 w 36"/>
                <a:gd name="T87" fmla="*/ 4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6" y="20"/>
                  </a:lnTo>
                  <a:lnTo>
                    <a:pt x="36" y="30"/>
                  </a:lnTo>
                  <a:lnTo>
                    <a:pt x="36" y="38"/>
                  </a:lnTo>
                  <a:lnTo>
                    <a:pt x="34" y="46"/>
                  </a:lnTo>
                  <a:lnTo>
                    <a:pt x="30" y="52"/>
                  </a:lnTo>
                  <a:lnTo>
                    <a:pt x="26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8" y="42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8" y="38"/>
                  </a:lnTo>
                  <a:lnTo>
                    <a:pt x="28" y="28"/>
                  </a:lnTo>
                  <a:lnTo>
                    <a:pt x="28" y="18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9" name="Freeform 457"/>
            <p:cNvSpPr>
              <a:spLocks noEditPoints="1"/>
            </p:cNvSpPr>
            <p:nvPr/>
          </p:nvSpPr>
          <p:spPr bwMode="auto">
            <a:xfrm>
              <a:off x="2498" y="2896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0 h 60"/>
                <a:gd name="T4" fmla="*/ 2 w 36"/>
                <a:gd name="T5" fmla="*/ 12 h 60"/>
                <a:gd name="T6" fmla="*/ 6 w 36"/>
                <a:gd name="T7" fmla="*/ 6 h 60"/>
                <a:gd name="T8" fmla="*/ 10 w 36"/>
                <a:gd name="T9" fmla="*/ 2 h 60"/>
                <a:gd name="T10" fmla="*/ 14 w 36"/>
                <a:gd name="T11" fmla="*/ 0 h 60"/>
                <a:gd name="T12" fmla="*/ 18 w 36"/>
                <a:gd name="T13" fmla="*/ 0 h 60"/>
                <a:gd name="T14" fmla="*/ 22 w 36"/>
                <a:gd name="T15" fmla="*/ 0 h 60"/>
                <a:gd name="T16" fmla="*/ 26 w 36"/>
                <a:gd name="T17" fmla="*/ 2 h 60"/>
                <a:gd name="T18" fmla="*/ 30 w 36"/>
                <a:gd name="T19" fmla="*/ 6 h 60"/>
                <a:gd name="T20" fmla="*/ 32 w 36"/>
                <a:gd name="T21" fmla="*/ 12 h 60"/>
                <a:gd name="T22" fmla="*/ 34 w 36"/>
                <a:gd name="T23" fmla="*/ 20 h 60"/>
                <a:gd name="T24" fmla="*/ 36 w 36"/>
                <a:gd name="T25" fmla="*/ 30 h 60"/>
                <a:gd name="T26" fmla="*/ 34 w 36"/>
                <a:gd name="T27" fmla="*/ 38 h 60"/>
                <a:gd name="T28" fmla="*/ 32 w 36"/>
                <a:gd name="T29" fmla="*/ 46 h 60"/>
                <a:gd name="T30" fmla="*/ 30 w 36"/>
                <a:gd name="T31" fmla="*/ 52 h 60"/>
                <a:gd name="T32" fmla="*/ 26 w 36"/>
                <a:gd name="T33" fmla="*/ 56 h 60"/>
                <a:gd name="T34" fmla="*/ 22 w 36"/>
                <a:gd name="T35" fmla="*/ 58 h 60"/>
                <a:gd name="T36" fmla="*/ 18 w 36"/>
                <a:gd name="T37" fmla="*/ 60 h 60"/>
                <a:gd name="T38" fmla="*/ 12 w 36"/>
                <a:gd name="T39" fmla="*/ 58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0 h 60"/>
                <a:gd name="T46" fmla="*/ 0 w 36"/>
                <a:gd name="T47" fmla="*/ 30 h 60"/>
                <a:gd name="T48" fmla="*/ 8 w 36"/>
                <a:gd name="T49" fmla="*/ 30 h 60"/>
                <a:gd name="T50" fmla="*/ 8 w 36"/>
                <a:gd name="T51" fmla="*/ 42 h 60"/>
                <a:gd name="T52" fmla="*/ 10 w 36"/>
                <a:gd name="T53" fmla="*/ 50 h 60"/>
                <a:gd name="T54" fmla="*/ 12 w 36"/>
                <a:gd name="T55" fmla="*/ 54 h 60"/>
                <a:gd name="T56" fmla="*/ 14 w 36"/>
                <a:gd name="T57" fmla="*/ 56 h 60"/>
                <a:gd name="T58" fmla="*/ 18 w 36"/>
                <a:gd name="T59" fmla="*/ 56 h 60"/>
                <a:gd name="T60" fmla="*/ 20 w 36"/>
                <a:gd name="T61" fmla="*/ 56 h 60"/>
                <a:gd name="T62" fmla="*/ 22 w 36"/>
                <a:gd name="T63" fmla="*/ 54 h 60"/>
                <a:gd name="T64" fmla="*/ 24 w 36"/>
                <a:gd name="T65" fmla="*/ 52 h 60"/>
                <a:gd name="T66" fmla="*/ 26 w 36"/>
                <a:gd name="T67" fmla="*/ 48 h 60"/>
                <a:gd name="T68" fmla="*/ 26 w 36"/>
                <a:gd name="T69" fmla="*/ 38 h 60"/>
                <a:gd name="T70" fmla="*/ 28 w 36"/>
                <a:gd name="T71" fmla="*/ 28 h 60"/>
                <a:gd name="T72" fmla="*/ 26 w 36"/>
                <a:gd name="T73" fmla="*/ 18 h 60"/>
                <a:gd name="T74" fmla="*/ 26 w 36"/>
                <a:gd name="T75" fmla="*/ 10 h 60"/>
                <a:gd name="T76" fmla="*/ 24 w 36"/>
                <a:gd name="T77" fmla="*/ 6 h 60"/>
                <a:gd name="T78" fmla="*/ 22 w 36"/>
                <a:gd name="T79" fmla="*/ 4 h 60"/>
                <a:gd name="T80" fmla="*/ 20 w 36"/>
                <a:gd name="T81" fmla="*/ 2 h 60"/>
                <a:gd name="T82" fmla="*/ 18 w 36"/>
                <a:gd name="T83" fmla="*/ 2 h 60"/>
                <a:gd name="T84" fmla="*/ 14 w 36"/>
                <a:gd name="T85" fmla="*/ 2 h 60"/>
                <a:gd name="T86" fmla="*/ 12 w 36"/>
                <a:gd name="T87" fmla="*/ 4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20"/>
                  </a:lnTo>
                  <a:lnTo>
                    <a:pt x="36" y="30"/>
                  </a:lnTo>
                  <a:lnTo>
                    <a:pt x="34" y="38"/>
                  </a:lnTo>
                  <a:lnTo>
                    <a:pt x="32" y="46"/>
                  </a:lnTo>
                  <a:lnTo>
                    <a:pt x="30" y="52"/>
                  </a:lnTo>
                  <a:lnTo>
                    <a:pt x="26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8" y="42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6" y="38"/>
                  </a:lnTo>
                  <a:lnTo>
                    <a:pt x="28" y="28"/>
                  </a:lnTo>
                  <a:lnTo>
                    <a:pt x="26" y="18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0" name="Freeform 458"/>
            <p:cNvSpPr>
              <a:spLocks noEditPoints="1"/>
            </p:cNvSpPr>
            <p:nvPr/>
          </p:nvSpPr>
          <p:spPr bwMode="auto">
            <a:xfrm>
              <a:off x="2540" y="2896"/>
              <a:ext cx="38" cy="60"/>
            </a:xfrm>
            <a:custGeom>
              <a:avLst/>
              <a:gdLst>
                <a:gd name="T0" fmla="*/ 36 w 38"/>
                <a:gd name="T1" fmla="*/ 0 h 60"/>
                <a:gd name="T2" fmla="*/ 36 w 38"/>
                <a:gd name="T3" fmla="*/ 2 h 60"/>
                <a:gd name="T4" fmla="*/ 32 w 38"/>
                <a:gd name="T5" fmla="*/ 2 h 60"/>
                <a:gd name="T6" fmla="*/ 28 w 38"/>
                <a:gd name="T7" fmla="*/ 4 h 60"/>
                <a:gd name="T8" fmla="*/ 24 w 38"/>
                <a:gd name="T9" fmla="*/ 6 h 60"/>
                <a:gd name="T10" fmla="*/ 20 w 38"/>
                <a:gd name="T11" fmla="*/ 8 h 60"/>
                <a:gd name="T12" fmla="*/ 18 w 38"/>
                <a:gd name="T13" fmla="*/ 12 h 60"/>
                <a:gd name="T14" fmla="*/ 14 w 38"/>
                <a:gd name="T15" fmla="*/ 16 h 60"/>
                <a:gd name="T16" fmla="*/ 12 w 38"/>
                <a:gd name="T17" fmla="*/ 20 h 60"/>
                <a:gd name="T18" fmla="*/ 10 w 38"/>
                <a:gd name="T19" fmla="*/ 26 h 60"/>
                <a:gd name="T20" fmla="*/ 16 w 38"/>
                <a:gd name="T21" fmla="*/ 24 h 60"/>
                <a:gd name="T22" fmla="*/ 22 w 38"/>
                <a:gd name="T23" fmla="*/ 22 h 60"/>
                <a:gd name="T24" fmla="*/ 28 w 38"/>
                <a:gd name="T25" fmla="*/ 24 h 60"/>
                <a:gd name="T26" fmla="*/ 34 w 38"/>
                <a:gd name="T27" fmla="*/ 26 h 60"/>
                <a:gd name="T28" fmla="*/ 36 w 38"/>
                <a:gd name="T29" fmla="*/ 32 h 60"/>
                <a:gd name="T30" fmla="*/ 38 w 38"/>
                <a:gd name="T31" fmla="*/ 40 h 60"/>
                <a:gd name="T32" fmla="*/ 36 w 38"/>
                <a:gd name="T33" fmla="*/ 46 h 60"/>
                <a:gd name="T34" fmla="*/ 34 w 38"/>
                <a:gd name="T35" fmla="*/ 52 h 60"/>
                <a:gd name="T36" fmla="*/ 30 w 38"/>
                <a:gd name="T37" fmla="*/ 56 h 60"/>
                <a:gd name="T38" fmla="*/ 24 w 38"/>
                <a:gd name="T39" fmla="*/ 58 h 60"/>
                <a:gd name="T40" fmla="*/ 20 w 38"/>
                <a:gd name="T41" fmla="*/ 60 h 60"/>
                <a:gd name="T42" fmla="*/ 14 w 38"/>
                <a:gd name="T43" fmla="*/ 58 h 60"/>
                <a:gd name="T44" fmla="*/ 10 w 38"/>
                <a:gd name="T45" fmla="*/ 56 h 60"/>
                <a:gd name="T46" fmla="*/ 4 w 38"/>
                <a:gd name="T47" fmla="*/ 50 h 60"/>
                <a:gd name="T48" fmla="*/ 2 w 38"/>
                <a:gd name="T49" fmla="*/ 44 h 60"/>
                <a:gd name="T50" fmla="*/ 0 w 38"/>
                <a:gd name="T51" fmla="*/ 36 h 60"/>
                <a:gd name="T52" fmla="*/ 2 w 38"/>
                <a:gd name="T53" fmla="*/ 28 h 60"/>
                <a:gd name="T54" fmla="*/ 4 w 38"/>
                <a:gd name="T55" fmla="*/ 22 h 60"/>
                <a:gd name="T56" fmla="*/ 8 w 38"/>
                <a:gd name="T57" fmla="*/ 14 h 60"/>
                <a:gd name="T58" fmla="*/ 14 w 38"/>
                <a:gd name="T59" fmla="*/ 8 h 60"/>
                <a:gd name="T60" fmla="*/ 18 w 38"/>
                <a:gd name="T61" fmla="*/ 4 h 60"/>
                <a:gd name="T62" fmla="*/ 24 w 38"/>
                <a:gd name="T63" fmla="*/ 2 h 60"/>
                <a:gd name="T64" fmla="*/ 30 w 38"/>
                <a:gd name="T65" fmla="*/ 0 h 60"/>
                <a:gd name="T66" fmla="*/ 34 w 38"/>
                <a:gd name="T67" fmla="*/ 0 h 60"/>
                <a:gd name="T68" fmla="*/ 36 w 38"/>
                <a:gd name="T69" fmla="*/ 0 h 60"/>
                <a:gd name="T70" fmla="*/ 10 w 38"/>
                <a:gd name="T71" fmla="*/ 30 h 60"/>
                <a:gd name="T72" fmla="*/ 10 w 38"/>
                <a:gd name="T73" fmla="*/ 34 h 60"/>
                <a:gd name="T74" fmla="*/ 10 w 38"/>
                <a:gd name="T75" fmla="*/ 38 h 60"/>
                <a:gd name="T76" fmla="*/ 10 w 38"/>
                <a:gd name="T77" fmla="*/ 42 h 60"/>
                <a:gd name="T78" fmla="*/ 10 w 38"/>
                <a:gd name="T79" fmla="*/ 48 h 60"/>
                <a:gd name="T80" fmla="*/ 12 w 38"/>
                <a:gd name="T81" fmla="*/ 52 h 60"/>
                <a:gd name="T82" fmla="*/ 14 w 38"/>
                <a:gd name="T83" fmla="*/ 54 h 60"/>
                <a:gd name="T84" fmla="*/ 18 w 38"/>
                <a:gd name="T85" fmla="*/ 56 h 60"/>
                <a:gd name="T86" fmla="*/ 20 w 38"/>
                <a:gd name="T87" fmla="*/ 56 h 60"/>
                <a:gd name="T88" fmla="*/ 24 w 38"/>
                <a:gd name="T89" fmla="*/ 56 h 60"/>
                <a:gd name="T90" fmla="*/ 26 w 38"/>
                <a:gd name="T91" fmla="*/ 54 h 60"/>
                <a:gd name="T92" fmla="*/ 28 w 38"/>
                <a:gd name="T93" fmla="*/ 50 h 60"/>
                <a:gd name="T94" fmla="*/ 30 w 38"/>
                <a:gd name="T95" fmla="*/ 44 h 60"/>
                <a:gd name="T96" fmla="*/ 28 w 38"/>
                <a:gd name="T97" fmla="*/ 36 h 60"/>
                <a:gd name="T98" fmla="*/ 26 w 38"/>
                <a:gd name="T99" fmla="*/ 32 h 60"/>
                <a:gd name="T100" fmla="*/ 24 w 38"/>
                <a:gd name="T101" fmla="*/ 28 h 60"/>
                <a:gd name="T102" fmla="*/ 18 w 38"/>
                <a:gd name="T103" fmla="*/ 26 h 60"/>
                <a:gd name="T104" fmla="*/ 18 w 38"/>
                <a:gd name="T105" fmla="*/ 26 h 60"/>
                <a:gd name="T106" fmla="*/ 16 w 38"/>
                <a:gd name="T107" fmla="*/ 26 h 60"/>
                <a:gd name="T108" fmla="*/ 14 w 38"/>
                <a:gd name="T109" fmla="*/ 28 h 60"/>
                <a:gd name="T110" fmla="*/ 10 w 38"/>
                <a:gd name="T11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" h="60">
                  <a:moveTo>
                    <a:pt x="36" y="0"/>
                  </a:moveTo>
                  <a:lnTo>
                    <a:pt x="36" y="2"/>
                  </a:lnTo>
                  <a:lnTo>
                    <a:pt x="32" y="2"/>
                  </a:lnTo>
                  <a:lnTo>
                    <a:pt x="28" y="4"/>
                  </a:lnTo>
                  <a:lnTo>
                    <a:pt x="24" y="6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4" y="16"/>
                  </a:lnTo>
                  <a:lnTo>
                    <a:pt x="12" y="20"/>
                  </a:lnTo>
                  <a:lnTo>
                    <a:pt x="10" y="26"/>
                  </a:lnTo>
                  <a:lnTo>
                    <a:pt x="16" y="24"/>
                  </a:lnTo>
                  <a:lnTo>
                    <a:pt x="22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36" y="32"/>
                  </a:lnTo>
                  <a:lnTo>
                    <a:pt x="38" y="40"/>
                  </a:lnTo>
                  <a:lnTo>
                    <a:pt x="36" y="46"/>
                  </a:lnTo>
                  <a:lnTo>
                    <a:pt x="34" y="52"/>
                  </a:lnTo>
                  <a:lnTo>
                    <a:pt x="30" y="56"/>
                  </a:lnTo>
                  <a:lnTo>
                    <a:pt x="24" y="58"/>
                  </a:lnTo>
                  <a:lnTo>
                    <a:pt x="20" y="60"/>
                  </a:lnTo>
                  <a:lnTo>
                    <a:pt x="14" y="58"/>
                  </a:lnTo>
                  <a:lnTo>
                    <a:pt x="10" y="56"/>
                  </a:lnTo>
                  <a:lnTo>
                    <a:pt x="4" y="50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22"/>
                  </a:lnTo>
                  <a:lnTo>
                    <a:pt x="8" y="14"/>
                  </a:lnTo>
                  <a:lnTo>
                    <a:pt x="14" y="8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6" y="0"/>
                  </a:lnTo>
                  <a:close/>
                  <a:moveTo>
                    <a:pt x="10" y="30"/>
                  </a:moveTo>
                  <a:lnTo>
                    <a:pt x="10" y="34"/>
                  </a:lnTo>
                  <a:lnTo>
                    <a:pt x="10" y="38"/>
                  </a:lnTo>
                  <a:lnTo>
                    <a:pt x="10" y="42"/>
                  </a:lnTo>
                  <a:lnTo>
                    <a:pt x="10" y="48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30" y="44"/>
                  </a:lnTo>
                  <a:lnTo>
                    <a:pt x="28" y="36"/>
                  </a:lnTo>
                  <a:lnTo>
                    <a:pt x="26" y="32"/>
                  </a:lnTo>
                  <a:lnTo>
                    <a:pt x="24" y="28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4" y="28"/>
                  </a:lnTo>
                  <a:lnTo>
                    <a:pt x="10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1" name="Freeform 459"/>
            <p:cNvSpPr>
              <a:spLocks/>
            </p:cNvSpPr>
            <p:nvPr/>
          </p:nvSpPr>
          <p:spPr bwMode="auto">
            <a:xfrm>
              <a:off x="2586" y="2896"/>
              <a:ext cx="32" cy="60"/>
            </a:xfrm>
            <a:custGeom>
              <a:avLst/>
              <a:gdLst>
                <a:gd name="T0" fmla="*/ 32 w 32"/>
                <a:gd name="T1" fmla="*/ 0 h 60"/>
                <a:gd name="T2" fmla="*/ 30 w 32"/>
                <a:gd name="T3" fmla="*/ 8 h 60"/>
                <a:gd name="T4" fmla="*/ 12 w 32"/>
                <a:gd name="T5" fmla="*/ 8 h 60"/>
                <a:gd name="T6" fmla="*/ 8 w 32"/>
                <a:gd name="T7" fmla="*/ 16 h 60"/>
                <a:gd name="T8" fmla="*/ 16 w 32"/>
                <a:gd name="T9" fmla="*/ 18 h 60"/>
                <a:gd name="T10" fmla="*/ 22 w 32"/>
                <a:gd name="T11" fmla="*/ 20 h 60"/>
                <a:gd name="T12" fmla="*/ 26 w 32"/>
                <a:gd name="T13" fmla="*/ 24 h 60"/>
                <a:gd name="T14" fmla="*/ 30 w 32"/>
                <a:gd name="T15" fmla="*/ 30 h 60"/>
                <a:gd name="T16" fmla="*/ 32 w 32"/>
                <a:gd name="T17" fmla="*/ 38 h 60"/>
                <a:gd name="T18" fmla="*/ 32 w 32"/>
                <a:gd name="T19" fmla="*/ 42 h 60"/>
                <a:gd name="T20" fmla="*/ 30 w 32"/>
                <a:gd name="T21" fmla="*/ 46 h 60"/>
                <a:gd name="T22" fmla="*/ 28 w 32"/>
                <a:gd name="T23" fmla="*/ 50 h 60"/>
                <a:gd name="T24" fmla="*/ 26 w 32"/>
                <a:gd name="T25" fmla="*/ 52 h 60"/>
                <a:gd name="T26" fmla="*/ 22 w 32"/>
                <a:gd name="T27" fmla="*/ 56 h 60"/>
                <a:gd name="T28" fmla="*/ 20 w 32"/>
                <a:gd name="T29" fmla="*/ 58 h 60"/>
                <a:gd name="T30" fmla="*/ 14 w 32"/>
                <a:gd name="T31" fmla="*/ 60 h 60"/>
                <a:gd name="T32" fmla="*/ 10 w 32"/>
                <a:gd name="T33" fmla="*/ 60 h 60"/>
                <a:gd name="T34" fmla="*/ 4 w 32"/>
                <a:gd name="T35" fmla="*/ 60 h 60"/>
                <a:gd name="T36" fmla="*/ 2 w 32"/>
                <a:gd name="T37" fmla="*/ 58 h 60"/>
                <a:gd name="T38" fmla="*/ 0 w 32"/>
                <a:gd name="T39" fmla="*/ 56 h 60"/>
                <a:gd name="T40" fmla="*/ 0 w 32"/>
                <a:gd name="T41" fmla="*/ 54 h 60"/>
                <a:gd name="T42" fmla="*/ 0 w 32"/>
                <a:gd name="T43" fmla="*/ 52 h 60"/>
                <a:gd name="T44" fmla="*/ 0 w 32"/>
                <a:gd name="T45" fmla="*/ 52 h 60"/>
                <a:gd name="T46" fmla="*/ 2 w 32"/>
                <a:gd name="T47" fmla="*/ 52 h 60"/>
                <a:gd name="T48" fmla="*/ 4 w 32"/>
                <a:gd name="T49" fmla="*/ 52 h 60"/>
                <a:gd name="T50" fmla="*/ 4 w 32"/>
                <a:gd name="T51" fmla="*/ 52 h 60"/>
                <a:gd name="T52" fmla="*/ 6 w 32"/>
                <a:gd name="T53" fmla="*/ 52 h 60"/>
                <a:gd name="T54" fmla="*/ 6 w 32"/>
                <a:gd name="T55" fmla="*/ 52 h 60"/>
                <a:gd name="T56" fmla="*/ 8 w 32"/>
                <a:gd name="T57" fmla="*/ 54 h 60"/>
                <a:gd name="T58" fmla="*/ 10 w 32"/>
                <a:gd name="T59" fmla="*/ 54 h 60"/>
                <a:gd name="T60" fmla="*/ 14 w 32"/>
                <a:gd name="T61" fmla="*/ 56 h 60"/>
                <a:gd name="T62" fmla="*/ 18 w 32"/>
                <a:gd name="T63" fmla="*/ 54 h 60"/>
                <a:gd name="T64" fmla="*/ 22 w 32"/>
                <a:gd name="T65" fmla="*/ 52 h 60"/>
                <a:gd name="T66" fmla="*/ 26 w 32"/>
                <a:gd name="T67" fmla="*/ 48 h 60"/>
                <a:gd name="T68" fmla="*/ 26 w 32"/>
                <a:gd name="T69" fmla="*/ 42 h 60"/>
                <a:gd name="T70" fmla="*/ 26 w 32"/>
                <a:gd name="T71" fmla="*/ 38 h 60"/>
                <a:gd name="T72" fmla="*/ 22 w 32"/>
                <a:gd name="T73" fmla="*/ 32 h 60"/>
                <a:gd name="T74" fmla="*/ 18 w 32"/>
                <a:gd name="T75" fmla="*/ 28 h 60"/>
                <a:gd name="T76" fmla="*/ 14 w 32"/>
                <a:gd name="T77" fmla="*/ 26 h 60"/>
                <a:gd name="T78" fmla="*/ 8 w 32"/>
                <a:gd name="T79" fmla="*/ 24 h 60"/>
                <a:gd name="T80" fmla="*/ 2 w 32"/>
                <a:gd name="T81" fmla="*/ 24 h 60"/>
                <a:gd name="T82" fmla="*/ 12 w 32"/>
                <a:gd name="T83" fmla="*/ 0 h 60"/>
                <a:gd name="T84" fmla="*/ 32 w 32"/>
                <a:gd name="T8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2" h="60">
                  <a:moveTo>
                    <a:pt x="32" y="0"/>
                  </a:moveTo>
                  <a:lnTo>
                    <a:pt x="30" y="8"/>
                  </a:lnTo>
                  <a:lnTo>
                    <a:pt x="12" y="8"/>
                  </a:lnTo>
                  <a:lnTo>
                    <a:pt x="8" y="16"/>
                  </a:lnTo>
                  <a:lnTo>
                    <a:pt x="16" y="18"/>
                  </a:lnTo>
                  <a:lnTo>
                    <a:pt x="22" y="20"/>
                  </a:lnTo>
                  <a:lnTo>
                    <a:pt x="26" y="24"/>
                  </a:lnTo>
                  <a:lnTo>
                    <a:pt x="30" y="30"/>
                  </a:lnTo>
                  <a:lnTo>
                    <a:pt x="32" y="38"/>
                  </a:lnTo>
                  <a:lnTo>
                    <a:pt x="32" y="42"/>
                  </a:lnTo>
                  <a:lnTo>
                    <a:pt x="30" y="46"/>
                  </a:lnTo>
                  <a:lnTo>
                    <a:pt x="28" y="50"/>
                  </a:lnTo>
                  <a:lnTo>
                    <a:pt x="26" y="52"/>
                  </a:lnTo>
                  <a:lnTo>
                    <a:pt x="22" y="56"/>
                  </a:lnTo>
                  <a:lnTo>
                    <a:pt x="20" y="58"/>
                  </a:lnTo>
                  <a:lnTo>
                    <a:pt x="14" y="60"/>
                  </a:lnTo>
                  <a:lnTo>
                    <a:pt x="10" y="60"/>
                  </a:lnTo>
                  <a:lnTo>
                    <a:pt x="4" y="60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8" y="54"/>
                  </a:lnTo>
                  <a:lnTo>
                    <a:pt x="10" y="54"/>
                  </a:lnTo>
                  <a:lnTo>
                    <a:pt x="14" y="56"/>
                  </a:lnTo>
                  <a:lnTo>
                    <a:pt x="18" y="54"/>
                  </a:lnTo>
                  <a:lnTo>
                    <a:pt x="22" y="52"/>
                  </a:lnTo>
                  <a:lnTo>
                    <a:pt x="26" y="48"/>
                  </a:lnTo>
                  <a:lnTo>
                    <a:pt x="26" y="42"/>
                  </a:lnTo>
                  <a:lnTo>
                    <a:pt x="26" y="38"/>
                  </a:lnTo>
                  <a:lnTo>
                    <a:pt x="22" y="32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8" y="24"/>
                  </a:lnTo>
                  <a:lnTo>
                    <a:pt x="2" y="24"/>
                  </a:lnTo>
                  <a:lnTo>
                    <a:pt x="1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2" name="Rectangle 460"/>
            <p:cNvSpPr>
              <a:spLocks noChangeArrowheads="1"/>
            </p:cNvSpPr>
            <p:nvPr/>
          </p:nvSpPr>
          <p:spPr bwMode="auto">
            <a:xfrm>
              <a:off x="2776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3" name="Freeform 461"/>
            <p:cNvSpPr>
              <a:spLocks/>
            </p:cNvSpPr>
            <p:nvPr/>
          </p:nvSpPr>
          <p:spPr bwMode="auto">
            <a:xfrm>
              <a:off x="2888" y="2946"/>
              <a:ext cx="10" cy="10"/>
            </a:xfrm>
            <a:custGeom>
              <a:avLst/>
              <a:gdLst>
                <a:gd name="T0" fmla="*/ 6 w 10"/>
                <a:gd name="T1" fmla="*/ 0 h 10"/>
                <a:gd name="T2" fmla="*/ 8 w 10"/>
                <a:gd name="T3" fmla="*/ 0 h 10"/>
                <a:gd name="T4" fmla="*/ 10 w 10"/>
                <a:gd name="T5" fmla="*/ 2 h 10"/>
                <a:gd name="T6" fmla="*/ 10 w 10"/>
                <a:gd name="T7" fmla="*/ 2 h 10"/>
                <a:gd name="T8" fmla="*/ 10 w 10"/>
                <a:gd name="T9" fmla="*/ 4 h 10"/>
                <a:gd name="T10" fmla="*/ 10 w 10"/>
                <a:gd name="T11" fmla="*/ 6 h 10"/>
                <a:gd name="T12" fmla="*/ 10 w 10"/>
                <a:gd name="T13" fmla="*/ 8 h 10"/>
                <a:gd name="T14" fmla="*/ 8 w 10"/>
                <a:gd name="T15" fmla="*/ 10 h 10"/>
                <a:gd name="T16" fmla="*/ 6 w 10"/>
                <a:gd name="T17" fmla="*/ 10 h 10"/>
                <a:gd name="T18" fmla="*/ 4 w 10"/>
                <a:gd name="T19" fmla="*/ 10 h 10"/>
                <a:gd name="T20" fmla="*/ 2 w 10"/>
                <a:gd name="T21" fmla="*/ 8 h 10"/>
                <a:gd name="T22" fmla="*/ 0 w 10"/>
                <a:gd name="T23" fmla="*/ 6 h 10"/>
                <a:gd name="T24" fmla="*/ 0 w 10"/>
                <a:gd name="T25" fmla="*/ 4 h 10"/>
                <a:gd name="T26" fmla="*/ 0 w 10"/>
                <a:gd name="T27" fmla="*/ 2 h 10"/>
                <a:gd name="T28" fmla="*/ 2 w 10"/>
                <a:gd name="T29" fmla="*/ 2 h 10"/>
                <a:gd name="T30" fmla="*/ 4 w 10"/>
                <a:gd name="T31" fmla="*/ 0 h 10"/>
                <a:gd name="T32" fmla="*/ 6 w 10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8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4" name="Freeform 462"/>
            <p:cNvSpPr>
              <a:spLocks noEditPoints="1"/>
            </p:cNvSpPr>
            <p:nvPr/>
          </p:nvSpPr>
          <p:spPr bwMode="auto">
            <a:xfrm>
              <a:off x="2908" y="2896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0 h 60"/>
                <a:gd name="T4" fmla="*/ 2 w 36"/>
                <a:gd name="T5" fmla="*/ 12 h 60"/>
                <a:gd name="T6" fmla="*/ 6 w 36"/>
                <a:gd name="T7" fmla="*/ 6 h 60"/>
                <a:gd name="T8" fmla="*/ 10 w 36"/>
                <a:gd name="T9" fmla="*/ 2 h 60"/>
                <a:gd name="T10" fmla="*/ 14 w 36"/>
                <a:gd name="T11" fmla="*/ 0 h 60"/>
                <a:gd name="T12" fmla="*/ 18 w 36"/>
                <a:gd name="T13" fmla="*/ 0 h 60"/>
                <a:gd name="T14" fmla="*/ 22 w 36"/>
                <a:gd name="T15" fmla="*/ 0 h 60"/>
                <a:gd name="T16" fmla="*/ 26 w 36"/>
                <a:gd name="T17" fmla="*/ 2 h 60"/>
                <a:gd name="T18" fmla="*/ 30 w 36"/>
                <a:gd name="T19" fmla="*/ 6 h 60"/>
                <a:gd name="T20" fmla="*/ 34 w 36"/>
                <a:gd name="T21" fmla="*/ 12 h 60"/>
                <a:gd name="T22" fmla="*/ 36 w 36"/>
                <a:gd name="T23" fmla="*/ 20 h 60"/>
                <a:gd name="T24" fmla="*/ 36 w 36"/>
                <a:gd name="T25" fmla="*/ 30 h 60"/>
                <a:gd name="T26" fmla="*/ 36 w 36"/>
                <a:gd name="T27" fmla="*/ 38 h 60"/>
                <a:gd name="T28" fmla="*/ 34 w 36"/>
                <a:gd name="T29" fmla="*/ 46 h 60"/>
                <a:gd name="T30" fmla="*/ 30 w 36"/>
                <a:gd name="T31" fmla="*/ 52 h 60"/>
                <a:gd name="T32" fmla="*/ 26 w 36"/>
                <a:gd name="T33" fmla="*/ 56 h 60"/>
                <a:gd name="T34" fmla="*/ 22 w 36"/>
                <a:gd name="T35" fmla="*/ 58 h 60"/>
                <a:gd name="T36" fmla="*/ 18 w 36"/>
                <a:gd name="T37" fmla="*/ 60 h 60"/>
                <a:gd name="T38" fmla="*/ 12 w 36"/>
                <a:gd name="T39" fmla="*/ 58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0 h 60"/>
                <a:gd name="T46" fmla="*/ 0 w 36"/>
                <a:gd name="T47" fmla="*/ 30 h 60"/>
                <a:gd name="T48" fmla="*/ 8 w 36"/>
                <a:gd name="T49" fmla="*/ 30 h 60"/>
                <a:gd name="T50" fmla="*/ 8 w 36"/>
                <a:gd name="T51" fmla="*/ 42 h 60"/>
                <a:gd name="T52" fmla="*/ 10 w 36"/>
                <a:gd name="T53" fmla="*/ 50 h 60"/>
                <a:gd name="T54" fmla="*/ 12 w 36"/>
                <a:gd name="T55" fmla="*/ 54 h 60"/>
                <a:gd name="T56" fmla="*/ 14 w 36"/>
                <a:gd name="T57" fmla="*/ 56 h 60"/>
                <a:gd name="T58" fmla="*/ 18 w 36"/>
                <a:gd name="T59" fmla="*/ 56 h 60"/>
                <a:gd name="T60" fmla="*/ 20 w 36"/>
                <a:gd name="T61" fmla="*/ 56 h 60"/>
                <a:gd name="T62" fmla="*/ 22 w 36"/>
                <a:gd name="T63" fmla="*/ 54 h 60"/>
                <a:gd name="T64" fmla="*/ 24 w 36"/>
                <a:gd name="T65" fmla="*/ 52 h 60"/>
                <a:gd name="T66" fmla="*/ 26 w 36"/>
                <a:gd name="T67" fmla="*/ 48 h 60"/>
                <a:gd name="T68" fmla="*/ 28 w 36"/>
                <a:gd name="T69" fmla="*/ 38 h 60"/>
                <a:gd name="T70" fmla="*/ 28 w 36"/>
                <a:gd name="T71" fmla="*/ 28 h 60"/>
                <a:gd name="T72" fmla="*/ 28 w 36"/>
                <a:gd name="T73" fmla="*/ 18 h 60"/>
                <a:gd name="T74" fmla="*/ 26 w 36"/>
                <a:gd name="T75" fmla="*/ 10 h 60"/>
                <a:gd name="T76" fmla="*/ 24 w 36"/>
                <a:gd name="T77" fmla="*/ 6 h 60"/>
                <a:gd name="T78" fmla="*/ 22 w 36"/>
                <a:gd name="T79" fmla="*/ 4 h 60"/>
                <a:gd name="T80" fmla="*/ 20 w 36"/>
                <a:gd name="T81" fmla="*/ 2 h 60"/>
                <a:gd name="T82" fmla="*/ 18 w 36"/>
                <a:gd name="T83" fmla="*/ 2 h 60"/>
                <a:gd name="T84" fmla="*/ 16 w 36"/>
                <a:gd name="T85" fmla="*/ 2 h 60"/>
                <a:gd name="T86" fmla="*/ 14 w 36"/>
                <a:gd name="T87" fmla="*/ 4 h 60"/>
                <a:gd name="T88" fmla="*/ 10 w 36"/>
                <a:gd name="T89" fmla="*/ 10 h 60"/>
                <a:gd name="T90" fmla="*/ 10 w 36"/>
                <a:gd name="T91" fmla="*/ 16 h 60"/>
                <a:gd name="T92" fmla="*/ 8 w 36"/>
                <a:gd name="T93" fmla="*/ 24 h 60"/>
                <a:gd name="T94" fmla="*/ 8 w 36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6" y="30"/>
                  </a:lnTo>
                  <a:lnTo>
                    <a:pt x="36" y="38"/>
                  </a:lnTo>
                  <a:lnTo>
                    <a:pt x="34" y="46"/>
                  </a:lnTo>
                  <a:lnTo>
                    <a:pt x="30" y="52"/>
                  </a:lnTo>
                  <a:lnTo>
                    <a:pt x="26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8" y="42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8" y="38"/>
                  </a:lnTo>
                  <a:lnTo>
                    <a:pt x="28" y="28"/>
                  </a:lnTo>
                  <a:lnTo>
                    <a:pt x="28" y="18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0" y="10"/>
                  </a:lnTo>
                  <a:lnTo>
                    <a:pt x="10" y="16"/>
                  </a:lnTo>
                  <a:lnTo>
                    <a:pt x="8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5" name="Freeform 463"/>
            <p:cNvSpPr>
              <a:spLocks noEditPoints="1"/>
            </p:cNvSpPr>
            <p:nvPr/>
          </p:nvSpPr>
          <p:spPr bwMode="auto">
            <a:xfrm>
              <a:off x="2952" y="2896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0 h 60"/>
                <a:gd name="T4" fmla="*/ 2 w 36"/>
                <a:gd name="T5" fmla="*/ 12 h 60"/>
                <a:gd name="T6" fmla="*/ 6 w 36"/>
                <a:gd name="T7" fmla="*/ 6 h 60"/>
                <a:gd name="T8" fmla="*/ 10 w 36"/>
                <a:gd name="T9" fmla="*/ 2 h 60"/>
                <a:gd name="T10" fmla="*/ 14 w 36"/>
                <a:gd name="T11" fmla="*/ 0 h 60"/>
                <a:gd name="T12" fmla="*/ 18 w 36"/>
                <a:gd name="T13" fmla="*/ 0 h 60"/>
                <a:gd name="T14" fmla="*/ 22 w 36"/>
                <a:gd name="T15" fmla="*/ 0 h 60"/>
                <a:gd name="T16" fmla="*/ 26 w 36"/>
                <a:gd name="T17" fmla="*/ 2 h 60"/>
                <a:gd name="T18" fmla="*/ 30 w 36"/>
                <a:gd name="T19" fmla="*/ 6 h 60"/>
                <a:gd name="T20" fmla="*/ 34 w 36"/>
                <a:gd name="T21" fmla="*/ 12 h 60"/>
                <a:gd name="T22" fmla="*/ 36 w 36"/>
                <a:gd name="T23" fmla="*/ 20 h 60"/>
                <a:gd name="T24" fmla="*/ 36 w 36"/>
                <a:gd name="T25" fmla="*/ 30 h 60"/>
                <a:gd name="T26" fmla="*/ 36 w 36"/>
                <a:gd name="T27" fmla="*/ 38 h 60"/>
                <a:gd name="T28" fmla="*/ 34 w 36"/>
                <a:gd name="T29" fmla="*/ 46 h 60"/>
                <a:gd name="T30" fmla="*/ 30 w 36"/>
                <a:gd name="T31" fmla="*/ 52 h 60"/>
                <a:gd name="T32" fmla="*/ 26 w 36"/>
                <a:gd name="T33" fmla="*/ 56 h 60"/>
                <a:gd name="T34" fmla="*/ 22 w 36"/>
                <a:gd name="T35" fmla="*/ 58 h 60"/>
                <a:gd name="T36" fmla="*/ 18 w 36"/>
                <a:gd name="T37" fmla="*/ 60 h 60"/>
                <a:gd name="T38" fmla="*/ 12 w 36"/>
                <a:gd name="T39" fmla="*/ 58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0 h 60"/>
                <a:gd name="T46" fmla="*/ 0 w 36"/>
                <a:gd name="T47" fmla="*/ 30 h 60"/>
                <a:gd name="T48" fmla="*/ 8 w 36"/>
                <a:gd name="T49" fmla="*/ 30 h 60"/>
                <a:gd name="T50" fmla="*/ 8 w 36"/>
                <a:gd name="T51" fmla="*/ 42 h 60"/>
                <a:gd name="T52" fmla="*/ 10 w 36"/>
                <a:gd name="T53" fmla="*/ 50 h 60"/>
                <a:gd name="T54" fmla="*/ 12 w 36"/>
                <a:gd name="T55" fmla="*/ 54 h 60"/>
                <a:gd name="T56" fmla="*/ 14 w 36"/>
                <a:gd name="T57" fmla="*/ 56 h 60"/>
                <a:gd name="T58" fmla="*/ 18 w 36"/>
                <a:gd name="T59" fmla="*/ 56 h 60"/>
                <a:gd name="T60" fmla="*/ 20 w 36"/>
                <a:gd name="T61" fmla="*/ 56 h 60"/>
                <a:gd name="T62" fmla="*/ 22 w 36"/>
                <a:gd name="T63" fmla="*/ 54 h 60"/>
                <a:gd name="T64" fmla="*/ 24 w 36"/>
                <a:gd name="T65" fmla="*/ 52 h 60"/>
                <a:gd name="T66" fmla="*/ 26 w 36"/>
                <a:gd name="T67" fmla="*/ 48 h 60"/>
                <a:gd name="T68" fmla="*/ 28 w 36"/>
                <a:gd name="T69" fmla="*/ 38 h 60"/>
                <a:gd name="T70" fmla="*/ 28 w 36"/>
                <a:gd name="T71" fmla="*/ 28 h 60"/>
                <a:gd name="T72" fmla="*/ 28 w 36"/>
                <a:gd name="T73" fmla="*/ 18 h 60"/>
                <a:gd name="T74" fmla="*/ 26 w 36"/>
                <a:gd name="T75" fmla="*/ 10 h 60"/>
                <a:gd name="T76" fmla="*/ 24 w 36"/>
                <a:gd name="T77" fmla="*/ 6 h 60"/>
                <a:gd name="T78" fmla="*/ 22 w 36"/>
                <a:gd name="T79" fmla="*/ 4 h 60"/>
                <a:gd name="T80" fmla="*/ 20 w 36"/>
                <a:gd name="T81" fmla="*/ 2 h 60"/>
                <a:gd name="T82" fmla="*/ 18 w 36"/>
                <a:gd name="T83" fmla="*/ 2 h 60"/>
                <a:gd name="T84" fmla="*/ 16 w 36"/>
                <a:gd name="T85" fmla="*/ 2 h 60"/>
                <a:gd name="T86" fmla="*/ 12 w 36"/>
                <a:gd name="T87" fmla="*/ 4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6" y="30"/>
                  </a:lnTo>
                  <a:lnTo>
                    <a:pt x="36" y="38"/>
                  </a:lnTo>
                  <a:lnTo>
                    <a:pt x="34" y="46"/>
                  </a:lnTo>
                  <a:lnTo>
                    <a:pt x="30" y="52"/>
                  </a:lnTo>
                  <a:lnTo>
                    <a:pt x="26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8" y="42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8" y="38"/>
                  </a:lnTo>
                  <a:lnTo>
                    <a:pt x="28" y="28"/>
                  </a:lnTo>
                  <a:lnTo>
                    <a:pt x="28" y="18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6" name="Freeform 464"/>
            <p:cNvSpPr>
              <a:spLocks noEditPoints="1"/>
            </p:cNvSpPr>
            <p:nvPr/>
          </p:nvSpPr>
          <p:spPr bwMode="auto">
            <a:xfrm>
              <a:off x="2996" y="2896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0 h 60"/>
                <a:gd name="T4" fmla="*/ 2 w 36"/>
                <a:gd name="T5" fmla="*/ 12 h 60"/>
                <a:gd name="T6" fmla="*/ 6 w 36"/>
                <a:gd name="T7" fmla="*/ 6 h 60"/>
                <a:gd name="T8" fmla="*/ 10 w 36"/>
                <a:gd name="T9" fmla="*/ 2 h 60"/>
                <a:gd name="T10" fmla="*/ 14 w 36"/>
                <a:gd name="T11" fmla="*/ 0 h 60"/>
                <a:gd name="T12" fmla="*/ 18 w 36"/>
                <a:gd name="T13" fmla="*/ 0 h 60"/>
                <a:gd name="T14" fmla="*/ 22 w 36"/>
                <a:gd name="T15" fmla="*/ 0 h 60"/>
                <a:gd name="T16" fmla="*/ 26 w 36"/>
                <a:gd name="T17" fmla="*/ 2 h 60"/>
                <a:gd name="T18" fmla="*/ 30 w 36"/>
                <a:gd name="T19" fmla="*/ 6 h 60"/>
                <a:gd name="T20" fmla="*/ 32 w 36"/>
                <a:gd name="T21" fmla="*/ 12 h 60"/>
                <a:gd name="T22" fmla="*/ 36 w 36"/>
                <a:gd name="T23" fmla="*/ 20 h 60"/>
                <a:gd name="T24" fmla="*/ 36 w 36"/>
                <a:gd name="T25" fmla="*/ 30 h 60"/>
                <a:gd name="T26" fmla="*/ 36 w 36"/>
                <a:gd name="T27" fmla="*/ 38 h 60"/>
                <a:gd name="T28" fmla="*/ 32 w 36"/>
                <a:gd name="T29" fmla="*/ 46 h 60"/>
                <a:gd name="T30" fmla="*/ 30 w 36"/>
                <a:gd name="T31" fmla="*/ 52 h 60"/>
                <a:gd name="T32" fmla="*/ 26 w 36"/>
                <a:gd name="T33" fmla="*/ 56 h 60"/>
                <a:gd name="T34" fmla="*/ 22 w 36"/>
                <a:gd name="T35" fmla="*/ 58 h 60"/>
                <a:gd name="T36" fmla="*/ 18 w 36"/>
                <a:gd name="T37" fmla="*/ 60 h 60"/>
                <a:gd name="T38" fmla="*/ 12 w 36"/>
                <a:gd name="T39" fmla="*/ 58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0 h 60"/>
                <a:gd name="T46" fmla="*/ 0 w 36"/>
                <a:gd name="T47" fmla="*/ 30 h 60"/>
                <a:gd name="T48" fmla="*/ 8 w 36"/>
                <a:gd name="T49" fmla="*/ 30 h 60"/>
                <a:gd name="T50" fmla="*/ 8 w 36"/>
                <a:gd name="T51" fmla="*/ 42 h 60"/>
                <a:gd name="T52" fmla="*/ 10 w 36"/>
                <a:gd name="T53" fmla="*/ 50 h 60"/>
                <a:gd name="T54" fmla="*/ 12 w 36"/>
                <a:gd name="T55" fmla="*/ 54 h 60"/>
                <a:gd name="T56" fmla="*/ 14 w 36"/>
                <a:gd name="T57" fmla="*/ 56 h 60"/>
                <a:gd name="T58" fmla="*/ 18 w 36"/>
                <a:gd name="T59" fmla="*/ 56 h 60"/>
                <a:gd name="T60" fmla="*/ 20 w 36"/>
                <a:gd name="T61" fmla="*/ 56 h 60"/>
                <a:gd name="T62" fmla="*/ 22 w 36"/>
                <a:gd name="T63" fmla="*/ 54 h 60"/>
                <a:gd name="T64" fmla="*/ 24 w 36"/>
                <a:gd name="T65" fmla="*/ 52 h 60"/>
                <a:gd name="T66" fmla="*/ 26 w 36"/>
                <a:gd name="T67" fmla="*/ 48 h 60"/>
                <a:gd name="T68" fmla="*/ 28 w 36"/>
                <a:gd name="T69" fmla="*/ 38 h 60"/>
                <a:gd name="T70" fmla="*/ 28 w 36"/>
                <a:gd name="T71" fmla="*/ 28 h 60"/>
                <a:gd name="T72" fmla="*/ 28 w 36"/>
                <a:gd name="T73" fmla="*/ 18 h 60"/>
                <a:gd name="T74" fmla="*/ 26 w 36"/>
                <a:gd name="T75" fmla="*/ 10 h 60"/>
                <a:gd name="T76" fmla="*/ 24 w 36"/>
                <a:gd name="T77" fmla="*/ 6 h 60"/>
                <a:gd name="T78" fmla="*/ 22 w 36"/>
                <a:gd name="T79" fmla="*/ 4 h 60"/>
                <a:gd name="T80" fmla="*/ 20 w 36"/>
                <a:gd name="T81" fmla="*/ 2 h 60"/>
                <a:gd name="T82" fmla="*/ 18 w 36"/>
                <a:gd name="T83" fmla="*/ 2 h 60"/>
                <a:gd name="T84" fmla="*/ 16 w 36"/>
                <a:gd name="T85" fmla="*/ 2 h 60"/>
                <a:gd name="T86" fmla="*/ 12 w 36"/>
                <a:gd name="T87" fmla="*/ 4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6" y="20"/>
                  </a:lnTo>
                  <a:lnTo>
                    <a:pt x="36" y="30"/>
                  </a:lnTo>
                  <a:lnTo>
                    <a:pt x="36" y="38"/>
                  </a:lnTo>
                  <a:lnTo>
                    <a:pt x="32" y="46"/>
                  </a:lnTo>
                  <a:lnTo>
                    <a:pt x="30" y="52"/>
                  </a:lnTo>
                  <a:lnTo>
                    <a:pt x="26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8" y="42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8" y="38"/>
                  </a:lnTo>
                  <a:lnTo>
                    <a:pt x="28" y="28"/>
                  </a:lnTo>
                  <a:lnTo>
                    <a:pt x="28" y="18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7" name="Freeform 465"/>
            <p:cNvSpPr>
              <a:spLocks noEditPoints="1"/>
            </p:cNvSpPr>
            <p:nvPr/>
          </p:nvSpPr>
          <p:spPr bwMode="auto">
            <a:xfrm>
              <a:off x="3040" y="2896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0 h 60"/>
                <a:gd name="T4" fmla="*/ 2 w 36"/>
                <a:gd name="T5" fmla="*/ 12 h 60"/>
                <a:gd name="T6" fmla="*/ 6 w 36"/>
                <a:gd name="T7" fmla="*/ 6 h 60"/>
                <a:gd name="T8" fmla="*/ 10 w 36"/>
                <a:gd name="T9" fmla="*/ 2 h 60"/>
                <a:gd name="T10" fmla="*/ 14 w 36"/>
                <a:gd name="T11" fmla="*/ 0 h 60"/>
                <a:gd name="T12" fmla="*/ 18 w 36"/>
                <a:gd name="T13" fmla="*/ 0 h 60"/>
                <a:gd name="T14" fmla="*/ 22 w 36"/>
                <a:gd name="T15" fmla="*/ 0 h 60"/>
                <a:gd name="T16" fmla="*/ 26 w 36"/>
                <a:gd name="T17" fmla="*/ 2 h 60"/>
                <a:gd name="T18" fmla="*/ 30 w 36"/>
                <a:gd name="T19" fmla="*/ 6 h 60"/>
                <a:gd name="T20" fmla="*/ 32 w 36"/>
                <a:gd name="T21" fmla="*/ 12 h 60"/>
                <a:gd name="T22" fmla="*/ 34 w 36"/>
                <a:gd name="T23" fmla="*/ 20 h 60"/>
                <a:gd name="T24" fmla="*/ 36 w 36"/>
                <a:gd name="T25" fmla="*/ 30 h 60"/>
                <a:gd name="T26" fmla="*/ 34 w 36"/>
                <a:gd name="T27" fmla="*/ 38 h 60"/>
                <a:gd name="T28" fmla="*/ 32 w 36"/>
                <a:gd name="T29" fmla="*/ 46 h 60"/>
                <a:gd name="T30" fmla="*/ 30 w 36"/>
                <a:gd name="T31" fmla="*/ 52 h 60"/>
                <a:gd name="T32" fmla="*/ 26 w 36"/>
                <a:gd name="T33" fmla="*/ 56 h 60"/>
                <a:gd name="T34" fmla="*/ 22 w 36"/>
                <a:gd name="T35" fmla="*/ 58 h 60"/>
                <a:gd name="T36" fmla="*/ 18 w 36"/>
                <a:gd name="T37" fmla="*/ 60 h 60"/>
                <a:gd name="T38" fmla="*/ 12 w 36"/>
                <a:gd name="T39" fmla="*/ 58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0 h 60"/>
                <a:gd name="T46" fmla="*/ 0 w 36"/>
                <a:gd name="T47" fmla="*/ 30 h 60"/>
                <a:gd name="T48" fmla="*/ 8 w 36"/>
                <a:gd name="T49" fmla="*/ 30 h 60"/>
                <a:gd name="T50" fmla="*/ 8 w 36"/>
                <a:gd name="T51" fmla="*/ 42 h 60"/>
                <a:gd name="T52" fmla="*/ 10 w 36"/>
                <a:gd name="T53" fmla="*/ 50 h 60"/>
                <a:gd name="T54" fmla="*/ 12 w 36"/>
                <a:gd name="T55" fmla="*/ 54 h 60"/>
                <a:gd name="T56" fmla="*/ 14 w 36"/>
                <a:gd name="T57" fmla="*/ 56 h 60"/>
                <a:gd name="T58" fmla="*/ 18 w 36"/>
                <a:gd name="T59" fmla="*/ 56 h 60"/>
                <a:gd name="T60" fmla="*/ 20 w 36"/>
                <a:gd name="T61" fmla="*/ 56 h 60"/>
                <a:gd name="T62" fmla="*/ 22 w 36"/>
                <a:gd name="T63" fmla="*/ 54 h 60"/>
                <a:gd name="T64" fmla="*/ 24 w 36"/>
                <a:gd name="T65" fmla="*/ 52 h 60"/>
                <a:gd name="T66" fmla="*/ 26 w 36"/>
                <a:gd name="T67" fmla="*/ 48 h 60"/>
                <a:gd name="T68" fmla="*/ 26 w 36"/>
                <a:gd name="T69" fmla="*/ 38 h 60"/>
                <a:gd name="T70" fmla="*/ 28 w 36"/>
                <a:gd name="T71" fmla="*/ 28 h 60"/>
                <a:gd name="T72" fmla="*/ 26 w 36"/>
                <a:gd name="T73" fmla="*/ 18 h 60"/>
                <a:gd name="T74" fmla="*/ 26 w 36"/>
                <a:gd name="T75" fmla="*/ 10 h 60"/>
                <a:gd name="T76" fmla="*/ 24 w 36"/>
                <a:gd name="T77" fmla="*/ 6 h 60"/>
                <a:gd name="T78" fmla="*/ 22 w 36"/>
                <a:gd name="T79" fmla="*/ 4 h 60"/>
                <a:gd name="T80" fmla="*/ 20 w 36"/>
                <a:gd name="T81" fmla="*/ 2 h 60"/>
                <a:gd name="T82" fmla="*/ 18 w 36"/>
                <a:gd name="T83" fmla="*/ 2 h 60"/>
                <a:gd name="T84" fmla="*/ 14 w 36"/>
                <a:gd name="T85" fmla="*/ 2 h 60"/>
                <a:gd name="T86" fmla="*/ 12 w 36"/>
                <a:gd name="T87" fmla="*/ 4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20"/>
                  </a:lnTo>
                  <a:lnTo>
                    <a:pt x="36" y="30"/>
                  </a:lnTo>
                  <a:lnTo>
                    <a:pt x="34" y="38"/>
                  </a:lnTo>
                  <a:lnTo>
                    <a:pt x="32" y="46"/>
                  </a:lnTo>
                  <a:lnTo>
                    <a:pt x="30" y="52"/>
                  </a:lnTo>
                  <a:lnTo>
                    <a:pt x="26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8" y="42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6" y="38"/>
                  </a:lnTo>
                  <a:lnTo>
                    <a:pt x="28" y="28"/>
                  </a:lnTo>
                  <a:lnTo>
                    <a:pt x="26" y="18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8" name="Freeform 466"/>
            <p:cNvSpPr>
              <a:spLocks/>
            </p:cNvSpPr>
            <p:nvPr/>
          </p:nvSpPr>
          <p:spPr bwMode="auto">
            <a:xfrm>
              <a:off x="3082" y="2896"/>
              <a:ext cx="34" cy="60"/>
            </a:xfrm>
            <a:custGeom>
              <a:avLst/>
              <a:gdLst>
                <a:gd name="T0" fmla="*/ 4 w 34"/>
                <a:gd name="T1" fmla="*/ 6 h 60"/>
                <a:gd name="T2" fmla="*/ 12 w 34"/>
                <a:gd name="T3" fmla="*/ 0 h 60"/>
                <a:gd name="T4" fmla="*/ 24 w 34"/>
                <a:gd name="T5" fmla="*/ 0 h 60"/>
                <a:gd name="T6" fmla="*/ 30 w 34"/>
                <a:gd name="T7" fmla="*/ 8 h 60"/>
                <a:gd name="T8" fmla="*/ 30 w 34"/>
                <a:gd name="T9" fmla="*/ 16 h 60"/>
                <a:gd name="T10" fmla="*/ 22 w 34"/>
                <a:gd name="T11" fmla="*/ 24 h 60"/>
                <a:gd name="T12" fmla="*/ 32 w 34"/>
                <a:gd name="T13" fmla="*/ 30 h 60"/>
                <a:gd name="T14" fmla="*/ 34 w 34"/>
                <a:gd name="T15" fmla="*/ 40 h 60"/>
                <a:gd name="T16" fmla="*/ 28 w 34"/>
                <a:gd name="T17" fmla="*/ 52 h 60"/>
                <a:gd name="T18" fmla="*/ 18 w 34"/>
                <a:gd name="T19" fmla="*/ 58 h 60"/>
                <a:gd name="T20" fmla="*/ 6 w 34"/>
                <a:gd name="T21" fmla="*/ 60 h 60"/>
                <a:gd name="T22" fmla="*/ 2 w 34"/>
                <a:gd name="T23" fmla="*/ 56 h 60"/>
                <a:gd name="T24" fmla="*/ 2 w 34"/>
                <a:gd name="T25" fmla="*/ 54 h 60"/>
                <a:gd name="T26" fmla="*/ 4 w 34"/>
                <a:gd name="T27" fmla="*/ 52 h 60"/>
                <a:gd name="T28" fmla="*/ 6 w 34"/>
                <a:gd name="T29" fmla="*/ 52 h 60"/>
                <a:gd name="T30" fmla="*/ 8 w 34"/>
                <a:gd name="T31" fmla="*/ 54 h 60"/>
                <a:gd name="T32" fmla="*/ 12 w 34"/>
                <a:gd name="T33" fmla="*/ 56 h 60"/>
                <a:gd name="T34" fmla="*/ 14 w 34"/>
                <a:gd name="T35" fmla="*/ 56 h 60"/>
                <a:gd name="T36" fmla="*/ 20 w 34"/>
                <a:gd name="T37" fmla="*/ 56 h 60"/>
                <a:gd name="T38" fmla="*/ 26 w 34"/>
                <a:gd name="T39" fmla="*/ 48 h 60"/>
                <a:gd name="T40" fmla="*/ 28 w 34"/>
                <a:gd name="T41" fmla="*/ 42 h 60"/>
                <a:gd name="T42" fmla="*/ 24 w 34"/>
                <a:gd name="T43" fmla="*/ 36 h 60"/>
                <a:gd name="T44" fmla="*/ 22 w 34"/>
                <a:gd name="T45" fmla="*/ 32 h 60"/>
                <a:gd name="T46" fmla="*/ 16 w 34"/>
                <a:gd name="T47" fmla="*/ 30 h 60"/>
                <a:gd name="T48" fmla="*/ 10 w 34"/>
                <a:gd name="T49" fmla="*/ 30 h 60"/>
                <a:gd name="T50" fmla="*/ 14 w 34"/>
                <a:gd name="T51" fmla="*/ 28 h 60"/>
                <a:gd name="T52" fmla="*/ 20 w 34"/>
                <a:gd name="T53" fmla="*/ 24 h 60"/>
                <a:gd name="T54" fmla="*/ 24 w 34"/>
                <a:gd name="T55" fmla="*/ 18 h 60"/>
                <a:gd name="T56" fmla="*/ 24 w 34"/>
                <a:gd name="T57" fmla="*/ 10 h 60"/>
                <a:gd name="T58" fmla="*/ 18 w 34"/>
                <a:gd name="T59" fmla="*/ 6 h 60"/>
                <a:gd name="T60" fmla="*/ 10 w 34"/>
                <a:gd name="T61" fmla="*/ 6 h 60"/>
                <a:gd name="T62" fmla="*/ 4 w 34"/>
                <a:gd name="T63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" h="60">
                  <a:moveTo>
                    <a:pt x="2" y="12"/>
                  </a:moveTo>
                  <a:lnTo>
                    <a:pt x="4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2" y="12"/>
                  </a:lnTo>
                  <a:lnTo>
                    <a:pt x="30" y="16"/>
                  </a:lnTo>
                  <a:lnTo>
                    <a:pt x="28" y="20"/>
                  </a:lnTo>
                  <a:lnTo>
                    <a:pt x="22" y="24"/>
                  </a:lnTo>
                  <a:lnTo>
                    <a:pt x="28" y="26"/>
                  </a:lnTo>
                  <a:lnTo>
                    <a:pt x="32" y="30"/>
                  </a:lnTo>
                  <a:lnTo>
                    <a:pt x="34" y="34"/>
                  </a:lnTo>
                  <a:lnTo>
                    <a:pt x="34" y="40"/>
                  </a:lnTo>
                  <a:lnTo>
                    <a:pt x="32" y="46"/>
                  </a:lnTo>
                  <a:lnTo>
                    <a:pt x="28" y="52"/>
                  </a:lnTo>
                  <a:lnTo>
                    <a:pt x="24" y="56"/>
                  </a:lnTo>
                  <a:lnTo>
                    <a:pt x="18" y="58"/>
                  </a:lnTo>
                  <a:lnTo>
                    <a:pt x="10" y="60"/>
                  </a:lnTo>
                  <a:lnTo>
                    <a:pt x="6" y="60"/>
                  </a:lnTo>
                  <a:lnTo>
                    <a:pt x="4" y="58"/>
                  </a:lnTo>
                  <a:lnTo>
                    <a:pt x="2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8" y="54"/>
                  </a:lnTo>
                  <a:lnTo>
                    <a:pt x="10" y="54"/>
                  </a:lnTo>
                  <a:lnTo>
                    <a:pt x="12" y="56"/>
                  </a:lnTo>
                  <a:lnTo>
                    <a:pt x="14" y="56"/>
                  </a:lnTo>
                  <a:lnTo>
                    <a:pt x="16" y="56"/>
                  </a:lnTo>
                  <a:lnTo>
                    <a:pt x="20" y="56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8" y="44"/>
                  </a:lnTo>
                  <a:lnTo>
                    <a:pt x="28" y="42"/>
                  </a:lnTo>
                  <a:lnTo>
                    <a:pt x="26" y="38"/>
                  </a:lnTo>
                  <a:lnTo>
                    <a:pt x="24" y="36"/>
                  </a:lnTo>
                  <a:lnTo>
                    <a:pt x="24" y="34"/>
                  </a:lnTo>
                  <a:lnTo>
                    <a:pt x="22" y="32"/>
                  </a:lnTo>
                  <a:lnTo>
                    <a:pt x="18" y="30"/>
                  </a:lnTo>
                  <a:lnTo>
                    <a:pt x="16" y="30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10" y="28"/>
                  </a:lnTo>
                  <a:lnTo>
                    <a:pt x="14" y="28"/>
                  </a:lnTo>
                  <a:lnTo>
                    <a:pt x="18" y="26"/>
                  </a:lnTo>
                  <a:lnTo>
                    <a:pt x="20" y="24"/>
                  </a:lnTo>
                  <a:lnTo>
                    <a:pt x="24" y="22"/>
                  </a:lnTo>
                  <a:lnTo>
                    <a:pt x="24" y="18"/>
                  </a:lnTo>
                  <a:lnTo>
                    <a:pt x="24" y="14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6" y="8"/>
                  </a:lnTo>
                  <a:lnTo>
                    <a:pt x="4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9" name="Freeform 467"/>
            <p:cNvSpPr>
              <a:spLocks noEditPoints="1"/>
            </p:cNvSpPr>
            <p:nvPr/>
          </p:nvSpPr>
          <p:spPr bwMode="auto">
            <a:xfrm>
              <a:off x="3124" y="2896"/>
              <a:ext cx="40" cy="58"/>
            </a:xfrm>
            <a:custGeom>
              <a:avLst/>
              <a:gdLst>
                <a:gd name="T0" fmla="*/ 40 w 40"/>
                <a:gd name="T1" fmla="*/ 38 h 58"/>
                <a:gd name="T2" fmla="*/ 40 w 40"/>
                <a:gd name="T3" fmla="*/ 44 h 58"/>
                <a:gd name="T4" fmla="*/ 32 w 40"/>
                <a:gd name="T5" fmla="*/ 44 h 58"/>
                <a:gd name="T6" fmla="*/ 32 w 40"/>
                <a:gd name="T7" fmla="*/ 58 h 58"/>
                <a:gd name="T8" fmla="*/ 24 w 40"/>
                <a:gd name="T9" fmla="*/ 58 h 58"/>
                <a:gd name="T10" fmla="*/ 24 w 40"/>
                <a:gd name="T11" fmla="*/ 44 h 58"/>
                <a:gd name="T12" fmla="*/ 0 w 40"/>
                <a:gd name="T13" fmla="*/ 44 h 58"/>
                <a:gd name="T14" fmla="*/ 0 w 40"/>
                <a:gd name="T15" fmla="*/ 38 h 58"/>
                <a:gd name="T16" fmla="*/ 26 w 40"/>
                <a:gd name="T17" fmla="*/ 0 h 58"/>
                <a:gd name="T18" fmla="*/ 32 w 40"/>
                <a:gd name="T19" fmla="*/ 0 h 58"/>
                <a:gd name="T20" fmla="*/ 32 w 40"/>
                <a:gd name="T21" fmla="*/ 38 h 58"/>
                <a:gd name="T22" fmla="*/ 40 w 40"/>
                <a:gd name="T23" fmla="*/ 38 h 58"/>
                <a:gd name="T24" fmla="*/ 24 w 40"/>
                <a:gd name="T25" fmla="*/ 38 h 58"/>
                <a:gd name="T26" fmla="*/ 24 w 40"/>
                <a:gd name="T27" fmla="*/ 8 h 58"/>
                <a:gd name="T28" fmla="*/ 4 w 40"/>
                <a:gd name="T29" fmla="*/ 38 h 58"/>
                <a:gd name="T30" fmla="*/ 24 w 40"/>
                <a:gd name="T31" fmla="*/ 3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" h="58">
                  <a:moveTo>
                    <a:pt x="40" y="38"/>
                  </a:moveTo>
                  <a:lnTo>
                    <a:pt x="40" y="44"/>
                  </a:lnTo>
                  <a:lnTo>
                    <a:pt x="32" y="44"/>
                  </a:lnTo>
                  <a:lnTo>
                    <a:pt x="32" y="58"/>
                  </a:lnTo>
                  <a:lnTo>
                    <a:pt x="24" y="58"/>
                  </a:lnTo>
                  <a:lnTo>
                    <a:pt x="24" y="44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2" y="38"/>
                  </a:lnTo>
                  <a:lnTo>
                    <a:pt x="40" y="38"/>
                  </a:lnTo>
                  <a:close/>
                  <a:moveTo>
                    <a:pt x="24" y="38"/>
                  </a:moveTo>
                  <a:lnTo>
                    <a:pt x="24" y="8"/>
                  </a:lnTo>
                  <a:lnTo>
                    <a:pt x="4" y="38"/>
                  </a:lnTo>
                  <a:lnTo>
                    <a:pt x="24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80" name="Freeform 468"/>
            <p:cNvSpPr>
              <a:spLocks/>
            </p:cNvSpPr>
            <p:nvPr/>
          </p:nvSpPr>
          <p:spPr bwMode="auto">
            <a:xfrm>
              <a:off x="3168" y="2896"/>
              <a:ext cx="40" cy="58"/>
            </a:xfrm>
            <a:custGeom>
              <a:avLst/>
              <a:gdLst>
                <a:gd name="T0" fmla="*/ 40 w 40"/>
                <a:gd name="T1" fmla="*/ 48 h 58"/>
                <a:gd name="T2" fmla="*/ 34 w 40"/>
                <a:gd name="T3" fmla="*/ 58 h 58"/>
                <a:gd name="T4" fmla="*/ 0 w 40"/>
                <a:gd name="T5" fmla="*/ 58 h 58"/>
                <a:gd name="T6" fmla="*/ 0 w 40"/>
                <a:gd name="T7" fmla="*/ 58 h 58"/>
                <a:gd name="T8" fmla="*/ 10 w 40"/>
                <a:gd name="T9" fmla="*/ 48 h 58"/>
                <a:gd name="T10" fmla="*/ 16 w 40"/>
                <a:gd name="T11" fmla="*/ 42 h 58"/>
                <a:gd name="T12" fmla="*/ 22 w 40"/>
                <a:gd name="T13" fmla="*/ 34 h 58"/>
                <a:gd name="T14" fmla="*/ 26 w 40"/>
                <a:gd name="T15" fmla="*/ 26 h 58"/>
                <a:gd name="T16" fmla="*/ 28 w 40"/>
                <a:gd name="T17" fmla="*/ 18 h 58"/>
                <a:gd name="T18" fmla="*/ 28 w 40"/>
                <a:gd name="T19" fmla="*/ 14 h 58"/>
                <a:gd name="T20" fmla="*/ 24 w 40"/>
                <a:gd name="T21" fmla="*/ 10 h 58"/>
                <a:gd name="T22" fmla="*/ 20 w 40"/>
                <a:gd name="T23" fmla="*/ 6 h 58"/>
                <a:gd name="T24" fmla="*/ 16 w 40"/>
                <a:gd name="T25" fmla="*/ 6 h 58"/>
                <a:gd name="T26" fmla="*/ 12 w 40"/>
                <a:gd name="T27" fmla="*/ 6 h 58"/>
                <a:gd name="T28" fmla="*/ 8 w 40"/>
                <a:gd name="T29" fmla="*/ 8 h 58"/>
                <a:gd name="T30" fmla="*/ 6 w 40"/>
                <a:gd name="T31" fmla="*/ 12 h 58"/>
                <a:gd name="T32" fmla="*/ 4 w 40"/>
                <a:gd name="T33" fmla="*/ 16 h 58"/>
                <a:gd name="T34" fmla="*/ 2 w 40"/>
                <a:gd name="T35" fmla="*/ 16 h 58"/>
                <a:gd name="T36" fmla="*/ 4 w 40"/>
                <a:gd name="T37" fmla="*/ 8 h 58"/>
                <a:gd name="T38" fmla="*/ 8 w 40"/>
                <a:gd name="T39" fmla="*/ 4 h 58"/>
                <a:gd name="T40" fmla="*/ 12 w 40"/>
                <a:gd name="T41" fmla="*/ 0 h 58"/>
                <a:gd name="T42" fmla="*/ 18 w 40"/>
                <a:gd name="T43" fmla="*/ 0 h 58"/>
                <a:gd name="T44" fmla="*/ 26 w 40"/>
                <a:gd name="T45" fmla="*/ 0 h 58"/>
                <a:gd name="T46" fmla="*/ 30 w 40"/>
                <a:gd name="T47" fmla="*/ 4 h 58"/>
                <a:gd name="T48" fmla="*/ 34 w 40"/>
                <a:gd name="T49" fmla="*/ 8 h 58"/>
                <a:gd name="T50" fmla="*/ 36 w 40"/>
                <a:gd name="T51" fmla="*/ 14 h 58"/>
                <a:gd name="T52" fmla="*/ 34 w 40"/>
                <a:gd name="T53" fmla="*/ 20 h 58"/>
                <a:gd name="T54" fmla="*/ 34 w 40"/>
                <a:gd name="T55" fmla="*/ 24 h 58"/>
                <a:gd name="T56" fmla="*/ 30 w 40"/>
                <a:gd name="T57" fmla="*/ 30 h 58"/>
                <a:gd name="T58" fmla="*/ 22 w 40"/>
                <a:gd name="T59" fmla="*/ 38 h 58"/>
                <a:gd name="T60" fmla="*/ 16 w 40"/>
                <a:gd name="T61" fmla="*/ 44 h 58"/>
                <a:gd name="T62" fmla="*/ 12 w 40"/>
                <a:gd name="T63" fmla="*/ 50 h 58"/>
                <a:gd name="T64" fmla="*/ 10 w 40"/>
                <a:gd name="T65" fmla="*/ 52 h 58"/>
                <a:gd name="T66" fmla="*/ 24 w 40"/>
                <a:gd name="T67" fmla="*/ 52 h 58"/>
                <a:gd name="T68" fmla="*/ 28 w 40"/>
                <a:gd name="T69" fmla="*/ 52 h 58"/>
                <a:gd name="T70" fmla="*/ 32 w 40"/>
                <a:gd name="T71" fmla="*/ 52 h 58"/>
                <a:gd name="T72" fmla="*/ 32 w 40"/>
                <a:gd name="T73" fmla="*/ 52 h 58"/>
                <a:gd name="T74" fmla="*/ 34 w 40"/>
                <a:gd name="T75" fmla="*/ 50 h 58"/>
                <a:gd name="T76" fmla="*/ 36 w 40"/>
                <a:gd name="T77" fmla="*/ 50 h 58"/>
                <a:gd name="T78" fmla="*/ 38 w 40"/>
                <a:gd name="T79" fmla="*/ 48 h 58"/>
                <a:gd name="T80" fmla="*/ 40 w 40"/>
                <a:gd name="T81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" h="58">
                  <a:moveTo>
                    <a:pt x="40" y="48"/>
                  </a:moveTo>
                  <a:lnTo>
                    <a:pt x="34" y="58"/>
                  </a:lnTo>
                  <a:lnTo>
                    <a:pt x="0" y="5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22" y="34"/>
                  </a:lnTo>
                  <a:lnTo>
                    <a:pt x="26" y="26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4" y="10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4" y="16"/>
                  </a:lnTo>
                  <a:lnTo>
                    <a:pt x="2" y="16"/>
                  </a:lnTo>
                  <a:lnTo>
                    <a:pt x="4" y="8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4" y="8"/>
                  </a:lnTo>
                  <a:lnTo>
                    <a:pt x="36" y="14"/>
                  </a:lnTo>
                  <a:lnTo>
                    <a:pt x="34" y="20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2" y="38"/>
                  </a:lnTo>
                  <a:lnTo>
                    <a:pt x="16" y="44"/>
                  </a:lnTo>
                  <a:lnTo>
                    <a:pt x="12" y="50"/>
                  </a:lnTo>
                  <a:lnTo>
                    <a:pt x="10" y="52"/>
                  </a:lnTo>
                  <a:lnTo>
                    <a:pt x="24" y="52"/>
                  </a:lnTo>
                  <a:lnTo>
                    <a:pt x="28" y="52"/>
                  </a:lnTo>
                  <a:lnTo>
                    <a:pt x="32" y="52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8" y="48"/>
                  </a:lnTo>
                  <a:lnTo>
                    <a:pt x="40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81" name="Rectangle 469"/>
            <p:cNvSpPr>
              <a:spLocks noChangeArrowheads="1"/>
            </p:cNvSpPr>
            <p:nvPr/>
          </p:nvSpPr>
          <p:spPr bwMode="auto">
            <a:xfrm>
              <a:off x="3312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82" name="Freeform 470"/>
            <p:cNvSpPr>
              <a:spLocks/>
            </p:cNvSpPr>
            <p:nvPr/>
          </p:nvSpPr>
          <p:spPr bwMode="auto">
            <a:xfrm>
              <a:off x="3426" y="2896"/>
              <a:ext cx="38" cy="58"/>
            </a:xfrm>
            <a:custGeom>
              <a:avLst/>
              <a:gdLst>
                <a:gd name="T0" fmla="*/ 38 w 38"/>
                <a:gd name="T1" fmla="*/ 48 h 58"/>
                <a:gd name="T2" fmla="*/ 34 w 38"/>
                <a:gd name="T3" fmla="*/ 58 h 58"/>
                <a:gd name="T4" fmla="*/ 0 w 38"/>
                <a:gd name="T5" fmla="*/ 58 h 58"/>
                <a:gd name="T6" fmla="*/ 0 w 38"/>
                <a:gd name="T7" fmla="*/ 58 h 58"/>
                <a:gd name="T8" fmla="*/ 10 w 38"/>
                <a:gd name="T9" fmla="*/ 48 h 58"/>
                <a:gd name="T10" fmla="*/ 16 w 38"/>
                <a:gd name="T11" fmla="*/ 42 h 58"/>
                <a:gd name="T12" fmla="*/ 22 w 38"/>
                <a:gd name="T13" fmla="*/ 34 h 58"/>
                <a:gd name="T14" fmla="*/ 26 w 38"/>
                <a:gd name="T15" fmla="*/ 26 h 58"/>
                <a:gd name="T16" fmla="*/ 28 w 38"/>
                <a:gd name="T17" fmla="*/ 18 h 58"/>
                <a:gd name="T18" fmla="*/ 28 w 38"/>
                <a:gd name="T19" fmla="*/ 14 h 58"/>
                <a:gd name="T20" fmla="*/ 24 w 38"/>
                <a:gd name="T21" fmla="*/ 10 h 58"/>
                <a:gd name="T22" fmla="*/ 20 w 38"/>
                <a:gd name="T23" fmla="*/ 6 h 58"/>
                <a:gd name="T24" fmla="*/ 16 w 38"/>
                <a:gd name="T25" fmla="*/ 6 h 58"/>
                <a:gd name="T26" fmla="*/ 12 w 38"/>
                <a:gd name="T27" fmla="*/ 6 h 58"/>
                <a:gd name="T28" fmla="*/ 8 w 38"/>
                <a:gd name="T29" fmla="*/ 8 h 58"/>
                <a:gd name="T30" fmla="*/ 6 w 38"/>
                <a:gd name="T31" fmla="*/ 12 h 58"/>
                <a:gd name="T32" fmla="*/ 4 w 38"/>
                <a:gd name="T33" fmla="*/ 16 h 58"/>
                <a:gd name="T34" fmla="*/ 2 w 38"/>
                <a:gd name="T35" fmla="*/ 16 h 58"/>
                <a:gd name="T36" fmla="*/ 4 w 38"/>
                <a:gd name="T37" fmla="*/ 8 h 58"/>
                <a:gd name="T38" fmla="*/ 8 w 38"/>
                <a:gd name="T39" fmla="*/ 4 h 58"/>
                <a:gd name="T40" fmla="*/ 12 w 38"/>
                <a:gd name="T41" fmla="*/ 0 h 58"/>
                <a:gd name="T42" fmla="*/ 18 w 38"/>
                <a:gd name="T43" fmla="*/ 0 h 58"/>
                <a:gd name="T44" fmla="*/ 26 w 38"/>
                <a:gd name="T45" fmla="*/ 0 h 58"/>
                <a:gd name="T46" fmla="*/ 30 w 38"/>
                <a:gd name="T47" fmla="*/ 4 h 58"/>
                <a:gd name="T48" fmla="*/ 34 w 38"/>
                <a:gd name="T49" fmla="*/ 8 h 58"/>
                <a:gd name="T50" fmla="*/ 36 w 38"/>
                <a:gd name="T51" fmla="*/ 14 h 58"/>
                <a:gd name="T52" fmla="*/ 34 w 38"/>
                <a:gd name="T53" fmla="*/ 20 h 58"/>
                <a:gd name="T54" fmla="*/ 34 w 38"/>
                <a:gd name="T55" fmla="*/ 24 h 58"/>
                <a:gd name="T56" fmla="*/ 28 w 38"/>
                <a:gd name="T57" fmla="*/ 30 h 58"/>
                <a:gd name="T58" fmla="*/ 22 w 38"/>
                <a:gd name="T59" fmla="*/ 38 h 58"/>
                <a:gd name="T60" fmla="*/ 16 w 38"/>
                <a:gd name="T61" fmla="*/ 44 h 58"/>
                <a:gd name="T62" fmla="*/ 12 w 38"/>
                <a:gd name="T63" fmla="*/ 50 h 58"/>
                <a:gd name="T64" fmla="*/ 8 w 38"/>
                <a:gd name="T65" fmla="*/ 52 h 58"/>
                <a:gd name="T66" fmla="*/ 24 w 38"/>
                <a:gd name="T67" fmla="*/ 52 h 58"/>
                <a:gd name="T68" fmla="*/ 28 w 38"/>
                <a:gd name="T69" fmla="*/ 52 h 58"/>
                <a:gd name="T70" fmla="*/ 30 w 38"/>
                <a:gd name="T71" fmla="*/ 52 h 58"/>
                <a:gd name="T72" fmla="*/ 32 w 38"/>
                <a:gd name="T73" fmla="*/ 52 h 58"/>
                <a:gd name="T74" fmla="*/ 34 w 38"/>
                <a:gd name="T75" fmla="*/ 50 h 58"/>
                <a:gd name="T76" fmla="*/ 36 w 38"/>
                <a:gd name="T77" fmla="*/ 50 h 58"/>
                <a:gd name="T78" fmla="*/ 38 w 38"/>
                <a:gd name="T79" fmla="*/ 48 h 58"/>
                <a:gd name="T80" fmla="*/ 38 w 38"/>
                <a:gd name="T81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58">
                  <a:moveTo>
                    <a:pt x="38" y="48"/>
                  </a:moveTo>
                  <a:lnTo>
                    <a:pt x="34" y="58"/>
                  </a:lnTo>
                  <a:lnTo>
                    <a:pt x="0" y="5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22" y="34"/>
                  </a:lnTo>
                  <a:lnTo>
                    <a:pt x="26" y="26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4" y="10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4" y="16"/>
                  </a:lnTo>
                  <a:lnTo>
                    <a:pt x="2" y="16"/>
                  </a:lnTo>
                  <a:lnTo>
                    <a:pt x="4" y="8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4" y="8"/>
                  </a:lnTo>
                  <a:lnTo>
                    <a:pt x="36" y="14"/>
                  </a:lnTo>
                  <a:lnTo>
                    <a:pt x="34" y="20"/>
                  </a:lnTo>
                  <a:lnTo>
                    <a:pt x="34" y="24"/>
                  </a:lnTo>
                  <a:lnTo>
                    <a:pt x="28" y="30"/>
                  </a:lnTo>
                  <a:lnTo>
                    <a:pt x="22" y="38"/>
                  </a:lnTo>
                  <a:lnTo>
                    <a:pt x="16" y="44"/>
                  </a:lnTo>
                  <a:lnTo>
                    <a:pt x="12" y="50"/>
                  </a:lnTo>
                  <a:lnTo>
                    <a:pt x="8" y="52"/>
                  </a:lnTo>
                  <a:lnTo>
                    <a:pt x="24" y="52"/>
                  </a:lnTo>
                  <a:lnTo>
                    <a:pt x="28" y="52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8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347" name="Picture 47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" y="2948"/>
              <a:ext cx="8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48" name="Picture 47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" y="2948"/>
              <a:ext cx="8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85" name="Freeform 473"/>
            <p:cNvSpPr>
              <a:spLocks/>
            </p:cNvSpPr>
            <p:nvPr/>
          </p:nvSpPr>
          <p:spPr bwMode="auto">
            <a:xfrm>
              <a:off x="3494" y="2896"/>
              <a:ext cx="38" cy="58"/>
            </a:xfrm>
            <a:custGeom>
              <a:avLst/>
              <a:gdLst>
                <a:gd name="T0" fmla="*/ 38 w 38"/>
                <a:gd name="T1" fmla="*/ 48 h 58"/>
                <a:gd name="T2" fmla="*/ 34 w 38"/>
                <a:gd name="T3" fmla="*/ 58 h 58"/>
                <a:gd name="T4" fmla="*/ 0 w 38"/>
                <a:gd name="T5" fmla="*/ 58 h 58"/>
                <a:gd name="T6" fmla="*/ 0 w 38"/>
                <a:gd name="T7" fmla="*/ 58 h 58"/>
                <a:gd name="T8" fmla="*/ 10 w 38"/>
                <a:gd name="T9" fmla="*/ 48 h 58"/>
                <a:gd name="T10" fmla="*/ 16 w 38"/>
                <a:gd name="T11" fmla="*/ 42 h 58"/>
                <a:gd name="T12" fmla="*/ 22 w 38"/>
                <a:gd name="T13" fmla="*/ 34 h 58"/>
                <a:gd name="T14" fmla="*/ 26 w 38"/>
                <a:gd name="T15" fmla="*/ 26 h 58"/>
                <a:gd name="T16" fmla="*/ 28 w 38"/>
                <a:gd name="T17" fmla="*/ 18 h 58"/>
                <a:gd name="T18" fmla="*/ 26 w 38"/>
                <a:gd name="T19" fmla="*/ 14 h 58"/>
                <a:gd name="T20" fmla="*/ 24 w 38"/>
                <a:gd name="T21" fmla="*/ 10 h 58"/>
                <a:gd name="T22" fmla="*/ 20 w 38"/>
                <a:gd name="T23" fmla="*/ 6 h 58"/>
                <a:gd name="T24" fmla="*/ 16 w 38"/>
                <a:gd name="T25" fmla="*/ 6 h 58"/>
                <a:gd name="T26" fmla="*/ 12 w 38"/>
                <a:gd name="T27" fmla="*/ 6 h 58"/>
                <a:gd name="T28" fmla="*/ 8 w 38"/>
                <a:gd name="T29" fmla="*/ 8 h 58"/>
                <a:gd name="T30" fmla="*/ 6 w 38"/>
                <a:gd name="T31" fmla="*/ 12 h 58"/>
                <a:gd name="T32" fmla="*/ 2 w 38"/>
                <a:gd name="T33" fmla="*/ 16 h 58"/>
                <a:gd name="T34" fmla="*/ 2 w 38"/>
                <a:gd name="T35" fmla="*/ 16 h 58"/>
                <a:gd name="T36" fmla="*/ 4 w 38"/>
                <a:gd name="T37" fmla="*/ 8 h 58"/>
                <a:gd name="T38" fmla="*/ 6 w 38"/>
                <a:gd name="T39" fmla="*/ 4 h 58"/>
                <a:gd name="T40" fmla="*/ 12 w 38"/>
                <a:gd name="T41" fmla="*/ 0 h 58"/>
                <a:gd name="T42" fmla="*/ 18 w 38"/>
                <a:gd name="T43" fmla="*/ 0 h 58"/>
                <a:gd name="T44" fmla="*/ 24 w 38"/>
                <a:gd name="T45" fmla="*/ 0 h 58"/>
                <a:gd name="T46" fmla="*/ 30 w 38"/>
                <a:gd name="T47" fmla="*/ 4 h 58"/>
                <a:gd name="T48" fmla="*/ 34 w 38"/>
                <a:gd name="T49" fmla="*/ 8 h 58"/>
                <a:gd name="T50" fmla="*/ 36 w 38"/>
                <a:gd name="T51" fmla="*/ 14 h 58"/>
                <a:gd name="T52" fmla="*/ 34 w 38"/>
                <a:gd name="T53" fmla="*/ 20 h 58"/>
                <a:gd name="T54" fmla="*/ 32 w 38"/>
                <a:gd name="T55" fmla="*/ 24 h 58"/>
                <a:gd name="T56" fmla="*/ 28 w 38"/>
                <a:gd name="T57" fmla="*/ 30 h 58"/>
                <a:gd name="T58" fmla="*/ 22 w 38"/>
                <a:gd name="T59" fmla="*/ 38 h 58"/>
                <a:gd name="T60" fmla="*/ 16 w 38"/>
                <a:gd name="T61" fmla="*/ 44 h 58"/>
                <a:gd name="T62" fmla="*/ 12 w 38"/>
                <a:gd name="T63" fmla="*/ 50 h 58"/>
                <a:gd name="T64" fmla="*/ 8 w 38"/>
                <a:gd name="T65" fmla="*/ 52 h 58"/>
                <a:gd name="T66" fmla="*/ 24 w 38"/>
                <a:gd name="T67" fmla="*/ 52 h 58"/>
                <a:gd name="T68" fmla="*/ 28 w 38"/>
                <a:gd name="T69" fmla="*/ 52 h 58"/>
                <a:gd name="T70" fmla="*/ 30 w 38"/>
                <a:gd name="T71" fmla="*/ 52 h 58"/>
                <a:gd name="T72" fmla="*/ 32 w 38"/>
                <a:gd name="T73" fmla="*/ 52 h 58"/>
                <a:gd name="T74" fmla="*/ 34 w 38"/>
                <a:gd name="T75" fmla="*/ 50 h 58"/>
                <a:gd name="T76" fmla="*/ 36 w 38"/>
                <a:gd name="T77" fmla="*/ 50 h 58"/>
                <a:gd name="T78" fmla="*/ 36 w 38"/>
                <a:gd name="T79" fmla="*/ 48 h 58"/>
                <a:gd name="T80" fmla="*/ 38 w 38"/>
                <a:gd name="T81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58">
                  <a:moveTo>
                    <a:pt x="38" y="48"/>
                  </a:moveTo>
                  <a:lnTo>
                    <a:pt x="34" y="58"/>
                  </a:lnTo>
                  <a:lnTo>
                    <a:pt x="0" y="5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22" y="34"/>
                  </a:lnTo>
                  <a:lnTo>
                    <a:pt x="26" y="26"/>
                  </a:lnTo>
                  <a:lnTo>
                    <a:pt x="28" y="18"/>
                  </a:lnTo>
                  <a:lnTo>
                    <a:pt x="26" y="14"/>
                  </a:lnTo>
                  <a:lnTo>
                    <a:pt x="24" y="10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2" y="16"/>
                  </a:lnTo>
                  <a:lnTo>
                    <a:pt x="4" y="8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4" y="8"/>
                  </a:lnTo>
                  <a:lnTo>
                    <a:pt x="36" y="14"/>
                  </a:lnTo>
                  <a:lnTo>
                    <a:pt x="34" y="20"/>
                  </a:lnTo>
                  <a:lnTo>
                    <a:pt x="32" y="24"/>
                  </a:lnTo>
                  <a:lnTo>
                    <a:pt x="28" y="30"/>
                  </a:lnTo>
                  <a:lnTo>
                    <a:pt x="22" y="38"/>
                  </a:lnTo>
                  <a:lnTo>
                    <a:pt x="16" y="44"/>
                  </a:lnTo>
                  <a:lnTo>
                    <a:pt x="12" y="50"/>
                  </a:lnTo>
                  <a:lnTo>
                    <a:pt x="8" y="52"/>
                  </a:lnTo>
                  <a:lnTo>
                    <a:pt x="24" y="52"/>
                  </a:lnTo>
                  <a:lnTo>
                    <a:pt x="28" y="52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6" y="48"/>
                  </a:lnTo>
                  <a:lnTo>
                    <a:pt x="38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86" name="Freeform 474"/>
            <p:cNvSpPr>
              <a:spLocks/>
            </p:cNvSpPr>
            <p:nvPr/>
          </p:nvSpPr>
          <p:spPr bwMode="auto">
            <a:xfrm>
              <a:off x="3538" y="2896"/>
              <a:ext cx="38" cy="58"/>
            </a:xfrm>
            <a:custGeom>
              <a:avLst/>
              <a:gdLst>
                <a:gd name="T0" fmla="*/ 38 w 38"/>
                <a:gd name="T1" fmla="*/ 48 h 58"/>
                <a:gd name="T2" fmla="*/ 34 w 38"/>
                <a:gd name="T3" fmla="*/ 58 h 58"/>
                <a:gd name="T4" fmla="*/ 0 w 38"/>
                <a:gd name="T5" fmla="*/ 58 h 58"/>
                <a:gd name="T6" fmla="*/ 0 w 38"/>
                <a:gd name="T7" fmla="*/ 58 h 58"/>
                <a:gd name="T8" fmla="*/ 10 w 38"/>
                <a:gd name="T9" fmla="*/ 48 h 58"/>
                <a:gd name="T10" fmla="*/ 16 w 38"/>
                <a:gd name="T11" fmla="*/ 42 h 58"/>
                <a:gd name="T12" fmla="*/ 22 w 38"/>
                <a:gd name="T13" fmla="*/ 34 h 58"/>
                <a:gd name="T14" fmla="*/ 26 w 38"/>
                <a:gd name="T15" fmla="*/ 26 h 58"/>
                <a:gd name="T16" fmla="*/ 28 w 38"/>
                <a:gd name="T17" fmla="*/ 18 h 58"/>
                <a:gd name="T18" fmla="*/ 26 w 38"/>
                <a:gd name="T19" fmla="*/ 14 h 58"/>
                <a:gd name="T20" fmla="*/ 24 w 38"/>
                <a:gd name="T21" fmla="*/ 10 h 58"/>
                <a:gd name="T22" fmla="*/ 20 w 38"/>
                <a:gd name="T23" fmla="*/ 6 h 58"/>
                <a:gd name="T24" fmla="*/ 16 w 38"/>
                <a:gd name="T25" fmla="*/ 6 h 58"/>
                <a:gd name="T26" fmla="*/ 12 w 38"/>
                <a:gd name="T27" fmla="*/ 6 h 58"/>
                <a:gd name="T28" fmla="*/ 8 w 38"/>
                <a:gd name="T29" fmla="*/ 8 h 58"/>
                <a:gd name="T30" fmla="*/ 4 w 38"/>
                <a:gd name="T31" fmla="*/ 12 h 58"/>
                <a:gd name="T32" fmla="*/ 2 w 38"/>
                <a:gd name="T33" fmla="*/ 16 h 58"/>
                <a:gd name="T34" fmla="*/ 2 w 38"/>
                <a:gd name="T35" fmla="*/ 16 h 58"/>
                <a:gd name="T36" fmla="*/ 4 w 38"/>
                <a:gd name="T37" fmla="*/ 8 h 58"/>
                <a:gd name="T38" fmla="*/ 6 w 38"/>
                <a:gd name="T39" fmla="*/ 4 h 58"/>
                <a:gd name="T40" fmla="*/ 12 w 38"/>
                <a:gd name="T41" fmla="*/ 0 h 58"/>
                <a:gd name="T42" fmla="*/ 18 w 38"/>
                <a:gd name="T43" fmla="*/ 0 h 58"/>
                <a:gd name="T44" fmla="*/ 24 w 38"/>
                <a:gd name="T45" fmla="*/ 0 h 58"/>
                <a:gd name="T46" fmla="*/ 30 w 38"/>
                <a:gd name="T47" fmla="*/ 4 h 58"/>
                <a:gd name="T48" fmla="*/ 34 w 38"/>
                <a:gd name="T49" fmla="*/ 8 h 58"/>
                <a:gd name="T50" fmla="*/ 34 w 38"/>
                <a:gd name="T51" fmla="*/ 14 h 58"/>
                <a:gd name="T52" fmla="*/ 34 w 38"/>
                <a:gd name="T53" fmla="*/ 20 h 58"/>
                <a:gd name="T54" fmla="*/ 32 w 38"/>
                <a:gd name="T55" fmla="*/ 24 h 58"/>
                <a:gd name="T56" fmla="*/ 28 w 38"/>
                <a:gd name="T57" fmla="*/ 30 h 58"/>
                <a:gd name="T58" fmla="*/ 22 w 38"/>
                <a:gd name="T59" fmla="*/ 38 h 58"/>
                <a:gd name="T60" fmla="*/ 16 w 38"/>
                <a:gd name="T61" fmla="*/ 44 h 58"/>
                <a:gd name="T62" fmla="*/ 12 w 38"/>
                <a:gd name="T63" fmla="*/ 50 h 58"/>
                <a:gd name="T64" fmla="*/ 8 w 38"/>
                <a:gd name="T65" fmla="*/ 52 h 58"/>
                <a:gd name="T66" fmla="*/ 24 w 38"/>
                <a:gd name="T67" fmla="*/ 52 h 58"/>
                <a:gd name="T68" fmla="*/ 28 w 38"/>
                <a:gd name="T69" fmla="*/ 52 h 58"/>
                <a:gd name="T70" fmla="*/ 30 w 38"/>
                <a:gd name="T71" fmla="*/ 52 h 58"/>
                <a:gd name="T72" fmla="*/ 32 w 38"/>
                <a:gd name="T73" fmla="*/ 52 h 58"/>
                <a:gd name="T74" fmla="*/ 34 w 38"/>
                <a:gd name="T75" fmla="*/ 50 h 58"/>
                <a:gd name="T76" fmla="*/ 36 w 38"/>
                <a:gd name="T77" fmla="*/ 50 h 58"/>
                <a:gd name="T78" fmla="*/ 36 w 38"/>
                <a:gd name="T79" fmla="*/ 48 h 58"/>
                <a:gd name="T80" fmla="*/ 38 w 38"/>
                <a:gd name="T81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58">
                  <a:moveTo>
                    <a:pt x="38" y="48"/>
                  </a:moveTo>
                  <a:lnTo>
                    <a:pt x="34" y="58"/>
                  </a:lnTo>
                  <a:lnTo>
                    <a:pt x="0" y="5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22" y="34"/>
                  </a:lnTo>
                  <a:lnTo>
                    <a:pt x="26" y="26"/>
                  </a:lnTo>
                  <a:lnTo>
                    <a:pt x="28" y="18"/>
                  </a:lnTo>
                  <a:lnTo>
                    <a:pt x="26" y="14"/>
                  </a:lnTo>
                  <a:lnTo>
                    <a:pt x="24" y="10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4" y="12"/>
                  </a:lnTo>
                  <a:lnTo>
                    <a:pt x="2" y="16"/>
                  </a:lnTo>
                  <a:lnTo>
                    <a:pt x="4" y="8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4" y="8"/>
                  </a:lnTo>
                  <a:lnTo>
                    <a:pt x="34" y="14"/>
                  </a:lnTo>
                  <a:lnTo>
                    <a:pt x="34" y="20"/>
                  </a:lnTo>
                  <a:lnTo>
                    <a:pt x="32" y="24"/>
                  </a:lnTo>
                  <a:lnTo>
                    <a:pt x="28" y="30"/>
                  </a:lnTo>
                  <a:lnTo>
                    <a:pt x="22" y="38"/>
                  </a:lnTo>
                  <a:lnTo>
                    <a:pt x="16" y="44"/>
                  </a:lnTo>
                  <a:lnTo>
                    <a:pt x="12" y="50"/>
                  </a:lnTo>
                  <a:lnTo>
                    <a:pt x="8" y="52"/>
                  </a:lnTo>
                  <a:lnTo>
                    <a:pt x="24" y="52"/>
                  </a:lnTo>
                  <a:lnTo>
                    <a:pt x="28" y="52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6" y="48"/>
                  </a:lnTo>
                  <a:lnTo>
                    <a:pt x="38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351" name="Picture 47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2914"/>
              <a:ext cx="4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52" name="Picture 47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2914"/>
              <a:ext cx="4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89" name="Freeform 477"/>
            <p:cNvSpPr>
              <a:spLocks/>
            </p:cNvSpPr>
            <p:nvPr/>
          </p:nvSpPr>
          <p:spPr bwMode="auto">
            <a:xfrm>
              <a:off x="3684" y="2896"/>
              <a:ext cx="22" cy="58"/>
            </a:xfrm>
            <a:custGeom>
              <a:avLst/>
              <a:gdLst>
                <a:gd name="T0" fmla="*/ 0 w 22"/>
                <a:gd name="T1" fmla="*/ 6 h 58"/>
                <a:gd name="T2" fmla="*/ 14 w 22"/>
                <a:gd name="T3" fmla="*/ 0 h 58"/>
                <a:gd name="T4" fmla="*/ 14 w 22"/>
                <a:gd name="T5" fmla="*/ 0 h 58"/>
                <a:gd name="T6" fmla="*/ 14 w 22"/>
                <a:gd name="T7" fmla="*/ 48 h 58"/>
                <a:gd name="T8" fmla="*/ 14 w 22"/>
                <a:gd name="T9" fmla="*/ 52 h 58"/>
                <a:gd name="T10" fmla="*/ 16 w 22"/>
                <a:gd name="T11" fmla="*/ 56 h 58"/>
                <a:gd name="T12" fmla="*/ 16 w 22"/>
                <a:gd name="T13" fmla="*/ 56 h 58"/>
                <a:gd name="T14" fmla="*/ 16 w 22"/>
                <a:gd name="T15" fmla="*/ 58 h 58"/>
                <a:gd name="T16" fmla="*/ 18 w 22"/>
                <a:gd name="T17" fmla="*/ 58 h 58"/>
                <a:gd name="T18" fmla="*/ 22 w 22"/>
                <a:gd name="T19" fmla="*/ 58 h 58"/>
                <a:gd name="T20" fmla="*/ 22 w 22"/>
                <a:gd name="T21" fmla="*/ 58 h 58"/>
                <a:gd name="T22" fmla="*/ 0 w 22"/>
                <a:gd name="T23" fmla="*/ 58 h 58"/>
                <a:gd name="T24" fmla="*/ 0 w 22"/>
                <a:gd name="T25" fmla="*/ 58 h 58"/>
                <a:gd name="T26" fmla="*/ 4 w 22"/>
                <a:gd name="T27" fmla="*/ 58 h 58"/>
                <a:gd name="T28" fmla="*/ 6 w 22"/>
                <a:gd name="T29" fmla="*/ 58 h 58"/>
                <a:gd name="T30" fmla="*/ 6 w 22"/>
                <a:gd name="T31" fmla="*/ 56 h 58"/>
                <a:gd name="T32" fmla="*/ 8 w 22"/>
                <a:gd name="T33" fmla="*/ 56 h 58"/>
                <a:gd name="T34" fmla="*/ 8 w 22"/>
                <a:gd name="T35" fmla="*/ 54 h 58"/>
                <a:gd name="T36" fmla="*/ 8 w 22"/>
                <a:gd name="T37" fmla="*/ 48 h 58"/>
                <a:gd name="T38" fmla="*/ 8 w 22"/>
                <a:gd name="T39" fmla="*/ 16 h 58"/>
                <a:gd name="T40" fmla="*/ 8 w 22"/>
                <a:gd name="T41" fmla="*/ 10 h 58"/>
                <a:gd name="T42" fmla="*/ 8 w 22"/>
                <a:gd name="T43" fmla="*/ 8 h 58"/>
                <a:gd name="T44" fmla="*/ 6 w 22"/>
                <a:gd name="T45" fmla="*/ 6 h 58"/>
                <a:gd name="T46" fmla="*/ 6 w 22"/>
                <a:gd name="T47" fmla="*/ 6 h 58"/>
                <a:gd name="T48" fmla="*/ 6 w 22"/>
                <a:gd name="T49" fmla="*/ 6 h 58"/>
                <a:gd name="T50" fmla="*/ 4 w 22"/>
                <a:gd name="T51" fmla="*/ 6 h 58"/>
                <a:gd name="T52" fmla="*/ 2 w 22"/>
                <a:gd name="T53" fmla="*/ 6 h 58"/>
                <a:gd name="T54" fmla="*/ 0 w 22"/>
                <a:gd name="T55" fmla="*/ 6 h 58"/>
                <a:gd name="T56" fmla="*/ 0 w 22"/>
                <a:gd name="T57" fmla="*/ 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58">
                  <a:moveTo>
                    <a:pt x="0" y="6"/>
                  </a:moveTo>
                  <a:lnTo>
                    <a:pt x="14" y="0"/>
                  </a:lnTo>
                  <a:lnTo>
                    <a:pt x="14" y="48"/>
                  </a:lnTo>
                  <a:lnTo>
                    <a:pt x="14" y="52"/>
                  </a:lnTo>
                  <a:lnTo>
                    <a:pt x="16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2" y="58"/>
                  </a:lnTo>
                  <a:lnTo>
                    <a:pt x="0" y="58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8" y="48"/>
                  </a:lnTo>
                  <a:lnTo>
                    <a:pt x="8" y="16"/>
                  </a:lnTo>
                  <a:lnTo>
                    <a:pt x="8" y="10"/>
                  </a:lnTo>
                  <a:lnTo>
                    <a:pt x="8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90" name="Freeform 478"/>
            <p:cNvSpPr>
              <a:spLocks noEditPoints="1"/>
            </p:cNvSpPr>
            <p:nvPr/>
          </p:nvSpPr>
          <p:spPr bwMode="auto">
            <a:xfrm>
              <a:off x="3720" y="2896"/>
              <a:ext cx="38" cy="60"/>
            </a:xfrm>
            <a:custGeom>
              <a:avLst/>
              <a:gdLst>
                <a:gd name="T0" fmla="*/ 0 w 38"/>
                <a:gd name="T1" fmla="*/ 30 h 60"/>
                <a:gd name="T2" fmla="*/ 2 w 38"/>
                <a:gd name="T3" fmla="*/ 20 h 60"/>
                <a:gd name="T4" fmla="*/ 4 w 38"/>
                <a:gd name="T5" fmla="*/ 12 h 60"/>
                <a:gd name="T6" fmla="*/ 8 w 38"/>
                <a:gd name="T7" fmla="*/ 6 h 60"/>
                <a:gd name="T8" fmla="*/ 12 w 38"/>
                <a:gd name="T9" fmla="*/ 2 h 60"/>
                <a:gd name="T10" fmla="*/ 16 w 38"/>
                <a:gd name="T11" fmla="*/ 0 h 60"/>
                <a:gd name="T12" fmla="*/ 20 w 38"/>
                <a:gd name="T13" fmla="*/ 0 h 60"/>
                <a:gd name="T14" fmla="*/ 24 w 38"/>
                <a:gd name="T15" fmla="*/ 0 h 60"/>
                <a:gd name="T16" fmla="*/ 28 w 38"/>
                <a:gd name="T17" fmla="*/ 2 h 60"/>
                <a:gd name="T18" fmla="*/ 30 w 38"/>
                <a:gd name="T19" fmla="*/ 6 h 60"/>
                <a:gd name="T20" fmla="*/ 34 w 38"/>
                <a:gd name="T21" fmla="*/ 12 h 60"/>
                <a:gd name="T22" fmla="*/ 36 w 38"/>
                <a:gd name="T23" fmla="*/ 20 h 60"/>
                <a:gd name="T24" fmla="*/ 38 w 38"/>
                <a:gd name="T25" fmla="*/ 30 h 60"/>
                <a:gd name="T26" fmla="*/ 36 w 38"/>
                <a:gd name="T27" fmla="*/ 38 h 60"/>
                <a:gd name="T28" fmla="*/ 34 w 38"/>
                <a:gd name="T29" fmla="*/ 46 h 60"/>
                <a:gd name="T30" fmla="*/ 32 w 38"/>
                <a:gd name="T31" fmla="*/ 52 h 60"/>
                <a:gd name="T32" fmla="*/ 28 w 38"/>
                <a:gd name="T33" fmla="*/ 56 h 60"/>
                <a:gd name="T34" fmla="*/ 22 w 38"/>
                <a:gd name="T35" fmla="*/ 58 h 60"/>
                <a:gd name="T36" fmla="*/ 18 w 38"/>
                <a:gd name="T37" fmla="*/ 60 h 60"/>
                <a:gd name="T38" fmla="*/ 14 w 38"/>
                <a:gd name="T39" fmla="*/ 58 h 60"/>
                <a:gd name="T40" fmla="*/ 10 w 38"/>
                <a:gd name="T41" fmla="*/ 56 h 60"/>
                <a:gd name="T42" fmla="*/ 6 w 38"/>
                <a:gd name="T43" fmla="*/ 50 h 60"/>
                <a:gd name="T44" fmla="*/ 2 w 38"/>
                <a:gd name="T45" fmla="*/ 40 h 60"/>
                <a:gd name="T46" fmla="*/ 0 w 38"/>
                <a:gd name="T47" fmla="*/ 30 h 60"/>
                <a:gd name="T48" fmla="*/ 8 w 38"/>
                <a:gd name="T49" fmla="*/ 30 h 60"/>
                <a:gd name="T50" fmla="*/ 10 w 38"/>
                <a:gd name="T51" fmla="*/ 42 h 60"/>
                <a:gd name="T52" fmla="*/ 12 w 38"/>
                <a:gd name="T53" fmla="*/ 50 h 60"/>
                <a:gd name="T54" fmla="*/ 14 w 38"/>
                <a:gd name="T55" fmla="*/ 54 h 60"/>
                <a:gd name="T56" fmla="*/ 16 w 38"/>
                <a:gd name="T57" fmla="*/ 56 h 60"/>
                <a:gd name="T58" fmla="*/ 18 w 38"/>
                <a:gd name="T59" fmla="*/ 56 h 60"/>
                <a:gd name="T60" fmla="*/ 22 w 38"/>
                <a:gd name="T61" fmla="*/ 56 h 60"/>
                <a:gd name="T62" fmla="*/ 24 w 38"/>
                <a:gd name="T63" fmla="*/ 54 h 60"/>
                <a:gd name="T64" fmla="*/ 26 w 38"/>
                <a:gd name="T65" fmla="*/ 52 h 60"/>
                <a:gd name="T66" fmla="*/ 28 w 38"/>
                <a:gd name="T67" fmla="*/ 48 h 60"/>
                <a:gd name="T68" fmla="*/ 28 w 38"/>
                <a:gd name="T69" fmla="*/ 38 h 60"/>
                <a:gd name="T70" fmla="*/ 30 w 38"/>
                <a:gd name="T71" fmla="*/ 28 h 60"/>
                <a:gd name="T72" fmla="*/ 28 w 38"/>
                <a:gd name="T73" fmla="*/ 18 h 60"/>
                <a:gd name="T74" fmla="*/ 28 w 38"/>
                <a:gd name="T75" fmla="*/ 10 h 60"/>
                <a:gd name="T76" fmla="*/ 26 w 38"/>
                <a:gd name="T77" fmla="*/ 6 h 60"/>
                <a:gd name="T78" fmla="*/ 24 w 38"/>
                <a:gd name="T79" fmla="*/ 4 h 60"/>
                <a:gd name="T80" fmla="*/ 22 w 38"/>
                <a:gd name="T81" fmla="*/ 2 h 60"/>
                <a:gd name="T82" fmla="*/ 20 w 38"/>
                <a:gd name="T83" fmla="*/ 2 h 60"/>
                <a:gd name="T84" fmla="*/ 16 w 38"/>
                <a:gd name="T85" fmla="*/ 2 h 60"/>
                <a:gd name="T86" fmla="*/ 14 w 38"/>
                <a:gd name="T87" fmla="*/ 4 h 60"/>
                <a:gd name="T88" fmla="*/ 12 w 38"/>
                <a:gd name="T89" fmla="*/ 10 h 60"/>
                <a:gd name="T90" fmla="*/ 10 w 38"/>
                <a:gd name="T91" fmla="*/ 16 h 60"/>
                <a:gd name="T92" fmla="*/ 10 w 38"/>
                <a:gd name="T93" fmla="*/ 24 h 60"/>
                <a:gd name="T94" fmla="*/ 8 w 38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" h="60">
                  <a:moveTo>
                    <a:pt x="0" y="30"/>
                  </a:moveTo>
                  <a:lnTo>
                    <a:pt x="2" y="20"/>
                  </a:lnTo>
                  <a:lnTo>
                    <a:pt x="4" y="12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8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8" y="30"/>
                  </a:lnTo>
                  <a:lnTo>
                    <a:pt x="36" y="38"/>
                  </a:lnTo>
                  <a:lnTo>
                    <a:pt x="34" y="46"/>
                  </a:lnTo>
                  <a:lnTo>
                    <a:pt x="32" y="52"/>
                  </a:lnTo>
                  <a:lnTo>
                    <a:pt x="28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4" y="58"/>
                  </a:lnTo>
                  <a:lnTo>
                    <a:pt x="10" y="56"/>
                  </a:lnTo>
                  <a:lnTo>
                    <a:pt x="6" y="50"/>
                  </a:lnTo>
                  <a:lnTo>
                    <a:pt x="2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10" y="42"/>
                  </a:lnTo>
                  <a:lnTo>
                    <a:pt x="12" y="50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8" y="56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2"/>
                  </a:lnTo>
                  <a:lnTo>
                    <a:pt x="28" y="48"/>
                  </a:lnTo>
                  <a:lnTo>
                    <a:pt x="28" y="38"/>
                  </a:lnTo>
                  <a:lnTo>
                    <a:pt x="30" y="28"/>
                  </a:lnTo>
                  <a:lnTo>
                    <a:pt x="28" y="18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2" y="10"/>
                  </a:lnTo>
                  <a:lnTo>
                    <a:pt x="10" y="16"/>
                  </a:lnTo>
                  <a:lnTo>
                    <a:pt x="10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355" name="Picture 47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" y="2908"/>
              <a:ext cx="3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56" name="Picture 48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" y="2908"/>
              <a:ext cx="3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93" name="Freeform 481"/>
            <p:cNvSpPr>
              <a:spLocks noEditPoints="1"/>
            </p:cNvSpPr>
            <p:nvPr/>
          </p:nvSpPr>
          <p:spPr bwMode="auto">
            <a:xfrm>
              <a:off x="3798" y="2880"/>
              <a:ext cx="26" cy="44"/>
            </a:xfrm>
            <a:custGeom>
              <a:avLst/>
              <a:gdLst>
                <a:gd name="T0" fmla="*/ 0 w 26"/>
                <a:gd name="T1" fmla="*/ 44 h 44"/>
                <a:gd name="T2" fmla="*/ 0 w 26"/>
                <a:gd name="T3" fmla="*/ 44 h 44"/>
                <a:gd name="T4" fmla="*/ 4 w 26"/>
                <a:gd name="T5" fmla="*/ 42 h 44"/>
                <a:gd name="T6" fmla="*/ 8 w 26"/>
                <a:gd name="T7" fmla="*/ 42 h 44"/>
                <a:gd name="T8" fmla="*/ 12 w 26"/>
                <a:gd name="T9" fmla="*/ 38 h 44"/>
                <a:gd name="T10" fmla="*/ 14 w 26"/>
                <a:gd name="T11" fmla="*/ 34 h 44"/>
                <a:gd name="T12" fmla="*/ 18 w 26"/>
                <a:gd name="T13" fmla="*/ 30 h 44"/>
                <a:gd name="T14" fmla="*/ 20 w 26"/>
                <a:gd name="T15" fmla="*/ 24 h 44"/>
                <a:gd name="T16" fmla="*/ 14 w 26"/>
                <a:gd name="T17" fmla="*/ 26 h 44"/>
                <a:gd name="T18" fmla="*/ 10 w 26"/>
                <a:gd name="T19" fmla="*/ 28 h 44"/>
                <a:gd name="T20" fmla="*/ 6 w 26"/>
                <a:gd name="T21" fmla="*/ 26 h 44"/>
                <a:gd name="T22" fmla="*/ 2 w 26"/>
                <a:gd name="T23" fmla="*/ 24 h 44"/>
                <a:gd name="T24" fmla="*/ 0 w 26"/>
                <a:gd name="T25" fmla="*/ 20 h 44"/>
                <a:gd name="T26" fmla="*/ 0 w 26"/>
                <a:gd name="T27" fmla="*/ 14 h 44"/>
                <a:gd name="T28" fmla="*/ 0 w 26"/>
                <a:gd name="T29" fmla="*/ 10 h 44"/>
                <a:gd name="T30" fmla="*/ 2 w 26"/>
                <a:gd name="T31" fmla="*/ 4 h 44"/>
                <a:gd name="T32" fmla="*/ 8 w 26"/>
                <a:gd name="T33" fmla="*/ 2 h 44"/>
                <a:gd name="T34" fmla="*/ 12 w 26"/>
                <a:gd name="T35" fmla="*/ 0 h 44"/>
                <a:gd name="T36" fmla="*/ 18 w 26"/>
                <a:gd name="T37" fmla="*/ 0 h 44"/>
                <a:gd name="T38" fmla="*/ 22 w 26"/>
                <a:gd name="T39" fmla="*/ 4 h 44"/>
                <a:gd name="T40" fmla="*/ 26 w 26"/>
                <a:gd name="T41" fmla="*/ 10 h 44"/>
                <a:gd name="T42" fmla="*/ 26 w 26"/>
                <a:gd name="T43" fmla="*/ 18 h 44"/>
                <a:gd name="T44" fmla="*/ 26 w 26"/>
                <a:gd name="T45" fmla="*/ 24 h 44"/>
                <a:gd name="T46" fmla="*/ 22 w 26"/>
                <a:gd name="T47" fmla="*/ 30 h 44"/>
                <a:gd name="T48" fmla="*/ 18 w 26"/>
                <a:gd name="T49" fmla="*/ 36 h 44"/>
                <a:gd name="T50" fmla="*/ 14 w 26"/>
                <a:gd name="T51" fmla="*/ 40 h 44"/>
                <a:gd name="T52" fmla="*/ 8 w 26"/>
                <a:gd name="T53" fmla="*/ 42 h 44"/>
                <a:gd name="T54" fmla="*/ 2 w 26"/>
                <a:gd name="T55" fmla="*/ 44 h 44"/>
                <a:gd name="T56" fmla="*/ 0 w 26"/>
                <a:gd name="T57" fmla="*/ 44 h 44"/>
                <a:gd name="T58" fmla="*/ 20 w 26"/>
                <a:gd name="T59" fmla="*/ 22 h 44"/>
                <a:gd name="T60" fmla="*/ 20 w 26"/>
                <a:gd name="T61" fmla="*/ 18 h 44"/>
                <a:gd name="T62" fmla="*/ 20 w 26"/>
                <a:gd name="T63" fmla="*/ 16 h 44"/>
                <a:gd name="T64" fmla="*/ 20 w 26"/>
                <a:gd name="T65" fmla="*/ 12 h 44"/>
                <a:gd name="T66" fmla="*/ 20 w 26"/>
                <a:gd name="T67" fmla="*/ 8 h 44"/>
                <a:gd name="T68" fmla="*/ 18 w 26"/>
                <a:gd name="T69" fmla="*/ 6 h 44"/>
                <a:gd name="T70" fmla="*/ 16 w 26"/>
                <a:gd name="T71" fmla="*/ 4 h 44"/>
                <a:gd name="T72" fmla="*/ 14 w 26"/>
                <a:gd name="T73" fmla="*/ 2 h 44"/>
                <a:gd name="T74" fmla="*/ 12 w 26"/>
                <a:gd name="T75" fmla="*/ 2 h 44"/>
                <a:gd name="T76" fmla="*/ 10 w 26"/>
                <a:gd name="T77" fmla="*/ 2 h 44"/>
                <a:gd name="T78" fmla="*/ 8 w 26"/>
                <a:gd name="T79" fmla="*/ 4 h 44"/>
                <a:gd name="T80" fmla="*/ 6 w 26"/>
                <a:gd name="T81" fmla="*/ 8 h 44"/>
                <a:gd name="T82" fmla="*/ 6 w 26"/>
                <a:gd name="T83" fmla="*/ 12 h 44"/>
                <a:gd name="T84" fmla="*/ 6 w 26"/>
                <a:gd name="T85" fmla="*/ 18 h 44"/>
                <a:gd name="T86" fmla="*/ 8 w 26"/>
                <a:gd name="T87" fmla="*/ 22 h 44"/>
                <a:gd name="T88" fmla="*/ 10 w 26"/>
                <a:gd name="T89" fmla="*/ 24 h 44"/>
                <a:gd name="T90" fmla="*/ 12 w 26"/>
                <a:gd name="T91" fmla="*/ 24 h 44"/>
                <a:gd name="T92" fmla="*/ 14 w 26"/>
                <a:gd name="T93" fmla="*/ 24 h 44"/>
                <a:gd name="T94" fmla="*/ 16 w 26"/>
                <a:gd name="T95" fmla="*/ 24 h 44"/>
                <a:gd name="T96" fmla="*/ 18 w 26"/>
                <a:gd name="T97" fmla="*/ 22 h 44"/>
                <a:gd name="T98" fmla="*/ 20 w 26"/>
                <a:gd name="T99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" h="44">
                  <a:moveTo>
                    <a:pt x="0" y="44"/>
                  </a:moveTo>
                  <a:lnTo>
                    <a:pt x="0" y="44"/>
                  </a:lnTo>
                  <a:lnTo>
                    <a:pt x="4" y="42"/>
                  </a:lnTo>
                  <a:lnTo>
                    <a:pt x="8" y="42"/>
                  </a:lnTo>
                  <a:lnTo>
                    <a:pt x="12" y="38"/>
                  </a:lnTo>
                  <a:lnTo>
                    <a:pt x="14" y="34"/>
                  </a:lnTo>
                  <a:lnTo>
                    <a:pt x="18" y="30"/>
                  </a:lnTo>
                  <a:lnTo>
                    <a:pt x="20" y="24"/>
                  </a:lnTo>
                  <a:lnTo>
                    <a:pt x="14" y="26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10"/>
                  </a:lnTo>
                  <a:lnTo>
                    <a:pt x="26" y="18"/>
                  </a:lnTo>
                  <a:lnTo>
                    <a:pt x="26" y="24"/>
                  </a:lnTo>
                  <a:lnTo>
                    <a:pt x="22" y="30"/>
                  </a:lnTo>
                  <a:lnTo>
                    <a:pt x="18" y="36"/>
                  </a:lnTo>
                  <a:lnTo>
                    <a:pt x="14" y="40"/>
                  </a:lnTo>
                  <a:lnTo>
                    <a:pt x="8" y="42"/>
                  </a:lnTo>
                  <a:lnTo>
                    <a:pt x="2" y="44"/>
                  </a:lnTo>
                  <a:lnTo>
                    <a:pt x="0" y="44"/>
                  </a:lnTo>
                  <a:close/>
                  <a:moveTo>
                    <a:pt x="20" y="22"/>
                  </a:moveTo>
                  <a:lnTo>
                    <a:pt x="20" y="18"/>
                  </a:lnTo>
                  <a:lnTo>
                    <a:pt x="20" y="16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8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8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94" name="Rectangle 482"/>
            <p:cNvSpPr>
              <a:spLocks noChangeArrowheads="1"/>
            </p:cNvSpPr>
            <p:nvPr/>
          </p:nvSpPr>
          <p:spPr bwMode="auto">
            <a:xfrm>
              <a:off x="3888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95" name="Rectangle 483"/>
            <p:cNvSpPr>
              <a:spLocks noChangeArrowheads="1"/>
            </p:cNvSpPr>
            <p:nvPr/>
          </p:nvSpPr>
          <p:spPr bwMode="auto">
            <a:xfrm>
              <a:off x="3904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96" name="Freeform 484"/>
            <p:cNvSpPr>
              <a:spLocks/>
            </p:cNvSpPr>
            <p:nvPr/>
          </p:nvSpPr>
          <p:spPr bwMode="auto">
            <a:xfrm>
              <a:off x="4006" y="2896"/>
              <a:ext cx="38" cy="58"/>
            </a:xfrm>
            <a:custGeom>
              <a:avLst/>
              <a:gdLst>
                <a:gd name="T0" fmla="*/ 34 w 38"/>
                <a:gd name="T1" fmla="*/ 58 h 58"/>
                <a:gd name="T2" fmla="*/ 0 w 38"/>
                <a:gd name="T3" fmla="*/ 58 h 58"/>
                <a:gd name="T4" fmla="*/ 0 w 38"/>
                <a:gd name="T5" fmla="*/ 58 h 58"/>
                <a:gd name="T6" fmla="*/ 6 w 38"/>
                <a:gd name="T7" fmla="*/ 50 h 58"/>
                <a:gd name="T8" fmla="*/ 12 w 38"/>
                <a:gd name="T9" fmla="*/ 42 h 58"/>
                <a:gd name="T10" fmla="*/ 18 w 38"/>
                <a:gd name="T11" fmla="*/ 36 h 58"/>
                <a:gd name="T12" fmla="*/ 20 w 38"/>
                <a:gd name="T13" fmla="*/ 32 h 58"/>
                <a:gd name="T14" fmla="*/ 22 w 38"/>
                <a:gd name="T15" fmla="*/ 26 h 58"/>
                <a:gd name="T16" fmla="*/ 22 w 38"/>
                <a:gd name="T17" fmla="*/ 20 h 58"/>
                <a:gd name="T18" fmla="*/ 22 w 38"/>
                <a:gd name="T19" fmla="*/ 16 h 58"/>
                <a:gd name="T20" fmla="*/ 20 w 38"/>
                <a:gd name="T21" fmla="*/ 12 h 58"/>
                <a:gd name="T22" fmla="*/ 16 w 38"/>
                <a:gd name="T23" fmla="*/ 10 h 58"/>
                <a:gd name="T24" fmla="*/ 12 w 38"/>
                <a:gd name="T25" fmla="*/ 10 h 58"/>
                <a:gd name="T26" fmla="*/ 8 w 38"/>
                <a:gd name="T27" fmla="*/ 10 h 58"/>
                <a:gd name="T28" fmla="*/ 4 w 38"/>
                <a:gd name="T29" fmla="*/ 12 h 58"/>
                <a:gd name="T30" fmla="*/ 2 w 38"/>
                <a:gd name="T31" fmla="*/ 16 h 58"/>
                <a:gd name="T32" fmla="*/ 0 w 38"/>
                <a:gd name="T33" fmla="*/ 16 h 58"/>
                <a:gd name="T34" fmla="*/ 4 w 38"/>
                <a:gd name="T35" fmla="*/ 8 h 58"/>
                <a:gd name="T36" fmla="*/ 8 w 38"/>
                <a:gd name="T37" fmla="*/ 4 h 58"/>
                <a:gd name="T38" fmla="*/ 12 w 38"/>
                <a:gd name="T39" fmla="*/ 0 h 58"/>
                <a:gd name="T40" fmla="*/ 18 w 38"/>
                <a:gd name="T41" fmla="*/ 0 h 58"/>
                <a:gd name="T42" fmla="*/ 22 w 38"/>
                <a:gd name="T43" fmla="*/ 0 h 58"/>
                <a:gd name="T44" fmla="*/ 26 w 38"/>
                <a:gd name="T45" fmla="*/ 2 h 58"/>
                <a:gd name="T46" fmla="*/ 30 w 38"/>
                <a:gd name="T47" fmla="*/ 4 h 58"/>
                <a:gd name="T48" fmla="*/ 32 w 38"/>
                <a:gd name="T49" fmla="*/ 8 h 58"/>
                <a:gd name="T50" fmla="*/ 34 w 38"/>
                <a:gd name="T51" fmla="*/ 10 h 58"/>
                <a:gd name="T52" fmla="*/ 34 w 38"/>
                <a:gd name="T53" fmla="*/ 14 h 58"/>
                <a:gd name="T54" fmla="*/ 34 w 38"/>
                <a:gd name="T55" fmla="*/ 20 h 58"/>
                <a:gd name="T56" fmla="*/ 32 w 38"/>
                <a:gd name="T57" fmla="*/ 26 h 58"/>
                <a:gd name="T58" fmla="*/ 28 w 38"/>
                <a:gd name="T59" fmla="*/ 32 h 58"/>
                <a:gd name="T60" fmla="*/ 22 w 38"/>
                <a:gd name="T61" fmla="*/ 38 h 58"/>
                <a:gd name="T62" fmla="*/ 12 w 38"/>
                <a:gd name="T63" fmla="*/ 48 h 58"/>
                <a:gd name="T64" fmla="*/ 26 w 38"/>
                <a:gd name="T65" fmla="*/ 48 h 58"/>
                <a:gd name="T66" fmla="*/ 30 w 38"/>
                <a:gd name="T67" fmla="*/ 48 h 58"/>
                <a:gd name="T68" fmla="*/ 32 w 38"/>
                <a:gd name="T69" fmla="*/ 48 h 58"/>
                <a:gd name="T70" fmla="*/ 32 w 38"/>
                <a:gd name="T71" fmla="*/ 46 h 58"/>
                <a:gd name="T72" fmla="*/ 34 w 38"/>
                <a:gd name="T73" fmla="*/ 46 h 58"/>
                <a:gd name="T74" fmla="*/ 34 w 38"/>
                <a:gd name="T75" fmla="*/ 44 h 58"/>
                <a:gd name="T76" fmla="*/ 36 w 38"/>
                <a:gd name="T77" fmla="*/ 42 h 58"/>
                <a:gd name="T78" fmla="*/ 38 w 38"/>
                <a:gd name="T79" fmla="*/ 42 h 58"/>
                <a:gd name="T80" fmla="*/ 34 w 38"/>
                <a:gd name="T81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58">
                  <a:moveTo>
                    <a:pt x="34" y="58"/>
                  </a:moveTo>
                  <a:lnTo>
                    <a:pt x="0" y="58"/>
                  </a:lnTo>
                  <a:lnTo>
                    <a:pt x="6" y="50"/>
                  </a:lnTo>
                  <a:lnTo>
                    <a:pt x="12" y="42"/>
                  </a:lnTo>
                  <a:lnTo>
                    <a:pt x="18" y="36"/>
                  </a:lnTo>
                  <a:lnTo>
                    <a:pt x="20" y="32"/>
                  </a:lnTo>
                  <a:lnTo>
                    <a:pt x="22" y="26"/>
                  </a:lnTo>
                  <a:lnTo>
                    <a:pt x="22" y="20"/>
                  </a:lnTo>
                  <a:lnTo>
                    <a:pt x="22" y="16"/>
                  </a:lnTo>
                  <a:lnTo>
                    <a:pt x="20" y="12"/>
                  </a:lnTo>
                  <a:lnTo>
                    <a:pt x="16" y="10"/>
                  </a:lnTo>
                  <a:lnTo>
                    <a:pt x="12" y="10"/>
                  </a:lnTo>
                  <a:lnTo>
                    <a:pt x="8" y="10"/>
                  </a:lnTo>
                  <a:lnTo>
                    <a:pt x="4" y="12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4" y="8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4" y="10"/>
                  </a:lnTo>
                  <a:lnTo>
                    <a:pt x="34" y="14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32"/>
                  </a:lnTo>
                  <a:lnTo>
                    <a:pt x="22" y="38"/>
                  </a:lnTo>
                  <a:lnTo>
                    <a:pt x="12" y="48"/>
                  </a:lnTo>
                  <a:lnTo>
                    <a:pt x="26" y="48"/>
                  </a:lnTo>
                  <a:lnTo>
                    <a:pt x="30" y="48"/>
                  </a:lnTo>
                  <a:lnTo>
                    <a:pt x="32" y="48"/>
                  </a:lnTo>
                  <a:lnTo>
                    <a:pt x="32" y="46"/>
                  </a:lnTo>
                  <a:lnTo>
                    <a:pt x="34" y="46"/>
                  </a:lnTo>
                  <a:lnTo>
                    <a:pt x="34" y="44"/>
                  </a:lnTo>
                  <a:lnTo>
                    <a:pt x="36" y="42"/>
                  </a:lnTo>
                  <a:lnTo>
                    <a:pt x="38" y="42"/>
                  </a:lnTo>
                  <a:lnTo>
                    <a:pt x="34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97" name="Freeform 485"/>
            <p:cNvSpPr>
              <a:spLocks/>
            </p:cNvSpPr>
            <p:nvPr/>
          </p:nvSpPr>
          <p:spPr bwMode="auto">
            <a:xfrm>
              <a:off x="4048" y="2896"/>
              <a:ext cx="40" cy="60"/>
            </a:xfrm>
            <a:custGeom>
              <a:avLst/>
              <a:gdLst>
                <a:gd name="T0" fmla="*/ 12 w 40"/>
                <a:gd name="T1" fmla="*/ 28 h 60"/>
                <a:gd name="T2" fmla="*/ 12 w 40"/>
                <a:gd name="T3" fmla="*/ 26 h 60"/>
                <a:gd name="T4" fmla="*/ 16 w 40"/>
                <a:gd name="T5" fmla="*/ 26 h 60"/>
                <a:gd name="T6" fmla="*/ 18 w 40"/>
                <a:gd name="T7" fmla="*/ 24 h 60"/>
                <a:gd name="T8" fmla="*/ 20 w 40"/>
                <a:gd name="T9" fmla="*/ 22 h 60"/>
                <a:gd name="T10" fmla="*/ 22 w 40"/>
                <a:gd name="T11" fmla="*/ 20 h 60"/>
                <a:gd name="T12" fmla="*/ 24 w 40"/>
                <a:gd name="T13" fmla="*/ 18 h 60"/>
                <a:gd name="T14" fmla="*/ 24 w 40"/>
                <a:gd name="T15" fmla="*/ 14 h 60"/>
                <a:gd name="T16" fmla="*/ 24 w 40"/>
                <a:gd name="T17" fmla="*/ 12 h 60"/>
                <a:gd name="T18" fmla="*/ 20 w 40"/>
                <a:gd name="T19" fmla="*/ 8 h 60"/>
                <a:gd name="T20" fmla="*/ 18 w 40"/>
                <a:gd name="T21" fmla="*/ 6 h 60"/>
                <a:gd name="T22" fmla="*/ 14 w 40"/>
                <a:gd name="T23" fmla="*/ 6 h 60"/>
                <a:gd name="T24" fmla="*/ 8 w 40"/>
                <a:gd name="T25" fmla="*/ 8 h 60"/>
                <a:gd name="T26" fmla="*/ 4 w 40"/>
                <a:gd name="T27" fmla="*/ 12 h 60"/>
                <a:gd name="T28" fmla="*/ 2 w 40"/>
                <a:gd name="T29" fmla="*/ 12 h 60"/>
                <a:gd name="T30" fmla="*/ 6 w 40"/>
                <a:gd name="T31" fmla="*/ 6 h 60"/>
                <a:gd name="T32" fmla="*/ 10 w 40"/>
                <a:gd name="T33" fmla="*/ 2 h 60"/>
                <a:gd name="T34" fmla="*/ 16 w 40"/>
                <a:gd name="T35" fmla="*/ 0 h 60"/>
                <a:gd name="T36" fmla="*/ 22 w 40"/>
                <a:gd name="T37" fmla="*/ 0 h 60"/>
                <a:gd name="T38" fmla="*/ 28 w 40"/>
                <a:gd name="T39" fmla="*/ 0 h 60"/>
                <a:gd name="T40" fmla="*/ 32 w 40"/>
                <a:gd name="T41" fmla="*/ 2 h 60"/>
                <a:gd name="T42" fmla="*/ 36 w 40"/>
                <a:gd name="T43" fmla="*/ 6 h 60"/>
                <a:gd name="T44" fmla="*/ 36 w 40"/>
                <a:gd name="T45" fmla="*/ 10 h 60"/>
                <a:gd name="T46" fmla="*/ 36 w 40"/>
                <a:gd name="T47" fmla="*/ 14 h 60"/>
                <a:gd name="T48" fmla="*/ 34 w 40"/>
                <a:gd name="T49" fmla="*/ 16 h 60"/>
                <a:gd name="T50" fmla="*/ 32 w 40"/>
                <a:gd name="T51" fmla="*/ 18 h 60"/>
                <a:gd name="T52" fmla="*/ 26 w 40"/>
                <a:gd name="T53" fmla="*/ 22 h 60"/>
                <a:gd name="T54" fmla="*/ 32 w 40"/>
                <a:gd name="T55" fmla="*/ 24 h 60"/>
                <a:gd name="T56" fmla="*/ 36 w 40"/>
                <a:gd name="T57" fmla="*/ 28 h 60"/>
                <a:gd name="T58" fmla="*/ 38 w 40"/>
                <a:gd name="T59" fmla="*/ 32 h 60"/>
                <a:gd name="T60" fmla="*/ 40 w 40"/>
                <a:gd name="T61" fmla="*/ 36 h 60"/>
                <a:gd name="T62" fmla="*/ 38 w 40"/>
                <a:gd name="T63" fmla="*/ 42 h 60"/>
                <a:gd name="T64" fmla="*/ 36 w 40"/>
                <a:gd name="T65" fmla="*/ 48 h 60"/>
                <a:gd name="T66" fmla="*/ 32 w 40"/>
                <a:gd name="T67" fmla="*/ 52 h 60"/>
                <a:gd name="T68" fmla="*/ 28 w 40"/>
                <a:gd name="T69" fmla="*/ 56 h 60"/>
                <a:gd name="T70" fmla="*/ 22 w 40"/>
                <a:gd name="T71" fmla="*/ 58 h 60"/>
                <a:gd name="T72" fmla="*/ 14 w 40"/>
                <a:gd name="T73" fmla="*/ 60 h 60"/>
                <a:gd name="T74" fmla="*/ 8 w 40"/>
                <a:gd name="T75" fmla="*/ 58 h 60"/>
                <a:gd name="T76" fmla="*/ 4 w 40"/>
                <a:gd name="T77" fmla="*/ 56 h 60"/>
                <a:gd name="T78" fmla="*/ 2 w 40"/>
                <a:gd name="T79" fmla="*/ 54 h 60"/>
                <a:gd name="T80" fmla="*/ 0 w 40"/>
                <a:gd name="T81" fmla="*/ 52 h 60"/>
                <a:gd name="T82" fmla="*/ 2 w 40"/>
                <a:gd name="T83" fmla="*/ 50 h 60"/>
                <a:gd name="T84" fmla="*/ 2 w 40"/>
                <a:gd name="T85" fmla="*/ 48 h 60"/>
                <a:gd name="T86" fmla="*/ 4 w 40"/>
                <a:gd name="T87" fmla="*/ 46 h 60"/>
                <a:gd name="T88" fmla="*/ 6 w 40"/>
                <a:gd name="T89" fmla="*/ 46 h 60"/>
                <a:gd name="T90" fmla="*/ 8 w 40"/>
                <a:gd name="T91" fmla="*/ 46 h 60"/>
                <a:gd name="T92" fmla="*/ 8 w 40"/>
                <a:gd name="T93" fmla="*/ 46 h 60"/>
                <a:gd name="T94" fmla="*/ 10 w 40"/>
                <a:gd name="T95" fmla="*/ 48 h 60"/>
                <a:gd name="T96" fmla="*/ 14 w 40"/>
                <a:gd name="T97" fmla="*/ 50 h 60"/>
                <a:gd name="T98" fmla="*/ 18 w 40"/>
                <a:gd name="T99" fmla="*/ 52 h 60"/>
                <a:gd name="T100" fmla="*/ 22 w 40"/>
                <a:gd name="T101" fmla="*/ 54 h 60"/>
                <a:gd name="T102" fmla="*/ 24 w 40"/>
                <a:gd name="T103" fmla="*/ 52 h 60"/>
                <a:gd name="T104" fmla="*/ 26 w 40"/>
                <a:gd name="T105" fmla="*/ 50 h 60"/>
                <a:gd name="T106" fmla="*/ 28 w 40"/>
                <a:gd name="T107" fmla="*/ 48 h 60"/>
                <a:gd name="T108" fmla="*/ 30 w 40"/>
                <a:gd name="T109" fmla="*/ 44 h 60"/>
                <a:gd name="T110" fmla="*/ 28 w 40"/>
                <a:gd name="T111" fmla="*/ 40 h 60"/>
                <a:gd name="T112" fmla="*/ 24 w 40"/>
                <a:gd name="T113" fmla="*/ 34 h 60"/>
                <a:gd name="T114" fmla="*/ 20 w 40"/>
                <a:gd name="T115" fmla="*/ 30 h 60"/>
                <a:gd name="T116" fmla="*/ 12 w 40"/>
                <a:gd name="T117" fmla="*/ 2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" h="60">
                  <a:moveTo>
                    <a:pt x="12" y="28"/>
                  </a:moveTo>
                  <a:lnTo>
                    <a:pt x="12" y="26"/>
                  </a:lnTo>
                  <a:lnTo>
                    <a:pt x="16" y="26"/>
                  </a:lnTo>
                  <a:lnTo>
                    <a:pt x="18" y="24"/>
                  </a:lnTo>
                  <a:lnTo>
                    <a:pt x="20" y="22"/>
                  </a:lnTo>
                  <a:lnTo>
                    <a:pt x="22" y="20"/>
                  </a:lnTo>
                  <a:lnTo>
                    <a:pt x="24" y="18"/>
                  </a:lnTo>
                  <a:lnTo>
                    <a:pt x="24" y="14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8" y="8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0"/>
                  </a:lnTo>
                  <a:lnTo>
                    <a:pt x="32" y="2"/>
                  </a:lnTo>
                  <a:lnTo>
                    <a:pt x="36" y="6"/>
                  </a:lnTo>
                  <a:lnTo>
                    <a:pt x="36" y="10"/>
                  </a:lnTo>
                  <a:lnTo>
                    <a:pt x="36" y="14"/>
                  </a:lnTo>
                  <a:lnTo>
                    <a:pt x="34" y="16"/>
                  </a:lnTo>
                  <a:lnTo>
                    <a:pt x="32" y="18"/>
                  </a:lnTo>
                  <a:lnTo>
                    <a:pt x="26" y="22"/>
                  </a:lnTo>
                  <a:lnTo>
                    <a:pt x="32" y="24"/>
                  </a:lnTo>
                  <a:lnTo>
                    <a:pt x="36" y="28"/>
                  </a:lnTo>
                  <a:lnTo>
                    <a:pt x="38" y="32"/>
                  </a:lnTo>
                  <a:lnTo>
                    <a:pt x="40" y="36"/>
                  </a:lnTo>
                  <a:lnTo>
                    <a:pt x="38" y="42"/>
                  </a:lnTo>
                  <a:lnTo>
                    <a:pt x="36" y="48"/>
                  </a:lnTo>
                  <a:lnTo>
                    <a:pt x="32" y="52"/>
                  </a:lnTo>
                  <a:lnTo>
                    <a:pt x="28" y="56"/>
                  </a:lnTo>
                  <a:lnTo>
                    <a:pt x="22" y="58"/>
                  </a:lnTo>
                  <a:lnTo>
                    <a:pt x="14" y="60"/>
                  </a:lnTo>
                  <a:lnTo>
                    <a:pt x="8" y="58"/>
                  </a:lnTo>
                  <a:lnTo>
                    <a:pt x="4" y="56"/>
                  </a:lnTo>
                  <a:lnTo>
                    <a:pt x="2" y="54"/>
                  </a:lnTo>
                  <a:lnTo>
                    <a:pt x="0" y="52"/>
                  </a:lnTo>
                  <a:lnTo>
                    <a:pt x="2" y="50"/>
                  </a:lnTo>
                  <a:lnTo>
                    <a:pt x="2" y="48"/>
                  </a:lnTo>
                  <a:lnTo>
                    <a:pt x="4" y="46"/>
                  </a:lnTo>
                  <a:lnTo>
                    <a:pt x="6" y="46"/>
                  </a:lnTo>
                  <a:lnTo>
                    <a:pt x="8" y="46"/>
                  </a:lnTo>
                  <a:lnTo>
                    <a:pt x="10" y="48"/>
                  </a:lnTo>
                  <a:lnTo>
                    <a:pt x="14" y="50"/>
                  </a:lnTo>
                  <a:lnTo>
                    <a:pt x="18" y="52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50"/>
                  </a:lnTo>
                  <a:lnTo>
                    <a:pt x="28" y="48"/>
                  </a:lnTo>
                  <a:lnTo>
                    <a:pt x="30" y="44"/>
                  </a:lnTo>
                  <a:lnTo>
                    <a:pt x="28" y="40"/>
                  </a:lnTo>
                  <a:lnTo>
                    <a:pt x="24" y="34"/>
                  </a:lnTo>
                  <a:lnTo>
                    <a:pt x="20" y="30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98" name="Freeform 486"/>
            <p:cNvSpPr>
              <a:spLocks noEditPoints="1"/>
            </p:cNvSpPr>
            <p:nvPr/>
          </p:nvSpPr>
          <p:spPr bwMode="auto">
            <a:xfrm>
              <a:off x="4098" y="2896"/>
              <a:ext cx="76" cy="60"/>
            </a:xfrm>
            <a:custGeom>
              <a:avLst/>
              <a:gdLst>
                <a:gd name="T0" fmla="*/ 22 w 76"/>
                <a:gd name="T1" fmla="*/ 60 h 60"/>
                <a:gd name="T2" fmla="*/ 56 w 76"/>
                <a:gd name="T3" fmla="*/ 0 h 60"/>
                <a:gd name="T4" fmla="*/ 14 w 76"/>
                <a:gd name="T5" fmla="*/ 0 h 60"/>
                <a:gd name="T6" fmla="*/ 26 w 76"/>
                <a:gd name="T7" fmla="*/ 4 h 60"/>
                <a:gd name="T8" fmla="*/ 30 w 76"/>
                <a:gd name="T9" fmla="*/ 14 h 60"/>
                <a:gd name="T10" fmla="*/ 26 w 76"/>
                <a:gd name="T11" fmla="*/ 26 h 60"/>
                <a:gd name="T12" fmla="*/ 14 w 76"/>
                <a:gd name="T13" fmla="*/ 30 h 60"/>
                <a:gd name="T14" fmla="*/ 4 w 76"/>
                <a:gd name="T15" fmla="*/ 26 h 60"/>
                <a:gd name="T16" fmla="*/ 0 w 76"/>
                <a:gd name="T17" fmla="*/ 14 h 60"/>
                <a:gd name="T18" fmla="*/ 4 w 76"/>
                <a:gd name="T19" fmla="*/ 4 h 60"/>
                <a:gd name="T20" fmla="*/ 14 w 76"/>
                <a:gd name="T21" fmla="*/ 0 h 60"/>
                <a:gd name="T22" fmla="*/ 14 w 76"/>
                <a:gd name="T23" fmla="*/ 2 h 60"/>
                <a:gd name="T24" fmla="*/ 12 w 76"/>
                <a:gd name="T25" fmla="*/ 4 h 60"/>
                <a:gd name="T26" fmla="*/ 12 w 76"/>
                <a:gd name="T27" fmla="*/ 8 h 60"/>
                <a:gd name="T28" fmla="*/ 12 w 76"/>
                <a:gd name="T29" fmla="*/ 20 h 60"/>
                <a:gd name="T30" fmla="*/ 12 w 76"/>
                <a:gd name="T31" fmla="*/ 26 h 60"/>
                <a:gd name="T32" fmla="*/ 14 w 76"/>
                <a:gd name="T33" fmla="*/ 28 h 60"/>
                <a:gd name="T34" fmla="*/ 16 w 76"/>
                <a:gd name="T35" fmla="*/ 28 h 60"/>
                <a:gd name="T36" fmla="*/ 18 w 76"/>
                <a:gd name="T37" fmla="*/ 26 h 60"/>
                <a:gd name="T38" fmla="*/ 18 w 76"/>
                <a:gd name="T39" fmla="*/ 20 h 60"/>
                <a:gd name="T40" fmla="*/ 18 w 76"/>
                <a:gd name="T41" fmla="*/ 10 h 60"/>
                <a:gd name="T42" fmla="*/ 18 w 76"/>
                <a:gd name="T43" fmla="*/ 4 h 60"/>
                <a:gd name="T44" fmla="*/ 16 w 76"/>
                <a:gd name="T45" fmla="*/ 2 h 60"/>
                <a:gd name="T46" fmla="*/ 62 w 76"/>
                <a:gd name="T47" fmla="*/ 30 h 60"/>
                <a:gd name="T48" fmla="*/ 72 w 76"/>
                <a:gd name="T49" fmla="*/ 34 h 60"/>
                <a:gd name="T50" fmla="*/ 76 w 76"/>
                <a:gd name="T51" fmla="*/ 44 h 60"/>
                <a:gd name="T52" fmla="*/ 72 w 76"/>
                <a:gd name="T53" fmla="*/ 56 h 60"/>
                <a:gd name="T54" fmla="*/ 62 w 76"/>
                <a:gd name="T55" fmla="*/ 60 h 60"/>
                <a:gd name="T56" fmla="*/ 52 w 76"/>
                <a:gd name="T57" fmla="*/ 56 h 60"/>
                <a:gd name="T58" fmla="*/ 48 w 76"/>
                <a:gd name="T59" fmla="*/ 44 h 60"/>
                <a:gd name="T60" fmla="*/ 52 w 76"/>
                <a:gd name="T61" fmla="*/ 34 h 60"/>
                <a:gd name="T62" fmla="*/ 62 w 76"/>
                <a:gd name="T63" fmla="*/ 30 h 60"/>
                <a:gd name="T64" fmla="*/ 62 w 76"/>
                <a:gd name="T65" fmla="*/ 32 h 60"/>
                <a:gd name="T66" fmla="*/ 60 w 76"/>
                <a:gd name="T67" fmla="*/ 34 h 60"/>
                <a:gd name="T68" fmla="*/ 58 w 76"/>
                <a:gd name="T69" fmla="*/ 38 h 60"/>
                <a:gd name="T70" fmla="*/ 58 w 76"/>
                <a:gd name="T71" fmla="*/ 50 h 60"/>
                <a:gd name="T72" fmla="*/ 60 w 76"/>
                <a:gd name="T73" fmla="*/ 56 h 60"/>
                <a:gd name="T74" fmla="*/ 62 w 76"/>
                <a:gd name="T75" fmla="*/ 58 h 60"/>
                <a:gd name="T76" fmla="*/ 62 w 76"/>
                <a:gd name="T77" fmla="*/ 58 h 60"/>
                <a:gd name="T78" fmla="*/ 64 w 76"/>
                <a:gd name="T79" fmla="*/ 56 h 60"/>
                <a:gd name="T80" fmla="*/ 66 w 76"/>
                <a:gd name="T81" fmla="*/ 50 h 60"/>
                <a:gd name="T82" fmla="*/ 66 w 76"/>
                <a:gd name="T83" fmla="*/ 38 h 60"/>
                <a:gd name="T84" fmla="*/ 64 w 76"/>
                <a:gd name="T85" fmla="*/ 34 h 60"/>
                <a:gd name="T86" fmla="*/ 62 w 76"/>
                <a:gd name="T87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" h="60">
                  <a:moveTo>
                    <a:pt x="62" y="0"/>
                  </a:moveTo>
                  <a:lnTo>
                    <a:pt x="22" y="60"/>
                  </a:lnTo>
                  <a:lnTo>
                    <a:pt x="16" y="60"/>
                  </a:lnTo>
                  <a:lnTo>
                    <a:pt x="56" y="0"/>
                  </a:lnTo>
                  <a:lnTo>
                    <a:pt x="62" y="0"/>
                  </a:lnTo>
                  <a:close/>
                  <a:moveTo>
                    <a:pt x="14" y="0"/>
                  </a:moveTo>
                  <a:lnTo>
                    <a:pt x="20" y="0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6" y="26"/>
                  </a:lnTo>
                  <a:lnTo>
                    <a:pt x="20" y="28"/>
                  </a:lnTo>
                  <a:lnTo>
                    <a:pt x="14" y="30"/>
                  </a:lnTo>
                  <a:lnTo>
                    <a:pt x="8" y="28"/>
                  </a:lnTo>
                  <a:lnTo>
                    <a:pt x="4" y="26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4" y="0"/>
                  </a:lnTo>
                  <a:close/>
                  <a:moveTo>
                    <a:pt x="14" y="2"/>
                  </a:moveTo>
                  <a:lnTo>
                    <a:pt x="14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12" y="16"/>
                  </a:lnTo>
                  <a:lnTo>
                    <a:pt x="12" y="20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18" y="26"/>
                  </a:lnTo>
                  <a:lnTo>
                    <a:pt x="18" y="24"/>
                  </a:lnTo>
                  <a:lnTo>
                    <a:pt x="18" y="20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4" y="2"/>
                  </a:lnTo>
                  <a:close/>
                  <a:moveTo>
                    <a:pt x="62" y="30"/>
                  </a:moveTo>
                  <a:lnTo>
                    <a:pt x="68" y="30"/>
                  </a:lnTo>
                  <a:lnTo>
                    <a:pt x="72" y="34"/>
                  </a:lnTo>
                  <a:lnTo>
                    <a:pt x="76" y="38"/>
                  </a:lnTo>
                  <a:lnTo>
                    <a:pt x="76" y="44"/>
                  </a:lnTo>
                  <a:lnTo>
                    <a:pt x="76" y="50"/>
                  </a:lnTo>
                  <a:lnTo>
                    <a:pt x="72" y="56"/>
                  </a:lnTo>
                  <a:lnTo>
                    <a:pt x="68" y="58"/>
                  </a:lnTo>
                  <a:lnTo>
                    <a:pt x="62" y="60"/>
                  </a:lnTo>
                  <a:lnTo>
                    <a:pt x="56" y="58"/>
                  </a:lnTo>
                  <a:lnTo>
                    <a:pt x="52" y="56"/>
                  </a:lnTo>
                  <a:lnTo>
                    <a:pt x="48" y="50"/>
                  </a:lnTo>
                  <a:lnTo>
                    <a:pt x="48" y="44"/>
                  </a:lnTo>
                  <a:lnTo>
                    <a:pt x="48" y="38"/>
                  </a:lnTo>
                  <a:lnTo>
                    <a:pt x="52" y="34"/>
                  </a:lnTo>
                  <a:lnTo>
                    <a:pt x="56" y="30"/>
                  </a:lnTo>
                  <a:lnTo>
                    <a:pt x="62" y="30"/>
                  </a:lnTo>
                  <a:close/>
                  <a:moveTo>
                    <a:pt x="62" y="32"/>
                  </a:moveTo>
                  <a:lnTo>
                    <a:pt x="62" y="32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60" y="36"/>
                  </a:lnTo>
                  <a:lnTo>
                    <a:pt x="58" y="38"/>
                  </a:lnTo>
                  <a:lnTo>
                    <a:pt x="58" y="44"/>
                  </a:lnTo>
                  <a:lnTo>
                    <a:pt x="58" y="50"/>
                  </a:lnTo>
                  <a:lnTo>
                    <a:pt x="60" y="54"/>
                  </a:lnTo>
                  <a:lnTo>
                    <a:pt x="60" y="56"/>
                  </a:lnTo>
                  <a:lnTo>
                    <a:pt x="60" y="58"/>
                  </a:lnTo>
                  <a:lnTo>
                    <a:pt x="62" y="58"/>
                  </a:lnTo>
                  <a:lnTo>
                    <a:pt x="64" y="58"/>
                  </a:lnTo>
                  <a:lnTo>
                    <a:pt x="64" y="56"/>
                  </a:lnTo>
                  <a:lnTo>
                    <a:pt x="66" y="54"/>
                  </a:lnTo>
                  <a:lnTo>
                    <a:pt x="66" y="50"/>
                  </a:lnTo>
                  <a:lnTo>
                    <a:pt x="66" y="44"/>
                  </a:lnTo>
                  <a:lnTo>
                    <a:pt x="66" y="38"/>
                  </a:lnTo>
                  <a:lnTo>
                    <a:pt x="66" y="34"/>
                  </a:lnTo>
                  <a:lnTo>
                    <a:pt x="64" y="34"/>
                  </a:lnTo>
                  <a:lnTo>
                    <a:pt x="64" y="32"/>
                  </a:lnTo>
                  <a:lnTo>
                    <a:pt x="6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99" name="Rectangle 487"/>
            <p:cNvSpPr>
              <a:spLocks noChangeArrowheads="1"/>
            </p:cNvSpPr>
            <p:nvPr/>
          </p:nvSpPr>
          <p:spPr bwMode="auto">
            <a:xfrm>
              <a:off x="4200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800" name="Rectangle 488"/>
            <p:cNvSpPr>
              <a:spLocks noChangeArrowheads="1"/>
            </p:cNvSpPr>
            <p:nvPr/>
          </p:nvSpPr>
          <p:spPr bwMode="auto">
            <a:xfrm>
              <a:off x="1552" y="2984"/>
              <a:ext cx="2650" cy="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38200" y="5791200"/>
            <a:ext cx="7775575" cy="4619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Candidates – with probabilities of use and use within context</a:t>
            </a:r>
          </a:p>
        </p:txBody>
      </p:sp>
      <p:sp>
        <p:nvSpPr>
          <p:cNvPr id="7174" name="TextBox 2"/>
          <p:cNvSpPr txBox="1">
            <a:spLocks noChangeArrowheads="1"/>
          </p:cNvSpPr>
          <p:nvPr/>
        </p:nvSpPr>
        <p:spPr bwMode="auto">
          <a:xfrm>
            <a:off x="4494213" y="2473325"/>
            <a:ext cx="83185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Context</a:t>
            </a: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6275388" y="2449513"/>
            <a:ext cx="134461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Context * P(c)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0772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Pseudo Code (</a:t>
            </a:r>
            <a:r>
              <a:rPr lang="en-US" sz="3200" dirty="0" err="1" smtClean="0"/>
              <a:t>minDistance</a:t>
            </a:r>
            <a:r>
              <a:rPr lang="en-US" sz="3200" dirty="0" smtClean="0"/>
              <a:t>(target, source))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00025" y="1371600"/>
            <a:ext cx="8458200" cy="5380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i="1" dirty="0" smtClean="0">
                <a:latin typeface="Courier New" pitchFamily="49" charset="0"/>
              </a:rPr>
              <a:t>n</a:t>
            </a:r>
            <a:r>
              <a:rPr lang="en-US" sz="2200" dirty="0" smtClean="0">
                <a:latin typeface="Courier New" pitchFamily="49" charset="0"/>
              </a:rPr>
              <a:t> = character in source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i="1" dirty="0" smtClean="0">
                <a:latin typeface="Courier New" pitchFamily="49" charset="0"/>
              </a:rPr>
              <a:t>m</a:t>
            </a:r>
            <a:r>
              <a:rPr lang="en-US" sz="2200" dirty="0" smtClean="0">
                <a:latin typeface="Courier New" pitchFamily="49" charset="0"/>
              </a:rPr>
              <a:t> = characters in target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 smtClean="0">
                <a:latin typeface="Courier New" pitchFamily="49" charset="0"/>
              </a:rPr>
              <a:t>Create array, </a:t>
            </a:r>
            <a:r>
              <a:rPr lang="en-US" sz="2200" i="1" dirty="0" smtClean="0">
                <a:latin typeface="Courier New" pitchFamily="49" charset="0"/>
              </a:rPr>
              <a:t>distance</a:t>
            </a:r>
            <a:r>
              <a:rPr lang="en-US" sz="2200" dirty="0" smtClean="0">
                <a:latin typeface="Courier New" pitchFamily="49" charset="0"/>
              </a:rPr>
              <a:t>, with dimensions </a:t>
            </a:r>
            <a:r>
              <a:rPr lang="en-US" sz="2200" i="1" dirty="0" smtClean="0">
                <a:latin typeface="Courier New" pitchFamily="49" charset="0"/>
              </a:rPr>
              <a:t>n+1, m+1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b="1" dirty="0" smtClean="0">
                <a:latin typeface="Courier New" pitchFamily="49" charset="0"/>
              </a:rPr>
              <a:t>FOR </a:t>
            </a:r>
            <a:r>
              <a:rPr lang="en-US" sz="2200" i="1" dirty="0" smtClean="0">
                <a:latin typeface="Courier New" pitchFamily="49" charset="0"/>
              </a:rPr>
              <a:t>r=0 </a:t>
            </a:r>
            <a:r>
              <a:rPr lang="en-US" sz="2200" b="1" dirty="0" smtClean="0">
                <a:latin typeface="Courier New" pitchFamily="49" charset="0"/>
              </a:rPr>
              <a:t>TO</a:t>
            </a:r>
            <a:r>
              <a:rPr lang="en-US" sz="2200" i="1" dirty="0" smtClean="0">
                <a:latin typeface="Courier New" pitchFamily="49" charset="0"/>
              </a:rPr>
              <a:t> n distance[r,0] = 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b="1" dirty="0" smtClean="0">
                <a:latin typeface="Courier New" pitchFamily="49" charset="0"/>
              </a:rPr>
              <a:t>FOR </a:t>
            </a:r>
            <a:r>
              <a:rPr lang="en-US" sz="2200" b="1" i="1" dirty="0" smtClean="0">
                <a:latin typeface="Courier New" pitchFamily="49" charset="0"/>
              </a:rPr>
              <a:t>c=0 </a:t>
            </a:r>
            <a:r>
              <a:rPr lang="en-US" sz="2200" dirty="0" smtClean="0">
                <a:latin typeface="Courier New" pitchFamily="49" charset="0"/>
              </a:rPr>
              <a:t>TO</a:t>
            </a:r>
            <a:r>
              <a:rPr lang="en-US" sz="2200" b="1" dirty="0" smtClean="0">
                <a:latin typeface="Courier New" pitchFamily="49" charset="0"/>
              </a:rPr>
              <a:t> </a:t>
            </a:r>
            <a:r>
              <a:rPr lang="en-US" sz="2200" b="1" i="1" dirty="0" smtClean="0">
                <a:latin typeface="Courier New" pitchFamily="49" charset="0"/>
              </a:rPr>
              <a:t>m distance[0,c] = 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b="1" dirty="0" smtClean="0">
                <a:latin typeface="Courier New" pitchFamily="49" charset="0"/>
              </a:rPr>
              <a:t>FOR </a:t>
            </a:r>
            <a:r>
              <a:rPr lang="en-US" sz="2200" dirty="0" smtClean="0">
                <a:latin typeface="Courier New" pitchFamily="49" charset="0"/>
              </a:rPr>
              <a:t>each</a:t>
            </a:r>
            <a:r>
              <a:rPr lang="en-US" sz="2200" i="1" dirty="0" smtClean="0">
                <a:latin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</a:rPr>
              <a:t>row </a:t>
            </a:r>
            <a:r>
              <a:rPr lang="en-US" sz="2200" i="1" dirty="0" smtClean="0">
                <a:latin typeface="Courier New" pitchFamily="49" charset="0"/>
              </a:rPr>
              <a:t>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i="1" dirty="0" smtClean="0">
                <a:latin typeface="Courier New" pitchFamily="49" charset="0"/>
              </a:rPr>
              <a:t>  </a:t>
            </a:r>
            <a:r>
              <a:rPr lang="en-US" sz="2200" b="1" dirty="0" smtClean="0">
                <a:latin typeface="Courier New" pitchFamily="49" charset="0"/>
              </a:rPr>
              <a:t>FOR</a:t>
            </a:r>
            <a:r>
              <a:rPr lang="en-US" sz="2200" b="1" i="1" dirty="0" smtClean="0">
                <a:latin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</a:rPr>
              <a:t>each column </a:t>
            </a:r>
            <a:r>
              <a:rPr lang="en-US" sz="2200" i="1" dirty="0" smtClean="0">
                <a:latin typeface="Courier New" pitchFamily="49" charset="0"/>
              </a:rPr>
              <a:t>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i="1" dirty="0" smtClean="0">
                <a:latin typeface="Courier New" pitchFamily="49" charset="0"/>
              </a:rPr>
              <a:t>     </a:t>
            </a:r>
            <a:r>
              <a:rPr lang="en-US" sz="2200" b="1" dirty="0" smtClean="0">
                <a:latin typeface="Courier New" pitchFamily="49" charset="0"/>
              </a:rPr>
              <a:t>IF</a:t>
            </a:r>
            <a:r>
              <a:rPr lang="en-US" sz="2200" i="1" dirty="0" smtClean="0">
                <a:latin typeface="Courier New" pitchFamily="49" charset="0"/>
              </a:rPr>
              <a:t> source[r]=target[c]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i="1" dirty="0" smtClean="0">
                <a:latin typeface="Courier New" pitchFamily="49" charset="0"/>
              </a:rPr>
              <a:t>          cost =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i="1" dirty="0" smtClean="0">
                <a:latin typeface="Courier New" pitchFamily="49" charset="0"/>
              </a:rPr>
              <a:t>     </a:t>
            </a:r>
            <a:r>
              <a:rPr lang="en-US" sz="2200" b="1" dirty="0" smtClean="0">
                <a:latin typeface="Courier New" pitchFamily="49" charset="0"/>
              </a:rPr>
              <a:t>ELSE</a:t>
            </a:r>
            <a:r>
              <a:rPr lang="en-US" sz="2200" i="1" dirty="0" smtClean="0">
                <a:latin typeface="Courier New" pitchFamily="49" charset="0"/>
              </a:rPr>
              <a:t> cost =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i="1" dirty="0" smtClean="0">
                <a:latin typeface="Courier New" pitchFamily="49" charset="0"/>
              </a:rPr>
              <a:t>     distance[</a:t>
            </a:r>
            <a:r>
              <a:rPr lang="en-US" sz="2200" i="1" dirty="0" err="1" smtClean="0">
                <a:latin typeface="Courier New" pitchFamily="49" charset="0"/>
              </a:rPr>
              <a:t>r,c</a:t>
            </a:r>
            <a:r>
              <a:rPr lang="en-US" sz="2200" i="1" dirty="0" smtClean="0">
                <a:latin typeface="Courier New" pitchFamily="49" charset="0"/>
              </a:rPr>
              <a:t>]=minimum of</a:t>
            </a:r>
            <a:br>
              <a:rPr lang="en-US" sz="2200" i="1" dirty="0" smtClean="0">
                <a:latin typeface="Courier New" pitchFamily="49" charset="0"/>
              </a:rPr>
            </a:br>
            <a:r>
              <a:rPr lang="en-US" sz="2200" i="1" dirty="0" smtClean="0">
                <a:latin typeface="Courier New" pitchFamily="49" charset="0"/>
              </a:rPr>
              <a:t>     distance[r-1,c] </a:t>
            </a:r>
            <a:r>
              <a:rPr lang="en-US" sz="2200" dirty="0" smtClean="0">
                <a:latin typeface="Courier New" pitchFamily="49" charset="0"/>
              </a:rPr>
              <a:t>+ 1,      //insertion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baseline="-25000" dirty="0" smtClean="0">
                <a:latin typeface="Courier New" pitchFamily="49" charset="0"/>
              </a:rPr>
              <a:t>           </a:t>
            </a:r>
            <a:r>
              <a:rPr lang="en-US" sz="2200" dirty="0" smtClean="0">
                <a:latin typeface="Courier New" pitchFamily="49" charset="0"/>
              </a:rPr>
              <a:t>distance</a:t>
            </a:r>
            <a:r>
              <a:rPr lang="en-US" sz="2200" i="1" dirty="0" smtClean="0">
                <a:latin typeface="Courier New" pitchFamily="49" charset="0"/>
              </a:rPr>
              <a:t>[r,</a:t>
            </a:r>
            <a:r>
              <a:rPr lang="en-US" sz="2200" dirty="0" smtClean="0">
                <a:latin typeface="Courier New" pitchFamily="49" charset="0"/>
              </a:rPr>
              <a:t> c-1] + 1,     //deletion</a:t>
            </a:r>
            <a:endParaRPr lang="en-US" sz="2200" b="1" i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 smtClean="0">
                <a:latin typeface="Courier New" pitchFamily="49" charset="0"/>
              </a:rPr>
              <a:t>   and </a:t>
            </a:r>
            <a:r>
              <a:rPr lang="en-US" sz="2200" i="1" dirty="0" smtClean="0">
                <a:latin typeface="Courier New" pitchFamily="49" charset="0"/>
              </a:rPr>
              <a:t>distance[r-1,c-1] + cost) </a:t>
            </a:r>
            <a:r>
              <a:rPr lang="en-US" sz="2200" dirty="0" smtClean="0">
                <a:latin typeface="Courier New" pitchFamily="49" charset="0"/>
              </a:rPr>
              <a:t>//</a:t>
            </a:r>
            <a:r>
              <a:rPr lang="en-US" sz="2200" i="1" dirty="0" smtClean="0">
                <a:latin typeface="Courier New" pitchFamily="49" charset="0"/>
              </a:rPr>
              <a:t>substitution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 smtClean="0">
                <a:latin typeface="Courier New" pitchFamily="49" charset="0"/>
              </a:rPr>
              <a:t>Result is in</a:t>
            </a:r>
            <a:r>
              <a:rPr lang="en-US" sz="2200" i="1" dirty="0" smtClean="0">
                <a:latin typeface="Courier New" pitchFamily="49" charset="0"/>
              </a:rPr>
              <a:t> distance[</a:t>
            </a:r>
            <a:r>
              <a:rPr lang="en-US" sz="2200" i="1" dirty="0" err="1" smtClean="0">
                <a:latin typeface="Courier New" pitchFamily="49" charset="0"/>
              </a:rPr>
              <a:t>n,m</a:t>
            </a:r>
            <a:r>
              <a:rPr lang="en-US" sz="2200" i="1" dirty="0" smtClean="0">
                <a:latin typeface="Courier New" pitchFamily="49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Example</a:t>
            </a:r>
          </a:p>
        </p:txBody>
      </p:sp>
      <p:sp>
        <p:nvSpPr>
          <p:cNvPr id="18435" name="Rectangle 232"/>
          <p:cNvSpPr>
            <a:spLocks noGrp="1" noChangeArrowheads="1"/>
          </p:cNvSpPr>
          <p:nvPr>
            <p:ph idx="1"/>
          </p:nvPr>
        </p:nvSpPr>
        <p:spPr>
          <a:xfrm>
            <a:off x="685800" y="533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b="1" smtClean="0"/>
              <a:t>Source</a:t>
            </a:r>
            <a:r>
              <a:rPr lang="en-US" sz="2800" smtClean="0"/>
              <a:t>: GAMBOL, </a:t>
            </a:r>
            <a:r>
              <a:rPr lang="en-US" sz="2800" b="1" smtClean="0"/>
              <a:t>Target</a:t>
            </a:r>
            <a:r>
              <a:rPr lang="en-US" sz="2800" smtClean="0"/>
              <a:t>: GUMBO</a:t>
            </a:r>
          </a:p>
          <a:p>
            <a:pPr eaLnBrk="1" hangingPunct="1"/>
            <a:r>
              <a:rPr lang="en-US" sz="2800" b="1" smtClean="0"/>
              <a:t>Algorithm Step</a:t>
            </a:r>
            <a:r>
              <a:rPr lang="en-US" sz="2800" smtClean="0"/>
              <a:t>: Initialization</a:t>
            </a:r>
          </a:p>
        </p:txBody>
      </p:sp>
      <p:graphicFrame>
        <p:nvGraphicFramePr>
          <p:cNvPr id="23709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15382"/>
              </p:ext>
            </p:extLst>
          </p:nvPr>
        </p:nvGraphicFramePr>
        <p:xfrm>
          <a:off x="2819400" y="1397000"/>
          <a:ext cx="3581400" cy="3632200"/>
        </p:xfrm>
        <a:graphic>
          <a:graphicData uri="http://schemas.openxmlformats.org/drawingml/2006/table">
            <a:tbl>
              <a:tblPr/>
              <a:tblGrid>
                <a:gridCol w="552450"/>
                <a:gridCol w="549275"/>
                <a:gridCol w="555625"/>
                <a:gridCol w="550863"/>
                <a:gridCol w="552450"/>
                <a:gridCol w="385762"/>
                <a:gridCol w="434975"/>
              </a:tblGrid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33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b="1" smtClean="0"/>
              <a:t>Source</a:t>
            </a:r>
            <a:r>
              <a:rPr lang="en-US" sz="2800" smtClean="0"/>
              <a:t>: GAMBOL, </a:t>
            </a:r>
            <a:r>
              <a:rPr lang="en-US" sz="2800" b="1" smtClean="0"/>
              <a:t>Target</a:t>
            </a:r>
            <a:r>
              <a:rPr lang="en-US" sz="2800" smtClean="0"/>
              <a:t>: GUMBO</a:t>
            </a:r>
          </a:p>
          <a:p>
            <a:pPr eaLnBrk="1" hangingPunct="1"/>
            <a:r>
              <a:rPr lang="en-US" sz="2800" b="1" smtClean="0"/>
              <a:t>Algorithm Step</a:t>
            </a:r>
            <a:r>
              <a:rPr lang="en-US" sz="2800" smtClean="0"/>
              <a:t>: Column 1</a:t>
            </a:r>
          </a:p>
        </p:txBody>
      </p:sp>
      <p:graphicFrame>
        <p:nvGraphicFramePr>
          <p:cNvPr id="2560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853420"/>
              </p:ext>
            </p:extLst>
          </p:nvPr>
        </p:nvGraphicFramePr>
        <p:xfrm>
          <a:off x="2819400" y="1473200"/>
          <a:ext cx="3581400" cy="3632200"/>
        </p:xfrm>
        <a:graphic>
          <a:graphicData uri="http://schemas.openxmlformats.org/drawingml/2006/table">
            <a:tbl>
              <a:tblPr/>
              <a:tblGrid>
                <a:gridCol w="552450"/>
                <a:gridCol w="549275"/>
                <a:gridCol w="555625"/>
                <a:gridCol w="550863"/>
                <a:gridCol w="552450"/>
                <a:gridCol w="385762"/>
                <a:gridCol w="434975"/>
              </a:tblGrid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33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b="1" smtClean="0"/>
              <a:t>Source</a:t>
            </a:r>
            <a:r>
              <a:rPr lang="en-US" sz="2800" smtClean="0"/>
              <a:t>: GAMBOL, </a:t>
            </a:r>
            <a:r>
              <a:rPr lang="en-US" sz="2800" b="1" smtClean="0"/>
              <a:t>Target</a:t>
            </a:r>
            <a:r>
              <a:rPr lang="en-US" sz="2800" smtClean="0"/>
              <a:t>: GUMBO</a:t>
            </a:r>
          </a:p>
          <a:p>
            <a:pPr eaLnBrk="1" hangingPunct="1"/>
            <a:r>
              <a:rPr lang="en-US" sz="2800" b="1" smtClean="0"/>
              <a:t>Algorithm Step</a:t>
            </a:r>
            <a:r>
              <a:rPr lang="en-US" sz="2800" smtClean="0"/>
              <a:t>: Column 2</a:t>
            </a:r>
          </a:p>
        </p:txBody>
      </p:sp>
      <p:graphicFrame>
        <p:nvGraphicFramePr>
          <p:cNvPr id="276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310927"/>
              </p:ext>
            </p:extLst>
          </p:nvPr>
        </p:nvGraphicFramePr>
        <p:xfrm>
          <a:off x="2819400" y="1397000"/>
          <a:ext cx="3581400" cy="3632200"/>
        </p:xfrm>
        <a:graphic>
          <a:graphicData uri="http://schemas.openxmlformats.org/drawingml/2006/table">
            <a:tbl>
              <a:tblPr/>
              <a:tblGrid>
                <a:gridCol w="552450"/>
                <a:gridCol w="549275"/>
                <a:gridCol w="555625"/>
                <a:gridCol w="550863"/>
                <a:gridCol w="552450"/>
                <a:gridCol w="385762"/>
                <a:gridCol w="434975"/>
              </a:tblGrid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33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b="1" smtClean="0"/>
              <a:t>Source</a:t>
            </a:r>
            <a:r>
              <a:rPr lang="en-US" sz="2800" smtClean="0"/>
              <a:t>: GAMBOL, </a:t>
            </a:r>
            <a:r>
              <a:rPr lang="en-US" sz="2800" b="1" smtClean="0"/>
              <a:t>Target</a:t>
            </a:r>
            <a:r>
              <a:rPr lang="en-US" sz="2800" smtClean="0"/>
              <a:t>: GUMBO</a:t>
            </a:r>
          </a:p>
          <a:p>
            <a:pPr eaLnBrk="1" hangingPunct="1"/>
            <a:r>
              <a:rPr lang="en-US" sz="2800" b="1" smtClean="0"/>
              <a:t>Algorithm Step</a:t>
            </a:r>
            <a:r>
              <a:rPr lang="en-US" sz="2800" smtClean="0"/>
              <a:t>: Column 3</a:t>
            </a:r>
          </a:p>
        </p:txBody>
      </p:sp>
      <p:graphicFrame>
        <p:nvGraphicFramePr>
          <p:cNvPr id="297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938049"/>
              </p:ext>
            </p:extLst>
          </p:nvPr>
        </p:nvGraphicFramePr>
        <p:xfrm>
          <a:off x="2819400" y="1473200"/>
          <a:ext cx="3581400" cy="3632200"/>
        </p:xfrm>
        <a:graphic>
          <a:graphicData uri="http://schemas.openxmlformats.org/drawingml/2006/table">
            <a:tbl>
              <a:tblPr/>
              <a:tblGrid>
                <a:gridCol w="552450"/>
                <a:gridCol w="549275"/>
                <a:gridCol w="555625"/>
                <a:gridCol w="550863"/>
                <a:gridCol w="552450"/>
                <a:gridCol w="385762"/>
                <a:gridCol w="434975"/>
              </a:tblGrid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33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b="1" smtClean="0"/>
              <a:t>Source</a:t>
            </a:r>
            <a:r>
              <a:rPr lang="en-US" sz="2800" smtClean="0"/>
              <a:t>: GAMBOL, </a:t>
            </a:r>
            <a:r>
              <a:rPr lang="en-US" sz="2800" b="1" smtClean="0"/>
              <a:t>Target</a:t>
            </a:r>
            <a:r>
              <a:rPr lang="en-US" sz="2800" smtClean="0"/>
              <a:t>: GUMBO</a:t>
            </a:r>
          </a:p>
          <a:p>
            <a:pPr eaLnBrk="1" hangingPunct="1"/>
            <a:r>
              <a:rPr lang="en-US" sz="2800" b="1" smtClean="0"/>
              <a:t>Algorithm Step</a:t>
            </a:r>
            <a:r>
              <a:rPr lang="en-US" sz="2800" smtClean="0"/>
              <a:t>: Column 4</a:t>
            </a:r>
          </a:p>
        </p:txBody>
      </p:sp>
      <p:graphicFrame>
        <p:nvGraphicFramePr>
          <p:cNvPr id="3584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099926"/>
              </p:ext>
            </p:extLst>
          </p:nvPr>
        </p:nvGraphicFramePr>
        <p:xfrm>
          <a:off x="2819400" y="1397000"/>
          <a:ext cx="3581400" cy="3632200"/>
        </p:xfrm>
        <a:graphic>
          <a:graphicData uri="http://schemas.openxmlformats.org/drawingml/2006/table">
            <a:tbl>
              <a:tblPr/>
              <a:tblGrid>
                <a:gridCol w="552450"/>
                <a:gridCol w="549275"/>
                <a:gridCol w="555625"/>
                <a:gridCol w="550863"/>
                <a:gridCol w="552450"/>
                <a:gridCol w="385762"/>
                <a:gridCol w="434975"/>
              </a:tblGrid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Source</a:t>
            </a:r>
            <a:r>
              <a:rPr lang="en-US" sz="2800" smtClean="0"/>
              <a:t>: GAMBOL, </a:t>
            </a:r>
            <a:r>
              <a:rPr lang="en-US" sz="2800" b="1" smtClean="0"/>
              <a:t>Target</a:t>
            </a:r>
            <a:r>
              <a:rPr lang="en-US" sz="2800" smtClean="0"/>
              <a:t>: GUMBO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Algorithm Step</a:t>
            </a:r>
            <a:r>
              <a:rPr lang="en-US" sz="2800" smtClean="0"/>
              <a:t>: Column 5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Result:</a:t>
            </a:r>
            <a:r>
              <a:rPr lang="en-US" sz="2800" smtClean="0"/>
              <a:t> Distance equals 2</a:t>
            </a:r>
          </a:p>
        </p:txBody>
      </p:sp>
      <p:graphicFrame>
        <p:nvGraphicFramePr>
          <p:cNvPr id="378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047271"/>
              </p:ext>
            </p:extLst>
          </p:nvPr>
        </p:nvGraphicFramePr>
        <p:xfrm>
          <a:off x="2819400" y="1320800"/>
          <a:ext cx="3581400" cy="3632200"/>
        </p:xfrm>
        <a:graphic>
          <a:graphicData uri="http://schemas.openxmlformats.org/drawingml/2006/table">
            <a:tbl>
              <a:tblPr/>
              <a:tblGrid>
                <a:gridCol w="552450"/>
                <a:gridCol w="549275"/>
                <a:gridCol w="555625"/>
                <a:gridCol w="550863"/>
                <a:gridCol w="552450"/>
                <a:gridCol w="385762"/>
                <a:gridCol w="434975"/>
              </a:tblGrid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Another Example</a:t>
            </a:r>
          </a:p>
        </p:txBody>
      </p:sp>
      <p:graphicFrame>
        <p:nvGraphicFramePr>
          <p:cNvPr id="42145" name="Group 16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14981157"/>
              </p:ext>
            </p:extLst>
          </p:nvPr>
        </p:nvGraphicFramePr>
        <p:xfrm>
          <a:off x="2057400" y="1584322"/>
          <a:ext cx="5257799" cy="4359278"/>
        </p:xfrm>
        <a:graphic>
          <a:graphicData uri="http://schemas.openxmlformats.org/drawingml/2006/table">
            <a:tbl>
              <a:tblPr/>
              <a:tblGrid>
                <a:gridCol w="478506"/>
                <a:gridCol w="476584"/>
                <a:gridCol w="478505"/>
                <a:gridCol w="471405"/>
                <a:gridCol w="483687"/>
                <a:gridCol w="480428"/>
                <a:gridCol w="476584"/>
                <a:gridCol w="478505"/>
                <a:gridCol w="478506"/>
                <a:gridCol w="476584"/>
                <a:gridCol w="478505"/>
              </a:tblGrid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Implementation approaches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en-US" b="1" dirty="0">
                <a:solidFill>
                  <a:srgbClr val="000000"/>
                </a:solidFill>
                <a:latin typeface="Times New Roman" pitchFamily="18" charset="0"/>
              </a:rPr>
            </a:br>
            <a:endParaRPr lang="en-US" b="1" dirty="0"/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6E638AA-5472-460F-99FB-C60DC7484677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11933" y="1371600"/>
            <a:ext cx="8324850" cy="408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127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000000"/>
                </a:solidFill>
                <a:cs typeface="+mn-cs"/>
              </a:rPr>
              <a:t>Definition</a:t>
            </a:r>
            <a:r>
              <a:rPr lang="en-US" dirty="0" smtClean="0">
                <a:solidFill>
                  <a:srgbClr val="000000"/>
                </a:solidFill>
                <a:cs typeface="+mn-cs"/>
              </a:rPr>
              <a:t>: Nesting small decision problems inside larger decisions (Richard Bellman)</a:t>
            </a:r>
            <a:endParaRPr lang="en-US" baseline="30000" dirty="0" smtClean="0">
              <a:solidFill>
                <a:srgbClr val="000000"/>
              </a:solidFill>
              <a:cs typeface="+mn-cs"/>
            </a:endParaRPr>
          </a:p>
          <a:p>
            <a:pPr>
              <a:lnSpc>
                <a:spcPct val="90000"/>
              </a:lnSpc>
              <a:defRPr/>
            </a:pPr>
            <a:endParaRPr lang="en-US" baseline="30000" dirty="0" smtClean="0">
              <a:solidFill>
                <a:srgbClr val="000000"/>
              </a:solidFill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cs typeface="+mn-cs"/>
              </a:rPr>
              <a:t>Two approaches:</a:t>
            </a:r>
          </a:p>
          <a:p>
            <a:pPr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solidFill>
                  <a:srgbClr val="000000"/>
                </a:solidFill>
                <a:cs typeface="+mn-cs"/>
              </a:rPr>
              <a:t>1.	</a:t>
            </a:r>
            <a:r>
              <a:rPr lang="en-US" b="1" dirty="0" smtClean="0">
                <a:solidFill>
                  <a:srgbClr val="800000"/>
                </a:solidFill>
                <a:cs typeface="+mn-cs"/>
              </a:rPr>
              <a:t>Top </a:t>
            </a:r>
            <a:r>
              <a:rPr lang="en-US" b="1" dirty="0" smtClean="0">
                <a:solidFill>
                  <a:srgbClr val="800000"/>
                </a:solidFill>
                <a:cs typeface="+mn-cs"/>
              </a:rPr>
              <a:t>Down Recursion</a:t>
            </a:r>
            <a:r>
              <a:rPr lang="en-US" dirty="0" smtClean="0">
                <a:solidFill>
                  <a:srgbClr val="800000"/>
                </a:solidFill>
                <a:cs typeface="+mn-cs"/>
              </a:rPr>
              <a:t>:</a:t>
            </a:r>
            <a:r>
              <a:rPr lang="en-US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+mn-cs"/>
              </a:rPr>
              <a:t>Start out with a method call to compute a final solution. The method proceeds to solve sub-problems of the same kind. Eventually the algorithm reaches and solves the “base case.” The algorithm can avoid repetitive calculations by storing the answers to the sub-problems for later access.</a:t>
            </a:r>
            <a:br>
              <a:rPr lang="en-US" dirty="0" smtClean="0">
                <a:solidFill>
                  <a:srgbClr val="000000"/>
                </a:solidFill>
                <a:cs typeface="+mn-cs"/>
              </a:rPr>
            </a:br>
            <a:endParaRPr lang="en-US" dirty="0" smtClean="0">
              <a:solidFill>
                <a:srgbClr val="000000"/>
              </a:solidFill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cs typeface="+mn-cs"/>
              </a:rPr>
              <a:t>2.	</a:t>
            </a:r>
            <a:r>
              <a:rPr lang="en-US" b="1" dirty="0" smtClean="0">
                <a:solidFill>
                  <a:srgbClr val="800000"/>
                </a:solidFill>
                <a:cs typeface="+mn-cs"/>
              </a:rPr>
              <a:t>Bottom </a:t>
            </a:r>
            <a:r>
              <a:rPr lang="en-US" b="1" dirty="0" smtClean="0">
                <a:solidFill>
                  <a:srgbClr val="800000"/>
                </a:solidFill>
                <a:cs typeface="+mn-cs"/>
              </a:rPr>
              <a:t>Up Dynamic Program</a:t>
            </a:r>
            <a:r>
              <a:rPr lang="en-US" dirty="0" smtClean="0">
                <a:solidFill>
                  <a:srgbClr val="800000"/>
                </a:solidFill>
                <a:cs typeface="+mn-cs"/>
              </a:rPr>
              <a:t>:</a:t>
            </a:r>
            <a:r>
              <a:rPr lang="en-US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+mn-cs"/>
              </a:rPr>
              <a:t>Start with the base cases, and work upwards, using previous results to reach the final answer.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916" y="5943600"/>
            <a:ext cx="8986884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The examples on </a:t>
            </a:r>
            <a:r>
              <a:rPr lang="en-US" sz="2400" dirty="0" smtClean="0"/>
              <a:t>this set of </a:t>
            </a:r>
            <a:r>
              <a:rPr lang="en-US" sz="2400" dirty="0"/>
              <a:t>slides </a:t>
            </a:r>
            <a:r>
              <a:rPr lang="en-US" sz="2400" dirty="0" smtClean="0"/>
              <a:t>follow </a:t>
            </a:r>
            <a:r>
              <a:rPr lang="en-US" sz="2400" dirty="0"/>
              <a:t>use the bottom up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Comparing Audio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Patterns</a:t>
            </a:r>
            <a:r>
              <a:rPr lang="en-US" dirty="0" smtClean="0"/>
              <a:t>: Database of audio samples. Match to the ones that are closest</a:t>
            </a:r>
            <a:br>
              <a:rPr lang="en-US" dirty="0" smtClean="0"/>
            </a:br>
            <a:endParaRPr lang="en-US" sz="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Templates</a:t>
            </a:r>
            <a:r>
              <a:rPr lang="en-US" dirty="0" smtClean="0"/>
              <a:t>:  Database of features extracted from audio samples</a:t>
            </a:r>
            <a:br>
              <a:rPr lang="en-US" dirty="0" smtClean="0"/>
            </a:br>
            <a:endParaRPr lang="en-US" sz="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Training</a:t>
            </a:r>
            <a:r>
              <a:rPr lang="en-US" dirty="0" smtClean="0"/>
              <a:t>: Use a training set to create a vector of patterns or </a:t>
            </a:r>
            <a:r>
              <a:rPr lang="en-US" dirty="0" smtClean="0"/>
              <a:t>templates for comparison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Distortion Measure</a:t>
            </a:r>
            <a:r>
              <a:rPr lang="en-US" dirty="0" smtClean="0"/>
              <a:t>: algorithm to measure how far a pair of templates or patterns are apart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04800" y="503238"/>
            <a:ext cx="8686800" cy="792162"/>
          </a:xfrm>
        </p:spPr>
        <p:txBody>
          <a:bodyPr/>
          <a:lstStyle/>
          <a:p>
            <a:pPr eaLnBrk="1" hangingPunct="1"/>
            <a:r>
              <a:rPr lang="en-US" dirty="0" smtClean="0"/>
              <a:t>Doe</a:t>
            </a:r>
            <a:r>
              <a:rPr lang="en-US" dirty="0" smtClean="0"/>
              <a:t>s Minimum Edit </a:t>
            </a:r>
            <a:r>
              <a:rPr lang="en-US" dirty="0" smtClean="0"/>
              <a:t>Distance </a:t>
            </a:r>
            <a:r>
              <a:rPr lang="en-US" dirty="0" smtClean="0"/>
              <a:t>Apply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724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Maybe:</a:t>
            </a:r>
            <a:r>
              <a:rPr lang="en-US" sz="2200" b="1" dirty="0" smtClean="0"/>
              <a:t> </a:t>
            </a:r>
            <a:r>
              <a:rPr lang="en-US" sz="2200" dirty="0" smtClean="0"/>
              <a:t>Total </a:t>
            </a:r>
            <a:r>
              <a:rPr lang="en-US" sz="2200" dirty="0"/>
              <a:t>d</a:t>
            </a:r>
            <a:r>
              <a:rPr lang="en-US" sz="2200" dirty="0" smtClean="0"/>
              <a:t>istortion is a sum of partial distortions in an audio signal; therefore, a </a:t>
            </a:r>
            <a:r>
              <a:rPr lang="en-US" sz="2200" dirty="0" smtClean="0"/>
              <a:t>dynamic programming approach may work</a:t>
            </a:r>
          </a:p>
          <a:p>
            <a:pPr eaLnBrk="1" hangingPunct="1"/>
            <a:r>
              <a:rPr lang="en-US" sz="2800" b="1" dirty="0" smtClean="0"/>
              <a:t>Issues</a:t>
            </a:r>
          </a:p>
          <a:p>
            <a:pPr lvl="1" eaLnBrk="1" hangingPunct="1"/>
            <a:r>
              <a:rPr lang="en-US" sz="2200" dirty="0" smtClean="0"/>
              <a:t>The algorithm may be too slow</a:t>
            </a:r>
          </a:p>
          <a:p>
            <a:pPr lvl="1" eaLnBrk="1" hangingPunct="1"/>
            <a:r>
              <a:rPr lang="en-US" sz="2200" dirty="0" smtClean="0"/>
              <a:t>A binary equal or not equal comparison does not work</a:t>
            </a:r>
          </a:p>
          <a:p>
            <a:pPr lvl="1" eaLnBrk="1" hangingPunct="1"/>
            <a:r>
              <a:rPr lang="en-US" sz="2200" dirty="0" smtClean="0"/>
              <a:t>A </a:t>
            </a:r>
            <a:r>
              <a:rPr lang="en-US" sz="2200" dirty="0" smtClean="0"/>
              <a:t>distortion </a:t>
            </a:r>
            <a:r>
              <a:rPr lang="en-US" sz="2200" dirty="0" smtClean="0"/>
              <a:t>metric is needed</a:t>
            </a:r>
          </a:p>
          <a:p>
            <a:pPr lvl="1" eaLnBrk="1" hangingPunct="1"/>
            <a:r>
              <a:rPr lang="en-US" sz="2200" dirty="0" smtClean="0"/>
              <a:t>Speaking rates change, even with a single speaker</a:t>
            </a:r>
          </a:p>
          <a:p>
            <a:pPr lvl="1" eaLnBrk="1" hangingPunct="1"/>
            <a:r>
              <a:rPr lang="en-US" sz="2200" dirty="0" smtClean="0"/>
              <a:t>Do we compare the raw data or frame-based features?</a:t>
            </a:r>
          </a:p>
          <a:p>
            <a:pPr lvl="1" eaLnBrk="1" hangingPunct="1"/>
            <a:r>
              <a:rPr lang="en-US" sz="2200" dirty="0" smtClean="0"/>
              <a:t>Do we assign cost to adjacent cells or to those further away?</a:t>
            </a:r>
          </a:p>
          <a:p>
            <a:pPr lvl="1" eaLnBrk="1" hangingPunct="1"/>
            <a:r>
              <a:rPr lang="en-US" sz="2200" i="1" dirty="0" smtClean="0"/>
              <a:t>Other issues</a:t>
            </a:r>
            <a:r>
              <a:rPr lang="en-US" sz="2200" dirty="0" smtClean="0"/>
              <a:t>: Phase, energy, pitch misalignment, Presence of noise, length of vowels, Phoneme pronunciation variances, etc</a:t>
            </a:r>
            <a:r>
              <a:rPr lang="en-US" sz="2200" dirty="0" smtClean="0"/>
              <a:t>.</a:t>
            </a:r>
            <a:endParaRPr lang="en-US" sz="2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04800" y="6199188"/>
            <a:ext cx="8610600" cy="4302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/>
              <a:t>Incorrect comparisons occur when the algorithm isn’t carefully designed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457200" y="1327150"/>
            <a:ext cx="8147050" cy="425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  <a:ex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Goal: Find “best” alignment between pairs of audio frames</a:t>
            </a:r>
          </a:p>
        </p:txBody>
      </p:sp>
      <p:sp>
        <p:nvSpPr>
          <p:cNvPr id="89105" name="Line 17"/>
          <p:cNvSpPr>
            <a:spLocks noChangeShapeType="1"/>
          </p:cNvSpPr>
          <p:nvPr/>
        </p:nvSpPr>
        <p:spPr bwMode="auto">
          <a:xfrm>
            <a:off x="1617663" y="1654175"/>
            <a:ext cx="0" cy="835025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89106" name="Line 18"/>
          <p:cNvSpPr>
            <a:spLocks noChangeShapeType="1"/>
          </p:cNvSpPr>
          <p:nvPr/>
        </p:nvSpPr>
        <p:spPr bwMode="auto">
          <a:xfrm>
            <a:off x="1958975" y="1654175"/>
            <a:ext cx="0" cy="847725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89109" name="Line 21"/>
          <p:cNvSpPr>
            <a:spLocks noChangeShapeType="1"/>
          </p:cNvSpPr>
          <p:nvPr/>
        </p:nvSpPr>
        <p:spPr bwMode="auto">
          <a:xfrm>
            <a:off x="7464425" y="1654175"/>
            <a:ext cx="0" cy="847725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4675" y="1895475"/>
            <a:ext cx="7862888" cy="1990725"/>
            <a:chOff x="574675" y="1666875"/>
            <a:chExt cx="7862888" cy="1990725"/>
          </a:xfrm>
        </p:grpSpPr>
        <p:grpSp>
          <p:nvGrpSpPr>
            <p:cNvPr id="26626" name="Group 2"/>
            <p:cNvGrpSpPr>
              <a:grpSpLocks/>
            </p:cNvGrpSpPr>
            <p:nvPr/>
          </p:nvGrpSpPr>
          <p:grpSpPr bwMode="auto">
            <a:xfrm>
              <a:off x="1103313" y="2830513"/>
              <a:ext cx="6924675" cy="777875"/>
              <a:chOff x="695" y="1541"/>
              <a:chExt cx="4362" cy="490"/>
            </a:xfrm>
          </p:grpSpPr>
          <p:pic>
            <p:nvPicPr>
              <p:cNvPr id="26725" name="Picture 3" descr="dtw_ex1a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5" y="1550"/>
                <a:ext cx="253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726" name="Picture 4" descr="dtw_ex1b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2" y="1551"/>
                <a:ext cx="278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727" name="Picture 5" descr="dtw_ex1c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10" y="1550"/>
                <a:ext cx="834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728" name="Picture 6" descr="dtw_ex1d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" y="1554"/>
                <a:ext cx="670" cy="4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729" name="Picture 7" descr="dtw_ex1e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07" y="1545"/>
                <a:ext cx="1859" cy="4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730" name="Picture 8" descr="dtw_ex1f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67" y="1541"/>
                <a:ext cx="49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6627" name="Picture 9" descr="dtw_ex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4425" y="1670050"/>
              <a:ext cx="73120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9100" name="Rectangle 12"/>
            <p:cNvSpPr>
              <a:spLocks noChangeArrowheads="1"/>
            </p:cNvSpPr>
            <p:nvPr/>
          </p:nvSpPr>
          <p:spPr bwMode="auto">
            <a:xfrm>
              <a:off x="1109663" y="1666875"/>
              <a:ext cx="7327900" cy="835025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01" name="Rectangle 13"/>
            <p:cNvSpPr>
              <a:spLocks noChangeArrowheads="1"/>
            </p:cNvSpPr>
            <p:nvPr/>
          </p:nvSpPr>
          <p:spPr bwMode="auto">
            <a:xfrm>
              <a:off x="1109663" y="2822575"/>
              <a:ext cx="6927850" cy="835025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02" name="Text Box 14"/>
            <p:cNvSpPr txBox="1">
              <a:spLocks noChangeArrowheads="1"/>
            </p:cNvSpPr>
            <p:nvPr/>
          </p:nvSpPr>
          <p:spPr bwMode="auto">
            <a:xfrm>
              <a:off x="574675" y="1903413"/>
              <a:ext cx="608013" cy="420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ct val="90000"/>
                </a:lnSpc>
                <a:defRPr/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(A)</a:t>
              </a:r>
            </a:p>
          </p:txBody>
        </p:sp>
        <p:sp>
          <p:nvSpPr>
            <p:cNvPr id="89103" name="Text Box 15"/>
            <p:cNvSpPr txBox="1">
              <a:spLocks noChangeArrowheads="1"/>
            </p:cNvSpPr>
            <p:nvPr/>
          </p:nvSpPr>
          <p:spPr bwMode="auto">
            <a:xfrm>
              <a:off x="574675" y="3057525"/>
              <a:ext cx="590550" cy="4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ct val="90000"/>
                </a:lnSpc>
                <a:defRPr/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(B)</a:t>
              </a:r>
            </a:p>
          </p:txBody>
        </p:sp>
        <p:sp>
          <p:nvSpPr>
            <p:cNvPr id="89107" name="Line 19"/>
            <p:cNvSpPr>
              <a:spLocks noChangeShapeType="1"/>
            </p:cNvSpPr>
            <p:nvPr/>
          </p:nvSpPr>
          <p:spPr bwMode="auto">
            <a:xfrm>
              <a:off x="3473450" y="1666875"/>
              <a:ext cx="0" cy="8350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08" name="Line 20"/>
            <p:cNvSpPr>
              <a:spLocks noChangeShapeType="1"/>
            </p:cNvSpPr>
            <p:nvPr/>
          </p:nvSpPr>
          <p:spPr bwMode="auto">
            <a:xfrm>
              <a:off x="4232275" y="1666875"/>
              <a:ext cx="0" cy="8223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10" name="Line 22"/>
            <p:cNvSpPr>
              <a:spLocks noChangeShapeType="1"/>
            </p:cNvSpPr>
            <p:nvPr/>
          </p:nvSpPr>
          <p:spPr bwMode="auto">
            <a:xfrm>
              <a:off x="1527175" y="2827338"/>
              <a:ext cx="0" cy="82867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11" name="Line 23"/>
            <p:cNvSpPr>
              <a:spLocks noChangeShapeType="1"/>
            </p:cNvSpPr>
            <p:nvPr/>
          </p:nvSpPr>
          <p:spPr bwMode="auto">
            <a:xfrm>
              <a:off x="1930400" y="2814638"/>
              <a:ext cx="0" cy="84137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12" name="Line 24"/>
            <p:cNvSpPr>
              <a:spLocks noChangeShapeType="1"/>
            </p:cNvSpPr>
            <p:nvPr/>
          </p:nvSpPr>
          <p:spPr bwMode="auto">
            <a:xfrm flipH="1">
              <a:off x="3194050" y="2827338"/>
              <a:ext cx="12700" cy="82867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13" name="Line 25"/>
            <p:cNvSpPr>
              <a:spLocks noChangeShapeType="1"/>
            </p:cNvSpPr>
            <p:nvPr/>
          </p:nvSpPr>
          <p:spPr bwMode="auto">
            <a:xfrm>
              <a:off x="4313238" y="2814638"/>
              <a:ext cx="0" cy="84137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14" name="Line 26"/>
            <p:cNvSpPr>
              <a:spLocks noChangeShapeType="1"/>
            </p:cNvSpPr>
            <p:nvPr/>
          </p:nvSpPr>
          <p:spPr bwMode="auto">
            <a:xfrm>
              <a:off x="7283450" y="2841625"/>
              <a:ext cx="0" cy="8143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15" name="Line 27"/>
            <p:cNvSpPr>
              <a:spLocks noChangeShapeType="1"/>
            </p:cNvSpPr>
            <p:nvPr/>
          </p:nvSpPr>
          <p:spPr bwMode="auto">
            <a:xfrm flipH="1">
              <a:off x="1512888" y="2489200"/>
              <a:ext cx="104775" cy="3524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16" name="Line 28"/>
            <p:cNvSpPr>
              <a:spLocks noChangeShapeType="1"/>
            </p:cNvSpPr>
            <p:nvPr/>
          </p:nvSpPr>
          <p:spPr bwMode="auto">
            <a:xfrm flipH="1">
              <a:off x="1917700" y="2489200"/>
              <a:ext cx="41275" cy="33813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17" name="Line 29"/>
            <p:cNvSpPr>
              <a:spLocks noChangeShapeType="1"/>
            </p:cNvSpPr>
            <p:nvPr/>
          </p:nvSpPr>
          <p:spPr bwMode="auto">
            <a:xfrm flipH="1">
              <a:off x="3206750" y="2489200"/>
              <a:ext cx="255588" cy="33813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18" name="Line 30"/>
            <p:cNvSpPr>
              <a:spLocks noChangeShapeType="1"/>
            </p:cNvSpPr>
            <p:nvPr/>
          </p:nvSpPr>
          <p:spPr bwMode="auto">
            <a:xfrm>
              <a:off x="4216400" y="2489200"/>
              <a:ext cx="96838" cy="33813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19" name="Line 31"/>
            <p:cNvSpPr>
              <a:spLocks noChangeShapeType="1"/>
            </p:cNvSpPr>
            <p:nvPr/>
          </p:nvSpPr>
          <p:spPr bwMode="auto">
            <a:xfrm flipH="1">
              <a:off x="7283450" y="2508250"/>
              <a:ext cx="160338" cy="3190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89188" name="Text Box 100"/>
          <p:cNvSpPr txBox="1">
            <a:spLocks noChangeArrowheads="1"/>
          </p:cNvSpPr>
          <p:nvPr/>
        </p:nvSpPr>
        <p:spPr bwMode="auto">
          <a:xfrm>
            <a:off x="381000" y="4525963"/>
            <a:ext cx="4327525" cy="15700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The matrix to the right shows the optimal alignment path (warping) between frames from utterance A with those of utterance B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062538" y="4022725"/>
            <a:ext cx="3319462" cy="2835275"/>
            <a:chOff x="5062538" y="3846513"/>
            <a:chExt cx="3319462" cy="2835275"/>
          </a:xfrm>
        </p:grpSpPr>
        <p:sp>
          <p:nvSpPr>
            <p:cNvPr id="89121" name="Rectangle 33"/>
            <p:cNvSpPr>
              <a:spLocks noChangeAspect="1" noChangeArrowheads="1"/>
            </p:cNvSpPr>
            <p:nvPr/>
          </p:nvSpPr>
          <p:spPr bwMode="auto">
            <a:xfrm>
              <a:off x="5459413" y="3846513"/>
              <a:ext cx="2922587" cy="2543175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23" name="Line 35"/>
            <p:cNvSpPr>
              <a:spLocks noChangeAspect="1" noChangeShapeType="1"/>
            </p:cNvSpPr>
            <p:nvPr/>
          </p:nvSpPr>
          <p:spPr bwMode="auto">
            <a:xfrm>
              <a:off x="5449888" y="3846513"/>
              <a:ext cx="0" cy="255905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26651" name="Group 36"/>
            <p:cNvGrpSpPr>
              <a:grpSpLocks noChangeAspect="1"/>
            </p:cNvGrpSpPr>
            <p:nvPr/>
          </p:nvGrpSpPr>
          <p:grpSpPr bwMode="auto">
            <a:xfrm>
              <a:off x="5707063" y="6015038"/>
              <a:ext cx="2039937" cy="138112"/>
              <a:chOff x="2189" y="3630"/>
              <a:chExt cx="1385" cy="94"/>
            </a:xfrm>
          </p:grpSpPr>
          <p:sp>
            <p:nvSpPr>
              <p:cNvPr id="89125" name="Oval 37"/>
              <p:cNvSpPr>
                <a:spLocks noChangeAspect="1" noChangeArrowheads="1"/>
              </p:cNvSpPr>
              <p:nvPr/>
            </p:nvSpPr>
            <p:spPr bwMode="auto">
              <a:xfrm>
                <a:off x="2189" y="36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26" name="Oval 38"/>
              <p:cNvSpPr>
                <a:spLocks noChangeAspect="1" noChangeArrowheads="1"/>
              </p:cNvSpPr>
              <p:nvPr/>
            </p:nvSpPr>
            <p:spPr bwMode="auto">
              <a:xfrm>
                <a:off x="2405" y="3632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27" name="Oval 39"/>
              <p:cNvSpPr>
                <a:spLocks noChangeAspect="1" noChangeArrowheads="1"/>
              </p:cNvSpPr>
              <p:nvPr/>
            </p:nvSpPr>
            <p:spPr bwMode="auto">
              <a:xfrm>
                <a:off x="2623" y="363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28" name="Oval 40"/>
              <p:cNvSpPr>
                <a:spLocks noChangeAspect="1" noChangeArrowheads="1"/>
              </p:cNvSpPr>
              <p:nvPr/>
            </p:nvSpPr>
            <p:spPr bwMode="auto">
              <a:xfrm>
                <a:off x="2840" y="363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29" name="Oval 41"/>
              <p:cNvSpPr>
                <a:spLocks noChangeAspect="1" noChangeArrowheads="1"/>
              </p:cNvSpPr>
              <p:nvPr/>
            </p:nvSpPr>
            <p:spPr bwMode="auto">
              <a:xfrm>
                <a:off x="3058" y="36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30" name="Oval 42"/>
              <p:cNvSpPr>
                <a:spLocks noChangeAspect="1" noChangeArrowheads="1"/>
              </p:cNvSpPr>
              <p:nvPr/>
            </p:nvSpPr>
            <p:spPr bwMode="auto">
              <a:xfrm>
                <a:off x="3273" y="3632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31" name="Oval 43"/>
              <p:cNvSpPr>
                <a:spLocks noChangeAspect="1" noChangeArrowheads="1"/>
              </p:cNvSpPr>
              <p:nvPr/>
            </p:nvSpPr>
            <p:spPr bwMode="auto">
              <a:xfrm>
                <a:off x="3491" y="3633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  <p:grpSp>
          <p:nvGrpSpPr>
            <p:cNvPr id="26652" name="Group 44"/>
            <p:cNvGrpSpPr>
              <a:grpSpLocks noChangeAspect="1"/>
            </p:cNvGrpSpPr>
            <p:nvPr/>
          </p:nvGrpSpPr>
          <p:grpSpPr bwMode="auto">
            <a:xfrm>
              <a:off x="5707063" y="5697538"/>
              <a:ext cx="2039937" cy="138112"/>
              <a:chOff x="2189" y="3630"/>
              <a:chExt cx="1385" cy="94"/>
            </a:xfrm>
          </p:grpSpPr>
          <p:sp>
            <p:nvSpPr>
              <p:cNvPr id="89133" name="Oval 45"/>
              <p:cNvSpPr>
                <a:spLocks noChangeAspect="1" noChangeArrowheads="1"/>
              </p:cNvSpPr>
              <p:nvPr/>
            </p:nvSpPr>
            <p:spPr bwMode="auto">
              <a:xfrm>
                <a:off x="2189" y="36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34" name="Oval 46"/>
              <p:cNvSpPr>
                <a:spLocks noChangeAspect="1" noChangeArrowheads="1"/>
              </p:cNvSpPr>
              <p:nvPr/>
            </p:nvSpPr>
            <p:spPr bwMode="auto">
              <a:xfrm>
                <a:off x="2405" y="3632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35" name="Oval 47"/>
              <p:cNvSpPr>
                <a:spLocks noChangeAspect="1" noChangeArrowheads="1"/>
              </p:cNvSpPr>
              <p:nvPr/>
            </p:nvSpPr>
            <p:spPr bwMode="auto">
              <a:xfrm>
                <a:off x="2623" y="363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36" name="Oval 48"/>
              <p:cNvSpPr>
                <a:spLocks noChangeAspect="1" noChangeArrowheads="1"/>
              </p:cNvSpPr>
              <p:nvPr/>
            </p:nvSpPr>
            <p:spPr bwMode="auto">
              <a:xfrm>
                <a:off x="2840" y="363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37" name="Oval 49"/>
              <p:cNvSpPr>
                <a:spLocks noChangeAspect="1" noChangeArrowheads="1"/>
              </p:cNvSpPr>
              <p:nvPr/>
            </p:nvSpPr>
            <p:spPr bwMode="auto">
              <a:xfrm>
                <a:off x="3058" y="36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38" name="Oval 50"/>
              <p:cNvSpPr>
                <a:spLocks noChangeAspect="1" noChangeArrowheads="1"/>
              </p:cNvSpPr>
              <p:nvPr/>
            </p:nvSpPr>
            <p:spPr bwMode="auto">
              <a:xfrm>
                <a:off x="3273" y="3632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39" name="Oval 51"/>
              <p:cNvSpPr>
                <a:spLocks noChangeAspect="1" noChangeArrowheads="1"/>
              </p:cNvSpPr>
              <p:nvPr/>
            </p:nvSpPr>
            <p:spPr bwMode="auto">
              <a:xfrm>
                <a:off x="3491" y="3633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  <p:grpSp>
          <p:nvGrpSpPr>
            <p:cNvPr id="26653" name="Group 52"/>
            <p:cNvGrpSpPr>
              <a:grpSpLocks noChangeAspect="1"/>
            </p:cNvGrpSpPr>
            <p:nvPr/>
          </p:nvGrpSpPr>
          <p:grpSpPr bwMode="auto">
            <a:xfrm>
              <a:off x="5707063" y="5380038"/>
              <a:ext cx="2039937" cy="138112"/>
              <a:chOff x="2189" y="3630"/>
              <a:chExt cx="1385" cy="94"/>
            </a:xfrm>
          </p:grpSpPr>
          <p:sp>
            <p:nvSpPr>
              <p:cNvPr id="89141" name="Oval 53"/>
              <p:cNvSpPr>
                <a:spLocks noChangeAspect="1" noChangeArrowheads="1"/>
              </p:cNvSpPr>
              <p:nvPr/>
            </p:nvSpPr>
            <p:spPr bwMode="auto">
              <a:xfrm>
                <a:off x="2189" y="36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42" name="Oval 54"/>
              <p:cNvSpPr>
                <a:spLocks noChangeAspect="1" noChangeArrowheads="1"/>
              </p:cNvSpPr>
              <p:nvPr/>
            </p:nvSpPr>
            <p:spPr bwMode="auto">
              <a:xfrm>
                <a:off x="2405" y="3632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43" name="Oval 55"/>
              <p:cNvSpPr>
                <a:spLocks noChangeAspect="1" noChangeArrowheads="1"/>
              </p:cNvSpPr>
              <p:nvPr/>
            </p:nvSpPr>
            <p:spPr bwMode="auto">
              <a:xfrm>
                <a:off x="2623" y="363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44" name="Oval 56"/>
              <p:cNvSpPr>
                <a:spLocks noChangeAspect="1" noChangeArrowheads="1"/>
              </p:cNvSpPr>
              <p:nvPr/>
            </p:nvSpPr>
            <p:spPr bwMode="auto">
              <a:xfrm>
                <a:off x="2840" y="363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45" name="Oval 57"/>
              <p:cNvSpPr>
                <a:spLocks noChangeAspect="1" noChangeArrowheads="1"/>
              </p:cNvSpPr>
              <p:nvPr/>
            </p:nvSpPr>
            <p:spPr bwMode="auto">
              <a:xfrm>
                <a:off x="3058" y="36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46" name="Oval 58"/>
              <p:cNvSpPr>
                <a:spLocks noChangeAspect="1" noChangeArrowheads="1"/>
              </p:cNvSpPr>
              <p:nvPr/>
            </p:nvSpPr>
            <p:spPr bwMode="auto">
              <a:xfrm>
                <a:off x="3273" y="3632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47" name="Oval 59"/>
              <p:cNvSpPr>
                <a:spLocks noChangeAspect="1" noChangeArrowheads="1"/>
              </p:cNvSpPr>
              <p:nvPr/>
            </p:nvSpPr>
            <p:spPr bwMode="auto">
              <a:xfrm>
                <a:off x="3491" y="3633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  <p:grpSp>
          <p:nvGrpSpPr>
            <p:cNvPr id="26654" name="Group 60"/>
            <p:cNvGrpSpPr>
              <a:grpSpLocks noChangeAspect="1"/>
            </p:cNvGrpSpPr>
            <p:nvPr/>
          </p:nvGrpSpPr>
          <p:grpSpPr bwMode="auto">
            <a:xfrm>
              <a:off x="5707063" y="5060950"/>
              <a:ext cx="2039937" cy="138113"/>
              <a:chOff x="2189" y="3630"/>
              <a:chExt cx="1385" cy="94"/>
            </a:xfrm>
          </p:grpSpPr>
          <p:sp>
            <p:nvSpPr>
              <p:cNvPr id="89149" name="Oval 61"/>
              <p:cNvSpPr>
                <a:spLocks noChangeAspect="1" noChangeArrowheads="1"/>
              </p:cNvSpPr>
              <p:nvPr/>
            </p:nvSpPr>
            <p:spPr bwMode="auto">
              <a:xfrm>
                <a:off x="2189" y="36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50" name="Oval 62"/>
              <p:cNvSpPr>
                <a:spLocks noChangeAspect="1" noChangeArrowheads="1"/>
              </p:cNvSpPr>
              <p:nvPr/>
            </p:nvSpPr>
            <p:spPr bwMode="auto">
              <a:xfrm>
                <a:off x="2405" y="3632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51" name="Oval 63"/>
              <p:cNvSpPr>
                <a:spLocks noChangeAspect="1" noChangeArrowheads="1"/>
              </p:cNvSpPr>
              <p:nvPr/>
            </p:nvSpPr>
            <p:spPr bwMode="auto">
              <a:xfrm>
                <a:off x="2623" y="363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52" name="Oval 64"/>
              <p:cNvSpPr>
                <a:spLocks noChangeAspect="1" noChangeArrowheads="1"/>
              </p:cNvSpPr>
              <p:nvPr/>
            </p:nvSpPr>
            <p:spPr bwMode="auto">
              <a:xfrm>
                <a:off x="2840" y="363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53" name="Oval 65"/>
              <p:cNvSpPr>
                <a:spLocks noChangeAspect="1" noChangeArrowheads="1"/>
              </p:cNvSpPr>
              <p:nvPr/>
            </p:nvSpPr>
            <p:spPr bwMode="auto">
              <a:xfrm>
                <a:off x="3058" y="36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54" name="Oval 66"/>
              <p:cNvSpPr>
                <a:spLocks noChangeAspect="1" noChangeArrowheads="1"/>
              </p:cNvSpPr>
              <p:nvPr/>
            </p:nvSpPr>
            <p:spPr bwMode="auto">
              <a:xfrm>
                <a:off x="3273" y="3632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55" name="Oval 67"/>
              <p:cNvSpPr>
                <a:spLocks noChangeAspect="1" noChangeArrowheads="1"/>
              </p:cNvSpPr>
              <p:nvPr/>
            </p:nvSpPr>
            <p:spPr bwMode="auto">
              <a:xfrm>
                <a:off x="3491" y="3633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  <p:grpSp>
          <p:nvGrpSpPr>
            <p:cNvPr id="26655" name="Group 68"/>
            <p:cNvGrpSpPr>
              <a:grpSpLocks noChangeAspect="1"/>
            </p:cNvGrpSpPr>
            <p:nvPr/>
          </p:nvGrpSpPr>
          <p:grpSpPr bwMode="auto">
            <a:xfrm>
              <a:off x="5711825" y="4733925"/>
              <a:ext cx="2039938" cy="138113"/>
              <a:chOff x="2189" y="3630"/>
              <a:chExt cx="1385" cy="94"/>
            </a:xfrm>
          </p:grpSpPr>
          <p:sp>
            <p:nvSpPr>
              <p:cNvPr id="89157" name="Oval 69"/>
              <p:cNvSpPr>
                <a:spLocks noChangeAspect="1" noChangeArrowheads="1"/>
              </p:cNvSpPr>
              <p:nvPr/>
            </p:nvSpPr>
            <p:spPr bwMode="auto">
              <a:xfrm>
                <a:off x="2189" y="36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58" name="Oval 70"/>
              <p:cNvSpPr>
                <a:spLocks noChangeAspect="1" noChangeArrowheads="1"/>
              </p:cNvSpPr>
              <p:nvPr/>
            </p:nvSpPr>
            <p:spPr bwMode="auto">
              <a:xfrm>
                <a:off x="2405" y="3632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59" name="Oval 71"/>
              <p:cNvSpPr>
                <a:spLocks noChangeAspect="1" noChangeArrowheads="1"/>
              </p:cNvSpPr>
              <p:nvPr/>
            </p:nvSpPr>
            <p:spPr bwMode="auto">
              <a:xfrm>
                <a:off x="2623" y="363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60" name="Oval 72"/>
              <p:cNvSpPr>
                <a:spLocks noChangeAspect="1" noChangeArrowheads="1"/>
              </p:cNvSpPr>
              <p:nvPr/>
            </p:nvSpPr>
            <p:spPr bwMode="auto">
              <a:xfrm>
                <a:off x="2840" y="363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61" name="Oval 73"/>
              <p:cNvSpPr>
                <a:spLocks noChangeAspect="1" noChangeArrowheads="1"/>
              </p:cNvSpPr>
              <p:nvPr/>
            </p:nvSpPr>
            <p:spPr bwMode="auto">
              <a:xfrm>
                <a:off x="3058" y="36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62" name="Oval 74"/>
              <p:cNvSpPr>
                <a:spLocks noChangeAspect="1" noChangeArrowheads="1"/>
              </p:cNvSpPr>
              <p:nvPr/>
            </p:nvSpPr>
            <p:spPr bwMode="auto">
              <a:xfrm>
                <a:off x="3273" y="3632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63" name="Oval 75"/>
              <p:cNvSpPr>
                <a:spLocks noChangeAspect="1" noChangeArrowheads="1"/>
              </p:cNvSpPr>
              <p:nvPr/>
            </p:nvSpPr>
            <p:spPr bwMode="auto">
              <a:xfrm>
                <a:off x="3491" y="3633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  <p:grpSp>
          <p:nvGrpSpPr>
            <p:cNvPr id="26656" name="Group 76"/>
            <p:cNvGrpSpPr>
              <a:grpSpLocks noChangeAspect="1"/>
            </p:cNvGrpSpPr>
            <p:nvPr/>
          </p:nvGrpSpPr>
          <p:grpSpPr bwMode="auto">
            <a:xfrm>
              <a:off x="5711825" y="4416425"/>
              <a:ext cx="2039938" cy="138113"/>
              <a:chOff x="2189" y="3630"/>
              <a:chExt cx="1385" cy="94"/>
            </a:xfrm>
          </p:grpSpPr>
          <p:sp>
            <p:nvSpPr>
              <p:cNvPr id="89165" name="Oval 77"/>
              <p:cNvSpPr>
                <a:spLocks noChangeAspect="1" noChangeArrowheads="1"/>
              </p:cNvSpPr>
              <p:nvPr/>
            </p:nvSpPr>
            <p:spPr bwMode="auto">
              <a:xfrm>
                <a:off x="2189" y="36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66" name="Oval 78"/>
              <p:cNvSpPr>
                <a:spLocks noChangeAspect="1" noChangeArrowheads="1"/>
              </p:cNvSpPr>
              <p:nvPr/>
            </p:nvSpPr>
            <p:spPr bwMode="auto">
              <a:xfrm>
                <a:off x="2405" y="3632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67" name="Oval 79"/>
              <p:cNvSpPr>
                <a:spLocks noChangeAspect="1" noChangeArrowheads="1"/>
              </p:cNvSpPr>
              <p:nvPr/>
            </p:nvSpPr>
            <p:spPr bwMode="auto">
              <a:xfrm>
                <a:off x="2623" y="363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68" name="Oval 80"/>
              <p:cNvSpPr>
                <a:spLocks noChangeAspect="1" noChangeArrowheads="1"/>
              </p:cNvSpPr>
              <p:nvPr/>
            </p:nvSpPr>
            <p:spPr bwMode="auto">
              <a:xfrm>
                <a:off x="2840" y="363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69" name="Oval 81"/>
              <p:cNvSpPr>
                <a:spLocks noChangeAspect="1" noChangeArrowheads="1"/>
              </p:cNvSpPr>
              <p:nvPr/>
            </p:nvSpPr>
            <p:spPr bwMode="auto">
              <a:xfrm>
                <a:off x="3058" y="36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70" name="Oval 82"/>
              <p:cNvSpPr>
                <a:spLocks noChangeAspect="1" noChangeArrowheads="1"/>
              </p:cNvSpPr>
              <p:nvPr/>
            </p:nvSpPr>
            <p:spPr bwMode="auto">
              <a:xfrm>
                <a:off x="3273" y="3632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71" name="Oval 83"/>
              <p:cNvSpPr>
                <a:spLocks noChangeAspect="1" noChangeArrowheads="1"/>
              </p:cNvSpPr>
              <p:nvPr/>
            </p:nvSpPr>
            <p:spPr bwMode="auto">
              <a:xfrm>
                <a:off x="3491" y="3633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  <p:grpSp>
          <p:nvGrpSpPr>
            <p:cNvPr id="26657" name="Group 84"/>
            <p:cNvGrpSpPr>
              <a:grpSpLocks noChangeAspect="1"/>
            </p:cNvGrpSpPr>
            <p:nvPr/>
          </p:nvGrpSpPr>
          <p:grpSpPr bwMode="auto">
            <a:xfrm>
              <a:off x="5711825" y="4098925"/>
              <a:ext cx="2039938" cy="138113"/>
              <a:chOff x="2189" y="3630"/>
              <a:chExt cx="1385" cy="94"/>
            </a:xfrm>
          </p:grpSpPr>
          <p:sp>
            <p:nvSpPr>
              <p:cNvPr id="89173" name="Oval 85"/>
              <p:cNvSpPr>
                <a:spLocks noChangeAspect="1" noChangeArrowheads="1"/>
              </p:cNvSpPr>
              <p:nvPr/>
            </p:nvSpPr>
            <p:spPr bwMode="auto">
              <a:xfrm>
                <a:off x="2189" y="36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74" name="Oval 86"/>
              <p:cNvSpPr>
                <a:spLocks noChangeAspect="1" noChangeArrowheads="1"/>
              </p:cNvSpPr>
              <p:nvPr/>
            </p:nvSpPr>
            <p:spPr bwMode="auto">
              <a:xfrm>
                <a:off x="2405" y="3632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75" name="Oval 87"/>
              <p:cNvSpPr>
                <a:spLocks noChangeAspect="1" noChangeArrowheads="1"/>
              </p:cNvSpPr>
              <p:nvPr/>
            </p:nvSpPr>
            <p:spPr bwMode="auto">
              <a:xfrm>
                <a:off x="2623" y="363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76" name="Oval 88"/>
              <p:cNvSpPr>
                <a:spLocks noChangeAspect="1" noChangeArrowheads="1"/>
              </p:cNvSpPr>
              <p:nvPr/>
            </p:nvSpPr>
            <p:spPr bwMode="auto">
              <a:xfrm>
                <a:off x="2840" y="363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77" name="Oval 89"/>
              <p:cNvSpPr>
                <a:spLocks noChangeAspect="1" noChangeArrowheads="1"/>
              </p:cNvSpPr>
              <p:nvPr/>
            </p:nvSpPr>
            <p:spPr bwMode="auto">
              <a:xfrm>
                <a:off x="3058" y="36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78" name="Oval 90"/>
              <p:cNvSpPr>
                <a:spLocks noChangeAspect="1" noChangeArrowheads="1"/>
              </p:cNvSpPr>
              <p:nvPr/>
            </p:nvSpPr>
            <p:spPr bwMode="auto">
              <a:xfrm>
                <a:off x="3273" y="3632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79" name="Oval 91"/>
              <p:cNvSpPr>
                <a:spLocks noChangeAspect="1" noChangeArrowheads="1"/>
              </p:cNvSpPr>
              <p:nvPr/>
            </p:nvSpPr>
            <p:spPr bwMode="auto">
              <a:xfrm>
                <a:off x="3491" y="3633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  <p:sp>
          <p:nvSpPr>
            <p:cNvPr id="89180" name="Text Box 92"/>
            <p:cNvSpPr txBox="1">
              <a:spLocks noChangeArrowheads="1"/>
            </p:cNvSpPr>
            <p:nvPr/>
          </p:nvSpPr>
          <p:spPr bwMode="auto">
            <a:xfrm>
              <a:off x="5822950" y="6342063"/>
              <a:ext cx="19558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time (frame) of (A)</a:t>
              </a:r>
              <a:endPara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81" name="Text Box 93"/>
            <p:cNvSpPr txBox="1">
              <a:spLocks noChangeArrowheads="1"/>
            </p:cNvSpPr>
            <p:nvPr/>
          </p:nvSpPr>
          <p:spPr bwMode="auto">
            <a:xfrm rot="16200000">
              <a:off x="4260851" y="4962525"/>
              <a:ext cx="19431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time (frame) of (</a:t>
              </a:r>
              <a:r>
                <a:rPr lang="en-US" b="1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B</a:t>
              </a:r>
              <a:r>
                <a:rPr lang="en-US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)</a:t>
              </a:r>
            </a:p>
          </p:txBody>
        </p:sp>
        <p:sp>
          <p:nvSpPr>
            <p:cNvPr id="89182" name="Line 94"/>
            <p:cNvSpPr>
              <a:spLocks noChangeShapeType="1"/>
            </p:cNvSpPr>
            <p:nvPr/>
          </p:nvSpPr>
          <p:spPr bwMode="auto">
            <a:xfrm flipV="1">
              <a:off x="5816600" y="5824538"/>
              <a:ext cx="209550" cy="20796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83" name="Line 95"/>
            <p:cNvSpPr>
              <a:spLocks noChangeShapeType="1"/>
            </p:cNvSpPr>
            <p:nvPr/>
          </p:nvSpPr>
          <p:spPr bwMode="auto">
            <a:xfrm>
              <a:off x="6156325" y="5772150"/>
              <a:ext cx="195263" cy="158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84" name="Line 96"/>
            <p:cNvSpPr>
              <a:spLocks noChangeShapeType="1"/>
            </p:cNvSpPr>
            <p:nvPr/>
          </p:nvSpPr>
          <p:spPr bwMode="auto">
            <a:xfrm flipV="1">
              <a:off x="6443663" y="5159375"/>
              <a:ext cx="244475" cy="57308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85" name="Line 97"/>
            <p:cNvSpPr>
              <a:spLocks noChangeShapeType="1"/>
            </p:cNvSpPr>
            <p:nvPr/>
          </p:nvSpPr>
          <p:spPr bwMode="auto">
            <a:xfrm flipV="1">
              <a:off x="6726238" y="4832350"/>
              <a:ext cx="277812" cy="24923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86" name="Line 98"/>
            <p:cNvSpPr>
              <a:spLocks noChangeShapeType="1"/>
            </p:cNvSpPr>
            <p:nvPr/>
          </p:nvSpPr>
          <p:spPr bwMode="auto">
            <a:xfrm>
              <a:off x="7108825" y="4794250"/>
              <a:ext cx="18256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9187" name="Line 99"/>
            <p:cNvSpPr>
              <a:spLocks noChangeShapeType="1"/>
            </p:cNvSpPr>
            <p:nvPr/>
          </p:nvSpPr>
          <p:spPr bwMode="auto">
            <a:xfrm flipV="1">
              <a:off x="7421563" y="4521200"/>
              <a:ext cx="222250" cy="2333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26667" name="Group 102"/>
            <p:cNvGrpSpPr>
              <a:grpSpLocks noChangeAspect="1"/>
            </p:cNvGrpSpPr>
            <p:nvPr/>
          </p:nvGrpSpPr>
          <p:grpSpPr bwMode="auto">
            <a:xfrm rot="-5400000">
              <a:off x="6988175" y="5057776"/>
              <a:ext cx="2039937" cy="138112"/>
              <a:chOff x="2189" y="3630"/>
              <a:chExt cx="1385" cy="94"/>
            </a:xfrm>
          </p:grpSpPr>
          <p:sp>
            <p:nvSpPr>
              <p:cNvPr id="89191" name="Oval 103"/>
              <p:cNvSpPr>
                <a:spLocks noChangeAspect="1" noChangeArrowheads="1"/>
              </p:cNvSpPr>
              <p:nvPr/>
            </p:nvSpPr>
            <p:spPr bwMode="auto">
              <a:xfrm>
                <a:off x="2189" y="36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92" name="Oval 104"/>
              <p:cNvSpPr>
                <a:spLocks noChangeAspect="1" noChangeArrowheads="1"/>
              </p:cNvSpPr>
              <p:nvPr/>
            </p:nvSpPr>
            <p:spPr bwMode="auto">
              <a:xfrm>
                <a:off x="2405" y="3632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93" name="Oval 105"/>
              <p:cNvSpPr>
                <a:spLocks noChangeAspect="1" noChangeArrowheads="1"/>
              </p:cNvSpPr>
              <p:nvPr/>
            </p:nvSpPr>
            <p:spPr bwMode="auto">
              <a:xfrm>
                <a:off x="2623" y="363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94" name="Oval 106"/>
              <p:cNvSpPr>
                <a:spLocks noChangeAspect="1" noChangeArrowheads="1"/>
              </p:cNvSpPr>
              <p:nvPr/>
            </p:nvSpPr>
            <p:spPr bwMode="auto">
              <a:xfrm>
                <a:off x="2840" y="363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95" name="Oval 107"/>
              <p:cNvSpPr>
                <a:spLocks noChangeAspect="1" noChangeArrowheads="1"/>
              </p:cNvSpPr>
              <p:nvPr/>
            </p:nvSpPr>
            <p:spPr bwMode="auto">
              <a:xfrm>
                <a:off x="3058" y="36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96" name="Oval 108"/>
              <p:cNvSpPr>
                <a:spLocks noChangeAspect="1" noChangeArrowheads="1"/>
              </p:cNvSpPr>
              <p:nvPr/>
            </p:nvSpPr>
            <p:spPr bwMode="auto">
              <a:xfrm>
                <a:off x="3273" y="3632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89197" name="Oval 109"/>
              <p:cNvSpPr>
                <a:spLocks noChangeAspect="1" noChangeArrowheads="1"/>
              </p:cNvSpPr>
              <p:nvPr/>
            </p:nvSpPr>
            <p:spPr bwMode="auto">
              <a:xfrm>
                <a:off x="3491" y="3633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  <p:sp>
          <p:nvSpPr>
            <p:cNvPr id="89198" name="Line 110"/>
            <p:cNvSpPr>
              <a:spLocks noChangeShapeType="1"/>
            </p:cNvSpPr>
            <p:nvPr/>
          </p:nvSpPr>
          <p:spPr bwMode="auto">
            <a:xfrm flipV="1">
              <a:off x="7739063" y="4197350"/>
              <a:ext cx="222250" cy="2333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Dynamic Time </a:t>
            </a:r>
            <a:r>
              <a:rPr lang="en-US" dirty="0" smtClean="0">
                <a:solidFill>
                  <a:srgbClr val="000000"/>
                </a:solidFill>
              </a:rPr>
              <a:t>Warping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Dynamic Time Warping (DTW)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Overview</a:t>
            </a:r>
            <a:endParaRPr lang="en-US" sz="2800" dirty="0"/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E884EFE-1E7D-41F2-A62B-BD493D1BFD8F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0" y="1667196"/>
            <a:ext cx="8991600" cy="485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5111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2575" defTabSz="5111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5111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5111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5111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511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511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511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511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65138" indent="-465138"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Computes the “distance” between 2 frames of speech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</a:rPr>
              <a:t>Measures </a:t>
            </a:r>
            <a:r>
              <a:rPr lang="en-US" dirty="0" smtClean="0">
                <a:solidFill>
                  <a:srgbClr val="000000"/>
                </a:solidFill>
              </a:rPr>
              <a:t>frame distortions </a:t>
            </a:r>
            <a:r>
              <a:rPr lang="en-US" dirty="0" smtClean="0">
                <a:solidFill>
                  <a:srgbClr val="000000"/>
                </a:solidFill>
              </a:rPr>
              <a:t>to compute </a:t>
            </a:r>
            <a:r>
              <a:rPr lang="en-US" dirty="0" smtClean="0">
                <a:solidFill>
                  <a:srgbClr val="000000"/>
                </a:solidFill>
              </a:rPr>
              <a:t>speech dissimilarities</a:t>
            </a:r>
            <a:endParaRPr lang="en-US" dirty="0" smtClean="0">
              <a:solidFill>
                <a:srgbClr val="000000"/>
              </a:solidFill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</a:rPr>
              <a:t>Allows </a:t>
            </a:r>
            <a:r>
              <a:rPr lang="en-US" dirty="0" smtClean="0">
                <a:solidFill>
                  <a:srgbClr val="000000"/>
                </a:solidFill>
              </a:rPr>
              <a:t>comparison warping to model speaking rate differences</a:t>
            </a:r>
            <a:endParaRPr lang="en-US" dirty="0" smtClean="0">
              <a:solidFill>
                <a:srgbClr val="000000"/>
              </a:solidFill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</a:rPr>
              <a:t>Requires a cost function to </a:t>
            </a:r>
            <a:r>
              <a:rPr lang="en-US" dirty="0" smtClean="0">
                <a:solidFill>
                  <a:srgbClr val="000000"/>
                </a:solidFill>
              </a:rPr>
              <a:t>evaluate paths </a:t>
            </a:r>
            <a:r>
              <a:rPr lang="en-US" dirty="0" smtClean="0">
                <a:solidFill>
                  <a:srgbClr val="000000"/>
                </a:solidFill>
              </a:rPr>
              <a:t>through </a:t>
            </a:r>
            <a:r>
              <a:rPr lang="en-US" dirty="0" smtClean="0">
                <a:solidFill>
                  <a:srgbClr val="000000"/>
                </a:solidFill>
              </a:rPr>
              <a:t>speech frames</a:t>
            </a:r>
            <a:endParaRPr lang="en-US" dirty="0">
              <a:solidFill>
                <a:srgbClr val="000000"/>
              </a:solidFill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</a:rPr>
              <a:t>Uses dynamic programming algorithm to find best warping.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</a:rPr>
              <a:t>Computes a total “distortion score” for best warped path.</a:t>
            </a:r>
          </a:p>
          <a:p>
            <a:pPr>
              <a:buFontTx/>
              <a:buChar char="•"/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465138" indent="-465138">
              <a:buFontTx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Assumptions</a:t>
            </a:r>
          </a:p>
          <a:p>
            <a:pPr marL="800100" lvl="1" indent="-342900">
              <a:buSzPct val="70000"/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</a:rPr>
              <a:t>Constrain begin and end times to be (1,1) and (</a:t>
            </a:r>
            <a:r>
              <a:rPr lang="en-US" i="1" dirty="0" err="1" smtClean="0">
                <a:solidFill>
                  <a:srgbClr val="000000"/>
                </a:solidFill>
              </a:rPr>
              <a:t>T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A</a:t>
            </a:r>
            <a:r>
              <a:rPr lang="en-US" dirty="0" err="1" smtClean="0">
                <a:solidFill>
                  <a:srgbClr val="000000"/>
                </a:solidFill>
              </a:rPr>
              <a:t>,</a:t>
            </a:r>
            <a:r>
              <a:rPr lang="en-US" i="1" dirty="0" err="1" smtClean="0">
                <a:solidFill>
                  <a:srgbClr val="000000"/>
                </a:solidFill>
              </a:rPr>
              <a:t>T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800100" lvl="1" indent="-342900">
              <a:buSzPct val="70000"/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</a:rPr>
              <a:t>Allow only monotonically increasing time</a:t>
            </a:r>
          </a:p>
          <a:p>
            <a:pPr marL="800100" lvl="1" indent="-342900">
              <a:buSzPct val="70000"/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</a:rPr>
              <a:t>Don’t allow too many frames to be skipped</a:t>
            </a:r>
          </a:p>
          <a:p>
            <a:pPr marL="800100" lvl="1" indent="-342900">
              <a:buSzPct val="70000"/>
              <a:buFont typeface="Courier New" pitchFamily="49" charset="0"/>
              <a:buChar char="o"/>
              <a:defRPr/>
            </a:pPr>
            <a:r>
              <a:rPr lang="en-US" dirty="0">
                <a:solidFill>
                  <a:srgbClr val="00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xpress </a:t>
            </a:r>
            <a:r>
              <a:rPr lang="en-US" dirty="0" smtClean="0">
                <a:solidFill>
                  <a:srgbClr val="000000"/>
                </a:solidFill>
              </a:rPr>
              <a:t>results in terms of “paths” with “slope weights”</a:t>
            </a:r>
          </a:p>
          <a:p>
            <a:pPr>
              <a:lnSpc>
                <a:spcPct val="90000"/>
              </a:lnSpc>
              <a:buFontTx/>
              <a:buChar char="•"/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3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1534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Assumptions</a:t>
            </a:r>
            <a:endParaRPr lang="en-US" dirty="0"/>
          </a:p>
        </p:txBody>
      </p:sp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A76803B-CAFA-48A6-AD27-71EBE8321650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457200" y="1487487"/>
            <a:ext cx="843438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5111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5138" indent="-7938" defTabSz="5111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5111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5111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5111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511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511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511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511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2575" indent="-282575">
              <a:lnSpc>
                <a:spcPct val="90000"/>
              </a:lnSpc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 Does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000000"/>
                </a:solidFill>
              </a:rPr>
              <a:t> require that both patterns have the same length</a:t>
            </a:r>
          </a:p>
          <a:p>
            <a:pPr marL="282575" indent="-282575">
              <a:lnSpc>
                <a:spcPct val="90000"/>
              </a:lnSpc>
              <a:buFontTx/>
              <a:buChar char="•"/>
              <a:defRPr/>
            </a:pPr>
            <a:endParaRPr lang="en-US" sz="1000" dirty="0" smtClean="0">
              <a:solidFill>
                <a:srgbClr val="000000"/>
              </a:solidFill>
            </a:endParaRPr>
          </a:p>
          <a:p>
            <a:pPr marL="282575" indent="-282575">
              <a:lnSpc>
                <a:spcPct val="90000"/>
              </a:lnSpc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</a:rPr>
              <a:t>O</a:t>
            </a:r>
            <a:r>
              <a:rPr lang="en-US" dirty="0" smtClean="0">
                <a:solidFill>
                  <a:srgbClr val="000000"/>
                </a:solidFill>
              </a:rPr>
              <a:t>ne speech pattern is the “input” and the other speech pattern is the “template” to compare against</a:t>
            </a:r>
          </a:p>
          <a:p>
            <a:pPr marL="282575" indent="-282575">
              <a:lnSpc>
                <a:spcPct val="90000"/>
              </a:lnSpc>
              <a:buFontTx/>
              <a:buChar char="•"/>
              <a:defRPr/>
            </a:pPr>
            <a:endParaRPr lang="en-US" sz="1000" dirty="0" smtClean="0">
              <a:solidFill>
                <a:srgbClr val="000000"/>
              </a:solidFill>
            </a:endParaRPr>
          </a:p>
          <a:p>
            <a:pPr marL="282575" indent="-282575">
              <a:lnSpc>
                <a:spcPct val="90000"/>
              </a:lnSpc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Divide speech signal into equally-spaced frames (10-30ms) with approximately 50% overlap and compute a frame-based feature set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sz="1000" dirty="0" smtClean="0">
              <a:solidFill>
                <a:srgbClr val="000000"/>
              </a:solidFill>
            </a:endParaRPr>
          </a:p>
          <a:p>
            <a:pPr marL="282575" indent="-282575">
              <a:lnSpc>
                <a:spcPct val="90000"/>
              </a:lnSpc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i="1" dirty="0" smtClean="0">
                <a:solidFill>
                  <a:srgbClr val="000000"/>
                </a:solidFill>
              </a:rPr>
              <a:t>local distance</a:t>
            </a:r>
            <a:r>
              <a:rPr lang="en-US" dirty="0" smtClean="0">
                <a:solidFill>
                  <a:srgbClr val="000000"/>
                </a:solidFill>
              </a:rPr>
              <a:t> measure (</a:t>
            </a:r>
            <a:r>
              <a:rPr lang="en-US" i="1" dirty="0" smtClean="0">
                <a:solidFill>
                  <a:srgbClr val="000000"/>
                </a:solidFill>
              </a:rPr>
              <a:t>d</a:t>
            </a:r>
            <a:r>
              <a:rPr lang="en-US" dirty="0" smtClean="0">
                <a:solidFill>
                  <a:srgbClr val="000000"/>
                </a:solidFill>
              </a:rPr>
              <a:t>) is the distance between features at a pair of frames (one from A, one from B).</a:t>
            </a:r>
          </a:p>
          <a:p>
            <a:pPr>
              <a:lnSpc>
                <a:spcPct val="90000"/>
              </a:lnSpc>
              <a:defRPr/>
            </a:pPr>
            <a:endParaRPr lang="en-US" sz="1000" dirty="0" smtClean="0">
              <a:solidFill>
                <a:srgbClr val="000000"/>
              </a:solidFill>
            </a:endParaRPr>
          </a:p>
          <a:p>
            <a:pPr marL="282575" indent="-282575">
              <a:lnSpc>
                <a:spcPct val="90000"/>
              </a:lnSpc>
              <a:buFontTx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</a:rPr>
              <a:t>The </a:t>
            </a:r>
            <a:r>
              <a:rPr lang="en-US" i="1" dirty="0" smtClean="0">
                <a:solidFill>
                  <a:prstClr val="black"/>
                </a:solidFill>
              </a:rPr>
              <a:t>Global</a:t>
            </a:r>
            <a:r>
              <a:rPr lang="en-US" dirty="0" smtClean="0">
                <a:solidFill>
                  <a:prstClr val="black"/>
                </a:solidFill>
              </a:rPr>
              <a:t> distortion  from </a:t>
            </a:r>
            <a:r>
              <a:rPr lang="en-US" dirty="0" smtClean="0">
                <a:solidFill>
                  <a:srgbClr val="000000"/>
                </a:solidFill>
              </a:rPr>
              <a:t>beginning of utterance until current pair of frames called </a:t>
            </a:r>
            <a:r>
              <a:rPr lang="en-US" i="1" dirty="0">
                <a:solidFill>
                  <a:srgbClr val="000000"/>
                </a:solidFill>
              </a:rPr>
              <a:t>G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342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algorithm complexity is O(m*n) where m and n are the respective number of frames between the two utterances. If m=n, the algorithm is O(n</a:t>
            </a:r>
            <a:r>
              <a:rPr lang="en-US" baseline="30000" dirty="0" smtClean="0"/>
              <a:t>2</a:t>
            </a:r>
            <a:r>
              <a:rPr lang="en-US" dirty="0" smtClean="0"/>
              <a:t>). Why?: Count the number of cells that need to be filled in.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may be too slow. Alternate solutions have been devised.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Don’t fill in all of the </a:t>
            </a:r>
            <a:r>
              <a:rPr lang="en-US" dirty="0" smtClean="0"/>
              <a:t>cells by limiting the allowed distance from the diagonal.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Use a multi-level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 smtClean="0"/>
              <a:t>Don’t Fill in all of the Cells</a:t>
            </a:r>
          </a:p>
        </p:txBody>
      </p:sp>
      <p:pic>
        <p:nvPicPr>
          <p:cNvPr id="296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693107"/>
            <a:ext cx="2561215" cy="2371496"/>
          </a:xfrm>
        </p:spPr>
      </p:pic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5181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14450"/>
            <a:ext cx="38100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6243638"/>
            <a:ext cx="835241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Calibri"/>
                <a:cs typeface="+mn-cs"/>
              </a:rPr>
              <a:t>Disadvantage: </a:t>
            </a:r>
            <a:r>
              <a:rPr lang="en-US" sz="2800" dirty="0">
                <a:solidFill>
                  <a:prstClr val="black"/>
                </a:solidFill>
                <a:latin typeface="Calibri"/>
                <a:cs typeface="+mn-cs"/>
              </a:rPr>
              <a:t>The algorithm may miss the optimal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38150" y="304800"/>
            <a:ext cx="8610600" cy="882650"/>
          </a:xfrm>
        </p:spPr>
        <p:txBody>
          <a:bodyPr/>
          <a:lstStyle/>
          <a:p>
            <a:pPr eaLnBrk="1" hangingPunct="1"/>
            <a:r>
              <a:rPr lang="en-US" dirty="0" smtClean="0"/>
              <a:t>The Multilevel Approach</a:t>
            </a:r>
          </a:p>
        </p:txBody>
      </p:sp>
      <p:sp>
        <p:nvSpPr>
          <p:cNvPr id="30724" name="Text Placeholder 4"/>
          <p:cNvSpPr>
            <a:spLocks noGrp="1"/>
          </p:cNvSpPr>
          <p:nvPr>
            <p:ph type="body" idx="1"/>
          </p:nvPr>
        </p:nvSpPr>
        <p:spPr>
          <a:xfrm>
            <a:off x="4038600" y="1219200"/>
            <a:ext cx="4041775" cy="457200"/>
          </a:xfrm>
        </p:spPr>
        <p:txBody>
          <a:bodyPr/>
          <a:lstStyle/>
          <a:p>
            <a:pPr algn="ctr" eaLnBrk="1" hangingPunct="1"/>
            <a:r>
              <a:rPr lang="en-US" smtClean="0"/>
              <a:t>Concept</a:t>
            </a:r>
          </a:p>
        </p:txBody>
      </p:sp>
      <p:pic>
        <p:nvPicPr>
          <p:cNvPr id="30723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4" b="30270"/>
          <a:stretch>
            <a:fillRect/>
          </a:stretch>
        </p:blipFill>
        <p:spPr>
          <a:xfrm>
            <a:off x="609600" y="4135438"/>
            <a:ext cx="2103438" cy="2036762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00400" y="1676400"/>
            <a:ext cx="5791200" cy="4953000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/>
              <a:t>Coarsen the array of features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/>
              <a:t>Run the algorithm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/>
              <a:t>Refine the array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/>
              <a:t>Adjust the solution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/>
              <a:t>Repeat steps 3-4 till the original array of features is restored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b="1" dirty="0" smtClean="0"/>
              <a:t>Notes</a:t>
            </a:r>
            <a:r>
              <a:rPr lang="en-US" sz="2200" dirty="0" smtClean="0"/>
              <a:t> </a:t>
            </a:r>
          </a:p>
          <a:p>
            <a:pPr marL="228600" indent="-228600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The multilevel approach is a common technique for increasing many algorithms’ complexity from O(n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) to O(n </a:t>
            </a:r>
            <a:r>
              <a:rPr lang="en-US" sz="2200" dirty="0" err="1" smtClean="0"/>
              <a:t>lg</a:t>
            </a:r>
            <a:r>
              <a:rPr lang="en-US" sz="2200" dirty="0" smtClean="0"/>
              <a:t> n)</a:t>
            </a:r>
          </a:p>
          <a:p>
            <a:pPr marL="228600" indent="-228600" eaLnBrk="1" fontAlgn="auto" hangingPunct="1">
              <a:spcAft>
                <a:spcPts val="0"/>
              </a:spcAft>
              <a:defRPr/>
            </a:pPr>
            <a:r>
              <a:rPr lang="en-US" sz="2200" b="1" dirty="0" smtClean="0"/>
              <a:t>Example</a:t>
            </a:r>
            <a:r>
              <a:rPr lang="en-US" sz="2200" dirty="0" smtClean="0"/>
              <a:t>: partitioning a graph to balance work loads among threads or processors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200" dirty="0"/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90650"/>
            <a:ext cx="24193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Dynamic Time Warping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Termination</a:t>
            </a:r>
            <a:endParaRPr lang="en-US" dirty="0"/>
          </a:p>
        </p:txBody>
      </p:sp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8409A47-951C-4088-84C6-7917C9319D89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1619" name="Text Box 1027"/>
          <p:cNvSpPr txBox="1">
            <a:spLocks noChangeArrowheads="1"/>
          </p:cNvSpPr>
          <p:nvPr/>
        </p:nvSpPr>
        <p:spPr bwMode="auto">
          <a:xfrm>
            <a:off x="76200" y="1301383"/>
            <a:ext cx="9067800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 sz="14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Divide the total computed cost by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a normalizing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factor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lnSpc>
                <a:spcPct val="90000"/>
              </a:lnSpc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The normalizing factor is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necessary to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compare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results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between input speech and various templates to which it is compared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ne quick and effective normalizing method divides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by the number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of frames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in the template.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</a:b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Another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method is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divide the result by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the length of the path taken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, where we adjust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the length by the slope weights at each transition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. This requires backtracking to sum the slope values, but can sometimes be more accurate.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1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Frame transition cost </a:t>
            </a:r>
            <a:r>
              <a:rPr lang="en-US" dirty="0" smtClean="0">
                <a:solidFill>
                  <a:srgbClr val="000000"/>
                </a:solidFill>
              </a:rPr>
              <a:t>heuristics</a:t>
            </a:r>
            <a:endParaRPr lang="en-US" dirty="0"/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AF4EED5-73C1-4E68-8E9F-9FDF8194A6A8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smtClean="0">
              <a:solidFill>
                <a:srgbClr val="000000"/>
              </a:solidFill>
            </a:endParaRPr>
          </a:p>
        </p:txBody>
      </p:sp>
      <p:grpSp>
        <p:nvGrpSpPr>
          <p:cNvPr id="36867" name="Group 21"/>
          <p:cNvGrpSpPr>
            <a:grpSpLocks noChangeAspect="1"/>
          </p:cNvGrpSpPr>
          <p:nvPr/>
        </p:nvGrpSpPr>
        <p:grpSpPr bwMode="auto">
          <a:xfrm>
            <a:off x="5302250" y="1439863"/>
            <a:ext cx="1231900" cy="1252537"/>
            <a:chOff x="1636" y="894"/>
            <a:chExt cx="517" cy="526"/>
          </a:xfrm>
        </p:grpSpPr>
        <p:sp>
          <p:nvSpPr>
            <p:cNvPr id="91158" name="Oval 22"/>
            <p:cNvSpPr>
              <a:spLocks noChangeAspect="1" noChangeArrowheads="1"/>
            </p:cNvSpPr>
            <p:nvPr/>
          </p:nvSpPr>
          <p:spPr bwMode="auto">
            <a:xfrm>
              <a:off x="1636" y="1326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59" name="Oval 23"/>
            <p:cNvSpPr>
              <a:spLocks noChangeAspect="1" noChangeArrowheads="1"/>
            </p:cNvSpPr>
            <p:nvPr/>
          </p:nvSpPr>
          <p:spPr bwMode="auto">
            <a:xfrm>
              <a:off x="1852" y="132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60" name="Oval 24"/>
            <p:cNvSpPr>
              <a:spLocks noChangeAspect="1" noChangeArrowheads="1"/>
            </p:cNvSpPr>
            <p:nvPr/>
          </p:nvSpPr>
          <p:spPr bwMode="auto">
            <a:xfrm>
              <a:off x="2070" y="133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61" name="Oval 25"/>
            <p:cNvSpPr>
              <a:spLocks noChangeAspect="1" noChangeArrowheads="1"/>
            </p:cNvSpPr>
            <p:nvPr/>
          </p:nvSpPr>
          <p:spPr bwMode="auto">
            <a:xfrm>
              <a:off x="1636" y="111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62" name="Oval 26"/>
            <p:cNvSpPr>
              <a:spLocks noChangeAspect="1" noChangeArrowheads="1"/>
            </p:cNvSpPr>
            <p:nvPr/>
          </p:nvSpPr>
          <p:spPr bwMode="auto">
            <a:xfrm>
              <a:off x="1852" y="111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63" name="Oval 27"/>
            <p:cNvSpPr>
              <a:spLocks noChangeAspect="1" noChangeArrowheads="1"/>
            </p:cNvSpPr>
            <p:nvPr/>
          </p:nvSpPr>
          <p:spPr bwMode="auto">
            <a:xfrm>
              <a:off x="2070" y="111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64" name="Oval 28"/>
            <p:cNvSpPr>
              <a:spLocks noChangeAspect="1" noChangeArrowheads="1"/>
            </p:cNvSpPr>
            <p:nvPr/>
          </p:nvSpPr>
          <p:spPr bwMode="auto">
            <a:xfrm>
              <a:off x="1636" y="89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65" name="Oval 29"/>
            <p:cNvSpPr>
              <a:spLocks noChangeAspect="1" noChangeArrowheads="1"/>
            </p:cNvSpPr>
            <p:nvPr/>
          </p:nvSpPr>
          <p:spPr bwMode="auto">
            <a:xfrm>
              <a:off x="1852" y="896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66" name="Oval 30"/>
            <p:cNvSpPr>
              <a:spLocks noChangeAspect="1" noChangeArrowheads="1"/>
            </p:cNvSpPr>
            <p:nvPr/>
          </p:nvSpPr>
          <p:spPr bwMode="auto">
            <a:xfrm>
              <a:off x="2070" y="89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91167" name="Text Box 31"/>
          <p:cNvSpPr txBox="1">
            <a:spLocks noChangeAspect="1" noChangeArrowheads="1"/>
          </p:cNvSpPr>
          <p:nvPr/>
        </p:nvSpPr>
        <p:spPr bwMode="auto">
          <a:xfrm>
            <a:off x="5997575" y="1112838"/>
            <a:ext cx="388938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P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1168" name="Text Box 32"/>
          <p:cNvSpPr txBox="1">
            <a:spLocks noChangeAspect="1" noChangeArrowheads="1"/>
          </p:cNvSpPr>
          <p:nvPr/>
        </p:nvSpPr>
        <p:spPr bwMode="auto">
          <a:xfrm>
            <a:off x="5468938" y="1758950"/>
            <a:ext cx="3889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P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1169" name="Text Box 33"/>
          <p:cNvSpPr txBox="1">
            <a:spLocks noChangeAspect="1" noChangeArrowheads="1"/>
          </p:cNvSpPr>
          <p:nvPr/>
        </p:nvSpPr>
        <p:spPr bwMode="auto">
          <a:xfrm>
            <a:off x="6153150" y="2111375"/>
            <a:ext cx="3857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P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1170" name="Line 34"/>
          <p:cNvSpPr>
            <a:spLocks noChangeAspect="1" noChangeShapeType="1"/>
          </p:cNvSpPr>
          <p:nvPr/>
        </p:nvSpPr>
        <p:spPr bwMode="auto">
          <a:xfrm flipV="1">
            <a:off x="5953125" y="1684338"/>
            <a:ext cx="471488" cy="7461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1171" name="Line 35"/>
          <p:cNvSpPr>
            <a:spLocks noChangeAspect="1" noChangeShapeType="1"/>
          </p:cNvSpPr>
          <p:nvPr/>
        </p:nvSpPr>
        <p:spPr bwMode="auto">
          <a:xfrm flipV="1">
            <a:off x="6002338" y="1635125"/>
            <a:ext cx="355600" cy="3762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1172" name="Line 36"/>
          <p:cNvSpPr>
            <a:spLocks noChangeAspect="1" noChangeShapeType="1"/>
          </p:cNvSpPr>
          <p:nvPr/>
        </p:nvSpPr>
        <p:spPr bwMode="auto">
          <a:xfrm flipV="1">
            <a:off x="6026150" y="1550988"/>
            <a:ext cx="317500" cy="31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1173" name="Text Box 37"/>
          <p:cNvSpPr txBox="1">
            <a:spLocks noChangeArrowheads="1"/>
          </p:cNvSpPr>
          <p:nvPr/>
        </p:nvSpPr>
        <p:spPr bwMode="auto">
          <a:xfrm>
            <a:off x="6705600" y="1624013"/>
            <a:ext cx="10810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P1=(1,0)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P2=(1,1)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P3=(1,2)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1182" name="Text Box 46"/>
          <p:cNvSpPr txBox="1">
            <a:spLocks noChangeArrowheads="1"/>
          </p:cNvSpPr>
          <p:nvPr/>
        </p:nvSpPr>
        <p:spPr bwMode="auto">
          <a:xfrm>
            <a:off x="304800" y="3505200"/>
            <a:ext cx="8582025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Path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and slope weight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determined heuristically</a:t>
            </a:r>
          </a:p>
          <a:p>
            <a:pPr eaLnBrk="0" hangingPunct="0">
              <a:lnSpc>
                <a:spcPct val="120000"/>
              </a:lnSpc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Paths considered backward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target frame</a:t>
            </a:r>
          </a:p>
          <a:p>
            <a:pPr eaLnBrk="0" hangingPunct="0">
              <a:lnSpc>
                <a:spcPct val="120000"/>
              </a:lnSpc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Larger weight values for less preferable paths</a:t>
            </a:r>
          </a:p>
          <a:p>
            <a:pPr eaLnBrk="0" hangingPunct="0">
              <a:lnSpc>
                <a:spcPct val="120000"/>
              </a:lnSpc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Optimal paths always go up, right (monotonically forward in time)</a:t>
            </a:r>
          </a:p>
          <a:p>
            <a:pPr eaLnBrk="0" hangingPunct="0">
              <a:lnSpc>
                <a:spcPct val="120000"/>
              </a:lnSpc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Only evaluate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if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all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frames have meaningful values (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e.g.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</a:b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  don’t evaluate a path if one frame is at time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  <a:sym typeface="Symbol" pitchFamily="18" charset="2"/>
              </a:rPr>
              <a:t>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1, because there</a:t>
            </a:r>
            <a:b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</a:b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  is no data for time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  <a:sym typeface="Symbol" pitchFamily="18" charset="2"/>
              </a:rPr>
              <a:t>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1).</a:t>
            </a:r>
          </a:p>
        </p:txBody>
      </p:sp>
      <p:grpSp>
        <p:nvGrpSpPr>
          <p:cNvPr id="36878" name="Group 54"/>
          <p:cNvGrpSpPr>
            <a:grpSpLocks/>
          </p:cNvGrpSpPr>
          <p:nvPr/>
        </p:nvGrpSpPr>
        <p:grpSpPr bwMode="auto">
          <a:xfrm>
            <a:off x="1258888" y="1228725"/>
            <a:ext cx="3355975" cy="1768475"/>
            <a:chOff x="793" y="774"/>
            <a:chExt cx="2114" cy="1114"/>
          </a:xfrm>
        </p:grpSpPr>
        <p:sp>
          <p:nvSpPr>
            <p:cNvPr id="91138" name="Text Box 2"/>
            <p:cNvSpPr txBox="1">
              <a:spLocks noChangeArrowheads="1"/>
            </p:cNvSpPr>
            <p:nvPr/>
          </p:nvSpPr>
          <p:spPr bwMode="auto">
            <a:xfrm>
              <a:off x="1920" y="1023"/>
              <a:ext cx="987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P1=(1,1)(1,0)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P2=(1,1)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P3=(1,1)(0,1)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6882" name="Group 3"/>
            <p:cNvGrpSpPr>
              <a:grpSpLocks noChangeAspect="1"/>
            </p:cNvGrpSpPr>
            <p:nvPr/>
          </p:nvGrpSpPr>
          <p:grpSpPr bwMode="auto">
            <a:xfrm>
              <a:off x="1024" y="904"/>
              <a:ext cx="774" cy="788"/>
              <a:chOff x="1636" y="894"/>
              <a:chExt cx="517" cy="526"/>
            </a:xfrm>
          </p:grpSpPr>
          <p:sp>
            <p:nvSpPr>
              <p:cNvPr id="91140" name="Oval 4"/>
              <p:cNvSpPr>
                <a:spLocks noChangeAspect="1" noChangeArrowheads="1"/>
              </p:cNvSpPr>
              <p:nvPr/>
            </p:nvSpPr>
            <p:spPr bwMode="auto">
              <a:xfrm>
                <a:off x="1636" y="1326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1141" name="Oval 5"/>
              <p:cNvSpPr>
                <a:spLocks noChangeAspect="1" noChangeArrowheads="1"/>
              </p:cNvSpPr>
              <p:nvPr/>
            </p:nvSpPr>
            <p:spPr bwMode="auto">
              <a:xfrm>
                <a:off x="1852" y="1328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1142" name="Oval 6"/>
              <p:cNvSpPr>
                <a:spLocks noChangeAspect="1" noChangeArrowheads="1"/>
              </p:cNvSpPr>
              <p:nvPr/>
            </p:nvSpPr>
            <p:spPr bwMode="auto">
              <a:xfrm>
                <a:off x="2070" y="1330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1143" name="Oval 7"/>
              <p:cNvSpPr>
                <a:spLocks noChangeAspect="1" noChangeArrowheads="1"/>
              </p:cNvSpPr>
              <p:nvPr/>
            </p:nvSpPr>
            <p:spPr bwMode="auto">
              <a:xfrm>
                <a:off x="1636" y="1110"/>
                <a:ext cx="83" cy="89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1144" name="Oval 8"/>
              <p:cNvSpPr>
                <a:spLocks noChangeAspect="1" noChangeArrowheads="1"/>
              </p:cNvSpPr>
              <p:nvPr/>
            </p:nvSpPr>
            <p:spPr bwMode="auto">
              <a:xfrm>
                <a:off x="1852" y="1112"/>
                <a:ext cx="83" cy="89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1145" name="Oval 9"/>
              <p:cNvSpPr>
                <a:spLocks noChangeAspect="1" noChangeArrowheads="1"/>
              </p:cNvSpPr>
              <p:nvPr/>
            </p:nvSpPr>
            <p:spPr bwMode="auto">
              <a:xfrm>
                <a:off x="2070" y="1114"/>
                <a:ext cx="83" cy="89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1146" name="Oval 10"/>
              <p:cNvSpPr>
                <a:spLocks noChangeAspect="1" noChangeArrowheads="1"/>
              </p:cNvSpPr>
              <p:nvPr/>
            </p:nvSpPr>
            <p:spPr bwMode="auto">
              <a:xfrm>
                <a:off x="1636" y="894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1147" name="Oval 11"/>
              <p:cNvSpPr>
                <a:spLocks noChangeAspect="1" noChangeArrowheads="1"/>
              </p:cNvSpPr>
              <p:nvPr/>
            </p:nvSpPr>
            <p:spPr bwMode="auto">
              <a:xfrm>
                <a:off x="1852" y="896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1148" name="Oval 12"/>
              <p:cNvSpPr>
                <a:spLocks noChangeAspect="1" noChangeArrowheads="1"/>
              </p:cNvSpPr>
              <p:nvPr/>
            </p:nvSpPr>
            <p:spPr bwMode="auto">
              <a:xfrm>
                <a:off x="2070" y="898"/>
                <a:ext cx="83" cy="90"/>
              </a:xfrm>
              <a:prstGeom prst="ellipse">
                <a:avLst/>
              </a:prstGeom>
              <a:solidFill>
                <a:schemeClr val="bg2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  <p:sp>
          <p:nvSpPr>
            <p:cNvPr id="91149" name="Line 13"/>
            <p:cNvSpPr>
              <a:spLocks noChangeAspect="1" noChangeShapeType="1"/>
            </p:cNvSpPr>
            <p:nvPr/>
          </p:nvSpPr>
          <p:spPr bwMode="auto">
            <a:xfrm flipV="1">
              <a:off x="1124" y="1009"/>
              <a:ext cx="234" cy="23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50" name="Line 14"/>
            <p:cNvSpPr>
              <a:spLocks noChangeAspect="1" noChangeShapeType="1"/>
            </p:cNvSpPr>
            <p:nvPr/>
          </p:nvSpPr>
          <p:spPr bwMode="auto">
            <a:xfrm flipV="1">
              <a:off x="1468" y="970"/>
              <a:ext cx="22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51" name="Line 15"/>
            <p:cNvSpPr>
              <a:spLocks noChangeAspect="1" noChangeShapeType="1"/>
            </p:cNvSpPr>
            <p:nvPr/>
          </p:nvSpPr>
          <p:spPr bwMode="auto">
            <a:xfrm flipV="1">
              <a:off x="1482" y="1045"/>
              <a:ext cx="198" cy="19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52" name="Line 16"/>
            <p:cNvSpPr>
              <a:spLocks noChangeAspect="1" noChangeShapeType="1"/>
            </p:cNvSpPr>
            <p:nvPr/>
          </p:nvSpPr>
          <p:spPr bwMode="auto">
            <a:xfrm flipV="1">
              <a:off x="1468" y="1340"/>
              <a:ext cx="236" cy="23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53" name="Text Box 17"/>
            <p:cNvSpPr txBox="1">
              <a:spLocks noChangeAspect="1" noChangeArrowheads="1"/>
            </p:cNvSpPr>
            <p:nvPr/>
          </p:nvSpPr>
          <p:spPr bwMode="auto">
            <a:xfrm>
              <a:off x="793" y="1098"/>
              <a:ext cx="24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ct val="90000"/>
                </a:lnSpc>
                <a:defRPr/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P</a:t>
              </a:r>
              <a:r>
                <a:rPr lang="en-US" baseline="-25000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1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54" name="Text Box 18"/>
            <p:cNvSpPr txBox="1">
              <a:spLocks noChangeAspect="1" noChangeArrowheads="1"/>
            </p:cNvSpPr>
            <p:nvPr/>
          </p:nvSpPr>
          <p:spPr bwMode="auto">
            <a:xfrm>
              <a:off x="1197" y="1281"/>
              <a:ext cx="24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ct val="90000"/>
                </a:lnSpc>
                <a:defRPr/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P</a:t>
              </a:r>
              <a:r>
                <a:rPr lang="en-US" baseline="-25000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2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55" name="Text Box 19"/>
            <p:cNvSpPr txBox="1">
              <a:spLocks noChangeAspect="1" noChangeArrowheads="1"/>
            </p:cNvSpPr>
            <p:nvPr/>
          </p:nvSpPr>
          <p:spPr bwMode="auto">
            <a:xfrm>
              <a:off x="1394" y="1674"/>
              <a:ext cx="24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ct val="90000"/>
                </a:lnSpc>
                <a:defRPr/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P</a:t>
              </a:r>
              <a:r>
                <a:rPr lang="en-US" baseline="-25000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3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79" name="Line 43"/>
            <p:cNvSpPr>
              <a:spLocks noChangeShapeType="1"/>
            </p:cNvSpPr>
            <p:nvPr/>
          </p:nvSpPr>
          <p:spPr bwMode="auto">
            <a:xfrm flipV="1">
              <a:off x="1734" y="1046"/>
              <a:ext cx="0" cy="18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83" name="Text Box 47"/>
            <p:cNvSpPr txBox="1">
              <a:spLocks noChangeArrowheads="1"/>
            </p:cNvSpPr>
            <p:nvPr/>
          </p:nvSpPr>
          <p:spPr bwMode="auto">
            <a:xfrm>
              <a:off x="1427" y="98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1</a:t>
              </a:r>
            </a:p>
          </p:txBody>
        </p:sp>
        <p:sp>
          <p:nvSpPr>
            <p:cNvPr id="91184" name="Text Box 48"/>
            <p:cNvSpPr txBox="1">
              <a:spLocks noChangeArrowheads="1"/>
            </p:cNvSpPr>
            <p:nvPr/>
          </p:nvSpPr>
          <p:spPr bwMode="auto">
            <a:xfrm>
              <a:off x="1733" y="1047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½</a:t>
              </a:r>
              <a:endParaRPr lang="en-US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85" name="Text Box 49"/>
            <p:cNvSpPr txBox="1">
              <a:spLocks noChangeArrowheads="1"/>
            </p:cNvSpPr>
            <p:nvPr/>
          </p:nvSpPr>
          <p:spPr bwMode="auto">
            <a:xfrm>
              <a:off x="1442" y="774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½</a:t>
              </a:r>
              <a:endParaRPr lang="en-US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87" name="Text Box 51"/>
            <p:cNvSpPr txBox="1">
              <a:spLocks noChangeArrowheads="1"/>
            </p:cNvSpPr>
            <p:nvPr/>
          </p:nvSpPr>
          <p:spPr bwMode="auto">
            <a:xfrm>
              <a:off x="1436" y="1281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½</a:t>
              </a:r>
              <a:endParaRPr lang="en-US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1189" name="Text Box 53"/>
            <p:cNvSpPr txBox="1">
              <a:spLocks noChangeArrowheads="1"/>
            </p:cNvSpPr>
            <p:nvPr/>
          </p:nvSpPr>
          <p:spPr bwMode="auto">
            <a:xfrm>
              <a:off x="1106" y="924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½</a:t>
              </a:r>
              <a:endParaRPr lang="en-US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91191" name="Text Box 55"/>
          <p:cNvSpPr txBox="1">
            <a:spLocks noChangeArrowheads="1"/>
          </p:cNvSpPr>
          <p:nvPr/>
        </p:nvSpPr>
        <p:spPr bwMode="auto">
          <a:xfrm>
            <a:off x="1479550" y="2917825"/>
            <a:ext cx="1528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Heuristic 1</a:t>
            </a:r>
          </a:p>
        </p:txBody>
      </p:sp>
      <p:sp>
        <p:nvSpPr>
          <p:cNvPr id="91192" name="Text Box 56"/>
          <p:cNvSpPr txBox="1">
            <a:spLocks noChangeArrowheads="1"/>
          </p:cNvSpPr>
          <p:nvPr/>
        </p:nvSpPr>
        <p:spPr bwMode="auto">
          <a:xfrm>
            <a:off x="5160963" y="2916238"/>
            <a:ext cx="152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Heuristic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Algorithm Differences</a:t>
            </a:r>
            <a:endParaRPr lang="en-US" sz="40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8991600" cy="4267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b="1" dirty="0" smtClean="0"/>
              <a:t>Recursion:</a:t>
            </a:r>
            <a:r>
              <a:rPr lang="en-US" sz="2600" dirty="0" smtClean="0"/>
              <a:t> Popular </a:t>
            </a:r>
            <a:r>
              <a:rPr lang="en-US" sz="2600" dirty="0" smtClean="0"/>
              <a:t>for solving ‘divide and conquer’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Divide problem into smaller problems of the same kind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Define the base case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Works from the original problem down to the base case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b="1" dirty="0" smtClean="0"/>
              <a:t>Dynamic </a:t>
            </a:r>
            <a:r>
              <a:rPr lang="en-US" sz="2600" b="1" dirty="0" smtClean="0"/>
              <a:t>programming: </a:t>
            </a:r>
            <a:r>
              <a:rPr lang="en-US" sz="2600" dirty="0" smtClean="0"/>
              <a:t>recursi</a:t>
            </a:r>
            <a:r>
              <a:rPr lang="en-US" sz="2600" dirty="0" smtClean="0"/>
              <a:t>ve algorithms using arrays</a:t>
            </a:r>
            <a:endParaRPr lang="en-US" sz="2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Initialize a variable or table</a:t>
            </a:r>
            <a:endParaRPr lang="en-US" sz="2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Use loops fill in entries the table. The algorithm always fills in entries in the table before they are needed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Works </a:t>
            </a:r>
            <a:r>
              <a:rPr lang="en-US" sz="2400" dirty="0" smtClean="0"/>
              <a:t>bottom-up  </a:t>
            </a:r>
            <a:r>
              <a:rPr lang="en-US" sz="2400" dirty="0" smtClean="0"/>
              <a:t>towards the final solution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Avoids repetitive calculations because the technique stores results in a table for later 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Eliminates recursion activation record overhead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9450" y="6243638"/>
            <a:ext cx="7854950" cy="461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Dynamic programming is a widely used algorithmic technique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10600" cy="838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Dynamic Time Warping (DTW) </a:t>
            </a:r>
            <a:r>
              <a:rPr lang="en-US" dirty="0" smtClean="0">
                <a:solidFill>
                  <a:srgbClr val="000000"/>
                </a:solidFill>
              </a:rPr>
              <a:t>metrics</a:t>
            </a:r>
            <a:endParaRPr lang="en-US" dirty="0"/>
          </a:p>
        </p:txBody>
      </p:sp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C775751-387A-4A4F-B86E-3ED352900EDF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457200" y="1293572"/>
            <a:ext cx="5511445" cy="1449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.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Initialization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(time 1 is first time frame)</a:t>
            </a:r>
            <a:b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</a:b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	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(1,1) = d(1,1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)</a:t>
            </a:r>
            <a:b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</a:br>
            <a:endParaRPr lang="en-US" sz="8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2.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Recursion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	 </a:t>
            </a:r>
          </a:p>
        </p:txBody>
      </p:sp>
      <p:graphicFrame>
        <p:nvGraphicFramePr>
          <p:cNvPr id="378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124887"/>
              </p:ext>
            </p:extLst>
          </p:nvPr>
        </p:nvGraphicFramePr>
        <p:xfrm>
          <a:off x="2351087" y="2036763"/>
          <a:ext cx="6727825" cy="223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3" name="Equation" r:id="rId3" imgW="3606800" imgH="1117600" progId="Equation.3">
                  <p:embed/>
                </p:oleObj>
              </mc:Choice>
              <mc:Fallback>
                <p:oleObj name="Equation" r:id="rId3" imgW="3606800" imgH="1117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7" y="2036763"/>
                        <a:ext cx="6727825" cy="223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517525" y="4591050"/>
            <a:ext cx="3031599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3.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Termination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	 </a:t>
            </a:r>
          </a:p>
        </p:txBody>
      </p:sp>
      <p:graphicFrame>
        <p:nvGraphicFramePr>
          <p:cNvPr id="37895" name="Object 6"/>
          <p:cNvGraphicFramePr>
            <a:graphicFrameLocks noChangeAspect="1"/>
          </p:cNvGraphicFramePr>
          <p:nvPr/>
        </p:nvGraphicFramePr>
        <p:xfrm>
          <a:off x="1449388" y="4964113"/>
          <a:ext cx="2384425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4" name="Equation" r:id="rId5" imgW="1193800" imgH="609600" progId="Equation.3">
                  <p:embed/>
                </p:oleObj>
              </mc:Choice>
              <mc:Fallback>
                <p:oleObj name="Equation" r:id="rId5" imgW="1193800" imgH="60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4964113"/>
                        <a:ext cx="2384425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917697" y="4251168"/>
            <a:ext cx="7997703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cs typeface="+mn-cs"/>
                <a:sym typeface="Symbol" pitchFamily="18" charset="2"/>
              </a:rPr>
              <a:t> </a:t>
            </a:r>
            <a:r>
              <a:rPr lang="en-US" sz="2200" i="1" dirty="0" smtClean="0">
                <a:solidFill>
                  <a:srgbClr val="000000"/>
                </a:solidFill>
                <a:latin typeface="Times New Roman" pitchFamily="18" charset="0"/>
                <a:cs typeface="+mn-cs"/>
                <a:sym typeface="Symbol" pitchFamily="18" charset="2"/>
              </a:rPr>
              <a:t>where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+mn-cs"/>
                <a:sym typeface="Symbol" pitchFamily="18" charset="2"/>
              </a:rPr>
              <a:t>(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+mn-cs"/>
                <a:sym typeface="Symbol" pitchFamily="18" charset="2"/>
              </a:rPr>
              <a:t>=zeta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+mn-cs"/>
                <a:sym typeface="Symbol" pitchFamily="18" charset="2"/>
              </a:rPr>
              <a:t>) is a function of previous distances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+mn-cs"/>
                <a:sym typeface="Symbol" pitchFamily="18" charset="2"/>
              </a:rPr>
              <a:t>(d) and slopes (m)</a:t>
            </a:r>
            <a:endParaRPr lang="en-US" sz="22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965575" y="4989513"/>
            <a:ext cx="4740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sometimes defined as </a:t>
            </a:r>
            <a:r>
              <a:rPr lang="en-US" sz="2400" i="1" dirty="0" err="1">
                <a:solidFill>
                  <a:srgbClr val="000000"/>
                </a:solidFill>
                <a:latin typeface="Times New Roman" pitchFamily="18" charset="0"/>
                <a:cs typeface="+mn-cs"/>
              </a:rPr>
              <a:t>T</a:t>
            </a:r>
            <a:r>
              <a:rPr lang="en-US" sz="2400" i="1" baseline="-25000" dirty="0" err="1">
                <a:solidFill>
                  <a:srgbClr val="000000"/>
                </a:solidFill>
                <a:latin typeface="Times New Roman" pitchFamily="18" charset="0"/>
                <a:cs typeface="+mn-cs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, or </a:t>
            </a:r>
            <a:r>
              <a:rPr lang="en-US" sz="2400" i="1" dirty="0" err="1">
                <a:solidFill>
                  <a:srgbClr val="000000"/>
                </a:solidFill>
                <a:latin typeface="Times New Roman" pitchFamily="18" charset="0"/>
                <a:cs typeface="+mn-cs"/>
              </a:rPr>
              <a:t>T</a:t>
            </a:r>
            <a:r>
              <a:rPr lang="en-US" sz="2400" i="1" baseline="-25000" dirty="0" err="1">
                <a:solidFill>
                  <a:srgbClr val="000000"/>
                </a:solidFill>
                <a:latin typeface="Times New Roman" pitchFamily="18" charset="0"/>
                <a:cs typeface="+mn-cs"/>
              </a:rPr>
              <a:t>x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+mn-cs"/>
              </a:rPr>
              <a:t>+</a:t>
            </a:r>
            <a:r>
              <a:rPr lang="en-US" sz="2400" i="1" dirty="0" err="1">
                <a:solidFill>
                  <a:srgbClr val="000000"/>
                </a:solidFill>
                <a:latin typeface="Times New Roman" pitchFamily="18" charset="0"/>
                <a:cs typeface="+mn-cs"/>
              </a:rPr>
              <a:t>T</a:t>
            </a:r>
            <a:r>
              <a:rPr lang="en-US" sz="2400" i="1" baseline="-25000" dirty="0" err="1">
                <a:solidFill>
                  <a:srgbClr val="000000"/>
                </a:solidFill>
                <a:latin typeface="Times New Roman" pitchFamily="18" charset="0"/>
                <a:cs typeface="+mn-cs"/>
              </a:rPr>
              <a:t>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,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or (</a:t>
            </a:r>
            <a:r>
              <a:rPr lang="en-US" sz="2400" i="1" dirty="0" err="1">
                <a:solidFill>
                  <a:srgbClr val="000000"/>
                </a:solidFill>
                <a:latin typeface="Times New Roman" pitchFamily="18" charset="0"/>
                <a:cs typeface="+mn-cs"/>
              </a:rPr>
              <a:t>T</a:t>
            </a:r>
            <a:r>
              <a:rPr lang="en-US" sz="2400" i="1" baseline="-25000" dirty="0" err="1">
                <a:solidFill>
                  <a:srgbClr val="000000"/>
                </a:solidFill>
                <a:latin typeface="Times New Roman" pitchFamily="18" charset="0"/>
                <a:cs typeface="+mn-cs"/>
              </a:rPr>
              <a:t>x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baseline="300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+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T</a:t>
            </a:r>
            <a:r>
              <a:rPr lang="en-US" sz="2400" i="1" baseline="-250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y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baseline="300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)</a:t>
            </a:r>
            <a:r>
              <a:rPr lang="en-US" sz="24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½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1382713" y="6078538"/>
            <a:ext cx="69195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convenient value for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is the length of the 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template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EAFCDD8-68C4-4985-ACC7-F70E4820EC47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742460" y="193675"/>
            <a:ext cx="74109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Dynamic Time Warping (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+mn-cs"/>
              </a:rPr>
              <a:t>DTW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) Example</a:t>
            </a:r>
            <a:endParaRPr lang="en-US" sz="32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189" name="Oval 5"/>
          <p:cNvSpPr>
            <a:spLocks noChangeAspect="1" noChangeArrowheads="1"/>
          </p:cNvSpPr>
          <p:nvPr/>
        </p:nvSpPr>
        <p:spPr bwMode="auto">
          <a:xfrm>
            <a:off x="2247900" y="2900363"/>
            <a:ext cx="146050" cy="15875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190" name="Oval 6"/>
          <p:cNvSpPr>
            <a:spLocks noChangeAspect="1" noChangeArrowheads="1"/>
          </p:cNvSpPr>
          <p:nvPr/>
        </p:nvSpPr>
        <p:spPr bwMode="auto">
          <a:xfrm>
            <a:off x="2625725" y="2905125"/>
            <a:ext cx="146050" cy="157163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191" name="Oval 7"/>
          <p:cNvSpPr>
            <a:spLocks noChangeAspect="1" noChangeArrowheads="1"/>
          </p:cNvSpPr>
          <p:nvPr/>
        </p:nvSpPr>
        <p:spPr bwMode="auto">
          <a:xfrm>
            <a:off x="3008313" y="2908300"/>
            <a:ext cx="144462" cy="157163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192" name="Oval 8"/>
          <p:cNvSpPr>
            <a:spLocks noChangeAspect="1" noChangeArrowheads="1"/>
          </p:cNvSpPr>
          <p:nvPr/>
        </p:nvSpPr>
        <p:spPr bwMode="auto">
          <a:xfrm>
            <a:off x="3387725" y="2908300"/>
            <a:ext cx="144463" cy="157163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193" name="Oval 9"/>
          <p:cNvSpPr>
            <a:spLocks noChangeAspect="1" noChangeArrowheads="1"/>
          </p:cNvSpPr>
          <p:nvPr/>
        </p:nvSpPr>
        <p:spPr bwMode="auto">
          <a:xfrm>
            <a:off x="3768725" y="2900363"/>
            <a:ext cx="146050" cy="15875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194" name="Oval 10"/>
          <p:cNvSpPr>
            <a:spLocks noChangeAspect="1" noChangeArrowheads="1"/>
          </p:cNvSpPr>
          <p:nvPr/>
        </p:nvSpPr>
        <p:spPr bwMode="auto">
          <a:xfrm>
            <a:off x="4144963" y="2905125"/>
            <a:ext cx="146050" cy="157163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195" name="Oval 11"/>
          <p:cNvSpPr>
            <a:spLocks noChangeAspect="1" noChangeArrowheads="1"/>
          </p:cNvSpPr>
          <p:nvPr/>
        </p:nvSpPr>
        <p:spPr bwMode="auto">
          <a:xfrm>
            <a:off x="2247900" y="2522538"/>
            <a:ext cx="146050" cy="157162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196" name="Oval 12"/>
          <p:cNvSpPr>
            <a:spLocks noChangeAspect="1" noChangeArrowheads="1"/>
          </p:cNvSpPr>
          <p:nvPr/>
        </p:nvSpPr>
        <p:spPr bwMode="auto">
          <a:xfrm>
            <a:off x="2625725" y="2525713"/>
            <a:ext cx="146050" cy="15875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197" name="Oval 13"/>
          <p:cNvSpPr>
            <a:spLocks noChangeAspect="1" noChangeArrowheads="1"/>
          </p:cNvSpPr>
          <p:nvPr/>
        </p:nvSpPr>
        <p:spPr bwMode="auto">
          <a:xfrm>
            <a:off x="3008313" y="2530475"/>
            <a:ext cx="144462" cy="157163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198" name="Oval 14"/>
          <p:cNvSpPr>
            <a:spLocks noChangeAspect="1" noChangeArrowheads="1"/>
          </p:cNvSpPr>
          <p:nvPr/>
        </p:nvSpPr>
        <p:spPr bwMode="auto">
          <a:xfrm>
            <a:off x="3387725" y="2530475"/>
            <a:ext cx="144463" cy="157163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199" name="Oval 15"/>
          <p:cNvSpPr>
            <a:spLocks noChangeAspect="1" noChangeArrowheads="1"/>
          </p:cNvSpPr>
          <p:nvPr/>
        </p:nvSpPr>
        <p:spPr bwMode="auto">
          <a:xfrm>
            <a:off x="3768725" y="2522538"/>
            <a:ext cx="146050" cy="157162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00" name="Oval 16"/>
          <p:cNvSpPr>
            <a:spLocks noChangeAspect="1" noChangeArrowheads="1"/>
          </p:cNvSpPr>
          <p:nvPr/>
        </p:nvSpPr>
        <p:spPr bwMode="auto">
          <a:xfrm>
            <a:off x="4144963" y="2525713"/>
            <a:ext cx="146050" cy="15875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01" name="Oval 17"/>
          <p:cNvSpPr>
            <a:spLocks noChangeAspect="1" noChangeArrowheads="1"/>
          </p:cNvSpPr>
          <p:nvPr/>
        </p:nvSpPr>
        <p:spPr bwMode="auto">
          <a:xfrm>
            <a:off x="2247900" y="2144713"/>
            <a:ext cx="146050" cy="157162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02" name="Oval 18"/>
          <p:cNvSpPr>
            <a:spLocks noChangeAspect="1" noChangeArrowheads="1"/>
          </p:cNvSpPr>
          <p:nvPr/>
        </p:nvSpPr>
        <p:spPr bwMode="auto">
          <a:xfrm>
            <a:off x="2625725" y="2147888"/>
            <a:ext cx="146050" cy="157162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03" name="Oval 19"/>
          <p:cNvSpPr>
            <a:spLocks noChangeAspect="1" noChangeArrowheads="1"/>
          </p:cNvSpPr>
          <p:nvPr/>
        </p:nvSpPr>
        <p:spPr bwMode="auto">
          <a:xfrm>
            <a:off x="3008313" y="2151063"/>
            <a:ext cx="144462" cy="15875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04" name="Oval 20"/>
          <p:cNvSpPr>
            <a:spLocks noChangeAspect="1" noChangeArrowheads="1"/>
          </p:cNvSpPr>
          <p:nvPr/>
        </p:nvSpPr>
        <p:spPr bwMode="auto">
          <a:xfrm>
            <a:off x="3387725" y="2151063"/>
            <a:ext cx="144463" cy="15875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05" name="Oval 21"/>
          <p:cNvSpPr>
            <a:spLocks noChangeAspect="1" noChangeArrowheads="1"/>
          </p:cNvSpPr>
          <p:nvPr/>
        </p:nvSpPr>
        <p:spPr bwMode="auto">
          <a:xfrm>
            <a:off x="3768725" y="2144713"/>
            <a:ext cx="146050" cy="157162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06" name="Oval 22"/>
          <p:cNvSpPr>
            <a:spLocks noChangeAspect="1" noChangeArrowheads="1"/>
          </p:cNvSpPr>
          <p:nvPr/>
        </p:nvSpPr>
        <p:spPr bwMode="auto">
          <a:xfrm>
            <a:off x="4144963" y="2147888"/>
            <a:ext cx="146050" cy="157162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07" name="Oval 23"/>
          <p:cNvSpPr>
            <a:spLocks noChangeAspect="1" noChangeArrowheads="1"/>
          </p:cNvSpPr>
          <p:nvPr/>
        </p:nvSpPr>
        <p:spPr bwMode="auto">
          <a:xfrm>
            <a:off x="2247900" y="1766888"/>
            <a:ext cx="146050" cy="157162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08" name="Oval 24"/>
          <p:cNvSpPr>
            <a:spLocks noChangeAspect="1" noChangeArrowheads="1"/>
          </p:cNvSpPr>
          <p:nvPr/>
        </p:nvSpPr>
        <p:spPr bwMode="auto">
          <a:xfrm>
            <a:off x="2625725" y="1770063"/>
            <a:ext cx="146050" cy="157162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09" name="Oval 25"/>
          <p:cNvSpPr>
            <a:spLocks noChangeAspect="1" noChangeArrowheads="1"/>
          </p:cNvSpPr>
          <p:nvPr/>
        </p:nvSpPr>
        <p:spPr bwMode="auto">
          <a:xfrm>
            <a:off x="3008313" y="1773238"/>
            <a:ext cx="144462" cy="15875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10" name="Oval 26"/>
          <p:cNvSpPr>
            <a:spLocks noChangeAspect="1" noChangeArrowheads="1"/>
          </p:cNvSpPr>
          <p:nvPr/>
        </p:nvSpPr>
        <p:spPr bwMode="auto">
          <a:xfrm>
            <a:off x="3387725" y="1773238"/>
            <a:ext cx="144463" cy="15875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11" name="Oval 27"/>
          <p:cNvSpPr>
            <a:spLocks noChangeAspect="1" noChangeArrowheads="1"/>
          </p:cNvSpPr>
          <p:nvPr/>
        </p:nvSpPr>
        <p:spPr bwMode="auto">
          <a:xfrm>
            <a:off x="3768725" y="1766888"/>
            <a:ext cx="146050" cy="157162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12" name="Oval 28"/>
          <p:cNvSpPr>
            <a:spLocks noChangeAspect="1" noChangeArrowheads="1"/>
          </p:cNvSpPr>
          <p:nvPr/>
        </p:nvSpPr>
        <p:spPr bwMode="auto">
          <a:xfrm>
            <a:off x="4144963" y="1770063"/>
            <a:ext cx="146050" cy="157162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13" name="Oval 29"/>
          <p:cNvSpPr>
            <a:spLocks noChangeAspect="1" noChangeArrowheads="1"/>
          </p:cNvSpPr>
          <p:nvPr/>
        </p:nvSpPr>
        <p:spPr bwMode="auto">
          <a:xfrm>
            <a:off x="2252663" y="1377950"/>
            <a:ext cx="146050" cy="157163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14" name="Oval 30"/>
          <p:cNvSpPr>
            <a:spLocks noChangeAspect="1" noChangeArrowheads="1"/>
          </p:cNvSpPr>
          <p:nvPr/>
        </p:nvSpPr>
        <p:spPr bwMode="auto">
          <a:xfrm>
            <a:off x="2630488" y="1381125"/>
            <a:ext cx="146050" cy="15875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15" name="Oval 31"/>
          <p:cNvSpPr>
            <a:spLocks noChangeAspect="1" noChangeArrowheads="1"/>
          </p:cNvSpPr>
          <p:nvPr/>
        </p:nvSpPr>
        <p:spPr bwMode="auto">
          <a:xfrm>
            <a:off x="3013075" y="1385888"/>
            <a:ext cx="144463" cy="157162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16" name="Oval 32"/>
          <p:cNvSpPr>
            <a:spLocks noChangeAspect="1" noChangeArrowheads="1"/>
          </p:cNvSpPr>
          <p:nvPr/>
        </p:nvSpPr>
        <p:spPr bwMode="auto">
          <a:xfrm>
            <a:off x="3392488" y="1385888"/>
            <a:ext cx="146050" cy="157162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17" name="Oval 33"/>
          <p:cNvSpPr>
            <a:spLocks noChangeAspect="1" noChangeArrowheads="1"/>
          </p:cNvSpPr>
          <p:nvPr/>
        </p:nvSpPr>
        <p:spPr bwMode="auto">
          <a:xfrm>
            <a:off x="3773488" y="1377950"/>
            <a:ext cx="146050" cy="157163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18" name="Oval 34"/>
          <p:cNvSpPr>
            <a:spLocks noChangeAspect="1" noChangeArrowheads="1"/>
          </p:cNvSpPr>
          <p:nvPr/>
        </p:nvSpPr>
        <p:spPr bwMode="auto">
          <a:xfrm>
            <a:off x="4149725" y="1381125"/>
            <a:ext cx="146050" cy="15875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19" name="Oval 35"/>
          <p:cNvSpPr>
            <a:spLocks noChangeAspect="1" noChangeArrowheads="1"/>
          </p:cNvSpPr>
          <p:nvPr/>
        </p:nvSpPr>
        <p:spPr bwMode="auto">
          <a:xfrm>
            <a:off x="2252663" y="1000125"/>
            <a:ext cx="146050" cy="157163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20" name="Oval 36"/>
          <p:cNvSpPr>
            <a:spLocks noChangeAspect="1" noChangeArrowheads="1"/>
          </p:cNvSpPr>
          <p:nvPr/>
        </p:nvSpPr>
        <p:spPr bwMode="auto">
          <a:xfrm>
            <a:off x="2630488" y="1003300"/>
            <a:ext cx="146050" cy="157163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21" name="Oval 37"/>
          <p:cNvSpPr>
            <a:spLocks noChangeAspect="1" noChangeArrowheads="1"/>
          </p:cNvSpPr>
          <p:nvPr/>
        </p:nvSpPr>
        <p:spPr bwMode="auto">
          <a:xfrm>
            <a:off x="3013075" y="1006475"/>
            <a:ext cx="144463" cy="15875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22" name="Oval 38"/>
          <p:cNvSpPr>
            <a:spLocks noChangeAspect="1" noChangeArrowheads="1"/>
          </p:cNvSpPr>
          <p:nvPr/>
        </p:nvSpPr>
        <p:spPr bwMode="auto">
          <a:xfrm>
            <a:off x="3392488" y="1006475"/>
            <a:ext cx="146050" cy="15875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23" name="Oval 39"/>
          <p:cNvSpPr>
            <a:spLocks noChangeAspect="1" noChangeArrowheads="1"/>
          </p:cNvSpPr>
          <p:nvPr/>
        </p:nvSpPr>
        <p:spPr bwMode="auto">
          <a:xfrm>
            <a:off x="3773488" y="1000125"/>
            <a:ext cx="146050" cy="157163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24" name="Oval 40"/>
          <p:cNvSpPr>
            <a:spLocks noChangeAspect="1" noChangeArrowheads="1"/>
          </p:cNvSpPr>
          <p:nvPr/>
        </p:nvSpPr>
        <p:spPr bwMode="auto">
          <a:xfrm>
            <a:off x="4149725" y="1003300"/>
            <a:ext cx="146050" cy="157163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25" name="Text Box 41"/>
          <p:cNvSpPr txBox="1">
            <a:spLocks noChangeArrowheads="1"/>
          </p:cNvSpPr>
          <p:nvPr/>
        </p:nvSpPr>
        <p:spPr bwMode="auto">
          <a:xfrm>
            <a:off x="2336800" y="2817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26" name="Text Box 42"/>
          <p:cNvSpPr txBox="1">
            <a:spLocks noChangeArrowheads="1"/>
          </p:cNvSpPr>
          <p:nvPr/>
        </p:nvSpPr>
        <p:spPr bwMode="auto">
          <a:xfrm>
            <a:off x="2336800" y="242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27" name="Text Box 43"/>
          <p:cNvSpPr txBox="1">
            <a:spLocks noChangeArrowheads="1"/>
          </p:cNvSpPr>
          <p:nvPr/>
        </p:nvSpPr>
        <p:spPr bwMode="auto">
          <a:xfrm>
            <a:off x="2336800" y="20526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28" name="Text Box 44"/>
          <p:cNvSpPr txBox="1">
            <a:spLocks noChangeArrowheads="1"/>
          </p:cNvSpPr>
          <p:nvPr/>
        </p:nvSpPr>
        <p:spPr bwMode="auto">
          <a:xfrm>
            <a:off x="2336800" y="1682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29" name="Text Box 45"/>
          <p:cNvSpPr txBox="1">
            <a:spLocks noChangeArrowheads="1"/>
          </p:cNvSpPr>
          <p:nvPr/>
        </p:nvSpPr>
        <p:spPr bwMode="auto">
          <a:xfrm>
            <a:off x="2336800" y="13001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30" name="Text Box 46"/>
          <p:cNvSpPr txBox="1">
            <a:spLocks noChangeArrowheads="1"/>
          </p:cNvSpPr>
          <p:nvPr/>
        </p:nvSpPr>
        <p:spPr bwMode="auto">
          <a:xfrm>
            <a:off x="2336800" y="917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31" name="Text Box 47"/>
          <p:cNvSpPr txBox="1">
            <a:spLocks noChangeArrowheads="1"/>
          </p:cNvSpPr>
          <p:nvPr/>
        </p:nvSpPr>
        <p:spPr bwMode="auto">
          <a:xfrm>
            <a:off x="2705100" y="2817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32" name="Text Box 48"/>
          <p:cNvSpPr txBox="1">
            <a:spLocks noChangeArrowheads="1"/>
          </p:cNvSpPr>
          <p:nvPr/>
        </p:nvSpPr>
        <p:spPr bwMode="auto">
          <a:xfrm>
            <a:off x="2705100" y="242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33" name="Text Box 49"/>
          <p:cNvSpPr txBox="1">
            <a:spLocks noChangeArrowheads="1"/>
          </p:cNvSpPr>
          <p:nvPr/>
        </p:nvSpPr>
        <p:spPr bwMode="auto">
          <a:xfrm>
            <a:off x="2705100" y="20526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34" name="Text Box 50"/>
          <p:cNvSpPr txBox="1">
            <a:spLocks noChangeArrowheads="1"/>
          </p:cNvSpPr>
          <p:nvPr/>
        </p:nvSpPr>
        <p:spPr bwMode="auto">
          <a:xfrm>
            <a:off x="2705100" y="1682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35" name="Text Box 51"/>
          <p:cNvSpPr txBox="1">
            <a:spLocks noChangeArrowheads="1"/>
          </p:cNvSpPr>
          <p:nvPr/>
        </p:nvSpPr>
        <p:spPr bwMode="auto">
          <a:xfrm>
            <a:off x="2705100" y="13001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36" name="Text Box 52"/>
          <p:cNvSpPr txBox="1">
            <a:spLocks noChangeArrowheads="1"/>
          </p:cNvSpPr>
          <p:nvPr/>
        </p:nvSpPr>
        <p:spPr bwMode="auto">
          <a:xfrm>
            <a:off x="2705100" y="917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37" name="Text Box 53"/>
          <p:cNvSpPr txBox="1">
            <a:spLocks noChangeArrowheads="1"/>
          </p:cNvSpPr>
          <p:nvPr/>
        </p:nvSpPr>
        <p:spPr bwMode="auto">
          <a:xfrm>
            <a:off x="3086100" y="28305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38" name="Text Box 54"/>
          <p:cNvSpPr txBox="1">
            <a:spLocks noChangeArrowheads="1"/>
          </p:cNvSpPr>
          <p:nvPr/>
        </p:nvSpPr>
        <p:spPr bwMode="auto">
          <a:xfrm>
            <a:off x="3086100" y="24352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39" name="Text Box 55"/>
          <p:cNvSpPr txBox="1">
            <a:spLocks noChangeArrowheads="1"/>
          </p:cNvSpPr>
          <p:nvPr/>
        </p:nvSpPr>
        <p:spPr bwMode="auto">
          <a:xfrm>
            <a:off x="3086100" y="20653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40" name="Text Box 56"/>
          <p:cNvSpPr txBox="1">
            <a:spLocks noChangeArrowheads="1"/>
          </p:cNvSpPr>
          <p:nvPr/>
        </p:nvSpPr>
        <p:spPr bwMode="auto">
          <a:xfrm>
            <a:off x="3086100" y="16954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41" name="Text Box 57"/>
          <p:cNvSpPr txBox="1">
            <a:spLocks noChangeArrowheads="1"/>
          </p:cNvSpPr>
          <p:nvPr/>
        </p:nvSpPr>
        <p:spPr bwMode="auto">
          <a:xfrm>
            <a:off x="3086100" y="13128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42" name="Text Box 58"/>
          <p:cNvSpPr txBox="1">
            <a:spLocks noChangeArrowheads="1"/>
          </p:cNvSpPr>
          <p:nvPr/>
        </p:nvSpPr>
        <p:spPr bwMode="auto">
          <a:xfrm>
            <a:off x="3086100" y="9302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43" name="Text Box 59"/>
          <p:cNvSpPr txBox="1">
            <a:spLocks noChangeArrowheads="1"/>
          </p:cNvSpPr>
          <p:nvPr/>
        </p:nvSpPr>
        <p:spPr bwMode="auto">
          <a:xfrm>
            <a:off x="3467100" y="2817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44" name="Text Box 60"/>
          <p:cNvSpPr txBox="1">
            <a:spLocks noChangeArrowheads="1"/>
          </p:cNvSpPr>
          <p:nvPr/>
        </p:nvSpPr>
        <p:spPr bwMode="auto">
          <a:xfrm>
            <a:off x="3467100" y="242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45" name="Text Box 61"/>
          <p:cNvSpPr txBox="1">
            <a:spLocks noChangeArrowheads="1"/>
          </p:cNvSpPr>
          <p:nvPr/>
        </p:nvSpPr>
        <p:spPr bwMode="auto">
          <a:xfrm>
            <a:off x="3467100" y="20526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46" name="Text Box 62"/>
          <p:cNvSpPr txBox="1">
            <a:spLocks noChangeArrowheads="1"/>
          </p:cNvSpPr>
          <p:nvPr/>
        </p:nvSpPr>
        <p:spPr bwMode="auto">
          <a:xfrm>
            <a:off x="3467100" y="1682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47" name="Text Box 63"/>
          <p:cNvSpPr txBox="1">
            <a:spLocks noChangeArrowheads="1"/>
          </p:cNvSpPr>
          <p:nvPr/>
        </p:nvSpPr>
        <p:spPr bwMode="auto">
          <a:xfrm>
            <a:off x="3467100" y="13001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48" name="Text Box 64"/>
          <p:cNvSpPr txBox="1">
            <a:spLocks noChangeArrowheads="1"/>
          </p:cNvSpPr>
          <p:nvPr/>
        </p:nvSpPr>
        <p:spPr bwMode="auto">
          <a:xfrm>
            <a:off x="3467100" y="917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49" name="Text Box 65"/>
          <p:cNvSpPr txBox="1">
            <a:spLocks noChangeArrowheads="1"/>
          </p:cNvSpPr>
          <p:nvPr/>
        </p:nvSpPr>
        <p:spPr bwMode="auto">
          <a:xfrm>
            <a:off x="3860800" y="2817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50" name="Text Box 66"/>
          <p:cNvSpPr txBox="1">
            <a:spLocks noChangeArrowheads="1"/>
          </p:cNvSpPr>
          <p:nvPr/>
        </p:nvSpPr>
        <p:spPr bwMode="auto">
          <a:xfrm>
            <a:off x="3860800" y="242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51" name="Text Box 67"/>
          <p:cNvSpPr txBox="1">
            <a:spLocks noChangeArrowheads="1"/>
          </p:cNvSpPr>
          <p:nvPr/>
        </p:nvSpPr>
        <p:spPr bwMode="auto">
          <a:xfrm>
            <a:off x="3860800" y="20526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52" name="Text Box 68"/>
          <p:cNvSpPr txBox="1">
            <a:spLocks noChangeArrowheads="1"/>
          </p:cNvSpPr>
          <p:nvPr/>
        </p:nvSpPr>
        <p:spPr bwMode="auto">
          <a:xfrm>
            <a:off x="3860800" y="1682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53" name="Text Box 69"/>
          <p:cNvSpPr txBox="1">
            <a:spLocks noChangeArrowheads="1"/>
          </p:cNvSpPr>
          <p:nvPr/>
        </p:nvSpPr>
        <p:spPr bwMode="auto">
          <a:xfrm>
            <a:off x="3860800" y="13001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54" name="Text Box 70"/>
          <p:cNvSpPr txBox="1">
            <a:spLocks noChangeArrowheads="1"/>
          </p:cNvSpPr>
          <p:nvPr/>
        </p:nvSpPr>
        <p:spPr bwMode="auto">
          <a:xfrm>
            <a:off x="3860800" y="917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55" name="Text Box 71"/>
          <p:cNvSpPr txBox="1">
            <a:spLocks noChangeArrowheads="1"/>
          </p:cNvSpPr>
          <p:nvPr/>
        </p:nvSpPr>
        <p:spPr bwMode="auto">
          <a:xfrm>
            <a:off x="4584700" y="2817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56" name="Text Box 72"/>
          <p:cNvSpPr txBox="1">
            <a:spLocks noChangeArrowheads="1"/>
          </p:cNvSpPr>
          <p:nvPr/>
        </p:nvSpPr>
        <p:spPr bwMode="auto">
          <a:xfrm>
            <a:off x="4584700" y="242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57" name="Text Box 73"/>
          <p:cNvSpPr txBox="1">
            <a:spLocks noChangeArrowheads="1"/>
          </p:cNvSpPr>
          <p:nvPr/>
        </p:nvSpPr>
        <p:spPr bwMode="auto">
          <a:xfrm>
            <a:off x="4584700" y="20526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58" name="Text Box 74"/>
          <p:cNvSpPr txBox="1">
            <a:spLocks noChangeArrowheads="1"/>
          </p:cNvSpPr>
          <p:nvPr/>
        </p:nvSpPr>
        <p:spPr bwMode="auto">
          <a:xfrm>
            <a:off x="4584700" y="1682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59" name="Text Box 75"/>
          <p:cNvSpPr txBox="1">
            <a:spLocks noChangeArrowheads="1"/>
          </p:cNvSpPr>
          <p:nvPr/>
        </p:nvSpPr>
        <p:spPr bwMode="auto">
          <a:xfrm>
            <a:off x="4584700" y="13001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60" name="Text Box 76"/>
          <p:cNvSpPr txBox="1">
            <a:spLocks noChangeArrowheads="1"/>
          </p:cNvSpPr>
          <p:nvPr/>
        </p:nvSpPr>
        <p:spPr bwMode="auto">
          <a:xfrm>
            <a:off x="4584700" y="917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38989" name="Group 77"/>
          <p:cNvGrpSpPr>
            <a:grpSpLocks noChangeAspect="1"/>
          </p:cNvGrpSpPr>
          <p:nvPr/>
        </p:nvGrpSpPr>
        <p:grpSpPr bwMode="auto">
          <a:xfrm>
            <a:off x="5429250" y="1350963"/>
            <a:ext cx="1231900" cy="1252537"/>
            <a:chOff x="1636" y="894"/>
            <a:chExt cx="517" cy="526"/>
          </a:xfrm>
        </p:grpSpPr>
        <p:sp>
          <p:nvSpPr>
            <p:cNvPr id="93262" name="Oval 78"/>
            <p:cNvSpPr>
              <a:spLocks noChangeAspect="1" noChangeArrowheads="1"/>
            </p:cNvSpPr>
            <p:nvPr/>
          </p:nvSpPr>
          <p:spPr bwMode="auto">
            <a:xfrm>
              <a:off x="1636" y="1326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3263" name="Oval 79"/>
            <p:cNvSpPr>
              <a:spLocks noChangeAspect="1" noChangeArrowheads="1"/>
            </p:cNvSpPr>
            <p:nvPr/>
          </p:nvSpPr>
          <p:spPr bwMode="auto">
            <a:xfrm>
              <a:off x="1852" y="132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3264" name="Oval 80"/>
            <p:cNvSpPr>
              <a:spLocks noChangeAspect="1" noChangeArrowheads="1"/>
            </p:cNvSpPr>
            <p:nvPr/>
          </p:nvSpPr>
          <p:spPr bwMode="auto">
            <a:xfrm>
              <a:off x="2070" y="133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3265" name="Oval 81"/>
            <p:cNvSpPr>
              <a:spLocks noChangeAspect="1" noChangeArrowheads="1"/>
            </p:cNvSpPr>
            <p:nvPr/>
          </p:nvSpPr>
          <p:spPr bwMode="auto">
            <a:xfrm>
              <a:off x="1636" y="111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3266" name="Oval 82"/>
            <p:cNvSpPr>
              <a:spLocks noChangeAspect="1" noChangeArrowheads="1"/>
            </p:cNvSpPr>
            <p:nvPr/>
          </p:nvSpPr>
          <p:spPr bwMode="auto">
            <a:xfrm>
              <a:off x="1852" y="111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3267" name="Oval 83"/>
            <p:cNvSpPr>
              <a:spLocks noChangeAspect="1" noChangeArrowheads="1"/>
            </p:cNvSpPr>
            <p:nvPr/>
          </p:nvSpPr>
          <p:spPr bwMode="auto">
            <a:xfrm>
              <a:off x="2070" y="111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3268" name="Oval 84"/>
            <p:cNvSpPr>
              <a:spLocks noChangeAspect="1" noChangeArrowheads="1"/>
            </p:cNvSpPr>
            <p:nvPr/>
          </p:nvSpPr>
          <p:spPr bwMode="auto">
            <a:xfrm>
              <a:off x="1636" y="89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3269" name="Oval 85"/>
            <p:cNvSpPr>
              <a:spLocks noChangeAspect="1" noChangeArrowheads="1"/>
            </p:cNvSpPr>
            <p:nvPr/>
          </p:nvSpPr>
          <p:spPr bwMode="auto">
            <a:xfrm>
              <a:off x="1852" y="896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3270" name="Oval 86"/>
            <p:cNvSpPr>
              <a:spLocks noChangeAspect="1" noChangeArrowheads="1"/>
            </p:cNvSpPr>
            <p:nvPr/>
          </p:nvSpPr>
          <p:spPr bwMode="auto">
            <a:xfrm>
              <a:off x="2070" y="89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93271" name="Line 87"/>
          <p:cNvSpPr>
            <a:spLocks noChangeAspect="1" noChangeShapeType="1"/>
          </p:cNvSpPr>
          <p:nvPr/>
        </p:nvSpPr>
        <p:spPr bwMode="auto">
          <a:xfrm flipV="1">
            <a:off x="6080125" y="1595438"/>
            <a:ext cx="471488" cy="7461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72" name="Line 88"/>
          <p:cNvSpPr>
            <a:spLocks noChangeAspect="1" noChangeShapeType="1"/>
          </p:cNvSpPr>
          <p:nvPr/>
        </p:nvSpPr>
        <p:spPr bwMode="auto">
          <a:xfrm flipV="1">
            <a:off x="6130925" y="1546225"/>
            <a:ext cx="354013" cy="3762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73" name="Line 89"/>
          <p:cNvSpPr>
            <a:spLocks noChangeAspect="1" noChangeShapeType="1"/>
          </p:cNvSpPr>
          <p:nvPr/>
        </p:nvSpPr>
        <p:spPr bwMode="auto">
          <a:xfrm flipV="1">
            <a:off x="6183313" y="1462088"/>
            <a:ext cx="315912" cy="31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74" name="Text Box 90"/>
          <p:cNvSpPr txBox="1">
            <a:spLocks noChangeArrowheads="1"/>
          </p:cNvSpPr>
          <p:nvPr/>
        </p:nvSpPr>
        <p:spPr bwMode="auto">
          <a:xfrm>
            <a:off x="6832600" y="1535113"/>
            <a:ext cx="10810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P1=(1,0)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P2=(1,1)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P3=(1,2)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75" name="Text Box 91"/>
          <p:cNvSpPr txBox="1">
            <a:spLocks noChangeArrowheads="1"/>
          </p:cNvSpPr>
          <p:nvPr/>
        </p:nvSpPr>
        <p:spPr bwMode="auto">
          <a:xfrm>
            <a:off x="6142038" y="118110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76" name="Text Box 92"/>
          <p:cNvSpPr txBox="1">
            <a:spLocks noChangeArrowheads="1"/>
          </p:cNvSpPr>
          <p:nvPr/>
        </p:nvSpPr>
        <p:spPr bwMode="auto">
          <a:xfrm>
            <a:off x="6032500" y="15573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77" name="Text Box 93"/>
          <p:cNvSpPr txBox="1">
            <a:spLocks noChangeArrowheads="1"/>
          </p:cNvSpPr>
          <p:nvPr/>
        </p:nvSpPr>
        <p:spPr bwMode="auto">
          <a:xfrm>
            <a:off x="6161088" y="20478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78" name="Text Box 94"/>
          <p:cNvSpPr txBox="1">
            <a:spLocks noChangeArrowheads="1"/>
          </p:cNvSpPr>
          <p:nvPr/>
        </p:nvSpPr>
        <p:spPr bwMode="auto">
          <a:xfrm>
            <a:off x="5168900" y="873125"/>
            <a:ext cx="203517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heuristic paths:</a:t>
            </a:r>
          </a:p>
        </p:txBody>
      </p:sp>
      <p:sp>
        <p:nvSpPr>
          <p:cNvPr id="93279" name="Text Box 95"/>
          <p:cNvSpPr txBox="1">
            <a:spLocks noChangeArrowheads="1"/>
          </p:cNvSpPr>
          <p:nvPr/>
        </p:nvSpPr>
        <p:spPr bwMode="auto">
          <a:xfrm>
            <a:off x="5170488" y="2738438"/>
            <a:ext cx="3363912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begin at (1,1), end at (7,6)</a:t>
            </a:r>
          </a:p>
        </p:txBody>
      </p:sp>
      <p:sp>
        <p:nvSpPr>
          <p:cNvPr id="93281" name="Oval 97"/>
          <p:cNvSpPr>
            <a:spLocks noChangeAspect="1" noChangeArrowheads="1"/>
          </p:cNvSpPr>
          <p:nvPr/>
        </p:nvSpPr>
        <p:spPr bwMode="auto">
          <a:xfrm>
            <a:off x="555625" y="5621338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82" name="Oval 98"/>
          <p:cNvSpPr>
            <a:spLocks noChangeAspect="1" noChangeArrowheads="1"/>
          </p:cNvSpPr>
          <p:nvPr/>
        </p:nvSpPr>
        <p:spPr bwMode="auto">
          <a:xfrm>
            <a:off x="973138" y="5626100"/>
            <a:ext cx="160337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83" name="Oval 99"/>
          <p:cNvSpPr>
            <a:spLocks noChangeAspect="1" noChangeArrowheads="1"/>
          </p:cNvSpPr>
          <p:nvPr/>
        </p:nvSpPr>
        <p:spPr bwMode="auto">
          <a:xfrm>
            <a:off x="1395413" y="5629275"/>
            <a:ext cx="160337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84" name="Oval 100"/>
          <p:cNvSpPr>
            <a:spLocks noChangeAspect="1" noChangeArrowheads="1"/>
          </p:cNvSpPr>
          <p:nvPr/>
        </p:nvSpPr>
        <p:spPr bwMode="auto">
          <a:xfrm>
            <a:off x="1814513" y="5629275"/>
            <a:ext cx="160337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85" name="Oval 101"/>
          <p:cNvSpPr>
            <a:spLocks noChangeAspect="1" noChangeArrowheads="1"/>
          </p:cNvSpPr>
          <p:nvPr/>
        </p:nvSpPr>
        <p:spPr bwMode="auto">
          <a:xfrm>
            <a:off x="2235200" y="5621338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86" name="Oval 102"/>
          <p:cNvSpPr>
            <a:spLocks noChangeAspect="1" noChangeArrowheads="1"/>
          </p:cNvSpPr>
          <p:nvPr/>
        </p:nvSpPr>
        <p:spPr bwMode="auto">
          <a:xfrm>
            <a:off x="2651125" y="5626100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87" name="Oval 103"/>
          <p:cNvSpPr>
            <a:spLocks noChangeAspect="1" noChangeArrowheads="1"/>
          </p:cNvSpPr>
          <p:nvPr/>
        </p:nvSpPr>
        <p:spPr bwMode="auto">
          <a:xfrm>
            <a:off x="555625" y="5203825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88" name="Oval 104"/>
          <p:cNvSpPr>
            <a:spLocks noChangeAspect="1" noChangeArrowheads="1"/>
          </p:cNvSpPr>
          <p:nvPr/>
        </p:nvSpPr>
        <p:spPr bwMode="auto">
          <a:xfrm>
            <a:off x="973138" y="5208588"/>
            <a:ext cx="160337" cy="173037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89" name="Oval 105"/>
          <p:cNvSpPr>
            <a:spLocks noChangeAspect="1" noChangeArrowheads="1"/>
          </p:cNvSpPr>
          <p:nvPr/>
        </p:nvSpPr>
        <p:spPr bwMode="auto">
          <a:xfrm>
            <a:off x="1395413" y="5211763"/>
            <a:ext cx="160337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90" name="Oval 106"/>
          <p:cNvSpPr>
            <a:spLocks noChangeAspect="1" noChangeArrowheads="1"/>
          </p:cNvSpPr>
          <p:nvPr/>
        </p:nvSpPr>
        <p:spPr bwMode="auto">
          <a:xfrm>
            <a:off x="1814513" y="5211763"/>
            <a:ext cx="160337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91" name="Oval 107"/>
          <p:cNvSpPr>
            <a:spLocks noChangeAspect="1" noChangeArrowheads="1"/>
          </p:cNvSpPr>
          <p:nvPr/>
        </p:nvSpPr>
        <p:spPr bwMode="auto">
          <a:xfrm>
            <a:off x="2235200" y="5203825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92" name="Oval 108"/>
          <p:cNvSpPr>
            <a:spLocks noChangeAspect="1" noChangeArrowheads="1"/>
          </p:cNvSpPr>
          <p:nvPr/>
        </p:nvSpPr>
        <p:spPr bwMode="auto">
          <a:xfrm>
            <a:off x="2651125" y="5208588"/>
            <a:ext cx="160338" cy="173037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93" name="Oval 109"/>
          <p:cNvSpPr>
            <a:spLocks noChangeAspect="1" noChangeArrowheads="1"/>
          </p:cNvSpPr>
          <p:nvPr/>
        </p:nvSpPr>
        <p:spPr bwMode="auto">
          <a:xfrm>
            <a:off x="555625" y="4786313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94" name="Oval 110"/>
          <p:cNvSpPr>
            <a:spLocks noChangeAspect="1" noChangeArrowheads="1"/>
          </p:cNvSpPr>
          <p:nvPr/>
        </p:nvSpPr>
        <p:spPr bwMode="auto">
          <a:xfrm>
            <a:off x="973138" y="4789488"/>
            <a:ext cx="160337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95" name="Oval 111"/>
          <p:cNvSpPr>
            <a:spLocks noChangeAspect="1" noChangeArrowheads="1"/>
          </p:cNvSpPr>
          <p:nvPr/>
        </p:nvSpPr>
        <p:spPr bwMode="auto">
          <a:xfrm>
            <a:off x="1395413" y="4794250"/>
            <a:ext cx="160337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96" name="Oval 112"/>
          <p:cNvSpPr>
            <a:spLocks noChangeAspect="1" noChangeArrowheads="1"/>
          </p:cNvSpPr>
          <p:nvPr/>
        </p:nvSpPr>
        <p:spPr bwMode="auto">
          <a:xfrm>
            <a:off x="1814513" y="4794250"/>
            <a:ext cx="160337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97" name="Oval 113"/>
          <p:cNvSpPr>
            <a:spLocks noChangeAspect="1" noChangeArrowheads="1"/>
          </p:cNvSpPr>
          <p:nvPr/>
        </p:nvSpPr>
        <p:spPr bwMode="auto">
          <a:xfrm>
            <a:off x="2235200" y="4786313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98" name="Oval 114"/>
          <p:cNvSpPr>
            <a:spLocks noChangeAspect="1" noChangeArrowheads="1"/>
          </p:cNvSpPr>
          <p:nvPr/>
        </p:nvSpPr>
        <p:spPr bwMode="auto">
          <a:xfrm>
            <a:off x="2651125" y="4789488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299" name="Oval 115"/>
          <p:cNvSpPr>
            <a:spLocks noChangeAspect="1" noChangeArrowheads="1"/>
          </p:cNvSpPr>
          <p:nvPr/>
        </p:nvSpPr>
        <p:spPr bwMode="auto">
          <a:xfrm>
            <a:off x="555625" y="4368800"/>
            <a:ext cx="160338" cy="173038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00" name="Oval 116"/>
          <p:cNvSpPr>
            <a:spLocks noChangeAspect="1" noChangeArrowheads="1"/>
          </p:cNvSpPr>
          <p:nvPr/>
        </p:nvSpPr>
        <p:spPr bwMode="auto">
          <a:xfrm>
            <a:off x="973138" y="4371975"/>
            <a:ext cx="160337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01" name="Oval 117"/>
          <p:cNvSpPr>
            <a:spLocks noChangeAspect="1" noChangeArrowheads="1"/>
          </p:cNvSpPr>
          <p:nvPr/>
        </p:nvSpPr>
        <p:spPr bwMode="auto">
          <a:xfrm>
            <a:off x="1395413" y="4376738"/>
            <a:ext cx="160337" cy="173037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02" name="Oval 118"/>
          <p:cNvSpPr>
            <a:spLocks noChangeAspect="1" noChangeArrowheads="1"/>
          </p:cNvSpPr>
          <p:nvPr/>
        </p:nvSpPr>
        <p:spPr bwMode="auto">
          <a:xfrm>
            <a:off x="1814513" y="4376738"/>
            <a:ext cx="160337" cy="173037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03" name="Oval 119"/>
          <p:cNvSpPr>
            <a:spLocks noChangeAspect="1" noChangeArrowheads="1"/>
          </p:cNvSpPr>
          <p:nvPr/>
        </p:nvSpPr>
        <p:spPr bwMode="auto">
          <a:xfrm>
            <a:off x="2235200" y="4368800"/>
            <a:ext cx="160338" cy="173038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04" name="Oval 120"/>
          <p:cNvSpPr>
            <a:spLocks noChangeAspect="1" noChangeArrowheads="1"/>
          </p:cNvSpPr>
          <p:nvPr/>
        </p:nvSpPr>
        <p:spPr bwMode="auto">
          <a:xfrm>
            <a:off x="2651125" y="4371975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05" name="Oval 121"/>
          <p:cNvSpPr>
            <a:spLocks noChangeAspect="1" noChangeArrowheads="1"/>
          </p:cNvSpPr>
          <p:nvPr/>
        </p:nvSpPr>
        <p:spPr bwMode="auto">
          <a:xfrm>
            <a:off x="561975" y="3938588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06" name="Oval 122"/>
          <p:cNvSpPr>
            <a:spLocks noChangeAspect="1" noChangeArrowheads="1"/>
          </p:cNvSpPr>
          <p:nvPr/>
        </p:nvSpPr>
        <p:spPr bwMode="auto">
          <a:xfrm>
            <a:off x="979488" y="3943350"/>
            <a:ext cx="160337" cy="173038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07" name="Oval 123"/>
          <p:cNvSpPr>
            <a:spLocks noChangeAspect="1" noChangeArrowheads="1"/>
          </p:cNvSpPr>
          <p:nvPr/>
        </p:nvSpPr>
        <p:spPr bwMode="auto">
          <a:xfrm>
            <a:off x="1400175" y="3946525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08" name="Oval 124"/>
          <p:cNvSpPr>
            <a:spLocks noChangeAspect="1" noChangeArrowheads="1"/>
          </p:cNvSpPr>
          <p:nvPr/>
        </p:nvSpPr>
        <p:spPr bwMode="auto">
          <a:xfrm>
            <a:off x="1820863" y="3946525"/>
            <a:ext cx="160337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09" name="Oval 125"/>
          <p:cNvSpPr>
            <a:spLocks noChangeAspect="1" noChangeArrowheads="1"/>
          </p:cNvSpPr>
          <p:nvPr/>
        </p:nvSpPr>
        <p:spPr bwMode="auto">
          <a:xfrm>
            <a:off x="2241550" y="3938588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10" name="Oval 126"/>
          <p:cNvSpPr>
            <a:spLocks noChangeAspect="1" noChangeArrowheads="1"/>
          </p:cNvSpPr>
          <p:nvPr/>
        </p:nvSpPr>
        <p:spPr bwMode="auto">
          <a:xfrm>
            <a:off x="2657475" y="3943350"/>
            <a:ext cx="160338" cy="173038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11" name="Oval 127"/>
          <p:cNvSpPr>
            <a:spLocks noChangeAspect="1" noChangeArrowheads="1"/>
          </p:cNvSpPr>
          <p:nvPr/>
        </p:nvSpPr>
        <p:spPr bwMode="auto">
          <a:xfrm>
            <a:off x="561975" y="3521075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12" name="Oval 128"/>
          <p:cNvSpPr>
            <a:spLocks noChangeAspect="1" noChangeArrowheads="1"/>
          </p:cNvSpPr>
          <p:nvPr/>
        </p:nvSpPr>
        <p:spPr bwMode="auto">
          <a:xfrm>
            <a:off x="979488" y="3524250"/>
            <a:ext cx="160337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13" name="Oval 129"/>
          <p:cNvSpPr>
            <a:spLocks noChangeAspect="1" noChangeArrowheads="1"/>
          </p:cNvSpPr>
          <p:nvPr/>
        </p:nvSpPr>
        <p:spPr bwMode="auto">
          <a:xfrm>
            <a:off x="1400175" y="3529013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14" name="Oval 130"/>
          <p:cNvSpPr>
            <a:spLocks noChangeAspect="1" noChangeArrowheads="1"/>
          </p:cNvSpPr>
          <p:nvPr/>
        </p:nvSpPr>
        <p:spPr bwMode="auto">
          <a:xfrm>
            <a:off x="1820863" y="3529013"/>
            <a:ext cx="160337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15" name="Oval 131"/>
          <p:cNvSpPr>
            <a:spLocks noChangeAspect="1" noChangeArrowheads="1"/>
          </p:cNvSpPr>
          <p:nvPr/>
        </p:nvSpPr>
        <p:spPr bwMode="auto">
          <a:xfrm>
            <a:off x="2241550" y="3521075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16" name="Oval 132"/>
          <p:cNvSpPr>
            <a:spLocks noChangeAspect="1" noChangeArrowheads="1"/>
          </p:cNvSpPr>
          <p:nvPr/>
        </p:nvSpPr>
        <p:spPr bwMode="auto">
          <a:xfrm>
            <a:off x="2657475" y="3524250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17" name="Line 133"/>
          <p:cNvSpPr>
            <a:spLocks noChangeShapeType="1"/>
          </p:cNvSpPr>
          <p:nvPr/>
        </p:nvSpPr>
        <p:spPr bwMode="auto">
          <a:xfrm>
            <a:off x="725488" y="5713413"/>
            <a:ext cx="249237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18" name="Line 134"/>
          <p:cNvSpPr>
            <a:spLocks noChangeShapeType="1"/>
          </p:cNvSpPr>
          <p:nvPr/>
        </p:nvSpPr>
        <p:spPr bwMode="auto">
          <a:xfrm>
            <a:off x="1139825" y="5710238"/>
            <a:ext cx="249238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19" name="Line 135"/>
          <p:cNvSpPr>
            <a:spLocks noChangeShapeType="1"/>
          </p:cNvSpPr>
          <p:nvPr/>
        </p:nvSpPr>
        <p:spPr bwMode="auto">
          <a:xfrm>
            <a:off x="1579563" y="5707063"/>
            <a:ext cx="249237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20" name="Line 136"/>
          <p:cNvSpPr>
            <a:spLocks noChangeShapeType="1"/>
          </p:cNvSpPr>
          <p:nvPr/>
        </p:nvSpPr>
        <p:spPr bwMode="auto">
          <a:xfrm>
            <a:off x="1993900" y="5715000"/>
            <a:ext cx="249238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21" name="Line 137"/>
          <p:cNvSpPr>
            <a:spLocks noChangeShapeType="1"/>
          </p:cNvSpPr>
          <p:nvPr/>
        </p:nvSpPr>
        <p:spPr bwMode="auto">
          <a:xfrm>
            <a:off x="2408238" y="5710238"/>
            <a:ext cx="249237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22" name="Line 138"/>
          <p:cNvSpPr>
            <a:spLocks noChangeShapeType="1"/>
          </p:cNvSpPr>
          <p:nvPr/>
        </p:nvSpPr>
        <p:spPr bwMode="auto">
          <a:xfrm flipV="1">
            <a:off x="687388" y="5346700"/>
            <a:ext cx="287337" cy="28733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23" name="Line 139"/>
          <p:cNvSpPr>
            <a:spLocks noChangeShapeType="1"/>
          </p:cNvSpPr>
          <p:nvPr/>
        </p:nvSpPr>
        <p:spPr bwMode="auto">
          <a:xfrm flipV="1">
            <a:off x="674688" y="4891088"/>
            <a:ext cx="273050" cy="757237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24" name="Line 140"/>
          <p:cNvSpPr>
            <a:spLocks noChangeShapeType="1"/>
          </p:cNvSpPr>
          <p:nvPr/>
        </p:nvSpPr>
        <p:spPr bwMode="auto">
          <a:xfrm flipV="1">
            <a:off x="1130300" y="5295900"/>
            <a:ext cx="24765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25" name="Line 141"/>
          <p:cNvSpPr>
            <a:spLocks noChangeShapeType="1"/>
          </p:cNvSpPr>
          <p:nvPr/>
        </p:nvSpPr>
        <p:spPr bwMode="auto">
          <a:xfrm flipV="1">
            <a:off x="1560513" y="5295900"/>
            <a:ext cx="234950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26" name="Line 142"/>
          <p:cNvSpPr>
            <a:spLocks noChangeShapeType="1"/>
          </p:cNvSpPr>
          <p:nvPr/>
        </p:nvSpPr>
        <p:spPr bwMode="auto">
          <a:xfrm>
            <a:off x="1965325" y="5308600"/>
            <a:ext cx="274638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27" name="Line 143"/>
          <p:cNvSpPr>
            <a:spLocks noChangeShapeType="1"/>
          </p:cNvSpPr>
          <p:nvPr/>
        </p:nvSpPr>
        <p:spPr bwMode="auto">
          <a:xfrm>
            <a:off x="2395538" y="5295900"/>
            <a:ext cx="249237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28" name="Line 144"/>
          <p:cNvSpPr>
            <a:spLocks noChangeShapeType="1"/>
          </p:cNvSpPr>
          <p:nvPr/>
        </p:nvSpPr>
        <p:spPr bwMode="auto">
          <a:xfrm flipV="1">
            <a:off x="1130300" y="4864100"/>
            <a:ext cx="261938" cy="14288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29" name="Line 145"/>
          <p:cNvSpPr>
            <a:spLocks noChangeShapeType="1"/>
          </p:cNvSpPr>
          <p:nvPr/>
        </p:nvSpPr>
        <p:spPr bwMode="auto">
          <a:xfrm flipV="1">
            <a:off x="1535113" y="4956175"/>
            <a:ext cx="287337" cy="287338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30" name="Line 146"/>
          <p:cNvSpPr>
            <a:spLocks noChangeShapeType="1"/>
          </p:cNvSpPr>
          <p:nvPr/>
        </p:nvSpPr>
        <p:spPr bwMode="auto">
          <a:xfrm flipV="1">
            <a:off x="1522413" y="4486275"/>
            <a:ext cx="287337" cy="74453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31" name="Line 147"/>
          <p:cNvSpPr>
            <a:spLocks noChangeShapeType="1"/>
          </p:cNvSpPr>
          <p:nvPr/>
        </p:nvSpPr>
        <p:spPr bwMode="auto">
          <a:xfrm flipV="1">
            <a:off x="1939925" y="4930775"/>
            <a:ext cx="300038" cy="300038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32" name="Line 148"/>
          <p:cNvSpPr>
            <a:spLocks noChangeShapeType="1"/>
          </p:cNvSpPr>
          <p:nvPr/>
        </p:nvSpPr>
        <p:spPr bwMode="auto">
          <a:xfrm flipV="1">
            <a:off x="2370138" y="4486275"/>
            <a:ext cx="287337" cy="312738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33" name="Line 149"/>
          <p:cNvSpPr>
            <a:spLocks noChangeShapeType="1"/>
          </p:cNvSpPr>
          <p:nvPr/>
        </p:nvSpPr>
        <p:spPr bwMode="auto">
          <a:xfrm>
            <a:off x="2395538" y="4878388"/>
            <a:ext cx="261937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34" name="Line 150"/>
          <p:cNvSpPr>
            <a:spLocks noChangeShapeType="1"/>
          </p:cNvSpPr>
          <p:nvPr/>
        </p:nvSpPr>
        <p:spPr bwMode="auto">
          <a:xfrm>
            <a:off x="1990725" y="4460875"/>
            <a:ext cx="249238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35" name="Line 151"/>
          <p:cNvSpPr>
            <a:spLocks noChangeShapeType="1"/>
          </p:cNvSpPr>
          <p:nvPr/>
        </p:nvSpPr>
        <p:spPr bwMode="auto">
          <a:xfrm flipV="1">
            <a:off x="1939925" y="4068763"/>
            <a:ext cx="300038" cy="327025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36" name="Line 152"/>
          <p:cNvSpPr>
            <a:spLocks noChangeShapeType="1"/>
          </p:cNvSpPr>
          <p:nvPr/>
        </p:nvSpPr>
        <p:spPr bwMode="auto">
          <a:xfrm>
            <a:off x="2395538" y="4016375"/>
            <a:ext cx="261937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38" name="Line 154"/>
          <p:cNvSpPr>
            <a:spLocks noChangeShapeType="1"/>
          </p:cNvSpPr>
          <p:nvPr/>
        </p:nvSpPr>
        <p:spPr bwMode="auto">
          <a:xfrm flipV="1">
            <a:off x="1117600" y="4056063"/>
            <a:ext cx="287338" cy="769937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39" name="Line 155"/>
          <p:cNvSpPr>
            <a:spLocks noChangeShapeType="1"/>
          </p:cNvSpPr>
          <p:nvPr/>
        </p:nvSpPr>
        <p:spPr bwMode="auto">
          <a:xfrm flipV="1">
            <a:off x="1117600" y="4525963"/>
            <a:ext cx="274638" cy="312737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40" name="Line 156"/>
          <p:cNvSpPr>
            <a:spLocks noChangeShapeType="1"/>
          </p:cNvSpPr>
          <p:nvPr/>
        </p:nvSpPr>
        <p:spPr bwMode="auto">
          <a:xfrm flipV="1">
            <a:off x="1560513" y="3625850"/>
            <a:ext cx="261937" cy="835025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41" name="Line 157"/>
          <p:cNvSpPr>
            <a:spLocks noChangeShapeType="1"/>
          </p:cNvSpPr>
          <p:nvPr/>
        </p:nvSpPr>
        <p:spPr bwMode="auto">
          <a:xfrm flipV="1">
            <a:off x="1560513" y="4056063"/>
            <a:ext cx="274637" cy="404812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42" name="Line 158"/>
          <p:cNvSpPr>
            <a:spLocks noChangeShapeType="1"/>
          </p:cNvSpPr>
          <p:nvPr/>
        </p:nvSpPr>
        <p:spPr bwMode="auto">
          <a:xfrm flipV="1">
            <a:off x="1938338" y="3611563"/>
            <a:ext cx="301625" cy="784225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43" name="Text Box 159"/>
          <p:cNvSpPr txBox="1">
            <a:spLocks noChangeArrowheads="1"/>
          </p:cNvSpPr>
          <p:nvPr/>
        </p:nvSpPr>
        <p:spPr bwMode="auto">
          <a:xfrm>
            <a:off x="371475" y="54086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44" name="Text Box 160"/>
          <p:cNvSpPr txBox="1">
            <a:spLocks noChangeArrowheads="1"/>
          </p:cNvSpPr>
          <p:nvPr/>
        </p:nvSpPr>
        <p:spPr bwMode="auto">
          <a:xfrm>
            <a:off x="1031875" y="54308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45" name="Text Box 161"/>
          <p:cNvSpPr txBox="1">
            <a:spLocks noChangeArrowheads="1"/>
          </p:cNvSpPr>
          <p:nvPr/>
        </p:nvSpPr>
        <p:spPr bwMode="auto">
          <a:xfrm>
            <a:off x="1470025" y="54276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5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46" name="Text Box 162"/>
          <p:cNvSpPr txBox="1">
            <a:spLocks noChangeArrowheads="1"/>
          </p:cNvSpPr>
          <p:nvPr/>
        </p:nvSpPr>
        <p:spPr bwMode="auto">
          <a:xfrm>
            <a:off x="1897063" y="542290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8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47" name="Text Box 163"/>
          <p:cNvSpPr txBox="1">
            <a:spLocks noChangeArrowheads="1"/>
          </p:cNvSpPr>
          <p:nvPr/>
        </p:nvSpPr>
        <p:spPr bwMode="auto">
          <a:xfrm>
            <a:off x="2303463" y="5432425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48" name="Text Box 164"/>
          <p:cNvSpPr txBox="1">
            <a:spLocks noChangeArrowheads="1"/>
          </p:cNvSpPr>
          <p:nvPr/>
        </p:nvSpPr>
        <p:spPr bwMode="auto">
          <a:xfrm>
            <a:off x="2692400" y="5427663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14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49" name="Text Box 165"/>
          <p:cNvSpPr txBox="1">
            <a:spLocks noChangeArrowheads="1"/>
          </p:cNvSpPr>
          <p:nvPr/>
        </p:nvSpPr>
        <p:spPr bwMode="auto">
          <a:xfrm>
            <a:off x="1020763" y="49688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50" name="Text Box 166"/>
          <p:cNvSpPr txBox="1">
            <a:spLocks noChangeArrowheads="1"/>
          </p:cNvSpPr>
          <p:nvPr/>
        </p:nvSpPr>
        <p:spPr bwMode="auto">
          <a:xfrm>
            <a:off x="1262063" y="4976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51" name="Text Box 167"/>
          <p:cNvSpPr txBox="1">
            <a:spLocks noChangeArrowheads="1"/>
          </p:cNvSpPr>
          <p:nvPr/>
        </p:nvSpPr>
        <p:spPr bwMode="auto">
          <a:xfrm>
            <a:off x="1635125" y="49942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4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52" name="Text Box 168"/>
          <p:cNvSpPr txBox="1">
            <a:spLocks noChangeArrowheads="1"/>
          </p:cNvSpPr>
          <p:nvPr/>
        </p:nvSpPr>
        <p:spPr bwMode="auto">
          <a:xfrm>
            <a:off x="2074863" y="500380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6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53" name="Text Box 169"/>
          <p:cNvSpPr txBox="1">
            <a:spLocks noChangeArrowheads="1"/>
          </p:cNvSpPr>
          <p:nvPr/>
        </p:nvSpPr>
        <p:spPr bwMode="auto">
          <a:xfrm>
            <a:off x="2735263" y="500380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9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54" name="Text Box 170"/>
          <p:cNvSpPr txBox="1">
            <a:spLocks noChangeArrowheads="1"/>
          </p:cNvSpPr>
          <p:nvPr/>
        </p:nvSpPr>
        <p:spPr bwMode="auto">
          <a:xfrm>
            <a:off x="811213" y="45497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55" name="Text Box 171"/>
          <p:cNvSpPr txBox="1">
            <a:spLocks noChangeArrowheads="1"/>
          </p:cNvSpPr>
          <p:nvPr/>
        </p:nvSpPr>
        <p:spPr bwMode="auto">
          <a:xfrm>
            <a:off x="1238250" y="455930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4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56" name="Text Box 172"/>
          <p:cNvSpPr txBox="1">
            <a:spLocks noChangeArrowheads="1"/>
          </p:cNvSpPr>
          <p:nvPr/>
        </p:nvSpPr>
        <p:spPr bwMode="auto">
          <a:xfrm>
            <a:off x="1873250" y="45561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5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57" name="Text Box 173"/>
          <p:cNvSpPr txBox="1">
            <a:spLocks noChangeArrowheads="1"/>
          </p:cNvSpPr>
          <p:nvPr/>
        </p:nvSpPr>
        <p:spPr bwMode="auto">
          <a:xfrm>
            <a:off x="2090738" y="45513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5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58" name="Text Box 174"/>
          <p:cNvSpPr txBox="1">
            <a:spLocks noChangeArrowheads="1"/>
          </p:cNvSpPr>
          <p:nvPr/>
        </p:nvSpPr>
        <p:spPr bwMode="auto">
          <a:xfrm>
            <a:off x="2716213" y="457200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8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59" name="Text Box 175"/>
          <p:cNvSpPr txBox="1">
            <a:spLocks noChangeArrowheads="1"/>
          </p:cNvSpPr>
          <p:nvPr/>
        </p:nvSpPr>
        <p:spPr bwMode="auto">
          <a:xfrm>
            <a:off x="1285875" y="41259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4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60" name="Text Box 176"/>
          <p:cNvSpPr txBox="1">
            <a:spLocks noChangeArrowheads="1"/>
          </p:cNvSpPr>
          <p:nvPr/>
        </p:nvSpPr>
        <p:spPr bwMode="auto">
          <a:xfrm>
            <a:off x="1700213" y="41211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4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61" name="Text Box 177"/>
          <p:cNvSpPr txBox="1">
            <a:spLocks noChangeArrowheads="1"/>
          </p:cNvSpPr>
          <p:nvPr/>
        </p:nvSpPr>
        <p:spPr bwMode="auto">
          <a:xfrm>
            <a:off x="2284413" y="412908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6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62" name="Text Box 178"/>
          <p:cNvSpPr txBox="1">
            <a:spLocks noChangeArrowheads="1"/>
          </p:cNvSpPr>
          <p:nvPr/>
        </p:nvSpPr>
        <p:spPr bwMode="auto">
          <a:xfrm>
            <a:off x="2714625" y="41513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7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63" name="Text Box 179"/>
          <p:cNvSpPr txBox="1">
            <a:spLocks noChangeArrowheads="1"/>
          </p:cNvSpPr>
          <p:nvPr/>
        </p:nvSpPr>
        <p:spPr bwMode="auto">
          <a:xfrm>
            <a:off x="1454150" y="3714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5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64" name="Text Box 180"/>
          <p:cNvSpPr txBox="1">
            <a:spLocks noChangeArrowheads="1"/>
          </p:cNvSpPr>
          <p:nvPr/>
        </p:nvSpPr>
        <p:spPr bwMode="auto">
          <a:xfrm>
            <a:off x="1868488" y="3711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5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65" name="Text Box 181"/>
          <p:cNvSpPr txBox="1">
            <a:spLocks noChangeArrowheads="1"/>
          </p:cNvSpPr>
          <p:nvPr/>
        </p:nvSpPr>
        <p:spPr bwMode="auto">
          <a:xfrm>
            <a:off x="2138363" y="36814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5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66" name="Text Box 182"/>
          <p:cNvSpPr txBox="1">
            <a:spLocks noChangeArrowheads="1"/>
          </p:cNvSpPr>
          <p:nvPr/>
        </p:nvSpPr>
        <p:spPr bwMode="auto">
          <a:xfrm>
            <a:off x="2654300" y="368300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6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67" name="Text Box 183"/>
          <p:cNvSpPr txBox="1">
            <a:spLocks noChangeArrowheads="1"/>
          </p:cNvSpPr>
          <p:nvPr/>
        </p:nvSpPr>
        <p:spPr bwMode="auto">
          <a:xfrm>
            <a:off x="1879600" y="33067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6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68" name="Text Box 184"/>
          <p:cNvSpPr txBox="1">
            <a:spLocks noChangeArrowheads="1"/>
          </p:cNvSpPr>
          <p:nvPr/>
        </p:nvSpPr>
        <p:spPr bwMode="auto">
          <a:xfrm>
            <a:off x="2306638" y="330200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6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69" name="Text Box 185"/>
          <p:cNvSpPr txBox="1">
            <a:spLocks noChangeArrowheads="1"/>
          </p:cNvSpPr>
          <p:nvPr/>
        </p:nvSpPr>
        <p:spPr bwMode="auto">
          <a:xfrm>
            <a:off x="2722563" y="3311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7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71" name="Text Box 187"/>
          <p:cNvSpPr txBox="1">
            <a:spLocks noChangeArrowheads="1"/>
          </p:cNvSpPr>
          <p:nvPr/>
        </p:nvSpPr>
        <p:spPr bwMode="auto">
          <a:xfrm>
            <a:off x="3613150" y="3408363"/>
            <a:ext cx="4783138" cy="274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09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12509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12509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12509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12509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1250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1250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1250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1250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D(1,1) = 	D(2,1) = 	D(3,1) = 	D(4,1) = </a:t>
            </a:r>
          </a:p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D(1,2) =	D(2,2) = 	D(3,2) =</a:t>
            </a:r>
            <a:r>
              <a:rPr lang="en-US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smtClean="0">
                <a:solidFill>
                  <a:srgbClr val="000000"/>
                </a:solidFill>
                <a:cs typeface="+mn-cs"/>
              </a:rPr>
              <a:t>	D(4,2) = </a:t>
            </a:r>
            <a:endParaRPr lang="en-US" smtClean="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D(2,3) =	D(3,3) = 	D(4,3) =</a:t>
            </a:r>
            <a:r>
              <a:rPr lang="en-US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smtClean="0">
                <a:solidFill>
                  <a:srgbClr val="000000"/>
                </a:solidFill>
                <a:cs typeface="+mn-cs"/>
              </a:rPr>
              <a:t>	D(5,3) = </a:t>
            </a:r>
            <a:endParaRPr lang="en-US" smtClean="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D(3,4) =	D(4,4) = 	D(5,4) =</a:t>
            </a:r>
            <a:r>
              <a:rPr lang="en-US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smtClean="0">
                <a:solidFill>
                  <a:srgbClr val="000000"/>
                </a:solidFill>
                <a:cs typeface="+mn-cs"/>
              </a:rPr>
              <a:t>	D(6,4) = </a:t>
            </a:r>
            <a:endParaRPr lang="en-US" smtClean="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D(4,5) =	D(5,5) = 	D(6,5) =</a:t>
            </a:r>
            <a:r>
              <a:rPr lang="en-US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smtClean="0">
                <a:solidFill>
                  <a:srgbClr val="000000"/>
                </a:solidFill>
                <a:cs typeface="+mn-cs"/>
              </a:rPr>
              <a:t>	D(7,5) = </a:t>
            </a:r>
            <a:endParaRPr lang="en-US" smtClean="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D(4,6) =	D(5,6) = 	D(6,6) =</a:t>
            </a:r>
            <a:r>
              <a:rPr lang="en-US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smtClean="0">
                <a:solidFill>
                  <a:srgbClr val="000000"/>
                </a:solidFill>
                <a:cs typeface="+mn-cs"/>
              </a:rPr>
              <a:t>	D(7,6) = </a:t>
            </a:r>
          </a:p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 </a:t>
            </a:r>
          </a:p>
          <a:p>
            <a:pPr>
              <a:defRPr/>
            </a:pPr>
            <a:endParaRPr lang="en-US" sz="18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93372" name="Text Box 188"/>
          <p:cNvSpPr txBox="1">
            <a:spLocks noChangeArrowheads="1"/>
          </p:cNvSpPr>
          <p:nvPr/>
        </p:nvSpPr>
        <p:spPr bwMode="auto">
          <a:xfrm>
            <a:off x="3765550" y="5661025"/>
            <a:ext cx="436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normalized distortion = 8/6 = 1.33</a:t>
            </a:r>
          </a:p>
        </p:txBody>
      </p:sp>
      <p:sp>
        <p:nvSpPr>
          <p:cNvPr id="93373" name="Oval 189"/>
          <p:cNvSpPr>
            <a:spLocks noChangeAspect="1" noChangeArrowheads="1"/>
          </p:cNvSpPr>
          <p:nvPr/>
        </p:nvSpPr>
        <p:spPr bwMode="auto">
          <a:xfrm>
            <a:off x="4487863" y="2905125"/>
            <a:ext cx="146050" cy="157163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74" name="Oval 190"/>
          <p:cNvSpPr>
            <a:spLocks noChangeAspect="1" noChangeArrowheads="1"/>
          </p:cNvSpPr>
          <p:nvPr/>
        </p:nvSpPr>
        <p:spPr bwMode="auto">
          <a:xfrm>
            <a:off x="4487863" y="2525713"/>
            <a:ext cx="146050" cy="15875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75" name="Oval 191"/>
          <p:cNvSpPr>
            <a:spLocks noChangeAspect="1" noChangeArrowheads="1"/>
          </p:cNvSpPr>
          <p:nvPr/>
        </p:nvSpPr>
        <p:spPr bwMode="auto">
          <a:xfrm>
            <a:off x="4487863" y="2147888"/>
            <a:ext cx="146050" cy="157162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76" name="Oval 192"/>
          <p:cNvSpPr>
            <a:spLocks noChangeAspect="1" noChangeArrowheads="1"/>
          </p:cNvSpPr>
          <p:nvPr/>
        </p:nvSpPr>
        <p:spPr bwMode="auto">
          <a:xfrm>
            <a:off x="4487863" y="1770063"/>
            <a:ext cx="146050" cy="157162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77" name="Oval 193"/>
          <p:cNvSpPr>
            <a:spLocks noChangeAspect="1" noChangeArrowheads="1"/>
          </p:cNvSpPr>
          <p:nvPr/>
        </p:nvSpPr>
        <p:spPr bwMode="auto">
          <a:xfrm>
            <a:off x="4492625" y="1381125"/>
            <a:ext cx="146050" cy="15875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78" name="Oval 194"/>
          <p:cNvSpPr>
            <a:spLocks noChangeAspect="1" noChangeArrowheads="1"/>
          </p:cNvSpPr>
          <p:nvPr/>
        </p:nvSpPr>
        <p:spPr bwMode="auto">
          <a:xfrm>
            <a:off x="4492625" y="1003300"/>
            <a:ext cx="146050" cy="157163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79" name="Text Box 195"/>
          <p:cNvSpPr txBox="1">
            <a:spLocks noChangeArrowheads="1"/>
          </p:cNvSpPr>
          <p:nvPr/>
        </p:nvSpPr>
        <p:spPr bwMode="auto">
          <a:xfrm>
            <a:off x="4232275" y="2817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80" name="Text Box 196"/>
          <p:cNvSpPr txBox="1">
            <a:spLocks noChangeArrowheads="1"/>
          </p:cNvSpPr>
          <p:nvPr/>
        </p:nvSpPr>
        <p:spPr bwMode="auto">
          <a:xfrm>
            <a:off x="4232275" y="242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81" name="Text Box 197"/>
          <p:cNvSpPr txBox="1">
            <a:spLocks noChangeArrowheads="1"/>
          </p:cNvSpPr>
          <p:nvPr/>
        </p:nvSpPr>
        <p:spPr bwMode="auto">
          <a:xfrm>
            <a:off x="4232275" y="20526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82" name="Text Box 198"/>
          <p:cNvSpPr txBox="1">
            <a:spLocks noChangeArrowheads="1"/>
          </p:cNvSpPr>
          <p:nvPr/>
        </p:nvSpPr>
        <p:spPr bwMode="auto">
          <a:xfrm>
            <a:off x="4232275" y="1682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83" name="Text Box 199"/>
          <p:cNvSpPr txBox="1">
            <a:spLocks noChangeArrowheads="1"/>
          </p:cNvSpPr>
          <p:nvPr/>
        </p:nvSpPr>
        <p:spPr bwMode="auto">
          <a:xfrm>
            <a:off x="4232275" y="13001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84" name="Text Box 200"/>
          <p:cNvSpPr txBox="1">
            <a:spLocks noChangeArrowheads="1"/>
          </p:cNvSpPr>
          <p:nvPr/>
        </p:nvSpPr>
        <p:spPr bwMode="auto">
          <a:xfrm>
            <a:off x="4232275" y="917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85" name="Oval 201"/>
          <p:cNvSpPr>
            <a:spLocks noChangeAspect="1" noChangeArrowheads="1"/>
          </p:cNvSpPr>
          <p:nvPr/>
        </p:nvSpPr>
        <p:spPr bwMode="auto">
          <a:xfrm>
            <a:off x="3079750" y="5626100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86" name="Oval 202"/>
          <p:cNvSpPr>
            <a:spLocks noChangeAspect="1" noChangeArrowheads="1"/>
          </p:cNvSpPr>
          <p:nvPr/>
        </p:nvSpPr>
        <p:spPr bwMode="auto">
          <a:xfrm>
            <a:off x="3079750" y="5208588"/>
            <a:ext cx="160338" cy="173037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87" name="Oval 203"/>
          <p:cNvSpPr>
            <a:spLocks noChangeAspect="1" noChangeArrowheads="1"/>
          </p:cNvSpPr>
          <p:nvPr/>
        </p:nvSpPr>
        <p:spPr bwMode="auto">
          <a:xfrm>
            <a:off x="3079750" y="4789488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88" name="Oval 204"/>
          <p:cNvSpPr>
            <a:spLocks noChangeAspect="1" noChangeArrowheads="1"/>
          </p:cNvSpPr>
          <p:nvPr/>
        </p:nvSpPr>
        <p:spPr bwMode="auto">
          <a:xfrm>
            <a:off x="3079750" y="4371975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89" name="Oval 205"/>
          <p:cNvSpPr>
            <a:spLocks noChangeAspect="1" noChangeArrowheads="1"/>
          </p:cNvSpPr>
          <p:nvPr/>
        </p:nvSpPr>
        <p:spPr bwMode="auto">
          <a:xfrm>
            <a:off x="3086100" y="3943350"/>
            <a:ext cx="160338" cy="173038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90" name="Oval 206"/>
          <p:cNvSpPr>
            <a:spLocks noChangeAspect="1" noChangeArrowheads="1"/>
          </p:cNvSpPr>
          <p:nvPr/>
        </p:nvSpPr>
        <p:spPr bwMode="auto">
          <a:xfrm>
            <a:off x="3086100" y="3524250"/>
            <a:ext cx="160338" cy="174625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91" name="Line 207"/>
          <p:cNvSpPr>
            <a:spLocks noChangeShapeType="1"/>
          </p:cNvSpPr>
          <p:nvPr/>
        </p:nvSpPr>
        <p:spPr bwMode="auto">
          <a:xfrm>
            <a:off x="2809875" y="5716588"/>
            <a:ext cx="249238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92" name="Text Box 208"/>
          <p:cNvSpPr txBox="1">
            <a:spLocks noChangeArrowheads="1"/>
          </p:cNvSpPr>
          <p:nvPr/>
        </p:nvSpPr>
        <p:spPr bwMode="auto">
          <a:xfrm>
            <a:off x="3152775" y="5467350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17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93" name="Line 209"/>
          <p:cNvSpPr>
            <a:spLocks noChangeShapeType="1"/>
          </p:cNvSpPr>
          <p:nvPr/>
        </p:nvSpPr>
        <p:spPr bwMode="auto">
          <a:xfrm>
            <a:off x="2827338" y="5305425"/>
            <a:ext cx="249237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94" name="Line 210"/>
          <p:cNvSpPr>
            <a:spLocks noChangeShapeType="1"/>
          </p:cNvSpPr>
          <p:nvPr/>
        </p:nvSpPr>
        <p:spPr bwMode="auto">
          <a:xfrm>
            <a:off x="2840038" y="4870450"/>
            <a:ext cx="249237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95" name="Line 211"/>
          <p:cNvSpPr>
            <a:spLocks noChangeShapeType="1"/>
          </p:cNvSpPr>
          <p:nvPr/>
        </p:nvSpPr>
        <p:spPr bwMode="auto">
          <a:xfrm>
            <a:off x="2824163" y="4452938"/>
            <a:ext cx="249237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96" name="Line 212"/>
          <p:cNvSpPr>
            <a:spLocks noChangeShapeType="1"/>
          </p:cNvSpPr>
          <p:nvPr/>
        </p:nvSpPr>
        <p:spPr bwMode="auto">
          <a:xfrm>
            <a:off x="2836863" y="4027488"/>
            <a:ext cx="249237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97" name="Line 213"/>
          <p:cNvSpPr>
            <a:spLocks noChangeShapeType="1"/>
          </p:cNvSpPr>
          <p:nvPr/>
        </p:nvSpPr>
        <p:spPr bwMode="auto">
          <a:xfrm flipV="1">
            <a:off x="2811463" y="3614738"/>
            <a:ext cx="277812" cy="38735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98" name="Line 214"/>
          <p:cNvSpPr>
            <a:spLocks noChangeShapeType="1"/>
          </p:cNvSpPr>
          <p:nvPr/>
        </p:nvSpPr>
        <p:spPr bwMode="auto">
          <a:xfrm flipV="1">
            <a:off x="2408238" y="3622675"/>
            <a:ext cx="234950" cy="3556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399" name="Text Box 215"/>
          <p:cNvSpPr txBox="1">
            <a:spLocks noChangeArrowheads="1"/>
          </p:cNvSpPr>
          <p:nvPr/>
        </p:nvSpPr>
        <p:spPr bwMode="auto">
          <a:xfrm>
            <a:off x="3162300" y="5057775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400" name="Text Box 216"/>
          <p:cNvSpPr txBox="1">
            <a:spLocks noChangeArrowheads="1"/>
          </p:cNvSpPr>
          <p:nvPr/>
        </p:nvSpPr>
        <p:spPr bwMode="auto">
          <a:xfrm>
            <a:off x="3163888" y="4632325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401" name="Text Box 217"/>
          <p:cNvSpPr txBox="1">
            <a:spLocks noChangeArrowheads="1"/>
          </p:cNvSpPr>
          <p:nvPr/>
        </p:nvSpPr>
        <p:spPr bwMode="auto">
          <a:xfrm>
            <a:off x="3216275" y="420528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9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402" name="Text Box 218"/>
          <p:cNvSpPr txBox="1">
            <a:spLocks noChangeArrowheads="1"/>
          </p:cNvSpPr>
          <p:nvPr/>
        </p:nvSpPr>
        <p:spPr bwMode="auto">
          <a:xfrm>
            <a:off x="3209925" y="37893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7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403" name="Text Box 219"/>
          <p:cNvSpPr txBox="1">
            <a:spLocks noChangeArrowheads="1"/>
          </p:cNvSpPr>
          <p:nvPr/>
        </p:nvSpPr>
        <p:spPr bwMode="auto">
          <a:xfrm>
            <a:off x="3175000" y="3325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8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3404" name="Text Box 220"/>
          <p:cNvSpPr txBox="1">
            <a:spLocks noChangeArrowheads="1"/>
          </p:cNvSpPr>
          <p:nvPr/>
        </p:nvSpPr>
        <p:spPr bwMode="auto">
          <a:xfrm>
            <a:off x="3778250" y="6037263"/>
            <a:ext cx="436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normalized distortion = 8/7 = 1.14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5245A5-7FD2-4BA0-B7CD-3C4A1E4CC1F6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65125" y="193675"/>
            <a:ext cx="74109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Dynamic Time Warping (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+mn-cs"/>
              </a:rPr>
              <a:t>DTW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) Example</a:t>
            </a:r>
            <a:endParaRPr lang="en-US" sz="32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40965" name="Group 4"/>
          <p:cNvGrpSpPr>
            <a:grpSpLocks noChangeAspect="1"/>
          </p:cNvGrpSpPr>
          <p:nvPr/>
        </p:nvGrpSpPr>
        <p:grpSpPr bwMode="auto">
          <a:xfrm>
            <a:off x="2352675" y="1000125"/>
            <a:ext cx="2047875" cy="2065338"/>
            <a:chOff x="2189" y="2544"/>
            <a:chExt cx="1170" cy="1180"/>
          </a:xfrm>
        </p:grpSpPr>
        <p:sp>
          <p:nvSpPr>
            <p:cNvPr id="110597" name="Oval 5"/>
            <p:cNvSpPr>
              <a:spLocks noChangeAspect="1" noChangeArrowheads="1"/>
            </p:cNvSpPr>
            <p:nvPr/>
          </p:nvSpPr>
          <p:spPr bwMode="auto">
            <a:xfrm>
              <a:off x="2189" y="3630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598" name="Oval 6"/>
            <p:cNvSpPr>
              <a:spLocks noChangeAspect="1" noChangeArrowheads="1"/>
            </p:cNvSpPr>
            <p:nvPr/>
          </p:nvSpPr>
          <p:spPr bwMode="auto">
            <a:xfrm>
              <a:off x="2405" y="363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599" name="Oval 7"/>
            <p:cNvSpPr>
              <a:spLocks noChangeAspect="1" noChangeArrowheads="1"/>
            </p:cNvSpPr>
            <p:nvPr/>
          </p:nvSpPr>
          <p:spPr bwMode="auto">
            <a:xfrm>
              <a:off x="2623" y="363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00" name="Oval 8"/>
            <p:cNvSpPr>
              <a:spLocks noChangeAspect="1" noChangeArrowheads="1"/>
            </p:cNvSpPr>
            <p:nvPr/>
          </p:nvSpPr>
          <p:spPr bwMode="auto">
            <a:xfrm>
              <a:off x="2840" y="363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01" name="Oval 9"/>
            <p:cNvSpPr>
              <a:spLocks noChangeAspect="1" noChangeArrowheads="1"/>
            </p:cNvSpPr>
            <p:nvPr/>
          </p:nvSpPr>
          <p:spPr bwMode="auto">
            <a:xfrm>
              <a:off x="3058" y="3630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02" name="Oval 10"/>
            <p:cNvSpPr>
              <a:spLocks noChangeAspect="1" noChangeArrowheads="1"/>
            </p:cNvSpPr>
            <p:nvPr/>
          </p:nvSpPr>
          <p:spPr bwMode="auto">
            <a:xfrm>
              <a:off x="3273" y="363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03" name="Oval 11"/>
            <p:cNvSpPr>
              <a:spLocks noChangeAspect="1" noChangeArrowheads="1"/>
            </p:cNvSpPr>
            <p:nvPr/>
          </p:nvSpPr>
          <p:spPr bwMode="auto">
            <a:xfrm>
              <a:off x="2189" y="341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04" name="Oval 12"/>
            <p:cNvSpPr>
              <a:spLocks noChangeAspect="1" noChangeArrowheads="1"/>
            </p:cNvSpPr>
            <p:nvPr/>
          </p:nvSpPr>
          <p:spPr bwMode="auto">
            <a:xfrm>
              <a:off x="2405" y="3416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05" name="Oval 13"/>
            <p:cNvSpPr>
              <a:spLocks noChangeAspect="1" noChangeArrowheads="1"/>
            </p:cNvSpPr>
            <p:nvPr/>
          </p:nvSpPr>
          <p:spPr bwMode="auto">
            <a:xfrm>
              <a:off x="2623" y="341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06" name="Oval 14"/>
            <p:cNvSpPr>
              <a:spLocks noChangeAspect="1" noChangeArrowheads="1"/>
            </p:cNvSpPr>
            <p:nvPr/>
          </p:nvSpPr>
          <p:spPr bwMode="auto">
            <a:xfrm>
              <a:off x="2840" y="341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07" name="Oval 15"/>
            <p:cNvSpPr>
              <a:spLocks noChangeAspect="1" noChangeArrowheads="1"/>
            </p:cNvSpPr>
            <p:nvPr/>
          </p:nvSpPr>
          <p:spPr bwMode="auto">
            <a:xfrm>
              <a:off x="3058" y="341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08" name="Oval 16"/>
            <p:cNvSpPr>
              <a:spLocks noChangeAspect="1" noChangeArrowheads="1"/>
            </p:cNvSpPr>
            <p:nvPr/>
          </p:nvSpPr>
          <p:spPr bwMode="auto">
            <a:xfrm>
              <a:off x="3273" y="3416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09" name="Oval 17"/>
            <p:cNvSpPr>
              <a:spLocks noChangeAspect="1" noChangeArrowheads="1"/>
            </p:cNvSpPr>
            <p:nvPr/>
          </p:nvSpPr>
          <p:spPr bwMode="auto">
            <a:xfrm>
              <a:off x="2189" y="319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10" name="Oval 18"/>
            <p:cNvSpPr>
              <a:spLocks noChangeAspect="1" noChangeArrowheads="1"/>
            </p:cNvSpPr>
            <p:nvPr/>
          </p:nvSpPr>
          <p:spPr bwMode="auto">
            <a:xfrm>
              <a:off x="2405" y="320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11" name="Oval 19"/>
            <p:cNvSpPr>
              <a:spLocks noChangeAspect="1" noChangeArrowheads="1"/>
            </p:cNvSpPr>
            <p:nvPr/>
          </p:nvSpPr>
          <p:spPr bwMode="auto">
            <a:xfrm>
              <a:off x="2623" y="3202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12" name="Oval 20"/>
            <p:cNvSpPr>
              <a:spLocks noChangeAspect="1" noChangeArrowheads="1"/>
            </p:cNvSpPr>
            <p:nvPr/>
          </p:nvSpPr>
          <p:spPr bwMode="auto">
            <a:xfrm>
              <a:off x="2840" y="3202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13" name="Oval 21"/>
            <p:cNvSpPr>
              <a:spLocks noChangeAspect="1" noChangeArrowheads="1"/>
            </p:cNvSpPr>
            <p:nvPr/>
          </p:nvSpPr>
          <p:spPr bwMode="auto">
            <a:xfrm>
              <a:off x="3058" y="319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14" name="Oval 22"/>
            <p:cNvSpPr>
              <a:spLocks noChangeAspect="1" noChangeArrowheads="1"/>
            </p:cNvSpPr>
            <p:nvPr/>
          </p:nvSpPr>
          <p:spPr bwMode="auto">
            <a:xfrm>
              <a:off x="3273" y="320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15" name="Oval 23"/>
            <p:cNvSpPr>
              <a:spLocks noChangeAspect="1" noChangeArrowheads="1"/>
            </p:cNvSpPr>
            <p:nvPr/>
          </p:nvSpPr>
          <p:spPr bwMode="auto">
            <a:xfrm>
              <a:off x="2189" y="298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16" name="Oval 24"/>
            <p:cNvSpPr>
              <a:spLocks noChangeAspect="1" noChangeArrowheads="1"/>
            </p:cNvSpPr>
            <p:nvPr/>
          </p:nvSpPr>
          <p:spPr bwMode="auto">
            <a:xfrm>
              <a:off x="2405" y="298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17" name="Oval 25"/>
            <p:cNvSpPr>
              <a:spLocks noChangeAspect="1" noChangeArrowheads="1"/>
            </p:cNvSpPr>
            <p:nvPr/>
          </p:nvSpPr>
          <p:spPr bwMode="auto">
            <a:xfrm>
              <a:off x="2623" y="2986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18" name="Oval 26"/>
            <p:cNvSpPr>
              <a:spLocks noChangeAspect="1" noChangeArrowheads="1"/>
            </p:cNvSpPr>
            <p:nvPr/>
          </p:nvSpPr>
          <p:spPr bwMode="auto">
            <a:xfrm>
              <a:off x="2840" y="2986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19" name="Oval 27"/>
            <p:cNvSpPr>
              <a:spLocks noChangeAspect="1" noChangeArrowheads="1"/>
            </p:cNvSpPr>
            <p:nvPr/>
          </p:nvSpPr>
          <p:spPr bwMode="auto">
            <a:xfrm>
              <a:off x="3058" y="298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20" name="Oval 28"/>
            <p:cNvSpPr>
              <a:spLocks noChangeAspect="1" noChangeArrowheads="1"/>
            </p:cNvSpPr>
            <p:nvPr/>
          </p:nvSpPr>
          <p:spPr bwMode="auto">
            <a:xfrm>
              <a:off x="3273" y="298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21" name="Oval 29"/>
            <p:cNvSpPr>
              <a:spLocks noChangeAspect="1" noChangeArrowheads="1"/>
            </p:cNvSpPr>
            <p:nvPr/>
          </p:nvSpPr>
          <p:spPr bwMode="auto">
            <a:xfrm>
              <a:off x="2192" y="276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22" name="Oval 30"/>
            <p:cNvSpPr>
              <a:spLocks noChangeAspect="1" noChangeArrowheads="1"/>
            </p:cNvSpPr>
            <p:nvPr/>
          </p:nvSpPr>
          <p:spPr bwMode="auto">
            <a:xfrm>
              <a:off x="2408" y="2762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23" name="Oval 31"/>
            <p:cNvSpPr>
              <a:spLocks noChangeAspect="1" noChangeArrowheads="1"/>
            </p:cNvSpPr>
            <p:nvPr/>
          </p:nvSpPr>
          <p:spPr bwMode="auto">
            <a:xfrm>
              <a:off x="2626" y="276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24" name="Oval 32"/>
            <p:cNvSpPr>
              <a:spLocks noChangeAspect="1" noChangeArrowheads="1"/>
            </p:cNvSpPr>
            <p:nvPr/>
          </p:nvSpPr>
          <p:spPr bwMode="auto">
            <a:xfrm>
              <a:off x="2843" y="276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25" name="Oval 33"/>
            <p:cNvSpPr>
              <a:spLocks noChangeAspect="1" noChangeArrowheads="1"/>
            </p:cNvSpPr>
            <p:nvPr/>
          </p:nvSpPr>
          <p:spPr bwMode="auto">
            <a:xfrm>
              <a:off x="3061" y="276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26" name="Oval 34"/>
            <p:cNvSpPr>
              <a:spLocks noChangeAspect="1" noChangeArrowheads="1"/>
            </p:cNvSpPr>
            <p:nvPr/>
          </p:nvSpPr>
          <p:spPr bwMode="auto">
            <a:xfrm>
              <a:off x="3276" y="2762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27" name="Oval 35"/>
            <p:cNvSpPr>
              <a:spLocks noChangeAspect="1" noChangeArrowheads="1"/>
            </p:cNvSpPr>
            <p:nvPr/>
          </p:nvSpPr>
          <p:spPr bwMode="auto">
            <a:xfrm>
              <a:off x="2192" y="254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28" name="Oval 36"/>
            <p:cNvSpPr>
              <a:spLocks noChangeAspect="1" noChangeArrowheads="1"/>
            </p:cNvSpPr>
            <p:nvPr/>
          </p:nvSpPr>
          <p:spPr bwMode="auto">
            <a:xfrm>
              <a:off x="2408" y="2546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29" name="Oval 37"/>
            <p:cNvSpPr>
              <a:spLocks noChangeAspect="1" noChangeArrowheads="1"/>
            </p:cNvSpPr>
            <p:nvPr/>
          </p:nvSpPr>
          <p:spPr bwMode="auto">
            <a:xfrm>
              <a:off x="2626" y="2548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30" name="Oval 38"/>
            <p:cNvSpPr>
              <a:spLocks noChangeAspect="1" noChangeArrowheads="1"/>
            </p:cNvSpPr>
            <p:nvPr/>
          </p:nvSpPr>
          <p:spPr bwMode="auto">
            <a:xfrm>
              <a:off x="2843" y="2548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31" name="Oval 39"/>
            <p:cNvSpPr>
              <a:spLocks noChangeAspect="1" noChangeArrowheads="1"/>
            </p:cNvSpPr>
            <p:nvPr/>
          </p:nvSpPr>
          <p:spPr bwMode="auto">
            <a:xfrm>
              <a:off x="3061" y="254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32" name="Oval 40"/>
            <p:cNvSpPr>
              <a:spLocks noChangeAspect="1" noChangeArrowheads="1"/>
            </p:cNvSpPr>
            <p:nvPr/>
          </p:nvSpPr>
          <p:spPr bwMode="auto">
            <a:xfrm>
              <a:off x="3276" y="2546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110633" name="Text Box 41"/>
          <p:cNvSpPr txBox="1">
            <a:spLocks noChangeArrowheads="1"/>
          </p:cNvSpPr>
          <p:nvPr/>
        </p:nvSpPr>
        <p:spPr bwMode="auto">
          <a:xfrm>
            <a:off x="2441575" y="2817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2441575" y="242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+mn-cs"/>
              </a:rPr>
              <a:t>2</a:t>
            </a:r>
          </a:p>
        </p:txBody>
      </p:sp>
      <p:sp>
        <p:nvSpPr>
          <p:cNvPr id="110635" name="Text Box 43"/>
          <p:cNvSpPr txBox="1">
            <a:spLocks noChangeArrowheads="1"/>
          </p:cNvSpPr>
          <p:nvPr/>
        </p:nvSpPr>
        <p:spPr bwMode="auto">
          <a:xfrm>
            <a:off x="2441575" y="20526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36" name="Text Box 44"/>
          <p:cNvSpPr txBox="1">
            <a:spLocks noChangeArrowheads="1"/>
          </p:cNvSpPr>
          <p:nvPr/>
        </p:nvSpPr>
        <p:spPr bwMode="auto">
          <a:xfrm>
            <a:off x="2441575" y="1682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37" name="Text Box 45"/>
          <p:cNvSpPr txBox="1">
            <a:spLocks noChangeArrowheads="1"/>
          </p:cNvSpPr>
          <p:nvPr/>
        </p:nvSpPr>
        <p:spPr bwMode="auto">
          <a:xfrm>
            <a:off x="2441575" y="13001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38" name="Text Box 46"/>
          <p:cNvSpPr txBox="1">
            <a:spLocks noChangeArrowheads="1"/>
          </p:cNvSpPr>
          <p:nvPr/>
        </p:nvSpPr>
        <p:spPr bwMode="auto">
          <a:xfrm>
            <a:off x="2441575" y="917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39" name="Text Box 47"/>
          <p:cNvSpPr txBox="1">
            <a:spLocks noChangeArrowheads="1"/>
          </p:cNvSpPr>
          <p:nvPr/>
        </p:nvSpPr>
        <p:spPr bwMode="auto">
          <a:xfrm>
            <a:off x="2809875" y="2817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+mn-cs"/>
              </a:rPr>
              <a:t>2</a:t>
            </a:r>
          </a:p>
        </p:txBody>
      </p:sp>
      <p:sp>
        <p:nvSpPr>
          <p:cNvPr id="110640" name="Text Box 48"/>
          <p:cNvSpPr txBox="1">
            <a:spLocks noChangeArrowheads="1"/>
          </p:cNvSpPr>
          <p:nvPr/>
        </p:nvSpPr>
        <p:spPr bwMode="auto">
          <a:xfrm>
            <a:off x="2809875" y="242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41" name="Text Box 49"/>
          <p:cNvSpPr txBox="1">
            <a:spLocks noChangeArrowheads="1"/>
          </p:cNvSpPr>
          <p:nvPr/>
        </p:nvSpPr>
        <p:spPr bwMode="auto">
          <a:xfrm>
            <a:off x="2809875" y="20526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+mn-cs"/>
              </a:rPr>
              <a:t>8</a:t>
            </a:r>
          </a:p>
        </p:txBody>
      </p:sp>
      <p:sp>
        <p:nvSpPr>
          <p:cNvPr id="110642" name="Text Box 50"/>
          <p:cNvSpPr txBox="1">
            <a:spLocks noChangeArrowheads="1"/>
          </p:cNvSpPr>
          <p:nvPr/>
        </p:nvSpPr>
        <p:spPr bwMode="auto">
          <a:xfrm>
            <a:off x="2809875" y="1682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43" name="Text Box 51"/>
          <p:cNvSpPr txBox="1">
            <a:spLocks noChangeArrowheads="1"/>
          </p:cNvSpPr>
          <p:nvPr/>
        </p:nvSpPr>
        <p:spPr bwMode="auto">
          <a:xfrm>
            <a:off x="2809875" y="13001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44" name="Text Box 52"/>
          <p:cNvSpPr txBox="1">
            <a:spLocks noChangeArrowheads="1"/>
          </p:cNvSpPr>
          <p:nvPr/>
        </p:nvSpPr>
        <p:spPr bwMode="auto">
          <a:xfrm>
            <a:off x="2809875" y="917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45" name="Text Box 53"/>
          <p:cNvSpPr txBox="1">
            <a:spLocks noChangeArrowheads="1"/>
          </p:cNvSpPr>
          <p:nvPr/>
        </p:nvSpPr>
        <p:spPr bwMode="auto">
          <a:xfrm>
            <a:off x="3190875" y="28305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46" name="Text Box 54"/>
          <p:cNvSpPr txBox="1">
            <a:spLocks noChangeArrowheads="1"/>
          </p:cNvSpPr>
          <p:nvPr/>
        </p:nvSpPr>
        <p:spPr bwMode="auto">
          <a:xfrm>
            <a:off x="3190875" y="24352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+mn-cs"/>
              </a:rPr>
              <a:t>8</a:t>
            </a:r>
          </a:p>
        </p:txBody>
      </p:sp>
      <p:sp>
        <p:nvSpPr>
          <p:cNvPr id="110647" name="Text Box 55"/>
          <p:cNvSpPr txBox="1">
            <a:spLocks noChangeArrowheads="1"/>
          </p:cNvSpPr>
          <p:nvPr/>
        </p:nvSpPr>
        <p:spPr bwMode="auto">
          <a:xfrm>
            <a:off x="3190875" y="20653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+mn-cs"/>
              </a:rPr>
              <a:t>9</a:t>
            </a:r>
          </a:p>
        </p:txBody>
      </p:sp>
      <p:sp>
        <p:nvSpPr>
          <p:cNvPr id="110648" name="Text Box 56"/>
          <p:cNvSpPr txBox="1">
            <a:spLocks noChangeArrowheads="1"/>
          </p:cNvSpPr>
          <p:nvPr/>
        </p:nvSpPr>
        <p:spPr bwMode="auto">
          <a:xfrm>
            <a:off x="3190875" y="16954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</a:p>
        </p:txBody>
      </p:sp>
      <p:sp>
        <p:nvSpPr>
          <p:cNvPr id="110649" name="Text Box 57"/>
          <p:cNvSpPr txBox="1">
            <a:spLocks noChangeArrowheads="1"/>
          </p:cNvSpPr>
          <p:nvPr/>
        </p:nvSpPr>
        <p:spPr bwMode="auto">
          <a:xfrm>
            <a:off x="3190875" y="13128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50" name="Text Box 58"/>
          <p:cNvSpPr txBox="1">
            <a:spLocks noChangeArrowheads="1"/>
          </p:cNvSpPr>
          <p:nvPr/>
        </p:nvSpPr>
        <p:spPr bwMode="auto">
          <a:xfrm>
            <a:off x="3190875" y="9302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51" name="Text Box 59"/>
          <p:cNvSpPr txBox="1">
            <a:spLocks noChangeArrowheads="1"/>
          </p:cNvSpPr>
          <p:nvPr/>
        </p:nvSpPr>
        <p:spPr bwMode="auto">
          <a:xfrm>
            <a:off x="3571875" y="2817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52" name="Text Box 60"/>
          <p:cNvSpPr txBox="1">
            <a:spLocks noChangeArrowheads="1"/>
          </p:cNvSpPr>
          <p:nvPr/>
        </p:nvSpPr>
        <p:spPr bwMode="auto">
          <a:xfrm>
            <a:off x="3571875" y="242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53" name="Text Box 61"/>
          <p:cNvSpPr txBox="1">
            <a:spLocks noChangeArrowheads="1"/>
          </p:cNvSpPr>
          <p:nvPr/>
        </p:nvSpPr>
        <p:spPr bwMode="auto">
          <a:xfrm>
            <a:off x="3571875" y="20526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54" name="Text Box 62"/>
          <p:cNvSpPr txBox="1">
            <a:spLocks noChangeArrowheads="1"/>
          </p:cNvSpPr>
          <p:nvPr/>
        </p:nvSpPr>
        <p:spPr bwMode="auto">
          <a:xfrm>
            <a:off x="3571875" y="1682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55" name="Text Box 63"/>
          <p:cNvSpPr txBox="1">
            <a:spLocks noChangeArrowheads="1"/>
          </p:cNvSpPr>
          <p:nvPr/>
        </p:nvSpPr>
        <p:spPr bwMode="auto">
          <a:xfrm>
            <a:off x="3571875" y="13001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56" name="Text Box 64"/>
          <p:cNvSpPr txBox="1">
            <a:spLocks noChangeArrowheads="1"/>
          </p:cNvSpPr>
          <p:nvPr/>
        </p:nvSpPr>
        <p:spPr bwMode="auto">
          <a:xfrm>
            <a:off x="3571875" y="917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57" name="Text Box 65"/>
          <p:cNvSpPr txBox="1">
            <a:spLocks noChangeArrowheads="1"/>
          </p:cNvSpPr>
          <p:nvPr/>
        </p:nvSpPr>
        <p:spPr bwMode="auto">
          <a:xfrm>
            <a:off x="3965575" y="2817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58" name="Text Box 66"/>
          <p:cNvSpPr txBox="1">
            <a:spLocks noChangeArrowheads="1"/>
          </p:cNvSpPr>
          <p:nvPr/>
        </p:nvSpPr>
        <p:spPr bwMode="auto">
          <a:xfrm>
            <a:off x="3965575" y="242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59" name="Text Box 67"/>
          <p:cNvSpPr txBox="1">
            <a:spLocks noChangeArrowheads="1"/>
          </p:cNvSpPr>
          <p:nvPr/>
        </p:nvSpPr>
        <p:spPr bwMode="auto">
          <a:xfrm>
            <a:off x="3965575" y="20526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</a:p>
        </p:txBody>
      </p:sp>
      <p:sp>
        <p:nvSpPr>
          <p:cNvPr id="110660" name="Text Box 68"/>
          <p:cNvSpPr txBox="1">
            <a:spLocks noChangeArrowheads="1"/>
          </p:cNvSpPr>
          <p:nvPr/>
        </p:nvSpPr>
        <p:spPr bwMode="auto">
          <a:xfrm>
            <a:off x="3965575" y="1682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61" name="Text Box 69"/>
          <p:cNvSpPr txBox="1">
            <a:spLocks noChangeArrowheads="1"/>
          </p:cNvSpPr>
          <p:nvPr/>
        </p:nvSpPr>
        <p:spPr bwMode="auto">
          <a:xfrm>
            <a:off x="3965575" y="13001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62" name="Text Box 70"/>
          <p:cNvSpPr txBox="1">
            <a:spLocks noChangeArrowheads="1"/>
          </p:cNvSpPr>
          <p:nvPr/>
        </p:nvSpPr>
        <p:spPr bwMode="auto">
          <a:xfrm>
            <a:off x="3965575" y="917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63" name="Text Box 71"/>
          <p:cNvSpPr txBox="1">
            <a:spLocks noChangeArrowheads="1"/>
          </p:cNvSpPr>
          <p:nvPr/>
        </p:nvSpPr>
        <p:spPr bwMode="auto">
          <a:xfrm>
            <a:off x="4346575" y="2817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64" name="Text Box 72"/>
          <p:cNvSpPr txBox="1">
            <a:spLocks noChangeArrowheads="1"/>
          </p:cNvSpPr>
          <p:nvPr/>
        </p:nvSpPr>
        <p:spPr bwMode="auto">
          <a:xfrm>
            <a:off x="4346575" y="242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65" name="Text Box 73"/>
          <p:cNvSpPr txBox="1">
            <a:spLocks noChangeArrowheads="1"/>
          </p:cNvSpPr>
          <p:nvPr/>
        </p:nvSpPr>
        <p:spPr bwMode="auto">
          <a:xfrm>
            <a:off x="4346575" y="20526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66" name="Text Box 74"/>
          <p:cNvSpPr txBox="1">
            <a:spLocks noChangeArrowheads="1"/>
          </p:cNvSpPr>
          <p:nvPr/>
        </p:nvSpPr>
        <p:spPr bwMode="auto">
          <a:xfrm>
            <a:off x="4346575" y="1682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67" name="Text Box 75"/>
          <p:cNvSpPr txBox="1">
            <a:spLocks noChangeArrowheads="1"/>
          </p:cNvSpPr>
          <p:nvPr/>
        </p:nvSpPr>
        <p:spPr bwMode="auto">
          <a:xfrm>
            <a:off x="4346575" y="13001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68" name="Text Box 76"/>
          <p:cNvSpPr txBox="1">
            <a:spLocks noChangeArrowheads="1"/>
          </p:cNvSpPr>
          <p:nvPr/>
        </p:nvSpPr>
        <p:spPr bwMode="auto">
          <a:xfrm>
            <a:off x="4346575" y="917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41002" name="Group 77"/>
          <p:cNvGrpSpPr>
            <a:grpSpLocks noChangeAspect="1"/>
          </p:cNvGrpSpPr>
          <p:nvPr/>
        </p:nvGrpSpPr>
        <p:grpSpPr bwMode="auto">
          <a:xfrm>
            <a:off x="5429250" y="1350963"/>
            <a:ext cx="1231900" cy="1252537"/>
            <a:chOff x="1636" y="894"/>
            <a:chExt cx="517" cy="526"/>
          </a:xfrm>
        </p:grpSpPr>
        <p:sp>
          <p:nvSpPr>
            <p:cNvPr id="110670" name="Oval 78"/>
            <p:cNvSpPr>
              <a:spLocks noChangeAspect="1" noChangeArrowheads="1"/>
            </p:cNvSpPr>
            <p:nvPr/>
          </p:nvSpPr>
          <p:spPr bwMode="auto">
            <a:xfrm>
              <a:off x="1636" y="1326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71" name="Oval 79"/>
            <p:cNvSpPr>
              <a:spLocks noChangeAspect="1" noChangeArrowheads="1"/>
            </p:cNvSpPr>
            <p:nvPr/>
          </p:nvSpPr>
          <p:spPr bwMode="auto">
            <a:xfrm>
              <a:off x="1852" y="132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72" name="Oval 80"/>
            <p:cNvSpPr>
              <a:spLocks noChangeAspect="1" noChangeArrowheads="1"/>
            </p:cNvSpPr>
            <p:nvPr/>
          </p:nvSpPr>
          <p:spPr bwMode="auto">
            <a:xfrm>
              <a:off x="2070" y="133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73" name="Oval 81"/>
            <p:cNvSpPr>
              <a:spLocks noChangeAspect="1" noChangeArrowheads="1"/>
            </p:cNvSpPr>
            <p:nvPr/>
          </p:nvSpPr>
          <p:spPr bwMode="auto">
            <a:xfrm>
              <a:off x="1636" y="111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74" name="Oval 82"/>
            <p:cNvSpPr>
              <a:spLocks noChangeAspect="1" noChangeArrowheads="1"/>
            </p:cNvSpPr>
            <p:nvPr/>
          </p:nvSpPr>
          <p:spPr bwMode="auto">
            <a:xfrm>
              <a:off x="1852" y="111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75" name="Oval 83"/>
            <p:cNvSpPr>
              <a:spLocks noChangeAspect="1" noChangeArrowheads="1"/>
            </p:cNvSpPr>
            <p:nvPr/>
          </p:nvSpPr>
          <p:spPr bwMode="auto">
            <a:xfrm>
              <a:off x="2070" y="111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76" name="Oval 84"/>
            <p:cNvSpPr>
              <a:spLocks noChangeAspect="1" noChangeArrowheads="1"/>
            </p:cNvSpPr>
            <p:nvPr/>
          </p:nvSpPr>
          <p:spPr bwMode="auto">
            <a:xfrm>
              <a:off x="1636" y="89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77" name="Oval 85"/>
            <p:cNvSpPr>
              <a:spLocks noChangeAspect="1" noChangeArrowheads="1"/>
            </p:cNvSpPr>
            <p:nvPr/>
          </p:nvSpPr>
          <p:spPr bwMode="auto">
            <a:xfrm>
              <a:off x="1852" y="896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78" name="Oval 86"/>
            <p:cNvSpPr>
              <a:spLocks noChangeAspect="1" noChangeArrowheads="1"/>
            </p:cNvSpPr>
            <p:nvPr/>
          </p:nvSpPr>
          <p:spPr bwMode="auto">
            <a:xfrm>
              <a:off x="2070" y="89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110679" name="Line 87"/>
          <p:cNvSpPr>
            <a:spLocks noChangeAspect="1" noChangeShapeType="1"/>
          </p:cNvSpPr>
          <p:nvPr/>
        </p:nvSpPr>
        <p:spPr bwMode="auto">
          <a:xfrm flipV="1">
            <a:off x="6130925" y="1546225"/>
            <a:ext cx="354013" cy="3762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80" name="Line 88"/>
          <p:cNvSpPr>
            <a:spLocks noChangeAspect="1" noChangeShapeType="1"/>
          </p:cNvSpPr>
          <p:nvPr/>
        </p:nvSpPr>
        <p:spPr bwMode="auto">
          <a:xfrm flipV="1">
            <a:off x="6183313" y="1462088"/>
            <a:ext cx="315912" cy="31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81" name="Text Box 89"/>
          <p:cNvSpPr txBox="1">
            <a:spLocks noChangeArrowheads="1"/>
          </p:cNvSpPr>
          <p:nvPr/>
        </p:nvSpPr>
        <p:spPr bwMode="auto">
          <a:xfrm>
            <a:off x="6832600" y="1535113"/>
            <a:ext cx="10810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P1=(1,0)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P2=(1,1)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P3=(0,1)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82" name="Text Box 90"/>
          <p:cNvSpPr txBox="1">
            <a:spLocks noChangeArrowheads="1"/>
          </p:cNvSpPr>
          <p:nvPr/>
        </p:nvSpPr>
        <p:spPr bwMode="auto">
          <a:xfrm>
            <a:off x="6142038" y="118110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83" name="Text Box 91"/>
          <p:cNvSpPr txBox="1">
            <a:spLocks noChangeArrowheads="1"/>
          </p:cNvSpPr>
          <p:nvPr/>
        </p:nvSpPr>
        <p:spPr bwMode="auto">
          <a:xfrm>
            <a:off x="6032500" y="15573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684" name="Text Box 92"/>
          <p:cNvSpPr txBox="1">
            <a:spLocks noChangeArrowheads="1"/>
          </p:cNvSpPr>
          <p:nvPr/>
        </p:nvSpPr>
        <p:spPr bwMode="auto">
          <a:xfrm>
            <a:off x="5168900" y="873125"/>
            <a:ext cx="203517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heuristic paths:</a:t>
            </a:r>
          </a:p>
        </p:txBody>
      </p:sp>
      <p:sp>
        <p:nvSpPr>
          <p:cNvPr id="110685" name="Text Box 93"/>
          <p:cNvSpPr txBox="1">
            <a:spLocks noChangeArrowheads="1"/>
          </p:cNvSpPr>
          <p:nvPr/>
        </p:nvSpPr>
        <p:spPr bwMode="auto">
          <a:xfrm>
            <a:off x="5170488" y="2738438"/>
            <a:ext cx="3363912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begin at (1,1), end at (6,6)</a:t>
            </a:r>
          </a:p>
        </p:txBody>
      </p:sp>
      <p:grpSp>
        <p:nvGrpSpPr>
          <p:cNvPr id="41010" name="Group 94"/>
          <p:cNvGrpSpPr>
            <a:grpSpLocks noChangeAspect="1"/>
          </p:cNvGrpSpPr>
          <p:nvPr/>
        </p:nvGrpSpPr>
        <p:grpSpPr bwMode="auto">
          <a:xfrm>
            <a:off x="727075" y="3521075"/>
            <a:ext cx="2262188" cy="2282825"/>
            <a:chOff x="2189" y="2544"/>
            <a:chExt cx="1170" cy="1180"/>
          </a:xfrm>
        </p:grpSpPr>
        <p:sp>
          <p:nvSpPr>
            <p:cNvPr id="110687" name="Oval 95"/>
            <p:cNvSpPr>
              <a:spLocks noChangeAspect="1" noChangeArrowheads="1"/>
            </p:cNvSpPr>
            <p:nvPr/>
          </p:nvSpPr>
          <p:spPr bwMode="auto">
            <a:xfrm>
              <a:off x="2189" y="363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88" name="Oval 96"/>
            <p:cNvSpPr>
              <a:spLocks noChangeAspect="1" noChangeArrowheads="1"/>
            </p:cNvSpPr>
            <p:nvPr/>
          </p:nvSpPr>
          <p:spPr bwMode="auto">
            <a:xfrm>
              <a:off x="2405" y="363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89" name="Oval 97"/>
            <p:cNvSpPr>
              <a:spLocks noChangeAspect="1" noChangeArrowheads="1"/>
            </p:cNvSpPr>
            <p:nvPr/>
          </p:nvSpPr>
          <p:spPr bwMode="auto">
            <a:xfrm>
              <a:off x="2623" y="363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90" name="Oval 98"/>
            <p:cNvSpPr>
              <a:spLocks noChangeAspect="1" noChangeArrowheads="1"/>
            </p:cNvSpPr>
            <p:nvPr/>
          </p:nvSpPr>
          <p:spPr bwMode="auto">
            <a:xfrm>
              <a:off x="2840" y="363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91" name="Oval 99"/>
            <p:cNvSpPr>
              <a:spLocks noChangeAspect="1" noChangeArrowheads="1"/>
            </p:cNvSpPr>
            <p:nvPr/>
          </p:nvSpPr>
          <p:spPr bwMode="auto">
            <a:xfrm>
              <a:off x="3058" y="363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92" name="Oval 100"/>
            <p:cNvSpPr>
              <a:spLocks noChangeAspect="1" noChangeArrowheads="1"/>
            </p:cNvSpPr>
            <p:nvPr/>
          </p:nvSpPr>
          <p:spPr bwMode="auto">
            <a:xfrm>
              <a:off x="3273" y="363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93" name="Oval 101"/>
            <p:cNvSpPr>
              <a:spLocks noChangeAspect="1" noChangeArrowheads="1"/>
            </p:cNvSpPr>
            <p:nvPr/>
          </p:nvSpPr>
          <p:spPr bwMode="auto">
            <a:xfrm>
              <a:off x="2189" y="341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94" name="Oval 102"/>
            <p:cNvSpPr>
              <a:spLocks noChangeAspect="1" noChangeArrowheads="1"/>
            </p:cNvSpPr>
            <p:nvPr/>
          </p:nvSpPr>
          <p:spPr bwMode="auto">
            <a:xfrm>
              <a:off x="2405" y="3416"/>
              <a:ext cx="83" cy="89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95" name="Oval 103"/>
            <p:cNvSpPr>
              <a:spLocks noChangeAspect="1" noChangeArrowheads="1"/>
            </p:cNvSpPr>
            <p:nvPr/>
          </p:nvSpPr>
          <p:spPr bwMode="auto">
            <a:xfrm>
              <a:off x="2623" y="341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96" name="Oval 104"/>
            <p:cNvSpPr>
              <a:spLocks noChangeAspect="1" noChangeArrowheads="1"/>
            </p:cNvSpPr>
            <p:nvPr/>
          </p:nvSpPr>
          <p:spPr bwMode="auto">
            <a:xfrm>
              <a:off x="2840" y="341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97" name="Oval 105"/>
            <p:cNvSpPr>
              <a:spLocks noChangeAspect="1" noChangeArrowheads="1"/>
            </p:cNvSpPr>
            <p:nvPr/>
          </p:nvSpPr>
          <p:spPr bwMode="auto">
            <a:xfrm>
              <a:off x="3058" y="341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98" name="Oval 106"/>
            <p:cNvSpPr>
              <a:spLocks noChangeAspect="1" noChangeArrowheads="1"/>
            </p:cNvSpPr>
            <p:nvPr/>
          </p:nvSpPr>
          <p:spPr bwMode="auto">
            <a:xfrm>
              <a:off x="3273" y="3416"/>
              <a:ext cx="83" cy="89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699" name="Oval 107"/>
            <p:cNvSpPr>
              <a:spLocks noChangeAspect="1" noChangeArrowheads="1"/>
            </p:cNvSpPr>
            <p:nvPr/>
          </p:nvSpPr>
          <p:spPr bwMode="auto">
            <a:xfrm>
              <a:off x="2189" y="319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00" name="Oval 108"/>
            <p:cNvSpPr>
              <a:spLocks noChangeAspect="1" noChangeArrowheads="1"/>
            </p:cNvSpPr>
            <p:nvPr/>
          </p:nvSpPr>
          <p:spPr bwMode="auto">
            <a:xfrm>
              <a:off x="2405" y="320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01" name="Oval 109"/>
            <p:cNvSpPr>
              <a:spLocks noChangeAspect="1" noChangeArrowheads="1"/>
            </p:cNvSpPr>
            <p:nvPr/>
          </p:nvSpPr>
          <p:spPr bwMode="auto">
            <a:xfrm>
              <a:off x="2623" y="320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02" name="Oval 110"/>
            <p:cNvSpPr>
              <a:spLocks noChangeAspect="1" noChangeArrowheads="1"/>
            </p:cNvSpPr>
            <p:nvPr/>
          </p:nvSpPr>
          <p:spPr bwMode="auto">
            <a:xfrm>
              <a:off x="2840" y="320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03" name="Oval 111"/>
            <p:cNvSpPr>
              <a:spLocks noChangeAspect="1" noChangeArrowheads="1"/>
            </p:cNvSpPr>
            <p:nvPr/>
          </p:nvSpPr>
          <p:spPr bwMode="auto">
            <a:xfrm>
              <a:off x="3058" y="319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04" name="Oval 112"/>
            <p:cNvSpPr>
              <a:spLocks noChangeAspect="1" noChangeArrowheads="1"/>
            </p:cNvSpPr>
            <p:nvPr/>
          </p:nvSpPr>
          <p:spPr bwMode="auto">
            <a:xfrm>
              <a:off x="3273" y="320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05" name="Oval 113"/>
            <p:cNvSpPr>
              <a:spLocks noChangeAspect="1" noChangeArrowheads="1"/>
            </p:cNvSpPr>
            <p:nvPr/>
          </p:nvSpPr>
          <p:spPr bwMode="auto">
            <a:xfrm>
              <a:off x="2189" y="2982"/>
              <a:ext cx="83" cy="89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06" name="Oval 114"/>
            <p:cNvSpPr>
              <a:spLocks noChangeAspect="1" noChangeArrowheads="1"/>
            </p:cNvSpPr>
            <p:nvPr/>
          </p:nvSpPr>
          <p:spPr bwMode="auto">
            <a:xfrm>
              <a:off x="2405" y="298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07" name="Oval 115"/>
            <p:cNvSpPr>
              <a:spLocks noChangeAspect="1" noChangeArrowheads="1"/>
            </p:cNvSpPr>
            <p:nvPr/>
          </p:nvSpPr>
          <p:spPr bwMode="auto">
            <a:xfrm>
              <a:off x="2623" y="2986"/>
              <a:ext cx="83" cy="89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08" name="Oval 116"/>
            <p:cNvSpPr>
              <a:spLocks noChangeAspect="1" noChangeArrowheads="1"/>
            </p:cNvSpPr>
            <p:nvPr/>
          </p:nvSpPr>
          <p:spPr bwMode="auto">
            <a:xfrm>
              <a:off x="2840" y="2986"/>
              <a:ext cx="83" cy="89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09" name="Oval 117"/>
            <p:cNvSpPr>
              <a:spLocks noChangeAspect="1" noChangeArrowheads="1"/>
            </p:cNvSpPr>
            <p:nvPr/>
          </p:nvSpPr>
          <p:spPr bwMode="auto">
            <a:xfrm>
              <a:off x="3058" y="2982"/>
              <a:ext cx="83" cy="89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10" name="Oval 118"/>
            <p:cNvSpPr>
              <a:spLocks noChangeAspect="1" noChangeArrowheads="1"/>
            </p:cNvSpPr>
            <p:nvPr/>
          </p:nvSpPr>
          <p:spPr bwMode="auto">
            <a:xfrm>
              <a:off x="3273" y="298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11" name="Oval 119"/>
            <p:cNvSpPr>
              <a:spLocks noChangeAspect="1" noChangeArrowheads="1"/>
            </p:cNvSpPr>
            <p:nvPr/>
          </p:nvSpPr>
          <p:spPr bwMode="auto">
            <a:xfrm>
              <a:off x="2192" y="276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12" name="Oval 120"/>
            <p:cNvSpPr>
              <a:spLocks noChangeAspect="1" noChangeArrowheads="1"/>
            </p:cNvSpPr>
            <p:nvPr/>
          </p:nvSpPr>
          <p:spPr bwMode="auto">
            <a:xfrm>
              <a:off x="2408" y="2762"/>
              <a:ext cx="83" cy="89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13" name="Oval 121"/>
            <p:cNvSpPr>
              <a:spLocks noChangeAspect="1" noChangeArrowheads="1"/>
            </p:cNvSpPr>
            <p:nvPr/>
          </p:nvSpPr>
          <p:spPr bwMode="auto">
            <a:xfrm>
              <a:off x="2626" y="276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14" name="Oval 122"/>
            <p:cNvSpPr>
              <a:spLocks noChangeAspect="1" noChangeArrowheads="1"/>
            </p:cNvSpPr>
            <p:nvPr/>
          </p:nvSpPr>
          <p:spPr bwMode="auto">
            <a:xfrm>
              <a:off x="2843" y="276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15" name="Oval 123"/>
            <p:cNvSpPr>
              <a:spLocks noChangeAspect="1" noChangeArrowheads="1"/>
            </p:cNvSpPr>
            <p:nvPr/>
          </p:nvSpPr>
          <p:spPr bwMode="auto">
            <a:xfrm>
              <a:off x="3061" y="276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16" name="Oval 124"/>
            <p:cNvSpPr>
              <a:spLocks noChangeAspect="1" noChangeArrowheads="1"/>
            </p:cNvSpPr>
            <p:nvPr/>
          </p:nvSpPr>
          <p:spPr bwMode="auto">
            <a:xfrm>
              <a:off x="3276" y="2762"/>
              <a:ext cx="83" cy="89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17" name="Oval 125"/>
            <p:cNvSpPr>
              <a:spLocks noChangeAspect="1" noChangeArrowheads="1"/>
            </p:cNvSpPr>
            <p:nvPr/>
          </p:nvSpPr>
          <p:spPr bwMode="auto">
            <a:xfrm>
              <a:off x="2192" y="254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18" name="Oval 126"/>
            <p:cNvSpPr>
              <a:spLocks noChangeAspect="1" noChangeArrowheads="1"/>
            </p:cNvSpPr>
            <p:nvPr/>
          </p:nvSpPr>
          <p:spPr bwMode="auto">
            <a:xfrm>
              <a:off x="2408" y="2546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19" name="Oval 127"/>
            <p:cNvSpPr>
              <a:spLocks noChangeAspect="1" noChangeArrowheads="1"/>
            </p:cNvSpPr>
            <p:nvPr/>
          </p:nvSpPr>
          <p:spPr bwMode="auto">
            <a:xfrm>
              <a:off x="2626" y="254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20" name="Oval 128"/>
            <p:cNvSpPr>
              <a:spLocks noChangeAspect="1" noChangeArrowheads="1"/>
            </p:cNvSpPr>
            <p:nvPr/>
          </p:nvSpPr>
          <p:spPr bwMode="auto">
            <a:xfrm>
              <a:off x="2843" y="254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21" name="Oval 129"/>
            <p:cNvSpPr>
              <a:spLocks noChangeAspect="1" noChangeArrowheads="1"/>
            </p:cNvSpPr>
            <p:nvPr/>
          </p:nvSpPr>
          <p:spPr bwMode="auto">
            <a:xfrm>
              <a:off x="3061" y="254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0722" name="Oval 130"/>
            <p:cNvSpPr>
              <a:spLocks noChangeAspect="1" noChangeArrowheads="1"/>
            </p:cNvSpPr>
            <p:nvPr/>
          </p:nvSpPr>
          <p:spPr bwMode="auto">
            <a:xfrm>
              <a:off x="3276" y="2546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110723" name="Line 131"/>
          <p:cNvSpPr>
            <a:spLocks noChangeShapeType="1"/>
          </p:cNvSpPr>
          <p:nvPr/>
        </p:nvSpPr>
        <p:spPr bwMode="auto">
          <a:xfrm>
            <a:off x="896938" y="5713413"/>
            <a:ext cx="249237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24" name="Line 132"/>
          <p:cNvSpPr>
            <a:spLocks noChangeShapeType="1"/>
          </p:cNvSpPr>
          <p:nvPr/>
        </p:nvSpPr>
        <p:spPr bwMode="auto">
          <a:xfrm>
            <a:off x="1311275" y="5710238"/>
            <a:ext cx="249238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25" name="Line 133"/>
          <p:cNvSpPr>
            <a:spLocks noChangeShapeType="1"/>
          </p:cNvSpPr>
          <p:nvPr/>
        </p:nvSpPr>
        <p:spPr bwMode="auto">
          <a:xfrm>
            <a:off x="1751013" y="5707063"/>
            <a:ext cx="249237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26" name="Text Box 134"/>
          <p:cNvSpPr txBox="1">
            <a:spLocks noChangeArrowheads="1"/>
          </p:cNvSpPr>
          <p:nvPr/>
        </p:nvSpPr>
        <p:spPr bwMode="auto">
          <a:xfrm>
            <a:off x="571500" y="5365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27" name="Text Box 135"/>
          <p:cNvSpPr txBox="1">
            <a:spLocks noChangeArrowheads="1"/>
          </p:cNvSpPr>
          <p:nvPr/>
        </p:nvSpPr>
        <p:spPr bwMode="auto">
          <a:xfrm>
            <a:off x="989013" y="537368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28" name="Text Box 136"/>
          <p:cNvSpPr txBox="1">
            <a:spLocks noChangeArrowheads="1"/>
          </p:cNvSpPr>
          <p:nvPr/>
        </p:nvSpPr>
        <p:spPr bwMode="auto">
          <a:xfrm>
            <a:off x="1427163" y="538480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6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29" name="Text Box 137"/>
          <p:cNvSpPr txBox="1">
            <a:spLocks noChangeArrowheads="1"/>
          </p:cNvSpPr>
          <p:nvPr/>
        </p:nvSpPr>
        <p:spPr bwMode="auto">
          <a:xfrm>
            <a:off x="1839913" y="53800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9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30" name="Text Box 138"/>
          <p:cNvSpPr txBox="1">
            <a:spLocks noChangeArrowheads="1"/>
          </p:cNvSpPr>
          <p:nvPr/>
        </p:nvSpPr>
        <p:spPr bwMode="auto">
          <a:xfrm>
            <a:off x="992188" y="495458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31" name="Text Box 139"/>
          <p:cNvSpPr txBox="1">
            <a:spLocks noChangeArrowheads="1"/>
          </p:cNvSpPr>
          <p:nvPr/>
        </p:nvSpPr>
        <p:spPr bwMode="auto">
          <a:xfrm>
            <a:off x="1362075" y="4962525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10</a:t>
            </a:r>
          </a:p>
        </p:txBody>
      </p:sp>
      <p:sp>
        <p:nvSpPr>
          <p:cNvPr id="110732" name="Text Box 140"/>
          <p:cNvSpPr txBox="1">
            <a:spLocks noChangeArrowheads="1"/>
          </p:cNvSpPr>
          <p:nvPr/>
        </p:nvSpPr>
        <p:spPr bwMode="auto">
          <a:xfrm>
            <a:off x="1835150" y="496570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7</a:t>
            </a:r>
          </a:p>
        </p:txBody>
      </p:sp>
      <p:sp>
        <p:nvSpPr>
          <p:cNvPr id="110733" name="Text Box 141"/>
          <p:cNvSpPr txBox="1">
            <a:spLocks noChangeArrowheads="1"/>
          </p:cNvSpPr>
          <p:nvPr/>
        </p:nvSpPr>
        <p:spPr bwMode="auto">
          <a:xfrm>
            <a:off x="954088" y="4521200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10</a:t>
            </a:r>
          </a:p>
        </p:txBody>
      </p:sp>
      <p:sp>
        <p:nvSpPr>
          <p:cNvPr id="110734" name="Text Box 142"/>
          <p:cNvSpPr txBox="1">
            <a:spLocks noChangeArrowheads="1"/>
          </p:cNvSpPr>
          <p:nvPr/>
        </p:nvSpPr>
        <p:spPr bwMode="auto">
          <a:xfrm>
            <a:off x="1352550" y="4530725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11</a:t>
            </a:r>
          </a:p>
        </p:txBody>
      </p:sp>
      <p:sp>
        <p:nvSpPr>
          <p:cNvPr id="110735" name="Text Box 143"/>
          <p:cNvSpPr txBox="1">
            <a:spLocks noChangeArrowheads="1"/>
          </p:cNvSpPr>
          <p:nvPr/>
        </p:nvSpPr>
        <p:spPr bwMode="auto">
          <a:xfrm>
            <a:off x="1858963" y="45418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9</a:t>
            </a:r>
          </a:p>
        </p:txBody>
      </p:sp>
      <p:sp>
        <p:nvSpPr>
          <p:cNvPr id="110736" name="Text Box 144"/>
          <p:cNvSpPr txBox="1">
            <a:spLocks noChangeArrowheads="1"/>
          </p:cNvSpPr>
          <p:nvPr/>
        </p:nvSpPr>
        <p:spPr bwMode="auto">
          <a:xfrm>
            <a:off x="1457325" y="41259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9</a:t>
            </a:r>
          </a:p>
        </p:txBody>
      </p:sp>
      <p:sp>
        <p:nvSpPr>
          <p:cNvPr id="110737" name="Text Box 145"/>
          <p:cNvSpPr txBox="1">
            <a:spLocks noChangeArrowheads="1"/>
          </p:cNvSpPr>
          <p:nvPr/>
        </p:nvSpPr>
        <p:spPr bwMode="auto">
          <a:xfrm>
            <a:off x="1743075" y="4135438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10</a:t>
            </a:r>
          </a:p>
        </p:txBody>
      </p:sp>
      <p:sp>
        <p:nvSpPr>
          <p:cNvPr id="110738" name="Text Box 146"/>
          <p:cNvSpPr txBox="1">
            <a:spLocks noChangeArrowheads="1"/>
          </p:cNvSpPr>
          <p:nvPr/>
        </p:nvSpPr>
        <p:spPr bwMode="auto">
          <a:xfrm>
            <a:off x="3484563" y="3430588"/>
            <a:ext cx="5297487" cy="255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09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12509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12509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12509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12509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1250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1250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1250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1250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D(1,1) = 1	D(2,1) = 3	D(3,1) = 6	D(4,1) = 9 …</a:t>
            </a:r>
          </a:p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D(1,2) = 3	D(2,2) = 2	D(3,2) =</a:t>
            </a:r>
            <a:r>
              <a:rPr lang="en-US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smtClean="0">
                <a:solidFill>
                  <a:srgbClr val="000000"/>
                </a:solidFill>
                <a:cs typeface="+mn-cs"/>
              </a:rPr>
              <a:t>10	D(4,2) = 7 …</a:t>
            </a:r>
            <a:endParaRPr lang="en-US" smtClean="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D(1,3) = 5	D(2,3) = 10	D(3,3) =</a:t>
            </a:r>
            <a:r>
              <a:rPr lang="en-US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smtClean="0">
                <a:solidFill>
                  <a:srgbClr val="000000"/>
                </a:solidFill>
                <a:cs typeface="+mn-cs"/>
              </a:rPr>
              <a:t>11	D(4,3) = 9 …</a:t>
            </a:r>
            <a:endParaRPr lang="en-US" smtClean="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D(1,4) = 7	D(2,4) = 7	D(3,4) =</a:t>
            </a:r>
            <a:r>
              <a:rPr lang="en-US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smtClean="0">
                <a:solidFill>
                  <a:srgbClr val="000000"/>
                </a:solidFill>
                <a:cs typeface="+mn-cs"/>
              </a:rPr>
              <a:t>9	D(4,4) = 10 …</a:t>
            </a:r>
            <a:endParaRPr lang="en-US" smtClean="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D(1,5) = 10 	D(2,5) = 9	D(3,5) =</a:t>
            </a:r>
            <a:r>
              <a:rPr lang="en-US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smtClean="0">
                <a:solidFill>
                  <a:srgbClr val="000000"/>
                </a:solidFill>
                <a:cs typeface="+mn-cs"/>
              </a:rPr>
              <a:t>10	D(4,5) = 10 …</a:t>
            </a:r>
            <a:endParaRPr lang="en-US" smtClean="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D(1,6) = 13	D(2,6) = 11	D(3,6) =</a:t>
            </a:r>
            <a:r>
              <a:rPr lang="en-US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smtClean="0">
                <a:solidFill>
                  <a:srgbClr val="000000"/>
                </a:solidFill>
                <a:cs typeface="+mn-cs"/>
              </a:rPr>
              <a:t>12	D(4,6) = 12 …</a:t>
            </a:r>
          </a:p>
          <a:p>
            <a:pPr>
              <a:defRPr/>
            </a:pPr>
            <a:r>
              <a:rPr lang="en-US" smtClean="0">
                <a:solidFill>
                  <a:srgbClr val="000000"/>
                </a:solidFill>
                <a:cs typeface="+mn-cs"/>
              </a:rPr>
              <a:t>   normalized distortion = 13/6 = 2.17</a:t>
            </a:r>
          </a:p>
        </p:txBody>
      </p:sp>
      <p:sp>
        <p:nvSpPr>
          <p:cNvPr id="110739" name="Line 147"/>
          <p:cNvSpPr>
            <a:spLocks noChangeShapeType="1"/>
          </p:cNvSpPr>
          <p:nvPr/>
        </p:nvSpPr>
        <p:spPr bwMode="auto">
          <a:xfrm>
            <a:off x="2146300" y="5702300"/>
            <a:ext cx="249238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40" name="Line 148"/>
          <p:cNvSpPr>
            <a:spLocks noChangeShapeType="1"/>
          </p:cNvSpPr>
          <p:nvPr/>
        </p:nvSpPr>
        <p:spPr bwMode="auto">
          <a:xfrm>
            <a:off x="2570163" y="5697538"/>
            <a:ext cx="249237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41" name="Text Box 149"/>
          <p:cNvSpPr txBox="1">
            <a:spLocks noChangeArrowheads="1"/>
          </p:cNvSpPr>
          <p:nvPr/>
        </p:nvSpPr>
        <p:spPr bwMode="auto">
          <a:xfrm>
            <a:off x="2206625" y="5360988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42" name="Text Box 150"/>
          <p:cNvSpPr txBox="1">
            <a:spLocks noChangeArrowheads="1"/>
          </p:cNvSpPr>
          <p:nvPr/>
        </p:nvSpPr>
        <p:spPr bwMode="auto">
          <a:xfrm>
            <a:off x="2573338" y="5384800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15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43" name="Text Box 151"/>
          <p:cNvSpPr txBox="1">
            <a:spLocks noChangeArrowheads="1"/>
          </p:cNvSpPr>
          <p:nvPr/>
        </p:nvSpPr>
        <p:spPr bwMode="auto">
          <a:xfrm>
            <a:off x="2244725" y="49609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9</a:t>
            </a:r>
          </a:p>
        </p:txBody>
      </p:sp>
      <p:sp>
        <p:nvSpPr>
          <p:cNvPr id="110744" name="Text Box 152"/>
          <p:cNvSpPr txBox="1">
            <a:spLocks noChangeArrowheads="1"/>
          </p:cNvSpPr>
          <p:nvPr/>
        </p:nvSpPr>
        <p:spPr bwMode="auto">
          <a:xfrm>
            <a:off x="2568575" y="4956175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12</a:t>
            </a:r>
          </a:p>
        </p:txBody>
      </p:sp>
      <p:sp>
        <p:nvSpPr>
          <p:cNvPr id="110745" name="Text Box 153"/>
          <p:cNvSpPr txBox="1">
            <a:spLocks noChangeArrowheads="1"/>
          </p:cNvSpPr>
          <p:nvPr/>
        </p:nvSpPr>
        <p:spPr bwMode="auto">
          <a:xfrm>
            <a:off x="2254250" y="45370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8</a:t>
            </a:r>
          </a:p>
        </p:txBody>
      </p:sp>
      <p:sp>
        <p:nvSpPr>
          <p:cNvPr id="110746" name="Text Box 154"/>
          <p:cNvSpPr txBox="1">
            <a:spLocks noChangeArrowheads="1"/>
          </p:cNvSpPr>
          <p:nvPr/>
        </p:nvSpPr>
        <p:spPr bwMode="auto">
          <a:xfrm>
            <a:off x="2578100" y="4551363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11</a:t>
            </a:r>
          </a:p>
        </p:txBody>
      </p:sp>
      <p:sp>
        <p:nvSpPr>
          <p:cNvPr id="110747" name="Text Box 155"/>
          <p:cNvSpPr txBox="1">
            <a:spLocks noChangeArrowheads="1"/>
          </p:cNvSpPr>
          <p:nvPr/>
        </p:nvSpPr>
        <p:spPr bwMode="auto">
          <a:xfrm>
            <a:off x="2178050" y="4132263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10</a:t>
            </a:r>
          </a:p>
        </p:txBody>
      </p:sp>
      <p:sp>
        <p:nvSpPr>
          <p:cNvPr id="110748" name="Text Box 156"/>
          <p:cNvSpPr txBox="1">
            <a:spLocks noChangeArrowheads="1"/>
          </p:cNvSpPr>
          <p:nvPr/>
        </p:nvSpPr>
        <p:spPr bwMode="auto">
          <a:xfrm>
            <a:off x="2544763" y="4127500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10</a:t>
            </a:r>
          </a:p>
        </p:txBody>
      </p:sp>
      <p:sp>
        <p:nvSpPr>
          <p:cNvPr id="110749" name="Text Box 157"/>
          <p:cNvSpPr txBox="1">
            <a:spLocks noChangeArrowheads="1"/>
          </p:cNvSpPr>
          <p:nvPr/>
        </p:nvSpPr>
        <p:spPr bwMode="auto">
          <a:xfrm>
            <a:off x="1309688" y="3692525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10</a:t>
            </a:r>
          </a:p>
        </p:txBody>
      </p:sp>
      <p:sp>
        <p:nvSpPr>
          <p:cNvPr id="110750" name="Text Box 158"/>
          <p:cNvSpPr txBox="1">
            <a:spLocks noChangeArrowheads="1"/>
          </p:cNvSpPr>
          <p:nvPr/>
        </p:nvSpPr>
        <p:spPr bwMode="auto">
          <a:xfrm>
            <a:off x="1724025" y="3702050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10</a:t>
            </a:r>
          </a:p>
        </p:txBody>
      </p:sp>
      <p:sp>
        <p:nvSpPr>
          <p:cNvPr id="110751" name="Text Box 159"/>
          <p:cNvSpPr txBox="1">
            <a:spLocks noChangeArrowheads="1"/>
          </p:cNvSpPr>
          <p:nvPr/>
        </p:nvSpPr>
        <p:spPr bwMode="auto">
          <a:xfrm>
            <a:off x="2176463" y="3687763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11</a:t>
            </a:r>
          </a:p>
        </p:txBody>
      </p:sp>
      <p:sp>
        <p:nvSpPr>
          <p:cNvPr id="110752" name="Text Box 160"/>
          <p:cNvSpPr txBox="1">
            <a:spLocks noChangeArrowheads="1"/>
          </p:cNvSpPr>
          <p:nvPr/>
        </p:nvSpPr>
        <p:spPr bwMode="auto">
          <a:xfrm>
            <a:off x="1704975" y="3275013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12</a:t>
            </a:r>
          </a:p>
        </p:txBody>
      </p:sp>
      <p:sp>
        <p:nvSpPr>
          <p:cNvPr id="110753" name="Text Box 161"/>
          <p:cNvSpPr txBox="1">
            <a:spLocks noChangeArrowheads="1"/>
          </p:cNvSpPr>
          <p:nvPr/>
        </p:nvSpPr>
        <p:spPr bwMode="auto">
          <a:xfrm>
            <a:off x="2573338" y="3698875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11</a:t>
            </a:r>
          </a:p>
        </p:txBody>
      </p:sp>
      <p:sp>
        <p:nvSpPr>
          <p:cNvPr id="110754" name="Text Box 162"/>
          <p:cNvSpPr txBox="1">
            <a:spLocks noChangeArrowheads="1"/>
          </p:cNvSpPr>
          <p:nvPr/>
        </p:nvSpPr>
        <p:spPr bwMode="auto">
          <a:xfrm>
            <a:off x="2114550" y="3289300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12</a:t>
            </a:r>
          </a:p>
        </p:txBody>
      </p:sp>
      <p:sp>
        <p:nvSpPr>
          <p:cNvPr id="110755" name="Text Box 163"/>
          <p:cNvSpPr txBox="1">
            <a:spLocks noChangeArrowheads="1"/>
          </p:cNvSpPr>
          <p:nvPr/>
        </p:nvSpPr>
        <p:spPr bwMode="auto">
          <a:xfrm>
            <a:off x="2538413" y="3289300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13</a:t>
            </a:r>
          </a:p>
        </p:txBody>
      </p:sp>
      <p:sp>
        <p:nvSpPr>
          <p:cNvPr id="110756" name="Rectangle 164"/>
          <p:cNvSpPr>
            <a:spLocks noChangeArrowheads="1"/>
          </p:cNvSpPr>
          <p:nvPr/>
        </p:nvSpPr>
        <p:spPr bwMode="auto">
          <a:xfrm>
            <a:off x="500063" y="4992688"/>
            <a:ext cx="900112" cy="950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57" name="Line 165"/>
          <p:cNvSpPr>
            <a:spLocks noChangeAspect="1" noChangeShapeType="1"/>
          </p:cNvSpPr>
          <p:nvPr/>
        </p:nvSpPr>
        <p:spPr bwMode="auto">
          <a:xfrm rot="16200000" flipV="1">
            <a:off x="6409532" y="1729581"/>
            <a:ext cx="315912" cy="31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58" name="Text Box 166"/>
          <p:cNvSpPr txBox="1">
            <a:spLocks noChangeArrowheads="1"/>
          </p:cNvSpPr>
          <p:nvPr/>
        </p:nvSpPr>
        <p:spPr bwMode="auto">
          <a:xfrm>
            <a:off x="6542088" y="15938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59" name="Text Box 167"/>
          <p:cNvSpPr txBox="1">
            <a:spLocks noChangeArrowheads="1"/>
          </p:cNvSpPr>
          <p:nvPr/>
        </p:nvSpPr>
        <p:spPr bwMode="auto">
          <a:xfrm>
            <a:off x="581025" y="496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60" name="Line 168"/>
          <p:cNvSpPr>
            <a:spLocks noChangeShapeType="1"/>
          </p:cNvSpPr>
          <p:nvPr/>
        </p:nvSpPr>
        <p:spPr bwMode="auto">
          <a:xfrm flipV="1">
            <a:off x="806450" y="5402263"/>
            <a:ext cx="1588" cy="2047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61" name="Line 169"/>
          <p:cNvSpPr>
            <a:spLocks noChangeShapeType="1"/>
          </p:cNvSpPr>
          <p:nvPr/>
        </p:nvSpPr>
        <p:spPr bwMode="auto">
          <a:xfrm flipV="1">
            <a:off x="850900" y="5327650"/>
            <a:ext cx="307975" cy="2921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62" name="Line 170"/>
          <p:cNvSpPr>
            <a:spLocks noChangeShapeType="1"/>
          </p:cNvSpPr>
          <p:nvPr/>
        </p:nvSpPr>
        <p:spPr bwMode="auto">
          <a:xfrm>
            <a:off x="1317625" y="5292725"/>
            <a:ext cx="249238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63" name="Line 171"/>
          <p:cNvSpPr>
            <a:spLocks noChangeShapeType="1"/>
          </p:cNvSpPr>
          <p:nvPr/>
        </p:nvSpPr>
        <p:spPr bwMode="auto">
          <a:xfrm flipV="1">
            <a:off x="1704975" y="5354638"/>
            <a:ext cx="307975" cy="2921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64" name="Line 172"/>
          <p:cNvSpPr>
            <a:spLocks noChangeShapeType="1"/>
          </p:cNvSpPr>
          <p:nvPr/>
        </p:nvSpPr>
        <p:spPr bwMode="auto">
          <a:xfrm>
            <a:off x="2160588" y="5278438"/>
            <a:ext cx="249237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65" name="Line 173"/>
          <p:cNvSpPr>
            <a:spLocks noChangeShapeType="1"/>
          </p:cNvSpPr>
          <p:nvPr/>
        </p:nvSpPr>
        <p:spPr bwMode="auto">
          <a:xfrm>
            <a:off x="2581275" y="5292725"/>
            <a:ext cx="249238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66" name="Text Box 174"/>
          <p:cNvSpPr txBox="1">
            <a:spLocks noChangeArrowheads="1"/>
          </p:cNvSpPr>
          <p:nvPr/>
        </p:nvSpPr>
        <p:spPr bwMode="auto">
          <a:xfrm>
            <a:off x="569913" y="45275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5</a:t>
            </a:r>
          </a:p>
        </p:txBody>
      </p:sp>
      <p:sp>
        <p:nvSpPr>
          <p:cNvPr id="110767" name="Line 175"/>
          <p:cNvSpPr>
            <a:spLocks noChangeShapeType="1"/>
          </p:cNvSpPr>
          <p:nvPr/>
        </p:nvSpPr>
        <p:spPr bwMode="auto">
          <a:xfrm flipV="1">
            <a:off x="808038" y="4981575"/>
            <a:ext cx="1587" cy="2190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68" name="Line 176"/>
          <p:cNvSpPr>
            <a:spLocks noChangeShapeType="1"/>
          </p:cNvSpPr>
          <p:nvPr/>
        </p:nvSpPr>
        <p:spPr bwMode="auto">
          <a:xfrm flipV="1">
            <a:off x="1285875" y="4921250"/>
            <a:ext cx="307975" cy="2921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69" name="Line 177"/>
          <p:cNvSpPr>
            <a:spLocks noChangeShapeType="1"/>
          </p:cNvSpPr>
          <p:nvPr/>
        </p:nvSpPr>
        <p:spPr bwMode="auto">
          <a:xfrm flipV="1">
            <a:off x="2070100" y="4995863"/>
            <a:ext cx="1588" cy="204787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70" name="Line 178"/>
          <p:cNvSpPr>
            <a:spLocks noChangeShapeType="1"/>
          </p:cNvSpPr>
          <p:nvPr/>
        </p:nvSpPr>
        <p:spPr bwMode="auto">
          <a:xfrm flipV="1">
            <a:off x="2127250" y="4935538"/>
            <a:ext cx="307975" cy="2921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71" name="Line 179"/>
          <p:cNvSpPr>
            <a:spLocks noChangeShapeType="1"/>
          </p:cNvSpPr>
          <p:nvPr/>
        </p:nvSpPr>
        <p:spPr bwMode="auto">
          <a:xfrm flipV="1">
            <a:off x="1228725" y="4995863"/>
            <a:ext cx="1588" cy="204787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72" name="Line 180"/>
          <p:cNvSpPr>
            <a:spLocks noChangeShapeType="1"/>
          </p:cNvSpPr>
          <p:nvPr/>
        </p:nvSpPr>
        <p:spPr bwMode="auto">
          <a:xfrm flipV="1">
            <a:off x="808038" y="4576763"/>
            <a:ext cx="1587" cy="204787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73" name="Text Box 181"/>
          <p:cNvSpPr txBox="1">
            <a:spLocks noChangeArrowheads="1"/>
          </p:cNvSpPr>
          <p:nvPr/>
        </p:nvSpPr>
        <p:spPr bwMode="auto">
          <a:xfrm>
            <a:off x="579438" y="41179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7</a:t>
            </a:r>
          </a:p>
        </p:txBody>
      </p:sp>
      <p:sp>
        <p:nvSpPr>
          <p:cNvPr id="110774" name="Text Box 182"/>
          <p:cNvSpPr txBox="1">
            <a:spLocks noChangeArrowheads="1"/>
          </p:cNvSpPr>
          <p:nvPr/>
        </p:nvSpPr>
        <p:spPr bwMode="auto">
          <a:xfrm>
            <a:off x="1020763" y="41116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7</a:t>
            </a:r>
          </a:p>
        </p:txBody>
      </p:sp>
      <p:sp>
        <p:nvSpPr>
          <p:cNvPr id="110775" name="Line 183"/>
          <p:cNvSpPr>
            <a:spLocks noChangeShapeType="1"/>
          </p:cNvSpPr>
          <p:nvPr/>
        </p:nvSpPr>
        <p:spPr bwMode="auto">
          <a:xfrm flipV="1">
            <a:off x="849313" y="4513263"/>
            <a:ext cx="307975" cy="2921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76" name="Line 184"/>
          <p:cNvSpPr>
            <a:spLocks noChangeShapeType="1"/>
          </p:cNvSpPr>
          <p:nvPr/>
        </p:nvSpPr>
        <p:spPr bwMode="auto">
          <a:xfrm>
            <a:off x="2581275" y="4857750"/>
            <a:ext cx="249238" cy="127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77" name="Line 185"/>
          <p:cNvSpPr>
            <a:spLocks noChangeShapeType="1"/>
          </p:cNvSpPr>
          <p:nvPr/>
        </p:nvSpPr>
        <p:spPr bwMode="auto">
          <a:xfrm>
            <a:off x="1317625" y="4437063"/>
            <a:ext cx="249238" cy="127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78" name="Line 186"/>
          <p:cNvSpPr>
            <a:spLocks noChangeShapeType="1"/>
          </p:cNvSpPr>
          <p:nvPr/>
        </p:nvSpPr>
        <p:spPr bwMode="auto">
          <a:xfrm>
            <a:off x="1738313" y="4464050"/>
            <a:ext cx="249237" cy="127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79" name="Line 187"/>
          <p:cNvSpPr>
            <a:spLocks noChangeShapeType="1"/>
          </p:cNvSpPr>
          <p:nvPr/>
        </p:nvSpPr>
        <p:spPr bwMode="auto">
          <a:xfrm flipV="1">
            <a:off x="2490788" y="4575175"/>
            <a:ext cx="1587" cy="204788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80" name="Line 188"/>
          <p:cNvSpPr>
            <a:spLocks noChangeShapeType="1"/>
          </p:cNvSpPr>
          <p:nvPr/>
        </p:nvSpPr>
        <p:spPr bwMode="auto">
          <a:xfrm flipV="1">
            <a:off x="2533650" y="4498975"/>
            <a:ext cx="307975" cy="2921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81" name="Line 189"/>
          <p:cNvSpPr>
            <a:spLocks noChangeShapeType="1"/>
          </p:cNvSpPr>
          <p:nvPr/>
        </p:nvSpPr>
        <p:spPr bwMode="auto">
          <a:xfrm flipV="1">
            <a:off x="808038" y="4156075"/>
            <a:ext cx="1587" cy="204788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82" name="Text Box 190"/>
          <p:cNvSpPr txBox="1">
            <a:spLocks noChangeArrowheads="1"/>
          </p:cNvSpPr>
          <p:nvPr/>
        </p:nvSpPr>
        <p:spPr bwMode="auto">
          <a:xfrm>
            <a:off x="473075" y="3686175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10</a:t>
            </a:r>
          </a:p>
        </p:txBody>
      </p:sp>
      <p:sp>
        <p:nvSpPr>
          <p:cNvPr id="110783" name="Text Box 191"/>
          <p:cNvSpPr txBox="1">
            <a:spLocks noChangeArrowheads="1"/>
          </p:cNvSpPr>
          <p:nvPr/>
        </p:nvSpPr>
        <p:spPr bwMode="auto">
          <a:xfrm>
            <a:off x="996950" y="369570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9</a:t>
            </a:r>
          </a:p>
        </p:txBody>
      </p:sp>
      <p:sp>
        <p:nvSpPr>
          <p:cNvPr id="110784" name="Line 192"/>
          <p:cNvSpPr>
            <a:spLocks noChangeShapeType="1"/>
          </p:cNvSpPr>
          <p:nvPr/>
        </p:nvSpPr>
        <p:spPr bwMode="auto">
          <a:xfrm flipV="1">
            <a:off x="849313" y="4078288"/>
            <a:ext cx="307975" cy="2921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85" name="Line 193"/>
          <p:cNvSpPr>
            <a:spLocks noChangeShapeType="1"/>
          </p:cNvSpPr>
          <p:nvPr/>
        </p:nvSpPr>
        <p:spPr bwMode="auto">
          <a:xfrm flipV="1">
            <a:off x="1284288" y="4064000"/>
            <a:ext cx="307975" cy="2921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86" name="Line 194"/>
          <p:cNvSpPr>
            <a:spLocks noChangeShapeType="1"/>
          </p:cNvSpPr>
          <p:nvPr/>
        </p:nvSpPr>
        <p:spPr bwMode="auto">
          <a:xfrm flipV="1">
            <a:off x="1677988" y="4078288"/>
            <a:ext cx="307975" cy="2921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87" name="Line 195"/>
          <p:cNvSpPr>
            <a:spLocks noChangeShapeType="1"/>
          </p:cNvSpPr>
          <p:nvPr/>
        </p:nvSpPr>
        <p:spPr bwMode="auto">
          <a:xfrm flipV="1">
            <a:off x="2127250" y="4078288"/>
            <a:ext cx="307975" cy="2921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88" name="Line 196"/>
          <p:cNvSpPr>
            <a:spLocks noChangeShapeType="1"/>
          </p:cNvSpPr>
          <p:nvPr/>
        </p:nvSpPr>
        <p:spPr bwMode="auto">
          <a:xfrm flipV="1">
            <a:off x="2533650" y="4078288"/>
            <a:ext cx="307975" cy="2921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89" name="Text Box 197"/>
          <p:cNvSpPr txBox="1">
            <a:spLocks noChangeArrowheads="1"/>
          </p:cNvSpPr>
          <p:nvPr/>
        </p:nvSpPr>
        <p:spPr bwMode="auto">
          <a:xfrm>
            <a:off x="449263" y="3290888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13</a:t>
            </a:r>
          </a:p>
        </p:txBody>
      </p:sp>
      <p:sp>
        <p:nvSpPr>
          <p:cNvPr id="110790" name="Text Box 198"/>
          <p:cNvSpPr txBox="1">
            <a:spLocks noChangeArrowheads="1"/>
          </p:cNvSpPr>
          <p:nvPr/>
        </p:nvSpPr>
        <p:spPr bwMode="auto">
          <a:xfrm>
            <a:off x="900113" y="3276600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11</a:t>
            </a:r>
          </a:p>
        </p:txBody>
      </p:sp>
      <p:sp>
        <p:nvSpPr>
          <p:cNvPr id="110791" name="Text Box 199"/>
          <p:cNvSpPr txBox="1">
            <a:spLocks noChangeArrowheads="1"/>
          </p:cNvSpPr>
          <p:nvPr/>
        </p:nvSpPr>
        <p:spPr bwMode="auto">
          <a:xfrm>
            <a:off x="1306513" y="3276600"/>
            <a:ext cx="41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12</a:t>
            </a:r>
          </a:p>
        </p:txBody>
      </p:sp>
      <p:sp>
        <p:nvSpPr>
          <p:cNvPr id="110792" name="Line 200"/>
          <p:cNvSpPr>
            <a:spLocks noChangeShapeType="1"/>
          </p:cNvSpPr>
          <p:nvPr/>
        </p:nvSpPr>
        <p:spPr bwMode="auto">
          <a:xfrm flipV="1">
            <a:off x="822325" y="3703638"/>
            <a:ext cx="1588" cy="204787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93" name="Line 201"/>
          <p:cNvSpPr>
            <a:spLocks noChangeShapeType="1"/>
          </p:cNvSpPr>
          <p:nvPr/>
        </p:nvSpPr>
        <p:spPr bwMode="auto">
          <a:xfrm flipV="1">
            <a:off x="1228725" y="3719513"/>
            <a:ext cx="1588" cy="204787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94" name="Line 202"/>
          <p:cNvSpPr>
            <a:spLocks noChangeShapeType="1"/>
          </p:cNvSpPr>
          <p:nvPr/>
        </p:nvSpPr>
        <p:spPr bwMode="auto">
          <a:xfrm flipV="1">
            <a:off x="1284288" y="3657600"/>
            <a:ext cx="307975" cy="2921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95" name="Line 203"/>
          <p:cNvSpPr>
            <a:spLocks noChangeShapeType="1"/>
          </p:cNvSpPr>
          <p:nvPr/>
        </p:nvSpPr>
        <p:spPr bwMode="auto">
          <a:xfrm flipV="1">
            <a:off x="1704975" y="3657600"/>
            <a:ext cx="307975" cy="2921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96" name="Line 204"/>
          <p:cNvSpPr>
            <a:spLocks noChangeShapeType="1"/>
          </p:cNvSpPr>
          <p:nvPr/>
        </p:nvSpPr>
        <p:spPr bwMode="auto">
          <a:xfrm flipV="1">
            <a:off x="2112963" y="3643313"/>
            <a:ext cx="307975" cy="29210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10797" name="Line 205"/>
          <p:cNvSpPr>
            <a:spLocks noChangeShapeType="1"/>
          </p:cNvSpPr>
          <p:nvPr/>
        </p:nvSpPr>
        <p:spPr bwMode="auto">
          <a:xfrm flipV="1">
            <a:off x="2533650" y="3643313"/>
            <a:ext cx="307975" cy="2921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6B52756-6D1A-42D0-9FBF-9DE0AFD21F23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18660" y="193675"/>
            <a:ext cx="74109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Dynamic Time Warping (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+mn-cs"/>
              </a:rPr>
              <a:t>DTW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) Example</a:t>
            </a:r>
            <a:endParaRPr lang="en-US" sz="32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41989" name="Group 4"/>
          <p:cNvGrpSpPr>
            <a:grpSpLocks noChangeAspect="1"/>
          </p:cNvGrpSpPr>
          <p:nvPr/>
        </p:nvGrpSpPr>
        <p:grpSpPr bwMode="auto">
          <a:xfrm>
            <a:off x="2352675" y="1000125"/>
            <a:ext cx="2047875" cy="2065338"/>
            <a:chOff x="2189" y="2544"/>
            <a:chExt cx="1170" cy="1180"/>
          </a:xfrm>
        </p:grpSpPr>
        <p:sp>
          <p:nvSpPr>
            <p:cNvPr id="3" name="Oval 5"/>
            <p:cNvSpPr>
              <a:spLocks noChangeAspect="1" noChangeArrowheads="1"/>
            </p:cNvSpPr>
            <p:nvPr/>
          </p:nvSpPr>
          <p:spPr bwMode="auto">
            <a:xfrm>
              <a:off x="2189" y="3630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14" name="Oval 6"/>
            <p:cNvSpPr>
              <a:spLocks noChangeAspect="1" noChangeArrowheads="1"/>
            </p:cNvSpPr>
            <p:nvPr/>
          </p:nvSpPr>
          <p:spPr bwMode="auto">
            <a:xfrm>
              <a:off x="2405" y="363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15" name="Oval 7"/>
            <p:cNvSpPr>
              <a:spLocks noChangeAspect="1" noChangeArrowheads="1"/>
            </p:cNvSpPr>
            <p:nvPr/>
          </p:nvSpPr>
          <p:spPr bwMode="auto">
            <a:xfrm>
              <a:off x="2623" y="363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16" name="Oval 8"/>
            <p:cNvSpPr>
              <a:spLocks noChangeAspect="1" noChangeArrowheads="1"/>
            </p:cNvSpPr>
            <p:nvPr/>
          </p:nvSpPr>
          <p:spPr bwMode="auto">
            <a:xfrm>
              <a:off x="2840" y="363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17" name="Oval 9"/>
            <p:cNvSpPr>
              <a:spLocks noChangeAspect="1" noChangeArrowheads="1"/>
            </p:cNvSpPr>
            <p:nvPr/>
          </p:nvSpPr>
          <p:spPr bwMode="auto">
            <a:xfrm>
              <a:off x="3058" y="3630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18" name="Oval 10"/>
            <p:cNvSpPr>
              <a:spLocks noChangeAspect="1" noChangeArrowheads="1"/>
            </p:cNvSpPr>
            <p:nvPr/>
          </p:nvSpPr>
          <p:spPr bwMode="auto">
            <a:xfrm>
              <a:off x="3273" y="363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19" name="Oval 11"/>
            <p:cNvSpPr>
              <a:spLocks noChangeAspect="1" noChangeArrowheads="1"/>
            </p:cNvSpPr>
            <p:nvPr/>
          </p:nvSpPr>
          <p:spPr bwMode="auto">
            <a:xfrm>
              <a:off x="2189" y="341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20" name="Oval 12"/>
            <p:cNvSpPr>
              <a:spLocks noChangeAspect="1" noChangeArrowheads="1"/>
            </p:cNvSpPr>
            <p:nvPr/>
          </p:nvSpPr>
          <p:spPr bwMode="auto">
            <a:xfrm>
              <a:off x="2405" y="3416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21" name="Oval 13"/>
            <p:cNvSpPr>
              <a:spLocks noChangeAspect="1" noChangeArrowheads="1"/>
            </p:cNvSpPr>
            <p:nvPr/>
          </p:nvSpPr>
          <p:spPr bwMode="auto">
            <a:xfrm>
              <a:off x="2623" y="341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22" name="Oval 14"/>
            <p:cNvSpPr>
              <a:spLocks noChangeAspect="1" noChangeArrowheads="1"/>
            </p:cNvSpPr>
            <p:nvPr/>
          </p:nvSpPr>
          <p:spPr bwMode="auto">
            <a:xfrm>
              <a:off x="2840" y="341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23" name="Oval 15"/>
            <p:cNvSpPr>
              <a:spLocks noChangeAspect="1" noChangeArrowheads="1"/>
            </p:cNvSpPr>
            <p:nvPr/>
          </p:nvSpPr>
          <p:spPr bwMode="auto">
            <a:xfrm>
              <a:off x="3058" y="341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24" name="Oval 16"/>
            <p:cNvSpPr>
              <a:spLocks noChangeAspect="1" noChangeArrowheads="1"/>
            </p:cNvSpPr>
            <p:nvPr/>
          </p:nvSpPr>
          <p:spPr bwMode="auto">
            <a:xfrm>
              <a:off x="3273" y="3416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25" name="Oval 17"/>
            <p:cNvSpPr>
              <a:spLocks noChangeAspect="1" noChangeArrowheads="1"/>
            </p:cNvSpPr>
            <p:nvPr/>
          </p:nvSpPr>
          <p:spPr bwMode="auto">
            <a:xfrm>
              <a:off x="2189" y="319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26" name="Oval 18"/>
            <p:cNvSpPr>
              <a:spLocks noChangeAspect="1" noChangeArrowheads="1"/>
            </p:cNvSpPr>
            <p:nvPr/>
          </p:nvSpPr>
          <p:spPr bwMode="auto">
            <a:xfrm>
              <a:off x="2405" y="320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27" name="Oval 19"/>
            <p:cNvSpPr>
              <a:spLocks noChangeAspect="1" noChangeArrowheads="1"/>
            </p:cNvSpPr>
            <p:nvPr/>
          </p:nvSpPr>
          <p:spPr bwMode="auto">
            <a:xfrm>
              <a:off x="2623" y="3202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28" name="Oval 20"/>
            <p:cNvSpPr>
              <a:spLocks noChangeAspect="1" noChangeArrowheads="1"/>
            </p:cNvSpPr>
            <p:nvPr/>
          </p:nvSpPr>
          <p:spPr bwMode="auto">
            <a:xfrm>
              <a:off x="2840" y="3202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29" name="Oval 21"/>
            <p:cNvSpPr>
              <a:spLocks noChangeAspect="1" noChangeArrowheads="1"/>
            </p:cNvSpPr>
            <p:nvPr/>
          </p:nvSpPr>
          <p:spPr bwMode="auto">
            <a:xfrm>
              <a:off x="3058" y="319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30" name="Oval 22"/>
            <p:cNvSpPr>
              <a:spLocks noChangeAspect="1" noChangeArrowheads="1"/>
            </p:cNvSpPr>
            <p:nvPr/>
          </p:nvSpPr>
          <p:spPr bwMode="auto">
            <a:xfrm>
              <a:off x="3273" y="320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31" name="Oval 23"/>
            <p:cNvSpPr>
              <a:spLocks noChangeAspect="1" noChangeArrowheads="1"/>
            </p:cNvSpPr>
            <p:nvPr/>
          </p:nvSpPr>
          <p:spPr bwMode="auto">
            <a:xfrm>
              <a:off x="2189" y="298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32" name="Oval 24"/>
            <p:cNvSpPr>
              <a:spLocks noChangeAspect="1" noChangeArrowheads="1"/>
            </p:cNvSpPr>
            <p:nvPr/>
          </p:nvSpPr>
          <p:spPr bwMode="auto">
            <a:xfrm>
              <a:off x="2405" y="298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33" name="Oval 25"/>
            <p:cNvSpPr>
              <a:spLocks noChangeAspect="1" noChangeArrowheads="1"/>
            </p:cNvSpPr>
            <p:nvPr/>
          </p:nvSpPr>
          <p:spPr bwMode="auto">
            <a:xfrm>
              <a:off x="2623" y="2986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34" name="Oval 26"/>
            <p:cNvSpPr>
              <a:spLocks noChangeAspect="1" noChangeArrowheads="1"/>
            </p:cNvSpPr>
            <p:nvPr/>
          </p:nvSpPr>
          <p:spPr bwMode="auto">
            <a:xfrm>
              <a:off x="2840" y="2986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35" name="Oval 27"/>
            <p:cNvSpPr>
              <a:spLocks noChangeAspect="1" noChangeArrowheads="1"/>
            </p:cNvSpPr>
            <p:nvPr/>
          </p:nvSpPr>
          <p:spPr bwMode="auto">
            <a:xfrm>
              <a:off x="3058" y="298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36" name="Oval 28"/>
            <p:cNvSpPr>
              <a:spLocks noChangeAspect="1" noChangeArrowheads="1"/>
            </p:cNvSpPr>
            <p:nvPr/>
          </p:nvSpPr>
          <p:spPr bwMode="auto">
            <a:xfrm>
              <a:off x="3273" y="298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37" name="Oval 29"/>
            <p:cNvSpPr>
              <a:spLocks noChangeAspect="1" noChangeArrowheads="1"/>
            </p:cNvSpPr>
            <p:nvPr/>
          </p:nvSpPr>
          <p:spPr bwMode="auto">
            <a:xfrm>
              <a:off x="2192" y="276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38" name="Oval 30"/>
            <p:cNvSpPr>
              <a:spLocks noChangeAspect="1" noChangeArrowheads="1"/>
            </p:cNvSpPr>
            <p:nvPr/>
          </p:nvSpPr>
          <p:spPr bwMode="auto">
            <a:xfrm>
              <a:off x="2408" y="2762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39" name="Oval 31"/>
            <p:cNvSpPr>
              <a:spLocks noChangeAspect="1" noChangeArrowheads="1"/>
            </p:cNvSpPr>
            <p:nvPr/>
          </p:nvSpPr>
          <p:spPr bwMode="auto">
            <a:xfrm>
              <a:off x="2626" y="276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40" name="Oval 32"/>
            <p:cNvSpPr>
              <a:spLocks noChangeAspect="1" noChangeArrowheads="1"/>
            </p:cNvSpPr>
            <p:nvPr/>
          </p:nvSpPr>
          <p:spPr bwMode="auto">
            <a:xfrm>
              <a:off x="2843" y="276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41" name="Oval 33"/>
            <p:cNvSpPr>
              <a:spLocks noChangeAspect="1" noChangeArrowheads="1"/>
            </p:cNvSpPr>
            <p:nvPr/>
          </p:nvSpPr>
          <p:spPr bwMode="auto">
            <a:xfrm>
              <a:off x="3061" y="276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42" name="Oval 34"/>
            <p:cNvSpPr>
              <a:spLocks noChangeAspect="1" noChangeArrowheads="1"/>
            </p:cNvSpPr>
            <p:nvPr/>
          </p:nvSpPr>
          <p:spPr bwMode="auto">
            <a:xfrm>
              <a:off x="3276" y="2762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43" name="Oval 35"/>
            <p:cNvSpPr>
              <a:spLocks noChangeAspect="1" noChangeArrowheads="1"/>
            </p:cNvSpPr>
            <p:nvPr/>
          </p:nvSpPr>
          <p:spPr bwMode="auto">
            <a:xfrm>
              <a:off x="2192" y="254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44" name="Oval 36"/>
            <p:cNvSpPr>
              <a:spLocks noChangeAspect="1" noChangeArrowheads="1"/>
            </p:cNvSpPr>
            <p:nvPr/>
          </p:nvSpPr>
          <p:spPr bwMode="auto">
            <a:xfrm>
              <a:off x="2408" y="2546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45" name="Oval 37"/>
            <p:cNvSpPr>
              <a:spLocks noChangeAspect="1" noChangeArrowheads="1"/>
            </p:cNvSpPr>
            <p:nvPr/>
          </p:nvSpPr>
          <p:spPr bwMode="auto">
            <a:xfrm>
              <a:off x="2626" y="2548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46" name="Oval 38"/>
            <p:cNvSpPr>
              <a:spLocks noChangeAspect="1" noChangeArrowheads="1"/>
            </p:cNvSpPr>
            <p:nvPr/>
          </p:nvSpPr>
          <p:spPr bwMode="auto">
            <a:xfrm>
              <a:off x="2843" y="2548"/>
              <a:ext cx="83" cy="93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47" name="Oval 39"/>
            <p:cNvSpPr>
              <a:spLocks noChangeAspect="1" noChangeArrowheads="1"/>
            </p:cNvSpPr>
            <p:nvPr/>
          </p:nvSpPr>
          <p:spPr bwMode="auto">
            <a:xfrm>
              <a:off x="3061" y="254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248" name="Oval 40"/>
            <p:cNvSpPr>
              <a:spLocks noChangeAspect="1" noChangeArrowheads="1"/>
            </p:cNvSpPr>
            <p:nvPr/>
          </p:nvSpPr>
          <p:spPr bwMode="auto">
            <a:xfrm>
              <a:off x="3276" y="2546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94249" name="Text Box 41"/>
          <p:cNvSpPr txBox="1">
            <a:spLocks noChangeArrowheads="1"/>
          </p:cNvSpPr>
          <p:nvPr/>
        </p:nvSpPr>
        <p:spPr bwMode="auto">
          <a:xfrm>
            <a:off x="2441575" y="2817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4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50" name="Text Box 42"/>
          <p:cNvSpPr txBox="1">
            <a:spLocks noChangeArrowheads="1"/>
          </p:cNvSpPr>
          <p:nvPr/>
        </p:nvSpPr>
        <p:spPr bwMode="auto">
          <a:xfrm>
            <a:off x="2441575" y="242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5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51" name="Text Box 43"/>
          <p:cNvSpPr txBox="1">
            <a:spLocks noChangeArrowheads="1"/>
          </p:cNvSpPr>
          <p:nvPr/>
        </p:nvSpPr>
        <p:spPr bwMode="auto">
          <a:xfrm>
            <a:off x="2441575" y="20526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7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52" name="Text Box 44"/>
          <p:cNvSpPr txBox="1">
            <a:spLocks noChangeArrowheads="1"/>
          </p:cNvSpPr>
          <p:nvPr/>
        </p:nvSpPr>
        <p:spPr bwMode="auto">
          <a:xfrm>
            <a:off x="2441575" y="1682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8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53" name="Text Box 45"/>
          <p:cNvSpPr txBox="1">
            <a:spLocks noChangeArrowheads="1"/>
          </p:cNvSpPr>
          <p:nvPr/>
        </p:nvSpPr>
        <p:spPr bwMode="auto">
          <a:xfrm>
            <a:off x="2441575" y="13001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7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54" name="Text Box 46"/>
          <p:cNvSpPr txBox="1">
            <a:spLocks noChangeArrowheads="1"/>
          </p:cNvSpPr>
          <p:nvPr/>
        </p:nvSpPr>
        <p:spPr bwMode="auto">
          <a:xfrm>
            <a:off x="2441575" y="917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9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55" name="Text Box 47"/>
          <p:cNvSpPr txBox="1">
            <a:spLocks noChangeArrowheads="1"/>
          </p:cNvSpPr>
          <p:nvPr/>
        </p:nvSpPr>
        <p:spPr bwMode="auto">
          <a:xfrm>
            <a:off x="2809875" y="2817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56" name="Text Box 48"/>
          <p:cNvSpPr txBox="1">
            <a:spLocks noChangeArrowheads="1"/>
          </p:cNvSpPr>
          <p:nvPr/>
        </p:nvSpPr>
        <p:spPr bwMode="auto">
          <a:xfrm>
            <a:off x="2809875" y="242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57" name="Text Box 49"/>
          <p:cNvSpPr txBox="1">
            <a:spLocks noChangeArrowheads="1"/>
          </p:cNvSpPr>
          <p:nvPr/>
        </p:nvSpPr>
        <p:spPr bwMode="auto">
          <a:xfrm>
            <a:off x="2809875" y="20526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5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58" name="Text Box 50"/>
          <p:cNvSpPr txBox="1">
            <a:spLocks noChangeArrowheads="1"/>
          </p:cNvSpPr>
          <p:nvPr/>
        </p:nvSpPr>
        <p:spPr bwMode="auto">
          <a:xfrm>
            <a:off x="2809875" y="1682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6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59" name="Text Box 51"/>
          <p:cNvSpPr txBox="1">
            <a:spLocks noChangeArrowheads="1"/>
          </p:cNvSpPr>
          <p:nvPr/>
        </p:nvSpPr>
        <p:spPr bwMode="auto">
          <a:xfrm>
            <a:off x="2809875" y="13001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7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60" name="Text Box 52"/>
          <p:cNvSpPr txBox="1">
            <a:spLocks noChangeArrowheads="1"/>
          </p:cNvSpPr>
          <p:nvPr/>
        </p:nvSpPr>
        <p:spPr bwMode="auto">
          <a:xfrm>
            <a:off x="2809875" y="917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8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61" name="Text Box 53"/>
          <p:cNvSpPr txBox="1">
            <a:spLocks noChangeArrowheads="1"/>
          </p:cNvSpPr>
          <p:nvPr/>
        </p:nvSpPr>
        <p:spPr bwMode="auto">
          <a:xfrm>
            <a:off x="3190875" y="28305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62" name="Text Box 54"/>
          <p:cNvSpPr txBox="1">
            <a:spLocks noChangeArrowheads="1"/>
          </p:cNvSpPr>
          <p:nvPr/>
        </p:nvSpPr>
        <p:spPr bwMode="auto">
          <a:xfrm>
            <a:off x="3190875" y="24352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63" name="Text Box 55"/>
          <p:cNvSpPr txBox="1">
            <a:spLocks noChangeArrowheads="1"/>
          </p:cNvSpPr>
          <p:nvPr/>
        </p:nvSpPr>
        <p:spPr bwMode="auto">
          <a:xfrm>
            <a:off x="3190875" y="20653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64" name="Text Box 56"/>
          <p:cNvSpPr txBox="1">
            <a:spLocks noChangeArrowheads="1"/>
          </p:cNvSpPr>
          <p:nvPr/>
        </p:nvSpPr>
        <p:spPr bwMode="auto">
          <a:xfrm>
            <a:off x="3190875" y="16954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65" name="Text Box 57"/>
          <p:cNvSpPr txBox="1">
            <a:spLocks noChangeArrowheads="1"/>
          </p:cNvSpPr>
          <p:nvPr/>
        </p:nvSpPr>
        <p:spPr bwMode="auto">
          <a:xfrm>
            <a:off x="3190875" y="13128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4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66" name="Text Box 58"/>
          <p:cNvSpPr txBox="1">
            <a:spLocks noChangeArrowheads="1"/>
          </p:cNvSpPr>
          <p:nvPr/>
        </p:nvSpPr>
        <p:spPr bwMode="auto">
          <a:xfrm>
            <a:off x="3190875" y="9302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5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67" name="Text Box 59"/>
          <p:cNvSpPr txBox="1">
            <a:spLocks noChangeArrowheads="1"/>
          </p:cNvSpPr>
          <p:nvPr/>
        </p:nvSpPr>
        <p:spPr bwMode="auto">
          <a:xfrm>
            <a:off x="3571875" y="2817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68" name="Text Box 60"/>
          <p:cNvSpPr txBox="1">
            <a:spLocks noChangeArrowheads="1"/>
          </p:cNvSpPr>
          <p:nvPr/>
        </p:nvSpPr>
        <p:spPr bwMode="auto">
          <a:xfrm>
            <a:off x="3571875" y="242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69" name="Text Box 61"/>
          <p:cNvSpPr txBox="1">
            <a:spLocks noChangeArrowheads="1"/>
          </p:cNvSpPr>
          <p:nvPr/>
        </p:nvSpPr>
        <p:spPr bwMode="auto">
          <a:xfrm>
            <a:off x="3571875" y="20526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70" name="Text Box 62"/>
          <p:cNvSpPr txBox="1">
            <a:spLocks noChangeArrowheads="1"/>
          </p:cNvSpPr>
          <p:nvPr/>
        </p:nvSpPr>
        <p:spPr bwMode="auto">
          <a:xfrm>
            <a:off x="3571875" y="1682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71" name="Text Box 63"/>
          <p:cNvSpPr txBox="1">
            <a:spLocks noChangeArrowheads="1"/>
          </p:cNvSpPr>
          <p:nvPr/>
        </p:nvSpPr>
        <p:spPr bwMode="auto">
          <a:xfrm>
            <a:off x="3571875" y="13001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72" name="Text Box 64"/>
          <p:cNvSpPr txBox="1">
            <a:spLocks noChangeArrowheads="1"/>
          </p:cNvSpPr>
          <p:nvPr/>
        </p:nvSpPr>
        <p:spPr bwMode="auto">
          <a:xfrm>
            <a:off x="3571875" y="917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73" name="Text Box 65"/>
          <p:cNvSpPr txBox="1">
            <a:spLocks noChangeArrowheads="1"/>
          </p:cNvSpPr>
          <p:nvPr/>
        </p:nvSpPr>
        <p:spPr bwMode="auto">
          <a:xfrm>
            <a:off x="3965575" y="2817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74" name="Text Box 66"/>
          <p:cNvSpPr txBox="1">
            <a:spLocks noChangeArrowheads="1"/>
          </p:cNvSpPr>
          <p:nvPr/>
        </p:nvSpPr>
        <p:spPr bwMode="auto">
          <a:xfrm>
            <a:off x="3965575" y="242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4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75" name="Text Box 67"/>
          <p:cNvSpPr txBox="1">
            <a:spLocks noChangeArrowheads="1"/>
          </p:cNvSpPr>
          <p:nvPr/>
        </p:nvSpPr>
        <p:spPr bwMode="auto">
          <a:xfrm>
            <a:off x="3965575" y="20526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76" name="Text Box 68"/>
          <p:cNvSpPr txBox="1">
            <a:spLocks noChangeArrowheads="1"/>
          </p:cNvSpPr>
          <p:nvPr/>
        </p:nvSpPr>
        <p:spPr bwMode="auto">
          <a:xfrm>
            <a:off x="3965575" y="1682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77" name="Text Box 69"/>
          <p:cNvSpPr txBox="1">
            <a:spLocks noChangeArrowheads="1"/>
          </p:cNvSpPr>
          <p:nvPr/>
        </p:nvSpPr>
        <p:spPr bwMode="auto">
          <a:xfrm>
            <a:off x="3965575" y="13001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3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78" name="Text Box 70"/>
          <p:cNvSpPr txBox="1">
            <a:spLocks noChangeArrowheads="1"/>
          </p:cNvSpPr>
          <p:nvPr/>
        </p:nvSpPr>
        <p:spPr bwMode="auto">
          <a:xfrm>
            <a:off x="3965575" y="917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79" name="Text Box 71"/>
          <p:cNvSpPr txBox="1">
            <a:spLocks noChangeArrowheads="1"/>
          </p:cNvSpPr>
          <p:nvPr/>
        </p:nvSpPr>
        <p:spPr bwMode="auto">
          <a:xfrm>
            <a:off x="4346575" y="281781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7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80" name="Text Box 72"/>
          <p:cNvSpPr txBox="1">
            <a:spLocks noChangeArrowheads="1"/>
          </p:cNvSpPr>
          <p:nvPr/>
        </p:nvSpPr>
        <p:spPr bwMode="auto">
          <a:xfrm>
            <a:off x="4346575" y="242252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6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81" name="Text Box 73"/>
          <p:cNvSpPr txBox="1">
            <a:spLocks noChangeArrowheads="1"/>
          </p:cNvSpPr>
          <p:nvPr/>
        </p:nvSpPr>
        <p:spPr bwMode="auto">
          <a:xfrm>
            <a:off x="4346575" y="2052638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4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82" name="Text Box 74"/>
          <p:cNvSpPr txBox="1">
            <a:spLocks noChangeArrowheads="1"/>
          </p:cNvSpPr>
          <p:nvPr/>
        </p:nvSpPr>
        <p:spPr bwMode="auto">
          <a:xfrm>
            <a:off x="4346575" y="16827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5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83" name="Text Box 75"/>
          <p:cNvSpPr txBox="1">
            <a:spLocks noChangeArrowheads="1"/>
          </p:cNvSpPr>
          <p:nvPr/>
        </p:nvSpPr>
        <p:spPr bwMode="auto">
          <a:xfrm>
            <a:off x="4346575" y="1300163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4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84" name="Text Box 76"/>
          <p:cNvSpPr txBox="1">
            <a:spLocks noChangeArrowheads="1"/>
          </p:cNvSpPr>
          <p:nvPr/>
        </p:nvSpPr>
        <p:spPr bwMode="auto">
          <a:xfrm>
            <a:off x="4346575" y="917575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285" name="Text Box 77"/>
          <p:cNvSpPr txBox="1">
            <a:spLocks noChangeArrowheads="1"/>
          </p:cNvSpPr>
          <p:nvPr/>
        </p:nvSpPr>
        <p:spPr bwMode="auto">
          <a:xfrm>
            <a:off x="5168900" y="873125"/>
            <a:ext cx="203517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heuristic paths:</a:t>
            </a:r>
          </a:p>
        </p:txBody>
      </p:sp>
      <p:sp>
        <p:nvSpPr>
          <p:cNvPr id="94286" name="Text Box 78"/>
          <p:cNvSpPr txBox="1">
            <a:spLocks noChangeArrowheads="1"/>
          </p:cNvSpPr>
          <p:nvPr/>
        </p:nvSpPr>
        <p:spPr bwMode="auto">
          <a:xfrm>
            <a:off x="5170488" y="2738438"/>
            <a:ext cx="3363912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begin at (1,1), end at (6,6)</a:t>
            </a:r>
          </a:p>
        </p:txBody>
      </p:sp>
      <p:sp>
        <p:nvSpPr>
          <p:cNvPr id="94324" name="Text Box 116"/>
          <p:cNvSpPr txBox="1">
            <a:spLocks noChangeArrowheads="1"/>
          </p:cNvSpPr>
          <p:nvPr/>
        </p:nvSpPr>
        <p:spPr bwMode="auto">
          <a:xfrm>
            <a:off x="6907213" y="1579563"/>
            <a:ext cx="15668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P1=(1,1)(1,0)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P2=(1,1)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P3=(1,1)(0,1)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42029" name="Group 117"/>
          <p:cNvGrpSpPr>
            <a:grpSpLocks noChangeAspect="1"/>
          </p:cNvGrpSpPr>
          <p:nvPr/>
        </p:nvGrpSpPr>
        <p:grpSpPr bwMode="auto">
          <a:xfrm>
            <a:off x="5664200" y="1520825"/>
            <a:ext cx="1073150" cy="996950"/>
            <a:chOff x="1636" y="894"/>
            <a:chExt cx="517" cy="526"/>
          </a:xfrm>
        </p:grpSpPr>
        <p:sp>
          <p:nvSpPr>
            <p:cNvPr id="94326" name="Oval 118"/>
            <p:cNvSpPr>
              <a:spLocks noChangeAspect="1" noChangeArrowheads="1"/>
            </p:cNvSpPr>
            <p:nvPr/>
          </p:nvSpPr>
          <p:spPr bwMode="auto">
            <a:xfrm>
              <a:off x="1636" y="1326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27" name="Oval 119"/>
            <p:cNvSpPr>
              <a:spLocks noChangeAspect="1" noChangeArrowheads="1"/>
            </p:cNvSpPr>
            <p:nvPr/>
          </p:nvSpPr>
          <p:spPr bwMode="auto">
            <a:xfrm>
              <a:off x="1852" y="132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28" name="Oval 120"/>
            <p:cNvSpPr>
              <a:spLocks noChangeAspect="1" noChangeArrowheads="1"/>
            </p:cNvSpPr>
            <p:nvPr/>
          </p:nvSpPr>
          <p:spPr bwMode="auto">
            <a:xfrm>
              <a:off x="2070" y="133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29" name="Oval 121"/>
            <p:cNvSpPr>
              <a:spLocks noChangeAspect="1" noChangeArrowheads="1"/>
            </p:cNvSpPr>
            <p:nvPr/>
          </p:nvSpPr>
          <p:spPr bwMode="auto">
            <a:xfrm>
              <a:off x="1636" y="111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30" name="Oval 122"/>
            <p:cNvSpPr>
              <a:spLocks noChangeAspect="1" noChangeArrowheads="1"/>
            </p:cNvSpPr>
            <p:nvPr/>
          </p:nvSpPr>
          <p:spPr bwMode="auto">
            <a:xfrm>
              <a:off x="1852" y="111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31" name="Oval 123"/>
            <p:cNvSpPr>
              <a:spLocks noChangeAspect="1" noChangeArrowheads="1"/>
            </p:cNvSpPr>
            <p:nvPr/>
          </p:nvSpPr>
          <p:spPr bwMode="auto">
            <a:xfrm>
              <a:off x="2070" y="111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32" name="Oval 124"/>
            <p:cNvSpPr>
              <a:spLocks noChangeAspect="1" noChangeArrowheads="1"/>
            </p:cNvSpPr>
            <p:nvPr/>
          </p:nvSpPr>
          <p:spPr bwMode="auto">
            <a:xfrm>
              <a:off x="1636" y="89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33" name="Oval 125"/>
            <p:cNvSpPr>
              <a:spLocks noChangeAspect="1" noChangeArrowheads="1"/>
            </p:cNvSpPr>
            <p:nvPr/>
          </p:nvSpPr>
          <p:spPr bwMode="auto">
            <a:xfrm>
              <a:off x="1852" y="896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34" name="Oval 126"/>
            <p:cNvSpPr>
              <a:spLocks noChangeAspect="1" noChangeArrowheads="1"/>
            </p:cNvSpPr>
            <p:nvPr/>
          </p:nvSpPr>
          <p:spPr bwMode="auto">
            <a:xfrm>
              <a:off x="2070" y="89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94335" name="Line 127"/>
          <p:cNvSpPr>
            <a:spLocks noChangeAspect="1" noChangeShapeType="1"/>
          </p:cNvSpPr>
          <p:nvPr/>
        </p:nvSpPr>
        <p:spPr bwMode="auto">
          <a:xfrm flipV="1">
            <a:off x="5802313" y="1654175"/>
            <a:ext cx="325437" cy="2936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336" name="Line 128"/>
          <p:cNvSpPr>
            <a:spLocks noChangeAspect="1" noChangeShapeType="1"/>
          </p:cNvSpPr>
          <p:nvPr/>
        </p:nvSpPr>
        <p:spPr bwMode="auto">
          <a:xfrm flipV="1">
            <a:off x="6280150" y="1604963"/>
            <a:ext cx="3079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337" name="Line 129"/>
          <p:cNvSpPr>
            <a:spLocks noChangeAspect="1" noChangeShapeType="1"/>
          </p:cNvSpPr>
          <p:nvPr/>
        </p:nvSpPr>
        <p:spPr bwMode="auto">
          <a:xfrm flipV="1">
            <a:off x="6299200" y="1698625"/>
            <a:ext cx="274638" cy="2492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338" name="Line 130"/>
          <p:cNvSpPr>
            <a:spLocks noChangeAspect="1" noChangeShapeType="1"/>
          </p:cNvSpPr>
          <p:nvPr/>
        </p:nvSpPr>
        <p:spPr bwMode="auto">
          <a:xfrm flipV="1">
            <a:off x="6280150" y="2073275"/>
            <a:ext cx="327025" cy="2936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343" name="Line 135"/>
          <p:cNvSpPr>
            <a:spLocks noChangeShapeType="1"/>
          </p:cNvSpPr>
          <p:nvPr/>
        </p:nvSpPr>
        <p:spPr bwMode="auto">
          <a:xfrm flipV="1">
            <a:off x="6648450" y="1700213"/>
            <a:ext cx="0" cy="23971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344" name="Text Box 136"/>
          <p:cNvSpPr txBox="1">
            <a:spLocks noChangeArrowheads="1"/>
          </p:cNvSpPr>
          <p:nvPr/>
        </p:nvSpPr>
        <p:spPr bwMode="auto">
          <a:xfrm>
            <a:off x="6191250" y="1606550"/>
            <a:ext cx="29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+mn-cs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345" name="Text Box 137"/>
          <p:cNvSpPr txBox="1">
            <a:spLocks noChangeArrowheads="1"/>
          </p:cNvSpPr>
          <p:nvPr/>
        </p:nvSpPr>
        <p:spPr bwMode="auto">
          <a:xfrm>
            <a:off x="6637338" y="1676400"/>
            <a:ext cx="35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½</a:t>
            </a:r>
            <a:endParaRPr lang="en-US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346" name="Text Box 138"/>
          <p:cNvSpPr txBox="1">
            <a:spLocks noChangeArrowheads="1"/>
          </p:cNvSpPr>
          <p:nvPr/>
        </p:nvSpPr>
        <p:spPr bwMode="auto">
          <a:xfrm>
            <a:off x="6218238" y="1285875"/>
            <a:ext cx="35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½</a:t>
            </a:r>
            <a:endParaRPr lang="en-US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347" name="Text Box 139"/>
          <p:cNvSpPr txBox="1">
            <a:spLocks noChangeArrowheads="1"/>
          </p:cNvSpPr>
          <p:nvPr/>
        </p:nvSpPr>
        <p:spPr bwMode="auto">
          <a:xfrm>
            <a:off x="6194425" y="1947863"/>
            <a:ext cx="35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½</a:t>
            </a:r>
            <a:endParaRPr lang="en-US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4348" name="Text Box 140"/>
          <p:cNvSpPr txBox="1">
            <a:spLocks noChangeArrowheads="1"/>
          </p:cNvSpPr>
          <p:nvPr/>
        </p:nvSpPr>
        <p:spPr bwMode="auto">
          <a:xfrm>
            <a:off x="5770563" y="1481138"/>
            <a:ext cx="35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½</a:t>
            </a:r>
            <a:endParaRPr lang="en-US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42040" name="Group 143"/>
          <p:cNvGrpSpPr>
            <a:grpSpLocks noChangeAspect="1"/>
          </p:cNvGrpSpPr>
          <p:nvPr/>
        </p:nvGrpSpPr>
        <p:grpSpPr bwMode="auto">
          <a:xfrm>
            <a:off x="727075" y="3521075"/>
            <a:ext cx="2262188" cy="2282825"/>
            <a:chOff x="2189" y="2544"/>
            <a:chExt cx="1170" cy="1180"/>
          </a:xfrm>
        </p:grpSpPr>
        <p:sp>
          <p:nvSpPr>
            <p:cNvPr id="94352" name="Oval 144"/>
            <p:cNvSpPr>
              <a:spLocks noChangeAspect="1" noChangeArrowheads="1"/>
            </p:cNvSpPr>
            <p:nvPr/>
          </p:nvSpPr>
          <p:spPr bwMode="auto">
            <a:xfrm>
              <a:off x="2189" y="363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53" name="Oval 145"/>
            <p:cNvSpPr>
              <a:spLocks noChangeAspect="1" noChangeArrowheads="1"/>
            </p:cNvSpPr>
            <p:nvPr/>
          </p:nvSpPr>
          <p:spPr bwMode="auto">
            <a:xfrm>
              <a:off x="2405" y="363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54" name="Oval 146"/>
            <p:cNvSpPr>
              <a:spLocks noChangeAspect="1" noChangeArrowheads="1"/>
            </p:cNvSpPr>
            <p:nvPr/>
          </p:nvSpPr>
          <p:spPr bwMode="auto">
            <a:xfrm>
              <a:off x="2623" y="363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55" name="Oval 147"/>
            <p:cNvSpPr>
              <a:spLocks noChangeAspect="1" noChangeArrowheads="1"/>
            </p:cNvSpPr>
            <p:nvPr/>
          </p:nvSpPr>
          <p:spPr bwMode="auto">
            <a:xfrm>
              <a:off x="2840" y="363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56" name="Oval 148"/>
            <p:cNvSpPr>
              <a:spLocks noChangeAspect="1" noChangeArrowheads="1"/>
            </p:cNvSpPr>
            <p:nvPr/>
          </p:nvSpPr>
          <p:spPr bwMode="auto">
            <a:xfrm>
              <a:off x="3058" y="363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57" name="Oval 149"/>
            <p:cNvSpPr>
              <a:spLocks noChangeAspect="1" noChangeArrowheads="1"/>
            </p:cNvSpPr>
            <p:nvPr/>
          </p:nvSpPr>
          <p:spPr bwMode="auto">
            <a:xfrm>
              <a:off x="3273" y="363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58" name="Oval 150"/>
            <p:cNvSpPr>
              <a:spLocks noChangeAspect="1" noChangeArrowheads="1"/>
            </p:cNvSpPr>
            <p:nvPr/>
          </p:nvSpPr>
          <p:spPr bwMode="auto">
            <a:xfrm>
              <a:off x="2189" y="341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59" name="Oval 151"/>
            <p:cNvSpPr>
              <a:spLocks noChangeAspect="1" noChangeArrowheads="1"/>
            </p:cNvSpPr>
            <p:nvPr/>
          </p:nvSpPr>
          <p:spPr bwMode="auto">
            <a:xfrm>
              <a:off x="2405" y="3416"/>
              <a:ext cx="83" cy="89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60" name="Oval 152"/>
            <p:cNvSpPr>
              <a:spLocks noChangeAspect="1" noChangeArrowheads="1"/>
            </p:cNvSpPr>
            <p:nvPr/>
          </p:nvSpPr>
          <p:spPr bwMode="auto">
            <a:xfrm>
              <a:off x="2623" y="341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61" name="Oval 153"/>
            <p:cNvSpPr>
              <a:spLocks noChangeAspect="1" noChangeArrowheads="1"/>
            </p:cNvSpPr>
            <p:nvPr/>
          </p:nvSpPr>
          <p:spPr bwMode="auto">
            <a:xfrm>
              <a:off x="2840" y="341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62" name="Oval 154"/>
            <p:cNvSpPr>
              <a:spLocks noChangeAspect="1" noChangeArrowheads="1"/>
            </p:cNvSpPr>
            <p:nvPr/>
          </p:nvSpPr>
          <p:spPr bwMode="auto">
            <a:xfrm>
              <a:off x="3058" y="341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63" name="Oval 155"/>
            <p:cNvSpPr>
              <a:spLocks noChangeAspect="1" noChangeArrowheads="1"/>
            </p:cNvSpPr>
            <p:nvPr/>
          </p:nvSpPr>
          <p:spPr bwMode="auto">
            <a:xfrm>
              <a:off x="3273" y="3416"/>
              <a:ext cx="83" cy="89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64" name="Oval 156"/>
            <p:cNvSpPr>
              <a:spLocks noChangeAspect="1" noChangeArrowheads="1"/>
            </p:cNvSpPr>
            <p:nvPr/>
          </p:nvSpPr>
          <p:spPr bwMode="auto">
            <a:xfrm>
              <a:off x="2189" y="319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65" name="Oval 157"/>
            <p:cNvSpPr>
              <a:spLocks noChangeAspect="1" noChangeArrowheads="1"/>
            </p:cNvSpPr>
            <p:nvPr/>
          </p:nvSpPr>
          <p:spPr bwMode="auto">
            <a:xfrm>
              <a:off x="2405" y="320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66" name="Oval 158"/>
            <p:cNvSpPr>
              <a:spLocks noChangeAspect="1" noChangeArrowheads="1"/>
            </p:cNvSpPr>
            <p:nvPr/>
          </p:nvSpPr>
          <p:spPr bwMode="auto">
            <a:xfrm>
              <a:off x="2623" y="320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67" name="Oval 159"/>
            <p:cNvSpPr>
              <a:spLocks noChangeAspect="1" noChangeArrowheads="1"/>
            </p:cNvSpPr>
            <p:nvPr/>
          </p:nvSpPr>
          <p:spPr bwMode="auto">
            <a:xfrm>
              <a:off x="2840" y="3202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68" name="Oval 160"/>
            <p:cNvSpPr>
              <a:spLocks noChangeAspect="1" noChangeArrowheads="1"/>
            </p:cNvSpPr>
            <p:nvPr/>
          </p:nvSpPr>
          <p:spPr bwMode="auto">
            <a:xfrm>
              <a:off x="3058" y="319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69" name="Oval 161"/>
            <p:cNvSpPr>
              <a:spLocks noChangeAspect="1" noChangeArrowheads="1"/>
            </p:cNvSpPr>
            <p:nvPr/>
          </p:nvSpPr>
          <p:spPr bwMode="auto">
            <a:xfrm>
              <a:off x="3273" y="320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70" name="Oval 162"/>
            <p:cNvSpPr>
              <a:spLocks noChangeAspect="1" noChangeArrowheads="1"/>
            </p:cNvSpPr>
            <p:nvPr/>
          </p:nvSpPr>
          <p:spPr bwMode="auto">
            <a:xfrm>
              <a:off x="2189" y="2982"/>
              <a:ext cx="83" cy="89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71" name="Oval 163"/>
            <p:cNvSpPr>
              <a:spLocks noChangeAspect="1" noChangeArrowheads="1"/>
            </p:cNvSpPr>
            <p:nvPr/>
          </p:nvSpPr>
          <p:spPr bwMode="auto">
            <a:xfrm>
              <a:off x="2405" y="298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72" name="Oval 164"/>
            <p:cNvSpPr>
              <a:spLocks noChangeAspect="1" noChangeArrowheads="1"/>
            </p:cNvSpPr>
            <p:nvPr/>
          </p:nvSpPr>
          <p:spPr bwMode="auto">
            <a:xfrm>
              <a:off x="2623" y="2986"/>
              <a:ext cx="83" cy="89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73" name="Oval 165"/>
            <p:cNvSpPr>
              <a:spLocks noChangeAspect="1" noChangeArrowheads="1"/>
            </p:cNvSpPr>
            <p:nvPr/>
          </p:nvSpPr>
          <p:spPr bwMode="auto">
            <a:xfrm>
              <a:off x="2840" y="2986"/>
              <a:ext cx="83" cy="89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74" name="Oval 166"/>
            <p:cNvSpPr>
              <a:spLocks noChangeAspect="1" noChangeArrowheads="1"/>
            </p:cNvSpPr>
            <p:nvPr/>
          </p:nvSpPr>
          <p:spPr bwMode="auto">
            <a:xfrm>
              <a:off x="3058" y="2982"/>
              <a:ext cx="83" cy="89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75" name="Oval 167"/>
            <p:cNvSpPr>
              <a:spLocks noChangeAspect="1" noChangeArrowheads="1"/>
            </p:cNvSpPr>
            <p:nvPr/>
          </p:nvSpPr>
          <p:spPr bwMode="auto">
            <a:xfrm>
              <a:off x="3273" y="298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76" name="Oval 168"/>
            <p:cNvSpPr>
              <a:spLocks noChangeAspect="1" noChangeArrowheads="1"/>
            </p:cNvSpPr>
            <p:nvPr/>
          </p:nvSpPr>
          <p:spPr bwMode="auto">
            <a:xfrm>
              <a:off x="2192" y="276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77" name="Oval 169"/>
            <p:cNvSpPr>
              <a:spLocks noChangeAspect="1" noChangeArrowheads="1"/>
            </p:cNvSpPr>
            <p:nvPr/>
          </p:nvSpPr>
          <p:spPr bwMode="auto">
            <a:xfrm>
              <a:off x="2408" y="2762"/>
              <a:ext cx="83" cy="89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78" name="Oval 170"/>
            <p:cNvSpPr>
              <a:spLocks noChangeAspect="1" noChangeArrowheads="1"/>
            </p:cNvSpPr>
            <p:nvPr/>
          </p:nvSpPr>
          <p:spPr bwMode="auto">
            <a:xfrm>
              <a:off x="2626" y="276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79" name="Oval 171"/>
            <p:cNvSpPr>
              <a:spLocks noChangeAspect="1" noChangeArrowheads="1"/>
            </p:cNvSpPr>
            <p:nvPr/>
          </p:nvSpPr>
          <p:spPr bwMode="auto">
            <a:xfrm>
              <a:off x="2843" y="276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80" name="Oval 172"/>
            <p:cNvSpPr>
              <a:spLocks noChangeAspect="1" noChangeArrowheads="1"/>
            </p:cNvSpPr>
            <p:nvPr/>
          </p:nvSpPr>
          <p:spPr bwMode="auto">
            <a:xfrm>
              <a:off x="3061" y="2760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81" name="Oval 173"/>
            <p:cNvSpPr>
              <a:spLocks noChangeAspect="1" noChangeArrowheads="1"/>
            </p:cNvSpPr>
            <p:nvPr/>
          </p:nvSpPr>
          <p:spPr bwMode="auto">
            <a:xfrm>
              <a:off x="3276" y="2762"/>
              <a:ext cx="83" cy="89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82" name="Oval 174"/>
            <p:cNvSpPr>
              <a:spLocks noChangeAspect="1" noChangeArrowheads="1"/>
            </p:cNvSpPr>
            <p:nvPr/>
          </p:nvSpPr>
          <p:spPr bwMode="auto">
            <a:xfrm>
              <a:off x="2192" y="254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83" name="Oval 175"/>
            <p:cNvSpPr>
              <a:spLocks noChangeAspect="1" noChangeArrowheads="1"/>
            </p:cNvSpPr>
            <p:nvPr/>
          </p:nvSpPr>
          <p:spPr bwMode="auto">
            <a:xfrm>
              <a:off x="2408" y="2546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84" name="Oval 176"/>
            <p:cNvSpPr>
              <a:spLocks noChangeAspect="1" noChangeArrowheads="1"/>
            </p:cNvSpPr>
            <p:nvPr/>
          </p:nvSpPr>
          <p:spPr bwMode="auto">
            <a:xfrm>
              <a:off x="2626" y="254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85" name="Oval 177"/>
            <p:cNvSpPr>
              <a:spLocks noChangeAspect="1" noChangeArrowheads="1"/>
            </p:cNvSpPr>
            <p:nvPr/>
          </p:nvSpPr>
          <p:spPr bwMode="auto">
            <a:xfrm>
              <a:off x="2843" y="2548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86" name="Oval 178"/>
            <p:cNvSpPr>
              <a:spLocks noChangeAspect="1" noChangeArrowheads="1"/>
            </p:cNvSpPr>
            <p:nvPr/>
          </p:nvSpPr>
          <p:spPr bwMode="auto">
            <a:xfrm>
              <a:off x="3061" y="2544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4387" name="Oval 179"/>
            <p:cNvSpPr>
              <a:spLocks noChangeAspect="1" noChangeArrowheads="1"/>
            </p:cNvSpPr>
            <p:nvPr/>
          </p:nvSpPr>
          <p:spPr bwMode="auto">
            <a:xfrm>
              <a:off x="3276" y="2546"/>
              <a:ext cx="83" cy="90"/>
            </a:xfrm>
            <a:prstGeom prst="ellipse">
              <a:avLst/>
            </a:prstGeom>
            <a:solidFill>
              <a:schemeClr val="bg2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94441" name="Text Box 233"/>
          <p:cNvSpPr txBox="1">
            <a:spLocks noChangeArrowheads="1"/>
          </p:cNvSpPr>
          <p:nvPr/>
        </p:nvSpPr>
        <p:spPr bwMode="auto">
          <a:xfrm>
            <a:off x="3613150" y="3430588"/>
            <a:ext cx="4783138" cy="219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09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12509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12509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12509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12509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1250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1250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1250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1250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D(1,1) = 	D(2,1) = 	D(3,1) = 	D(4,1) = </a:t>
            </a:r>
          </a:p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D(1,2) =	D(2,2) = 	D(3,2) =</a:t>
            </a:r>
            <a:r>
              <a:rPr lang="en-US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smtClean="0">
                <a:solidFill>
                  <a:srgbClr val="000000"/>
                </a:solidFill>
                <a:cs typeface="+mn-cs"/>
              </a:rPr>
              <a:t>	D(4,2) = </a:t>
            </a:r>
            <a:endParaRPr lang="en-US" smtClean="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D(2,3) =	D(3,3) = 	D(4,3) =</a:t>
            </a:r>
            <a:r>
              <a:rPr lang="en-US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smtClean="0">
                <a:solidFill>
                  <a:srgbClr val="000000"/>
                </a:solidFill>
                <a:cs typeface="+mn-cs"/>
              </a:rPr>
              <a:t>	D(5,3) = </a:t>
            </a:r>
            <a:endParaRPr lang="en-US" smtClean="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D(3,4) =	D(4,4) = 	D(5,4) =</a:t>
            </a:r>
            <a:r>
              <a:rPr lang="en-US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smtClean="0">
                <a:solidFill>
                  <a:srgbClr val="000000"/>
                </a:solidFill>
                <a:cs typeface="+mn-cs"/>
              </a:rPr>
              <a:t>	D(6,4) = </a:t>
            </a:r>
            <a:endParaRPr lang="en-US" smtClean="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D(3,5) =	D(4,5) = 	D(5,5) =</a:t>
            </a:r>
            <a:r>
              <a:rPr lang="en-US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smtClean="0">
                <a:solidFill>
                  <a:srgbClr val="000000"/>
                </a:solidFill>
                <a:cs typeface="+mn-cs"/>
              </a:rPr>
              <a:t>	D(6,5) = </a:t>
            </a:r>
            <a:endParaRPr lang="en-US" smtClean="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r>
              <a:rPr lang="en-US" sz="1800" smtClean="0">
                <a:solidFill>
                  <a:srgbClr val="000000"/>
                </a:solidFill>
                <a:cs typeface="+mn-cs"/>
              </a:rPr>
              <a:t>D(3,6) =	D(4,6) = 	D(5,6) =</a:t>
            </a:r>
            <a:r>
              <a:rPr lang="en-US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smtClean="0">
                <a:solidFill>
                  <a:srgbClr val="000000"/>
                </a:solidFill>
                <a:cs typeface="+mn-cs"/>
              </a:rPr>
              <a:t>	D(6,6)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/>
          <a:lstStyle/>
          <a:p>
            <a:pPr eaLnBrk="1" hangingPunct="1"/>
            <a:r>
              <a:rPr lang="en-US" smtClean="0"/>
              <a:t>Singularities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Assumption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minimum distance comparing two signals only depends on the previous adjacent entries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cost function accounts for the varied length of a particular phoneme, which causes the cost in particular array indices to no longer be well-defined</a:t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Problem: </a:t>
            </a:r>
            <a:r>
              <a:rPr lang="en-US" dirty="0" smtClean="0"/>
              <a:t>The algorithm can compute incorrectly due to mismatched alignments</a:t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Possible solutions: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Compare based on the change of feature values between windows instead of the values themselves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Pre-process to eliminate the causes of the mismatches</a:t>
            </a:r>
          </a:p>
        </p:txBody>
      </p:sp>
      <p:pic>
        <p:nvPicPr>
          <p:cNvPr id="46084" name="Picture 2" descr="C:\Documents and Settings\HarveyD\My Documents\webSites\classes\cs582d\ppt\pictures\singular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0050"/>
            <a:ext cx="24669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Possible Preprocessing</a:t>
            </a:r>
            <a:endParaRPr lang="en-US" dirty="0"/>
          </a:p>
        </p:txBody>
      </p:sp>
      <p:sp>
        <p:nvSpPr>
          <p:cNvPr id="47107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Normalize the energy of voiced audio</a:t>
            </a:r>
            <a:r>
              <a:rPr lang="en-US" sz="2800" dirty="0" smtClean="0"/>
              <a:t>: </a:t>
            </a:r>
          </a:p>
          <a:p>
            <a:pPr lvl="1" eaLnBrk="1" hangingPunct="1"/>
            <a:r>
              <a:rPr lang="en-US" sz="2000" dirty="0" smtClean="0"/>
              <a:t>Compute the energy of both signals</a:t>
            </a:r>
          </a:p>
          <a:p>
            <a:pPr lvl="1" eaLnBrk="1" hangingPunct="1"/>
            <a:r>
              <a:rPr lang="en-US" sz="2000" dirty="0" smtClean="0"/>
              <a:t>Multiply the larger by the percentage difference</a:t>
            </a:r>
            <a:br>
              <a:rPr lang="en-US" sz="2000" dirty="0" smtClean="0"/>
            </a:br>
            <a:endParaRPr lang="en-US" sz="800" dirty="0" smtClean="0"/>
          </a:p>
          <a:p>
            <a:pPr eaLnBrk="1" hangingPunct="1"/>
            <a:r>
              <a:rPr lang="en-US" sz="2400" b="1" dirty="0" smtClean="0"/>
              <a:t>Brick Wall Normalize the peaks and valleys</a:t>
            </a:r>
            <a:r>
              <a:rPr lang="en-US" sz="2400" dirty="0" smtClean="0"/>
              <a:t>: </a:t>
            </a:r>
          </a:p>
          <a:p>
            <a:pPr lvl="1" eaLnBrk="1" hangingPunct="1"/>
            <a:r>
              <a:rPr lang="en-US" sz="2000" dirty="0" smtClean="0"/>
              <a:t>Find the average peak and valley value</a:t>
            </a:r>
          </a:p>
          <a:p>
            <a:pPr lvl="1" eaLnBrk="1" hangingPunct="1"/>
            <a:r>
              <a:rPr lang="en-US" sz="2000" dirty="0" smtClean="0"/>
              <a:t>Set values larger than the average equal to the average</a:t>
            </a:r>
            <a:br>
              <a:rPr lang="en-US" sz="2000" dirty="0" smtClean="0"/>
            </a:br>
            <a:endParaRPr lang="en-US" sz="800" dirty="0" smtClean="0"/>
          </a:p>
          <a:p>
            <a:pPr eaLnBrk="1" hangingPunct="1"/>
            <a:r>
              <a:rPr lang="en-US" sz="2400" b="1" dirty="0" smtClean="0"/>
              <a:t>Normalize the </a:t>
            </a:r>
            <a:r>
              <a:rPr lang="en-US" sz="2400" b="1" dirty="0" smtClean="0"/>
              <a:t>pitch or speaking rate:</a:t>
            </a:r>
            <a:r>
              <a:rPr lang="en-US" sz="2000" b="1" dirty="0" smtClean="0"/>
              <a:t>  </a:t>
            </a:r>
            <a:r>
              <a:rPr lang="en-US" sz="2000" dirty="0"/>
              <a:t>Pitch Synchronous Overlap and </a:t>
            </a:r>
            <a:r>
              <a:rPr lang="en-US" sz="2000" dirty="0" smtClean="0"/>
              <a:t>Add (</a:t>
            </a:r>
            <a:r>
              <a:rPr lang="en-US" sz="2000" dirty="0" smtClean="0"/>
              <a:t>PSOLA) is an algorithm to </a:t>
            </a:r>
            <a:r>
              <a:rPr lang="en-US" sz="2000" dirty="0" smtClean="0"/>
              <a:t>align the pitch </a:t>
            </a:r>
            <a:r>
              <a:rPr lang="en-US" sz="2000" dirty="0" smtClean="0"/>
              <a:t>or speaking rate of </a:t>
            </a:r>
            <a:r>
              <a:rPr lang="en-US" sz="2000" dirty="0" smtClean="0"/>
              <a:t>the two signals</a:t>
            </a:r>
            <a:br>
              <a:rPr lang="en-US" sz="2000" dirty="0" smtClean="0"/>
            </a:br>
            <a:endParaRPr lang="en-US" sz="800" b="1" dirty="0" smtClean="0"/>
          </a:p>
          <a:p>
            <a:pPr eaLnBrk="1" hangingPunct="1"/>
            <a:r>
              <a:rPr lang="en-US" sz="2400" b="1" dirty="0" smtClean="0"/>
              <a:t>Remove duplicate frames</a:t>
            </a:r>
            <a:r>
              <a:rPr lang="en-US" sz="2400" dirty="0" smtClean="0"/>
              <a:t>: </a:t>
            </a:r>
            <a:r>
              <a:rPr lang="en-US" sz="2000" dirty="0" smtClean="0"/>
              <a:t>Auto correlate frames at pitch points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2400" b="1" dirty="0" smtClean="0"/>
              <a:t>Implement a noise removal algorithm</a:t>
            </a:r>
            <a:br>
              <a:rPr lang="en-US" sz="2400" b="1" dirty="0" smtClean="0"/>
            </a:b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323" y="1905000"/>
            <a:ext cx="4255477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PSOLA Algorithm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953000" cy="52578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Compute the pitch period</a:t>
            </a:r>
          </a:p>
          <a:p>
            <a:r>
              <a:rPr lang="en-US" sz="2600" dirty="0" smtClean="0"/>
              <a:t>Algorithms: auto correlation, auto differences, </a:t>
            </a:r>
            <a:r>
              <a:rPr lang="en-US" sz="2600" dirty="0" err="1" smtClean="0"/>
              <a:t>cepstrals</a:t>
            </a:r>
            <a:r>
              <a:rPr lang="en-US" sz="2600" dirty="0" smtClean="0"/>
              <a:t>, harmonic product spectrum</a:t>
            </a:r>
          </a:p>
          <a:p>
            <a:r>
              <a:rPr lang="en-US" sz="2600" dirty="0" smtClean="0"/>
              <a:t>Partition frames of (2 x pitch period) with 50% overlap</a:t>
            </a:r>
          </a:p>
          <a:p>
            <a:r>
              <a:rPr lang="en-US" sz="2600" dirty="0" smtClean="0"/>
              <a:t>Apply </a:t>
            </a:r>
            <a:r>
              <a:rPr lang="en-US" sz="2600" dirty="0" err="1" smtClean="0"/>
              <a:t>hanning</a:t>
            </a:r>
            <a:r>
              <a:rPr lang="en-US" sz="2600" dirty="0" smtClean="0"/>
              <a:t> window to frames</a:t>
            </a:r>
          </a:p>
          <a:p>
            <a:r>
              <a:rPr lang="en-US" sz="2600" dirty="0" smtClean="0"/>
              <a:t>Adjust the distance between the frames and add them back together. </a:t>
            </a:r>
          </a:p>
          <a:p>
            <a:pPr lvl="1"/>
            <a:r>
              <a:rPr lang="en-US" dirty="0" smtClean="0"/>
              <a:t>closer </a:t>
            </a:r>
            <a:r>
              <a:rPr lang="en-US" dirty="0"/>
              <a:t>: higher </a:t>
            </a:r>
            <a:r>
              <a:rPr lang="en-US" dirty="0" smtClean="0"/>
              <a:t>pitch</a:t>
            </a:r>
          </a:p>
          <a:p>
            <a:pPr lvl="1"/>
            <a:r>
              <a:rPr lang="en-US" dirty="0" smtClean="0"/>
              <a:t>farther : </a:t>
            </a:r>
            <a:r>
              <a:rPr lang="en-US" dirty="0"/>
              <a:t>lower pitch.</a:t>
            </a:r>
          </a:p>
        </p:txBody>
      </p:sp>
    </p:spTree>
    <p:extLst>
      <p:ext uri="{BB962C8B-B14F-4D97-AF65-F5344CB8AC3E}">
        <p14:creationId xmlns:p14="http://schemas.microsoft.com/office/powerpoint/2010/main" val="345159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Fibonacci Sequence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444" y="1676400"/>
            <a:ext cx="4290556" cy="63976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en-US" dirty="0" smtClean="0"/>
              <a:t>Bottom </a:t>
            </a:r>
            <a:r>
              <a:rPr lang="en-US" dirty="0" smtClean="0"/>
              <a:t>Up with Dynamic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676400"/>
            <a:ext cx="4292241" cy="63976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en-US" dirty="0" smtClean="0"/>
              <a:t>Top </a:t>
            </a:r>
            <a:r>
              <a:rPr lang="en-US" dirty="0" smtClean="0"/>
              <a:t>Down with Recursion</a:t>
            </a:r>
            <a:endParaRPr lang="en-US" dirty="0"/>
          </a:p>
        </p:txBody>
      </p:sp>
      <p:sp>
        <p:nvSpPr>
          <p:cNvPr id="12292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327275"/>
            <a:ext cx="4040188" cy="43021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00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[] fibs = new </a:t>
            </a:r>
            <a:r>
              <a:rPr lang="en-US" sz="2000" dirty="0" err="1">
                <a:solidFill>
                  <a:srgbClr val="000000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[MAX];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00"/>
                </a:solidFill>
              </a:rPr>
              <a:t>fibs[0] = 0;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00"/>
                </a:solidFill>
              </a:rPr>
              <a:t>fibs[1] = 1;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800" b="1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000" b="1" dirty="0" err="1" smtClean="0">
                <a:solidFill>
                  <a:srgbClr val="000000"/>
                </a:solidFill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fibo</a:t>
            </a:r>
            <a:r>
              <a:rPr lang="en-US" sz="2000" b="1" dirty="0" smtClean="0">
                <a:solidFill>
                  <a:srgbClr val="000000"/>
                </a:solidFill>
              </a:rPr>
              <a:t>(n)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{	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	if </a:t>
            </a:r>
            <a:r>
              <a:rPr lang="en-US" sz="2000" dirty="0" smtClean="0">
                <a:solidFill>
                  <a:srgbClr val="000000"/>
                </a:solidFill>
              </a:rPr>
              <a:t>(n &lt;=1) return </a:t>
            </a:r>
            <a:r>
              <a:rPr lang="en-US" sz="2000" dirty="0" smtClean="0">
                <a:solidFill>
                  <a:srgbClr val="000000"/>
                </a:solidFill>
              </a:rPr>
              <a:t>fib[</a:t>
            </a:r>
            <a:r>
              <a:rPr lang="en-US" sz="2000" dirty="0" smtClean="0">
                <a:solidFill>
                  <a:srgbClr val="000000"/>
                </a:solidFill>
              </a:rPr>
              <a:t>n];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	for 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</a:rPr>
              <a:t>int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= 2; </a:t>
            </a:r>
            <a:r>
              <a:rPr lang="en-US" sz="2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&lt;= n; </a:t>
            </a:r>
            <a:r>
              <a:rPr lang="en-US" sz="2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++)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	{</a:t>
            </a:r>
            <a:r>
              <a:rPr lang="en-US" sz="2000" dirty="0" smtClean="0">
                <a:solidFill>
                  <a:srgbClr val="000000"/>
                </a:solidFill>
              </a:rPr>
              <a:t>	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tabLst>
                <a:tab pos="457200" algn="l"/>
                <a:tab pos="800100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		fibs[</a:t>
            </a:r>
            <a:r>
              <a:rPr lang="en-US" sz="2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]  </a:t>
            </a:r>
            <a:r>
              <a:rPr lang="en-US" sz="2000" dirty="0" smtClean="0">
                <a:solidFill>
                  <a:srgbClr val="000000"/>
                </a:solidFill>
              </a:rPr>
              <a:t>= </a:t>
            </a:r>
            <a:r>
              <a:rPr lang="en-US" sz="2000" dirty="0" smtClean="0">
                <a:solidFill>
                  <a:srgbClr val="000000"/>
                </a:solidFill>
              </a:rPr>
              <a:t>fibs[i-1] + fibs[i-2];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	}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	return(f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}</a:t>
            </a:r>
          </a:p>
          <a:p>
            <a:pPr marL="0" indent="0">
              <a:buFont typeface="Arial" charset="0"/>
              <a:buNone/>
            </a:pPr>
            <a:endParaRPr lang="en-US" sz="2000" dirty="0" smtClean="0"/>
          </a:p>
        </p:txBody>
      </p:sp>
      <p:sp>
        <p:nvSpPr>
          <p:cNvPr id="1229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27275"/>
            <a:ext cx="4041775" cy="41497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000" dirty="0" err="1" smtClean="0">
                <a:solidFill>
                  <a:srgbClr val="000000"/>
                </a:solidFill>
              </a:rPr>
              <a:t>int</a:t>
            </a:r>
            <a:r>
              <a:rPr lang="en-US" sz="2000" dirty="0" smtClean="0">
                <a:solidFill>
                  <a:srgbClr val="000000"/>
                </a:solidFill>
              </a:rPr>
              <a:t>[] fibs = new </a:t>
            </a:r>
            <a:r>
              <a:rPr lang="en-US" sz="2000" dirty="0" err="1" smtClean="0">
                <a:solidFill>
                  <a:srgbClr val="000000"/>
                </a:solidFill>
              </a:rPr>
              <a:t>int</a:t>
            </a:r>
            <a:r>
              <a:rPr lang="en-US" sz="2000" dirty="0" smtClean="0">
                <a:solidFill>
                  <a:srgbClr val="000000"/>
                </a:solidFill>
              </a:rPr>
              <a:t>[MAX];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fibs[0] = 0;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fibs[1] = 1;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000" dirty="0" err="1" smtClean="0">
                <a:solidFill>
                  <a:srgbClr val="000000"/>
                </a:solidFill>
              </a:rPr>
              <a:t>int</a:t>
            </a:r>
            <a:r>
              <a:rPr lang="en-US" sz="2000" dirty="0" smtClean="0">
                <a:solidFill>
                  <a:srgbClr val="000000"/>
                </a:solidFill>
              </a:rPr>
              <a:t> max = 1;</a:t>
            </a:r>
            <a:br>
              <a:rPr lang="en-US" sz="2000" dirty="0" smtClean="0">
                <a:solidFill>
                  <a:srgbClr val="000000"/>
                </a:solidFill>
              </a:rPr>
            </a:b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000" b="1" dirty="0" err="1" smtClean="0">
                <a:solidFill>
                  <a:srgbClr val="000000"/>
                </a:solidFill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fibo</a:t>
            </a:r>
            <a:r>
              <a:rPr lang="en-US" sz="2000" b="1" dirty="0" smtClean="0">
                <a:solidFill>
                  <a:srgbClr val="000000"/>
                </a:solidFill>
              </a:rPr>
              <a:t>(n)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{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    if (n</a:t>
            </a:r>
            <a:r>
              <a:rPr lang="en-US" sz="2000" dirty="0" smtClean="0">
                <a:solidFill>
                  <a:srgbClr val="000000"/>
                </a:solidFill>
              </a:rPr>
              <a:t>&lt;=max) </a:t>
            </a:r>
            <a:r>
              <a:rPr lang="en-US" sz="2000" dirty="0" smtClean="0">
                <a:solidFill>
                  <a:srgbClr val="000000"/>
                </a:solidFill>
              </a:rPr>
              <a:t>return </a:t>
            </a:r>
            <a:r>
              <a:rPr lang="en-US" sz="2000" dirty="0" smtClean="0">
                <a:solidFill>
                  <a:srgbClr val="000000"/>
                </a:solidFill>
              </a:rPr>
              <a:t>fibs[n];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    else fibs[n] = </a:t>
            </a:r>
            <a:r>
              <a:rPr lang="en-US" sz="2000" dirty="0" err="1" smtClean="0">
                <a:solidFill>
                  <a:srgbClr val="000000"/>
                </a:solidFill>
              </a:rPr>
              <a:t>fibo</a:t>
            </a:r>
            <a:r>
              <a:rPr lang="en-US" sz="2000" dirty="0" smtClean="0">
                <a:solidFill>
                  <a:srgbClr val="000000"/>
                </a:solidFill>
              </a:rPr>
              <a:t>(n-1)+</a:t>
            </a:r>
            <a:r>
              <a:rPr lang="en-US" sz="2000" dirty="0" err="1" smtClean="0">
                <a:solidFill>
                  <a:srgbClr val="000000"/>
                </a:solidFill>
              </a:rPr>
              <a:t>fibo</a:t>
            </a:r>
            <a:r>
              <a:rPr lang="en-US" sz="2000" dirty="0" smtClean="0">
                <a:solidFill>
                  <a:srgbClr val="000000"/>
                </a:solidFill>
              </a:rPr>
              <a:t>(n-2);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    max = n;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    return fibs[n];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00125"/>
            <a:ext cx="71374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</a:rPr>
              <a:t>{0 1 1 2 3 5 8 13 21 …} where F(</a:t>
            </a:r>
            <a:r>
              <a:rPr lang="en-US" sz="2800" i="1" dirty="0">
                <a:solidFill>
                  <a:srgbClr val="000000"/>
                </a:solidFill>
              </a:rPr>
              <a:t>n</a:t>
            </a:r>
            <a:r>
              <a:rPr lang="en-US" sz="2800" dirty="0">
                <a:solidFill>
                  <a:srgbClr val="000000"/>
                </a:solidFill>
              </a:rPr>
              <a:t>)=F(</a:t>
            </a:r>
            <a:r>
              <a:rPr lang="en-US" sz="2800" i="1" dirty="0">
                <a:solidFill>
                  <a:srgbClr val="000000"/>
                </a:solidFill>
              </a:rPr>
              <a:t>n</a:t>
            </a:r>
            <a:r>
              <a:rPr lang="en-US" sz="2800" dirty="0">
                <a:solidFill>
                  <a:srgbClr val="000000"/>
                </a:solidFill>
              </a:rPr>
              <a:t>-1)+F(</a:t>
            </a:r>
            <a:r>
              <a:rPr lang="en-US" sz="2800" i="1" dirty="0">
                <a:solidFill>
                  <a:srgbClr val="000000"/>
                </a:solidFill>
              </a:rPr>
              <a:t>n</a:t>
            </a:r>
            <a:r>
              <a:rPr lang="en-US" sz="2800" dirty="0">
                <a:solidFill>
                  <a:srgbClr val="000000"/>
                </a:solidFill>
              </a:rPr>
              <a:t>-2)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0" y="2819400"/>
            <a:ext cx="2438400" cy="1015663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Note</a:t>
            </a:r>
            <a:r>
              <a:rPr lang="en-US" sz="2000" dirty="0" smtClean="0"/>
              <a:t>: </a:t>
            </a:r>
            <a:r>
              <a:rPr lang="en-US" sz="2000" dirty="0"/>
              <a:t>R</a:t>
            </a:r>
            <a:r>
              <a:rPr lang="en-US" sz="2000" dirty="0" smtClean="0"/>
              <a:t>ecursive but avoids  redundant calculations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734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Example: Knapsack Problem</a:t>
            </a:r>
          </a:p>
        </p:txBody>
      </p:sp>
      <p:sp>
        <p:nvSpPr>
          <p:cNvPr id="13315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886200"/>
          </a:xfrm>
        </p:spPr>
        <p:txBody>
          <a:bodyPr/>
          <a:lstStyle/>
          <a:p>
            <a:r>
              <a:rPr lang="en-US" i="1" smtClean="0"/>
              <a:t>Values[v]</a:t>
            </a:r>
            <a:r>
              <a:rPr lang="en-US" smtClean="0"/>
              <a:t> containing values of the N items</a:t>
            </a:r>
          </a:p>
          <a:p>
            <a:r>
              <a:rPr lang="en-US" i="1" smtClean="0"/>
              <a:t>Weights[v]</a:t>
            </a:r>
            <a:r>
              <a:rPr lang="en-US" smtClean="0"/>
              <a:t> contains the weights of the N items</a:t>
            </a:r>
          </a:p>
          <a:p>
            <a:r>
              <a:rPr lang="en-US" i="1" smtClean="0"/>
              <a:t>K</a:t>
            </a:r>
            <a:r>
              <a:rPr lang="en-US" smtClean="0"/>
              <a:t> = knapsack capacity</a:t>
            </a:r>
          </a:p>
          <a:p>
            <a:r>
              <a:rPr lang="en-US" i="1" smtClean="0"/>
              <a:t>dynTable[v][w]</a:t>
            </a:r>
            <a:r>
              <a:rPr lang="en-US" smtClean="0"/>
              <a:t> contains the dynamic algorithm table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455738"/>
            <a:ext cx="8534400" cy="830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A thief enters a house with a knapsack of a particular size. Which items of different values does he choose to fill his knapsack.</a:t>
            </a:r>
          </a:p>
        </p:txBody>
      </p:sp>
      <p:pic>
        <p:nvPicPr>
          <p:cNvPr id="13317" name="Picture 2" descr="http://upload.wikimedia.org/wikipedia/commons/thumb/f/fd/Knapsack.svg/250px-Knapsack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43200"/>
            <a:ext cx="3903663" cy="3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57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</p:spPr>
        <p:txBody>
          <a:bodyPr/>
          <a:lstStyle/>
          <a:p>
            <a:r>
              <a:rPr lang="en-US" dirty="0" err="1" smtClean="0"/>
              <a:t>KnapSack</a:t>
            </a:r>
            <a:r>
              <a:rPr lang="en-US" dirty="0" smtClean="0"/>
              <a:t> Algorithm</a:t>
            </a:r>
          </a:p>
        </p:txBody>
      </p:sp>
      <p:sp>
        <p:nvSpPr>
          <p:cNvPr id="14339" name="Rectangle 5"/>
          <p:cNvSpPr txBox="1">
            <a:spLocks noChangeArrowheads="1"/>
          </p:cNvSpPr>
          <p:nvPr/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393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 err="1">
                <a:latin typeface="Courier New" pitchFamily="49" charset="0"/>
              </a:rPr>
              <a:t>knapSack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[] w,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[] v,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K)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 smtClean="0">
                <a:latin typeface="Courier New" pitchFamily="49" charset="0"/>
              </a:rPr>
              <a:t>{</a:t>
            </a: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[][] </a:t>
            </a:r>
            <a:r>
              <a:rPr lang="en-US" sz="2000" b="1" dirty="0" err="1">
                <a:latin typeface="Courier New" pitchFamily="49" charset="0"/>
              </a:rPr>
              <a:t>dynTable</a:t>
            </a:r>
            <a:r>
              <a:rPr lang="en-US" sz="2000" b="1" dirty="0">
                <a:latin typeface="Courier New" pitchFamily="49" charset="0"/>
              </a:rPr>
              <a:t>[v.length+1][K];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for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w = 0 to K) a[0][w] = 0;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for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v=1; v&lt;=</a:t>
            </a:r>
            <a:r>
              <a:rPr lang="en-US" sz="2000" b="1" dirty="0" err="1">
                <a:latin typeface="Courier New" pitchFamily="49" charset="0"/>
              </a:rPr>
              <a:t>v.length</a:t>
            </a:r>
            <a:r>
              <a:rPr lang="en-US" sz="2000" b="1" dirty="0">
                <a:latin typeface="Courier New" pitchFamily="49" charset="0"/>
              </a:rPr>
              <a:t>; v++)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	for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w=0; w&lt;W; w++)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	{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dyn</a:t>
            </a:r>
            <a:r>
              <a:rPr lang="en-US" sz="2000" b="1" dirty="0">
                <a:latin typeface="Courier New" pitchFamily="49" charset="0"/>
              </a:rPr>
              <a:t>[v][w] = </a:t>
            </a:r>
            <a:r>
              <a:rPr lang="en-US" sz="2000" b="1" dirty="0" err="1">
                <a:latin typeface="Courier New" pitchFamily="49" charset="0"/>
              </a:rPr>
              <a:t>dynTable</a:t>
            </a:r>
            <a:r>
              <a:rPr lang="en-US" sz="2000" b="1" dirty="0">
                <a:latin typeface="Courier New" pitchFamily="49" charset="0"/>
              </a:rPr>
              <a:t>[v-1][w];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// Copy up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		</a:t>
            </a:r>
            <a:r>
              <a:rPr lang="en-US" sz="2000" b="1" dirty="0">
                <a:latin typeface="Courier New" pitchFamily="49" charset="0"/>
              </a:rPr>
              <a:t>if (w[v] &lt;= w &amp;&amp; )</a:t>
            </a:r>
            <a:endParaRPr lang="en-US" sz="2000" dirty="0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		   </a:t>
            </a:r>
            <a:r>
              <a:rPr lang="en-US" sz="2000" b="1" dirty="0" err="1">
                <a:latin typeface="Courier New" pitchFamily="49" charset="0"/>
              </a:rPr>
              <a:t>dynTable</a:t>
            </a:r>
            <a:r>
              <a:rPr lang="en-US" sz="2000" b="1" dirty="0">
                <a:latin typeface="Courier New" pitchFamily="49" charset="0"/>
              </a:rPr>
              <a:t>[v][w] =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// Try for better choice</a:t>
            </a:r>
            <a:r>
              <a:rPr lang="en-US" sz="2000" b="1" dirty="0">
                <a:latin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Math.max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dynTable</a:t>
            </a:r>
            <a:r>
              <a:rPr lang="en-US" sz="2000" b="1" dirty="0">
                <a:latin typeface="Courier New" pitchFamily="49" charset="0"/>
              </a:rPr>
              <a:t>[v][w],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>
                <a:latin typeface="Courier New" pitchFamily="49" charset="0"/>
              </a:rPr>
              <a:t>values[v]+</a:t>
            </a:r>
            <a:r>
              <a:rPr lang="en-US" sz="2000" b="1" dirty="0" err="1">
                <a:latin typeface="Courier New" pitchFamily="49" charset="0"/>
              </a:rPr>
              <a:t>dynTable</a:t>
            </a:r>
            <a:r>
              <a:rPr lang="en-US" sz="2000" b="1" dirty="0">
                <a:latin typeface="Courier New" pitchFamily="49" charset="0"/>
              </a:rPr>
              <a:t>[v-1,w-weights[v]]);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latin typeface="Courier New" pitchFamily="49" charset="0"/>
              </a:rPr>
              <a:t>return </a:t>
            </a:r>
            <a:r>
              <a:rPr lang="en-US" sz="2000" b="1" dirty="0" err="1">
                <a:latin typeface="Courier New" pitchFamily="49" charset="0"/>
              </a:rPr>
              <a:t>dynTable</a:t>
            </a:r>
            <a:r>
              <a:rPr lang="en-US" sz="2000" b="1" dirty="0">
                <a:latin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</a:rPr>
              <a:t>N,W</a:t>
            </a:r>
            <a:r>
              <a:rPr lang="en-US" sz="2000" b="1" dirty="0">
                <a:latin typeface="Courier New" pitchFamily="49" charset="0"/>
              </a:rPr>
              <a:t>];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6320135"/>
            <a:ext cx="8297528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Note: Row for each item to consider; column for integer weights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517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Knapsack Example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00038556"/>
              </p:ext>
            </p:extLst>
          </p:nvPr>
        </p:nvGraphicFramePr>
        <p:xfrm>
          <a:off x="685806" y="2737920"/>
          <a:ext cx="7619994" cy="404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333"/>
                <a:gridCol w="423333"/>
                <a:gridCol w="423333"/>
                <a:gridCol w="423333"/>
                <a:gridCol w="423333"/>
                <a:gridCol w="423333"/>
                <a:gridCol w="423333"/>
                <a:gridCol w="423333"/>
                <a:gridCol w="423333"/>
                <a:gridCol w="423333"/>
                <a:gridCol w="423333"/>
                <a:gridCol w="423333"/>
                <a:gridCol w="423333"/>
                <a:gridCol w="423333"/>
                <a:gridCol w="423333"/>
                <a:gridCol w="423333"/>
                <a:gridCol w="423333"/>
                <a:gridCol w="423333"/>
              </a:tblGrid>
              <a:tr h="3708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 gridSpan="17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Weight</a:t>
                      </a:r>
                      <a:endParaRPr lang="en-US" sz="1800" dirty="0"/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80">
                <a:tc rowSpan="7"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b="1" dirty="0" smtClean="0"/>
                        <a:t>I</a:t>
                      </a:r>
                      <a:br>
                        <a:rPr lang="en-US" sz="1800" b="1" dirty="0" smtClean="0"/>
                      </a:br>
                      <a:r>
                        <a:rPr lang="en-US" sz="1800" b="1" dirty="0" smtClean="0"/>
                        <a:t>T</a:t>
                      </a:r>
                      <a:br>
                        <a:rPr lang="en-US" sz="1800" b="1" dirty="0" smtClean="0"/>
                      </a:br>
                      <a:r>
                        <a:rPr lang="en-US" sz="1800" b="1" dirty="0" err="1" smtClean="0"/>
                        <a:t>EM</a:t>
                      </a:r>
                      <a:endParaRPr lang="en-US" sz="1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25" marB="4572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22</a:t>
                      </a:r>
                      <a:endParaRPr lang="en-US" sz="1800" b="1" dirty="0"/>
                    </a:p>
                  </a:txBody>
                  <a:tcPr marT="45725" marB="4572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813122"/>
              </p:ext>
            </p:extLst>
          </p:nvPr>
        </p:nvGraphicFramePr>
        <p:xfrm>
          <a:off x="1295401" y="1524000"/>
          <a:ext cx="6095999" cy="1112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751114"/>
                <a:gridCol w="870857"/>
                <a:gridCol w="870857"/>
                <a:gridCol w="870857"/>
                <a:gridCol w="870857"/>
                <a:gridCol w="870857"/>
              </a:tblGrid>
              <a:tr h="3709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Weights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?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Values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?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24400" y="76200"/>
            <a:ext cx="4343400" cy="8679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/>
              <a:t>Goal:</a:t>
            </a:r>
            <a:r>
              <a:rPr lang="en-US" sz="2800" dirty="0"/>
              <a:t> Maximum profit with a 15kg knapsack?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986135"/>
            <a:ext cx="802681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Array cells represent value stuffed into knapsack of that weight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758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Example: Minimum Edit Distance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9530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400" b="1" dirty="0" smtClean="0"/>
              <a:t>Problem</a:t>
            </a:r>
            <a:r>
              <a:rPr lang="en-US" sz="2400" dirty="0" smtClean="0"/>
              <a:t>: How can we measure how different one word is from another word (</a:t>
            </a:r>
            <a:r>
              <a:rPr lang="en-US" sz="2400" dirty="0" err="1" smtClean="0"/>
              <a:t>ie</a:t>
            </a:r>
            <a:r>
              <a:rPr lang="en-US" sz="2400" dirty="0" smtClean="0"/>
              <a:t> spell checker)?</a:t>
            </a:r>
          </a:p>
          <a:p>
            <a:pPr lvl="1" eaLnBrk="1" hangingPunct="1"/>
            <a:r>
              <a:rPr lang="en-US" sz="2200" dirty="0" smtClean="0"/>
              <a:t>How many operations will transform one word into another?</a:t>
            </a:r>
          </a:p>
          <a:p>
            <a:pPr lvl="1" eaLnBrk="1" hangingPunct="1"/>
            <a:r>
              <a:rPr lang="en-US" sz="2200" i="1" dirty="0" smtClean="0"/>
              <a:t>Examples:</a:t>
            </a:r>
            <a:r>
              <a:rPr lang="en-US" sz="2200" dirty="0" smtClean="0"/>
              <a:t> </a:t>
            </a:r>
            <a:r>
              <a:rPr lang="en-US" sz="2200" dirty="0" err="1" smtClean="0"/>
              <a:t>caat</a:t>
            </a:r>
            <a:r>
              <a:rPr lang="en-US" sz="2200" dirty="0" smtClean="0"/>
              <a:t> --&gt; cat, </a:t>
            </a:r>
            <a:r>
              <a:rPr lang="en-US" sz="2200" dirty="0" err="1" smtClean="0"/>
              <a:t>fplc</a:t>
            </a:r>
            <a:r>
              <a:rPr lang="en-US" sz="2200" dirty="0" smtClean="0"/>
              <a:t> --&gt; fireplace</a:t>
            </a:r>
          </a:p>
          <a:p>
            <a:pPr eaLnBrk="1" hangingPunct="1"/>
            <a:r>
              <a:rPr lang="en-US" sz="2400" b="1" dirty="0" smtClean="0"/>
              <a:t>Definition</a:t>
            </a:r>
            <a:r>
              <a:rPr lang="en-US" sz="2400" dirty="0" smtClean="0">
                <a:solidFill>
                  <a:schemeClr val="folHlink"/>
                </a:solidFill>
              </a:rPr>
              <a:t>: </a:t>
            </a:r>
          </a:p>
          <a:p>
            <a:pPr lvl="1" eaLnBrk="1" hangingPunct="1"/>
            <a:r>
              <a:rPr lang="en-US" sz="2200" i="1" dirty="0" err="1" smtClean="0"/>
              <a:t>Levenshtein</a:t>
            </a:r>
            <a:r>
              <a:rPr lang="en-US" sz="2200" i="1" dirty="0" smtClean="0"/>
              <a:t> distance: </a:t>
            </a:r>
            <a:r>
              <a:rPr lang="en-US" sz="2200" dirty="0" smtClean="0"/>
              <a:t>smallest number of insertion, deletion, or substitution operations to transform one string into another</a:t>
            </a:r>
          </a:p>
          <a:p>
            <a:pPr lvl="1" eaLnBrk="1" hangingPunct="1"/>
            <a:r>
              <a:rPr lang="en-US" sz="2200" dirty="0" smtClean="0"/>
              <a:t>Each insertion, deletion, or substitution is one operation, with a cost of 1.</a:t>
            </a:r>
          </a:p>
          <a:p>
            <a:pPr eaLnBrk="1" hangingPunct="1"/>
            <a:r>
              <a:rPr lang="en-US" sz="2400" dirty="0" smtClean="0"/>
              <a:t>Requires a two dimension array</a:t>
            </a:r>
          </a:p>
          <a:p>
            <a:pPr lvl="1" eaLnBrk="1" hangingPunct="1"/>
            <a:r>
              <a:rPr lang="en-US" sz="2200" b="1" dirty="0" smtClean="0"/>
              <a:t>Rows:</a:t>
            </a:r>
            <a:r>
              <a:rPr lang="en-US" sz="2200" dirty="0" smtClean="0"/>
              <a:t> source word positions, </a:t>
            </a:r>
            <a:r>
              <a:rPr lang="en-US" sz="2200" b="1" dirty="0" smtClean="0"/>
              <a:t>Columns:</a:t>
            </a:r>
            <a:r>
              <a:rPr lang="en-US" sz="2200" dirty="0" smtClean="0"/>
              <a:t> spelled word positions</a:t>
            </a:r>
          </a:p>
          <a:p>
            <a:pPr lvl="1" eaLnBrk="1" hangingPunct="1"/>
            <a:r>
              <a:rPr lang="en-US" sz="2200" dirty="0" smtClean="0"/>
              <a:t>Cells: distance[r][c] is the distance (cost) up to that point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05000" y="6096000"/>
            <a:ext cx="5375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A useful dynamic programming algorithm</a:t>
            </a:r>
          </a:p>
        </p:txBody>
      </p:sp>
    </p:spTree>
    <p:extLst>
      <p:ext uri="{BB962C8B-B14F-4D97-AF65-F5344CB8AC3E}">
        <p14:creationId xmlns:p14="http://schemas.microsoft.com/office/powerpoint/2010/main" val="234585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61975"/>
            <a:ext cx="8458200" cy="657225"/>
          </a:xfrm>
        </p:spPr>
        <p:txBody>
          <a:bodyPr/>
          <a:lstStyle/>
          <a:p>
            <a:pPr eaLnBrk="1" hangingPunct="1"/>
            <a:r>
              <a:rPr lang="en-US" dirty="0" smtClean="0"/>
              <a:t>Minimum Edit Distance</a:t>
            </a:r>
            <a:r>
              <a:rPr lang="en-US" dirty="0" smtClean="0"/>
              <a:t> </a:t>
            </a:r>
            <a:r>
              <a:rPr lang="en-US" dirty="0" smtClean="0"/>
              <a:t>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458200" cy="2743200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dirty="0" smtClean="0"/>
              <a:t>FOR </a:t>
            </a:r>
            <a:r>
              <a:rPr lang="en-US" sz="2800" dirty="0" smtClean="0"/>
              <a:t>unrecognized words or those out of context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b="1" dirty="0" smtClean="0"/>
              <a:t>    Generate a list of candidates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Those that differ by a one step transformation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Those that exist in the lexicon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dirty="0" smtClean="0"/>
              <a:t>Order possibilities using language-based statistics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b="1" dirty="0" smtClean="0"/>
              <a:t>RETURN</a:t>
            </a:r>
            <a:r>
              <a:rPr lang="en-US" dirty="0" smtClean="0"/>
              <a:t> most likely word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5218093"/>
            <a:ext cx="8686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Note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: We could extend the algorithm to consider multiple transformations when we cannot find a single step solution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6600" y="1244025"/>
            <a:ext cx="1814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Overview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1232</TotalTime>
  <Words>2419</Words>
  <Application>Microsoft Office PowerPoint</Application>
  <PresentationFormat>On-screen Show (4:3)</PresentationFormat>
  <Paragraphs>1023</Paragraphs>
  <Slides>36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Trek</vt:lpstr>
      <vt:lpstr>Equation</vt:lpstr>
      <vt:lpstr>Dynamic Programming</vt:lpstr>
      <vt:lpstr>Implementation approaches </vt:lpstr>
      <vt:lpstr>Algorithm Differences</vt:lpstr>
      <vt:lpstr>Fibonacci Sequence</vt:lpstr>
      <vt:lpstr>Example: Knapsack Problem</vt:lpstr>
      <vt:lpstr>KnapSack Algorithm</vt:lpstr>
      <vt:lpstr>Knapsack Example</vt:lpstr>
      <vt:lpstr>Example: Minimum Edit Distance</vt:lpstr>
      <vt:lpstr>Minimum Edit Distance Algorithm</vt:lpstr>
      <vt:lpstr>Spelling Error Types</vt:lpstr>
      <vt:lpstr>Example</vt:lpstr>
      <vt:lpstr>Pseudo Code (minDistance(target, source))</vt:lpstr>
      <vt:lpstr>Example</vt:lpstr>
      <vt:lpstr>Example</vt:lpstr>
      <vt:lpstr>Example</vt:lpstr>
      <vt:lpstr>Example</vt:lpstr>
      <vt:lpstr>Example</vt:lpstr>
      <vt:lpstr>Example</vt:lpstr>
      <vt:lpstr>Another Example</vt:lpstr>
      <vt:lpstr>Comparing Audio Frames</vt:lpstr>
      <vt:lpstr>Does Minimum Edit Distance Apply?</vt:lpstr>
      <vt:lpstr>Dynamic Time Warping</vt:lpstr>
      <vt:lpstr>Dynamic Time Warping (DTW) Overview</vt:lpstr>
      <vt:lpstr>Assumptions</vt:lpstr>
      <vt:lpstr>Algorithm Efficiency</vt:lpstr>
      <vt:lpstr>Don’t Fill in all of the Cells</vt:lpstr>
      <vt:lpstr>The Multilevel Approach</vt:lpstr>
      <vt:lpstr>Dynamic Time Warping Termination</vt:lpstr>
      <vt:lpstr>Frame transition cost heuristics</vt:lpstr>
      <vt:lpstr>Dynamic Time Warping (DTW) metrics</vt:lpstr>
      <vt:lpstr>PowerPoint Presentation</vt:lpstr>
      <vt:lpstr>PowerPoint Presentation</vt:lpstr>
      <vt:lpstr>PowerPoint Presentation</vt:lpstr>
      <vt:lpstr>Singularities</vt:lpstr>
      <vt:lpstr>Possible Preprocessing</vt:lpstr>
      <vt:lpstr>PSOLA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Audio Frames</dc:title>
  <dc:creator>Dan Harvey</dc:creator>
  <cp:lastModifiedBy>Southern Oregon University</cp:lastModifiedBy>
  <cp:revision>68</cp:revision>
  <dcterms:created xsi:type="dcterms:W3CDTF">2006-08-16T00:00:00Z</dcterms:created>
  <dcterms:modified xsi:type="dcterms:W3CDTF">2015-02-25T20:37:59Z</dcterms:modified>
</cp:coreProperties>
</file>