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8" r:id="rId1"/>
  </p:sldMasterIdLst>
  <p:notesMasterIdLst>
    <p:notesMasterId r:id="rId53"/>
  </p:notesMasterIdLst>
  <p:sldIdLst>
    <p:sldId id="394" r:id="rId2"/>
    <p:sldId id="400" r:id="rId3"/>
    <p:sldId id="395" r:id="rId4"/>
    <p:sldId id="421" r:id="rId5"/>
    <p:sldId id="419" r:id="rId6"/>
    <p:sldId id="416" r:id="rId7"/>
    <p:sldId id="325" r:id="rId8"/>
    <p:sldId id="422" r:id="rId9"/>
    <p:sldId id="352" r:id="rId10"/>
    <p:sldId id="353" r:id="rId11"/>
    <p:sldId id="354" r:id="rId12"/>
    <p:sldId id="340" r:id="rId13"/>
    <p:sldId id="341" r:id="rId14"/>
    <p:sldId id="342" r:id="rId15"/>
    <p:sldId id="351" r:id="rId16"/>
    <p:sldId id="319" r:id="rId17"/>
    <p:sldId id="326" r:id="rId18"/>
    <p:sldId id="328" r:id="rId19"/>
    <p:sldId id="349" r:id="rId20"/>
    <p:sldId id="350" r:id="rId21"/>
    <p:sldId id="330" r:id="rId22"/>
    <p:sldId id="303" r:id="rId23"/>
    <p:sldId id="304" r:id="rId24"/>
    <p:sldId id="344" r:id="rId25"/>
    <p:sldId id="305" r:id="rId26"/>
    <p:sldId id="306" r:id="rId27"/>
    <p:sldId id="339" r:id="rId28"/>
    <p:sldId id="355" r:id="rId29"/>
    <p:sldId id="309" r:id="rId30"/>
    <p:sldId id="310" r:id="rId31"/>
    <p:sldId id="356" r:id="rId32"/>
    <p:sldId id="312" r:id="rId33"/>
    <p:sldId id="313" r:id="rId34"/>
    <p:sldId id="314" r:id="rId35"/>
    <p:sldId id="315" r:id="rId36"/>
    <p:sldId id="316" r:id="rId37"/>
    <p:sldId id="424" r:id="rId38"/>
    <p:sldId id="414" r:id="rId39"/>
    <p:sldId id="415" r:id="rId40"/>
    <p:sldId id="417" r:id="rId41"/>
    <p:sldId id="418" r:id="rId42"/>
    <p:sldId id="401" r:id="rId43"/>
    <p:sldId id="402" r:id="rId44"/>
    <p:sldId id="411" r:id="rId45"/>
    <p:sldId id="412" r:id="rId46"/>
    <p:sldId id="403" r:id="rId47"/>
    <p:sldId id="408" r:id="rId48"/>
    <p:sldId id="274" r:id="rId49"/>
    <p:sldId id="275" r:id="rId50"/>
    <p:sldId id="423" r:id="rId51"/>
    <p:sldId id="281"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79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4AE8F2B-A5AC-474D-A199-37358568E1DF}" type="datetimeFigureOut">
              <a:rPr lang="en-US"/>
              <a:pPr>
                <a:defRPr/>
              </a:pPr>
              <a:t>3/7/2015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A767F0B-7A32-49D1-B17C-9A96D154966D}" type="slidenum">
              <a:rPr lang="en-US"/>
              <a:pPr>
                <a:defRPr/>
              </a:pPr>
              <a:t>‹#›</a:t>
            </a:fld>
            <a:endParaRPr lang="en-US"/>
          </a:p>
        </p:txBody>
      </p:sp>
    </p:spTree>
    <p:extLst>
      <p:ext uri="{BB962C8B-B14F-4D97-AF65-F5344CB8AC3E}">
        <p14:creationId xmlns:p14="http://schemas.microsoft.com/office/powerpoint/2010/main" val="20559743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8EA4C1-DFCE-44E0-9950-683AACC17E56}" type="slidenum">
              <a:rPr lang="en-US" altLang="en-US"/>
              <a:pPr/>
              <a:t>1</a:t>
            </a:fld>
            <a:endParaRPr lang="en-US" altLang="en-US"/>
          </a:p>
        </p:txBody>
      </p:sp>
      <p:sp>
        <p:nvSpPr>
          <p:cNvPr id="258050" name="Rectangle 2"/>
          <p:cNvSpPr>
            <a:spLocks noGrp="1" noRot="1" noChangeAspect="1" noChangeArrowheads="1" noTextEdit="1"/>
          </p:cNvSpPr>
          <p:nvPr>
            <p:ph type="sldImg"/>
          </p:nvPr>
        </p:nvSpPr>
        <p:spPr>
          <a:xfrm>
            <a:off x="1154113" y="692150"/>
            <a:ext cx="4549775" cy="3413125"/>
          </a:xfrm>
          <a:ln/>
        </p:spPr>
      </p:sp>
      <p:sp>
        <p:nvSpPr>
          <p:cNvPr id="258051" name="Rectangle 3"/>
          <p:cNvSpPr>
            <a:spLocks noGrp="1" noChangeArrowheads="1"/>
          </p:cNvSpPr>
          <p:nvPr>
            <p:ph type="body" idx="1"/>
          </p:nvPr>
        </p:nvSpPr>
        <p:spPr>
          <a:xfrm>
            <a:off x="912813" y="4343798"/>
            <a:ext cx="5030107" cy="4111625"/>
          </a:xfrm>
        </p:spPr>
        <p:txBody>
          <a:bodyPr/>
          <a:lstStyle/>
          <a:p>
            <a:endParaRPr lang="nl-NL"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F5865E9-12CE-4A52-96D3-6C9158CE793D}" type="slidenum">
              <a:rPr lang="en-US" smtClean="0">
                <a:solidFill>
                  <a:prstClr val="black"/>
                </a:solidFill>
              </a:rPr>
              <a:pPr>
                <a:defRPr/>
              </a:pPr>
              <a:t>22</a:t>
            </a:fld>
            <a:endParaRPr lang="en-US" smtClean="0">
              <a:solidFill>
                <a:prstClr val="black"/>
              </a:solidFill>
            </a:endParaRPr>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EED9A3C-0A21-44F0-9FAD-B9EAC7D7E7A8}" type="slidenum">
              <a:rPr lang="en-US" smtClean="0">
                <a:solidFill>
                  <a:prstClr val="black"/>
                </a:solidFill>
              </a:rPr>
              <a:pPr>
                <a:defRPr/>
              </a:pPr>
              <a:t>23</a:t>
            </a:fld>
            <a:endParaRPr lang="en-US" smtClean="0">
              <a:solidFill>
                <a:prstClr val="black"/>
              </a:solidFill>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7809485-2AF7-464D-BEB1-28CC49E3198D}" type="slidenum">
              <a:rPr lang="en-US" smtClean="0">
                <a:solidFill>
                  <a:prstClr val="black"/>
                </a:solidFill>
              </a:rPr>
              <a:pPr>
                <a:defRPr/>
              </a:pPr>
              <a:t>26</a:t>
            </a:fld>
            <a:endParaRPr lang="en-US" smtClean="0">
              <a:solidFill>
                <a:prstClr val="black"/>
              </a:solidFill>
            </a:endParaRPr>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7AE254F-7B54-4A9D-8B5E-47666DC508E4}" type="slidenum">
              <a:rPr lang="en-US" smtClean="0">
                <a:solidFill>
                  <a:prstClr val="black"/>
                </a:solidFill>
              </a:rPr>
              <a:pPr>
                <a:defRPr/>
              </a:pPr>
              <a:t>27</a:t>
            </a:fld>
            <a:endParaRPr lang="en-US" smtClean="0">
              <a:solidFill>
                <a:prstClr val="black"/>
              </a:solidFill>
            </a:endParaRPr>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8DEECF2-E6E4-4E12-9C38-5AB729C410E4}" type="slidenum">
              <a:rPr lang="en-US" smtClean="0">
                <a:solidFill>
                  <a:prstClr val="black"/>
                </a:solidFill>
              </a:rPr>
              <a:pPr>
                <a:defRPr/>
              </a:pPr>
              <a:t>29</a:t>
            </a:fld>
            <a:endParaRPr lang="en-US" smtClean="0">
              <a:solidFill>
                <a:prstClr val="black"/>
              </a:solidFill>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6AA4CAE-2CBD-4BAC-A64C-8CC8DA6084D1}" type="slidenum">
              <a:rPr lang="en-US" smtClean="0">
                <a:solidFill>
                  <a:prstClr val="black"/>
                </a:solidFill>
              </a:rPr>
              <a:pPr>
                <a:defRPr/>
              </a:pPr>
              <a:t>30</a:t>
            </a:fld>
            <a:endParaRPr lang="en-US" smtClean="0">
              <a:solidFill>
                <a:prstClr val="black"/>
              </a:solidFill>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A8DC1C8-8827-4B27-B264-3BA71AF12DFD}" type="slidenum">
              <a:rPr lang="en-US" smtClean="0">
                <a:solidFill>
                  <a:prstClr val="black"/>
                </a:solidFill>
              </a:rPr>
              <a:pPr>
                <a:defRPr/>
              </a:pPr>
              <a:t>32</a:t>
            </a:fld>
            <a:endParaRPr lang="en-US" smtClean="0">
              <a:solidFill>
                <a:prstClr val="black"/>
              </a:solidFill>
            </a:endParaRPr>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E0E3C7D-E8A8-4311-8595-5D64142CFB96}" type="slidenum">
              <a:rPr lang="en-US" smtClean="0">
                <a:solidFill>
                  <a:prstClr val="black"/>
                </a:solidFill>
              </a:rPr>
              <a:pPr>
                <a:defRPr/>
              </a:pPr>
              <a:t>33</a:t>
            </a:fld>
            <a:endParaRPr lang="en-US" smtClean="0">
              <a:solidFill>
                <a:prstClr val="black"/>
              </a:solidFill>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3115770-8F5C-42FE-A0C3-E8DB01F28463}" type="slidenum">
              <a:rPr lang="en-US" smtClean="0">
                <a:solidFill>
                  <a:prstClr val="black"/>
                </a:solidFill>
              </a:rPr>
              <a:pPr>
                <a:defRPr/>
              </a:pPr>
              <a:t>34</a:t>
            </a:fld>
            <a:endParaRPr lang="en-US" smtClean="0">
              <a:solidFill>
                <a:prstClr val="black"/>
              </a:solidFill>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2ABDAC7-8821-4FA7-BCC4-244AEF61144C}" type="slidenum">
              <a:rPr lang="en-US" smtClean="0">
                <a:solidFill>
                  <a:prstClr val="black"/>
                </a:solidFill>
              </a:rPr>
              <a:pPr>
                <a:defRPr/>
              </a:pPr>
              <a:t>35</a:t>
            </a:fld>
            <a:endParaRPr lang="en-US" smtClean="0">
              <a:solidFill>
                <a:prstClr val="black"/>
              </a:solidFill>
            </a:endParaRPr>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9622FB-E625-4C59-9D62-552B86A1BB1E}" type="slidenum">
              <a:rPr lang="en-US" altLang="en-US"/>
              <a:pPr/>
              <a:t>3</a:t>
            </a:fld>
            <a:endParaRPr lang="en-US" altLang="en-US"/>
          </a:p>
        </p:txBody>
      </p:sp>
      <p:sp>
        <p:nvSpPr>
          <p:cNvPr id="260098" name="Rectangle 2"/>
          <p:cNvSpPr>
            <a:spLocks noGrp="1" noRot="1" noChangeAspect="1" noChangeArrowheads="1" noTextEdit="1"/>
          </p:cNvSpPr>
          <p:nvPr>
            <p:ph type="sldImg"/>
          </p:nvPr>
        </p:nvSpPr>
        <p:spPr>
          <a:xfrm>
            <a:off x="1154113" y="692150"/>
            <a:ext cx="4549775" cy="3413125"/>
          </a:xfrm>
          <a:ln/>
        </p:spPr>
      </p:sp>
      <p:sp>
        <p:nvSpPr>
          <p:cNvPr id="260099" name="Rectangle 3"/>
          <p:cNvSpPr>
            <a:spLocks noGrp="1" noChangeArrowheads="1"/>
          </p:cNvSpPr>
          <p:nvPr>
            <p:ph type="body" idx="1"/>
          </p:nvPr>
        </p:nvSpPr>
        <p:spPr>
          <a:xfrm>
            <a:off x="912813" y="4343798"/>
            <a:ext cx="5030107" cy="4111625"/>
          </a:xfrm>
        </p:spPr>
        <p:txBody>
          <a:bodyPr/>
          <a:lstStyle/>
          <a:p>
            <a:endParaRPr lang="nl-NL"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9BE8E6F-8C8D-4FA6-B005-C9720D99A6D7}" type="slidenum">
              <a:rPr lang="en-US" smtClean="0">
                <a:solidFill>
                  <a:prstClr val="black"/>
                </a:solidFill>
              </a:rPr>
              <a:pPr>
                <a:defRPr/>
              </a:pPr>
              <a:t>36</a:t>
            </a:fld>
            <a:endParaRPr lang="en-US" smtClean="0">
              <a:solidFill>
                <a:prstClr val="black"/>
              </a:solidFill>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89F6987-4BD0-408B-92BF-A6441693A850}" type="slidenum">
              <a:rPr lang="en-US" smtClean="0">
                <a:solidFill>
                  <a:srgbClr val="000000"/>
                </a:solidFill>
                <a:latin typeface="Arial" charset="0"/>
              </a:rPr>
              <a:pPr fontAlgn="base">
                <a:spcBef>
                  <a:spcPct val="0"/>
                </a:spcBef>
                <a:spcAft>
                  <a:spcPct val="0"/>
                </a:spcAft>
                <a:defRPr/>
              </a:pPr>
              <a:t>12</a:t>
            </a:fld>
            <a:endParaRPr lang="en-US" smtClean="0">
              <a:solidFill>
                <a:srgbClr val="000000"/>
              </a:solidFill>
              <a:latin typeface="Arial" charset="0"/>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D10E376-C7D7-4ADB-A256-D76950255522}" type="slidenum">
              <a:rPr lang="en-US" smtClean="0">
                <a:solidFill>
                  <a:srgbClr val="000000"/>
                </a:solidFill>
                <a:latin typeface="Arial" charset="0"/>
              </a:rPr>
              <a:pPr fontAlgn="base">
                <a:spcBef>
                  <a:spcPct val="0"/>
                </a:spcBef>
                <a:spcAft>
                  <a:spcPct val="0"/>
                </a:spcAft>
                <a:defRPr/>
              </a:pPr>
              <a:t>13</a:t>
            </a:fld>
            <a:endParaRPr lang="en-US" smtClean="0">
              <a:solidFill>
                <a:srgbClr val="000000"/>
              </a:solidFill>
              <a:latin typeface="Arial" charset="0"/>
            </a:endParaRPr>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3BE288E-6E08-47DA-B59A-502C77678AC0}" type="slidenum">
              <a:rPr lang="en-US" smtClean="0">
                <a:solidFill>
                  <a:srgbClr val="000000"/>
                </a:solidFill>
                <a:latin typeface="Arial" charset="0"/>
              </a:rPr>
              <a:pPr fontAlgn="base">
                <a:spcBef>
                  <a:spcPct val="0"/>
                </a:spcBef>
                <a:spcAft>
                  <a:spcPct val="0"/>
                </a:spcAft>
                <a:defRPr/>
              </a:pPr>
              <a:t>14</a:t>
            </a:fld>
            <a:endParaRPr lang="en-US" smtClean="0">
              <a:solidFill>
                <a:srgbClr val="000000"/>
              </a:solidFill>
              <a:latin typeface="Arial" charset="0"/>
            </a:endParaRPr>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6883B00-2B2B-4FD0-9866-76C7EF91B779}" type="slidenum">
              <a:rPr lang="en-US" smtClean="0">
                <a:solidFill>
                  <a:srgbClr val="000000"/>
                </a:solidFill>
                <a:latin typeface="Arial" charset="0"/>
              </a:rPr>
              <a:pPr fontAlgn="base">
                <a:spcBef>
                  <a:spcPct val="0"/>
                </a:spcBef>
                <a:spcAft>
                  <a:spcPct val="0"/>
                </a:spcAft>
                <a:defRPr/>
              </a:pPr>
              <a:t>15</a:t>
            </a:fld>
            <a:endParaRPr lang="en-US" smtClean="0">
              <a:solidFill>
                <a:srgbClr val="000000"/>
              </a:solidFill>
              <a:latin typeface="Arial" charset="0"/>
            </a:endParaRPr>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547CCE0-0003-40F4-8B52-38902323985F}" type="slidenum">
              <a:rPr lang="en-US" smtClean="0">
                <a:solidFill>
                  <a:prstClr val="black"/>
                </a:solidFill>
              </a:rPr>
              <a:pPr>
                <a:defRPr/>
              </a:pPr>
              <a:t>16</a:t>
            </a:fld>
            <a:endParaRPr lang="en-US" smtClean="0">
              <a:solidFill>
                <a:prstClr val="black"/>
              </a:solidFill>
            </a:endParaRPr>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7DD03CB-5C13-4593-86B0-5DB5241146E1}" type="slidenum">
              <a:rPr lang="en-US" smtClean="0">
                <a:solidFill>
                  <a:prstClr val="black"/>
                </a:solidFill>
              </a:rPr>
              <a:pPr>
                <a:defRPr/>
              </a:pPr>
              <a:t>17</a:t>
            </a:fld>
            <a:endParaRPr lang="en-US" smtClean="0">
              <a:solidFill>
                <a:prstClr val="black"/>
              </a:solidFill>
            </a:endParaRPr>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D15A140-39CA-40CD-B9A1-49C9FC312650}" type="slidenum">
              <a:rPr lang="en-US" smtClean="0">
                <a:solidFill>
                  <a:prstClr val="black"/>
                </a:solidFill>
              </a:rPr>
              <a:pPr>
                <a:defRPr/>
              </a:pPr>
              <a:t>18</a:t>
            </a:fld>
            <a:endParaRPr lang="en-US" smtClean="0">
              <a:solidFill>
                <a:prstClr val="black"/>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pPr>
              <a:defRPr/>
            </a:pPr>
            <a:endParaRPr lang="en-US"/>
          </a:p>
        </p:txBody>
      </p:sp>
      <p:sp>
        <p:nvSpPr>
          <p:cNvPr id="2" name="Footer Placeholder 1"/>
          <p:cNvSpPr>
            <a:spLocks noGrp="1"/>
          </p:cNvSpPr>
          <p:nvPr>
            <p:ph type="ftr" sz="quarter" idx="11"/>
          </p:nvPr>
        </p:nvSpPr>
        <p:spPr/>
        <p:txBody>
          <a:bodyPr/>
          <a:lstStyle/>
          <a:p>
            <a:pPr>
              <a:defRPr/>
            </a:pPr>
            <a:endParaRPr lang="en-US"/>
          </a:p>
        </p:txBody>
      </p:sp>
      <p:sp>
        <p:nvSpPr>
          <p:cNvPr id="15" name="Slide Number Placeholder 14"/>
          <p:cNvSpPr>
            <a:spLocks noGrp="1"/>
          </p:cNvSpPr>
          <p:nvPr>
            <p:ph type="sldNum" sz="quarter" idx="12"/>
          </p:nvPr>
        </p:nvSpPr>
        <p:spPr>
          <a:xfrm>
            <a:off x="8229600" y="6473952"/>
            <a:ext cx="758952" cy="246888"/>
          </a:xfrm>
        </p:spPr>
        <p:txBody>
          <a:bodyPr/>
          <a:lstStyle/>
          <a:p>
            <a:pPr>
              <a:defRPr/>
            </a:pPr>
            <a:fld id="{21935101-BA8B-4776-8B05-52497566E20D}"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22D6060-C85C-4C3D-8347-A2920564AF82}"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9F8125E-8F46-4F55-A2B0-080C3E5ABA1B}"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a:defRPr>
                <a:cs typeface="Arial" charset="0"/>
              </a:defRPr>
            </a:lvl1pPr>
          </a:lstStyle>
          <a:p>
            <a:pPr>
              <a:defRPr/>
            </a:pPr>
            <a:endParaRPr lang="en-US"/>
          </a:p>
        </p:txBody>
      </p:sp>
      <p:sp>
        <p:nvSpPr>
          <p:cNvPr id="7" name="Footer Placeholder 6"/>
          <p:cNvSpPr>
            <a:spLocks noGrp="1"/>
          </p:cNvSpPr>
          <p:nvPr>
            <p:ph type="ftr" sz="quarter" idx="11"/>
          </p:nvPr>
        </p:nvSpPr>
        <p:spPr/>
        <p:txBody>
          <a:bodyPr/>
          <a:lstStyle>
            <a:lvl1pPr>
              <a:defRPr>
                <a:cs typeface="Arial" charset="0"/>
              </a:defRPr>
            </a:lvl1pPr>
          </a:lstStyle>
          <a:p>
            <a:pPr>
              <a:defRPr/>
            </a:pPr>
            <a:endParaRPr lang="en-US"/>
          </a:p>
        </p:txBody>
      </p:sp>
      <p:sp>
        <p:nvSpPr>
          <p:cNvPr id="8" name="Slide Number Placeholder 7"/>
          <p:cNvSpPr>
            <a:spLocks noGrp="1"/>
          </p:cNvSpPr>
          <p:nvPr>
            <p:ph type="sldNum" sz="quarter" idx="12"/>
          </p:nvPr>
        </p:nvSpPr>
        <p:spPr/>
        <p:txBody>
          <a:bodyPr/>
          <a:lstStyle>
            <a:lvl1pPr>
              <a:defRPr>
                <a:cs typeface="Arial" charset="0"/>
              </a:defRPr>
            </a:lvl1pPr>
          </a:lstStyle>
          <a:p>
            <a:pPr>
              <a:defRPr/>
            </a:pPr>
            <a:fld id="{A627DD51-FF38-4349-AD03-E25AB1F7C24A}" type="slidenum">
              <a:rPr lang="en-US"/>
              <a:pPr>
                <a:defRPr/>
              </a:pPr>
              <a:t>‹#›</a:t>
            </a:fld>
            <a:endParaRPr lang="en-US"/>
          </a:p>
        </p:txBody>
      </p:sp>
    </p:spTree>
    <p:extLst>
      <p:ext uri="{BB962C8B-B14F-4D97-AF65-F5344CB8AC3E}">
        <p14:creationId xmlns:p14="http://schemas.microsoft.com/office/powerpoint/2010/main" val="3379577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defRPr>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cs typeface="Arial" charset="0"/>
              </a:defRPr>
            </a:lvl1pPr>
          </a:lstStyle>
          <a:p>
            <a:pPr>
              <a:defRPr/>
            </a:pPr>
            <a:fld id="{1DED7ECC-7AC6-4F82-B35D-185A574B1257}" type="slidenum">
              <a:rPr lang="en-US"/>
              <a:pPr>
                <a:defRPr/>
              </a:pPr>
              <a:t>‹#›</a:t>
            </a:fld>
            <a:endParaRPr lang="en-US"/>
          </a:p>
        </p:txBody>
      </p:sp>
    </p:spTree>
    <p:extLst>
      <p:ext uri="{BB962C8B-B14F-4D97-AF65-F5344CB8AC3E}">
        <p14:creationId xmlns:p14="http://schemas.microsoft.com/office/powerpoint/2010/main" val="862839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defRPr>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cs typeface="Arial" charset="0"/>
              </a:defRPr>
            </a:lvl1pPr>
          </a:lstStyle>
          <a:p>
            <a:pPr>
              <a:defRPr/>
            </a:pPr>
            <a:fld id="{D8894437-32CC-4790-8E8B-92BE218C864D}" type="slidenum">
              <a:rPr lang="en-US"/>
              <a:pPr>
                <a:defRPr/>
              </a:pPr>
              <a:t>‹#›</a:t>
            </a:fld>
            <a:endParaRPr lang="en-US"/>
          </a:p>
        </p:txBody>
      </p:sp>
    </p:spTree>
    <p:extLst>
      <p:ext uri="{BB962C8B-B14F-4D97-AF65-F5344CB8AC3E}">
        <p14:creationId xmlns:p14="http://schemas.microsoft.com/office/powerpoint/2010/main" val="778608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endParaRPr lang="en-US"/>
          </a:p>
        </p:txBody>
      </p:sp>
      <p:sp>
        <p:nvSpPr>
          <p:cNvPr id="19" name="Footer Placeholder 18"/>
          <p:cNvSpPr>
            <a:spLocks noGrp="1"/>
          </p:cNvSpPr>
          <p:nvPr>
            <p:ph type="ftr" sz="quarter" idx="11"/>
          </p:nvPr>
        </p:nvSpPr>
        <p:spPr>
          <a:xfrm>
            <a:off x="3581400" y="76200"/>
            <a:ext cx="2895600" cy="288925"/>
          </a:xfrm>
        </p:spPr>
        <p:txBody>
          <a:bodyPr/>
          <a:lstStyle/>
          <a:p>
            <a:pPr>
              <a:defRPr/>
            </a:pPr>
            <a:endParaRPr lang="en-US"/>
          </a:p>
        </p:txBody>
      </p:sp>
      <p:sp>
        <p:nvSpPr>
          <p:cNvPr id="16" name="Slide Number Placeholder 15"/>
          <p:cNvSpPr>
            <a:spLocks noGrp="1"/>
          </p:cNvSpPr>
          <p:nvPr>
            <p:ph type="sldNum" sz="quarter" idx="12"/>
          </p:nvPr>
        </p:nvSpPr>
        <p:spPr>
          <a:xfrm>
            <a:off x="8229600" y="6473952"/>
            <a:ext cx="758952" cy="246888"/>
          </a:xfrm>
        </p:spPr>
        <p:txBody>
          <a:bodyPr/>
          <a:lstStyle/>
          <a:p>
            <a:pPr>
              <a:defRPr/>
            </a:pPr>
            <a:fld id="{60F605E4-9B90-45ED-A107-3402B8215429}"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pPr>
              <a:defRPr/>
            </a:pPr>
            <a:endParaRPr lang="en-US"/>
          </a:p>
        </p:txBody>
      </p:sp>
      <p:sp>
        <p:nvSpPr>
          <p:cNvPr id="11" name="Footer Placeholder 10"/>
          <p:cNvSpPr>
            <a:spLocks noGrp="1"/>
          </p:cNvSpPr>
          <p:nvPr>
            <p:ph type="ftr" sz="quarter" idx="11"/>
          </p:nvPr>
        </p:nvSpPr>
        <p:spPr/>
        <p:txBody>
          <a:bodyPr/>
          <a:lstStyle/>
          <a:p>
            <a:pPr>
              <a:defRPr/>
            </a:pPr>
            <a:endParaRPr lang="en-US"/>
          </a:p>
        </p:txBody>
      </p:sp>
      <p:sp>
        <p:nvSpPr>
          <p:cNvPr id="16" name="Slide Number Placeholder 15"/>
          <p:cNvSpPr>
            <a:spLocks noGrp="1"/>
          </p:cNvSpPr>
          <p:nvPr>
            <p:ph type="sldNum" sz="quarter" idx="12"/>
          </p:nvPr>
        </p:nvSpPr>
        <p:spPr/>
        <p:txBody>
          <a:bodyPr/>
          <a:lstStyle/>
          <a:p>
            <a:pPr>
              <a:defRPr/>
            </a:pPr>
            <a:fld id="{F5B7C48C-FD90-4F5C-9324-9D25BE0F9CEE}" type="slidenum">
              <a:rPr lang="en-US" smtClean="0"/>
              <a:pPr>
                <a:defRPr/>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pPr>
              <a:defRPr/>
            </a:pPr>
            <a:endParaRPr lang="en-US"/>
          </a:p>
        </p:txBody>
      </p:sp>
      <p:sp>
        <p:nvSpPr>
          <p:cNvPr id="10" name="Footer Placeholder 9"/>
          <p:cNvSpPr>
            <a:spLocks noGrp="1"/>
          </p:cNvSpPr>
          <p:nvPr>
            <p:ph type="ftr" sz="quarter" idx="11"/>
          </p:nvPr>
        </p:nvSpPr>
        <p:spPr/>
        <p:txBody>
          <a:bodyPr/>
          <a:lstStyle/>
          <a:p>
            <a:pPr>
              <a:defRPr/>
            </a:pPr>
            <a:endParaRPr lang="en-US"/>
          </a:p>
        </p:txBody>
      </p:sp>
      <p:sp>
        <p:nvSpPr>
          <p:cNvPr id="31" name="Slide Number Placeholder 30"/>
          <p:cNvSpPr>
            <a:spLocks noGrp="1"/>
          </p:cNvSpPr>
          <p:nvPr>
            <p:ph type="sldNum" sz="quarter" idx="12"/>
          </p:nvPr>
        </p:nvSpPr>
        <p:spPr/>
        <p:txBody>
          <a:bodyPr/>
          <a:lstStyle/>
          <a:p>
            <a:pPr>
              <a:defRPr/>
            </a:pPr>
            <a:fld id="{FB46B819-BCF2-403B-B4D2-F34AD3C50B5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229600" y="6477000"/>
            <a:ext cx="762000" cy="246888"/>
          </a:xfrm>
        </p:spPr>
        <p:txBody>
          <a:bodyPr/>
          <a:lstStyle/>
          <a:p>
            <a:pPr>
              <a:defRPr/>
            </a:pPr>
            <a:fld id="{0540E1F3-6427-4D14-B57F-1073CDD1BEAE}" type="slidenum">
              <a:rPr lang="en-US" smtClean="0"/>
              <a:pPr>
                <a:defRPr/>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endParaRPr lang="en-US"/>
          </a:p>
        </p:txBody>
      </p:sp>
      <p:sp>
        <p:nvSpPr>
          <p:cNvPr id="21" name="Footer Placeholder 20"/>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60E22F1-BE5D-4BDC-8DA1-2A2F0734DA8F}"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24" name="Footer Placeholder 23"/>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E737535-BE30-4384-B1DD-37029FF7592B}"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endParaRPr lang="en-US"/>
          </a:p>
        </p:txBody>
      </p:sp>
      <p:sp>
        <p:nvSpPr>
          <p:cNvPr id="29" name="Footer Placeholder 28"/>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F8420E8-56CE-4E8E-A284-200029C04D0E}"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31" name="Slide Number Placeholder 30"/>
          <p:cNvSpPr>
            <a:spLocks noGrp="1"/>
          </p:cNvSpPr>
          <p:nvPr>
            <p:ph type="sldNum" sz="quarter" idx="12"/>
          </p:nvPr>
        </p:nvSpPr>
        <p:spPr/>
        <p:txBody>
          <a:bodyPr/>
          <a:lstStyle/>
          <a:p>
            <a:pPr>
              <a:defRPr/>
            </a:pPr>
            <a:fld id="{0D54B8EC-E5C4-47B7-BBD2-8BE9730B797F}" type="slidenum">
              <a:rPr lang="en-US" smtClean="0"/>
              <a:pPr>
                <a:defRPr/>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fld id="{7487A4B9-63A9-4471-8CE6-9C2797FE727D}" type="datetimeFigureOut">
              <a:rPr lang="en-US" smtClean="0"/>
              <a:pPr>
                <a:defRPr/>
              </a:pPr>
              <a:t>3/7/2015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332FC4A4-F5A0-4723-B964-C7962022C7DF}" type="slidenum">
              <a:rPr lang="en-US" smtClean="0"/>
              <a:pPr>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 id="2147484060" r:id="rId12"/>
    <p:sldLayoutId id="2147484061" r:id="rId13"/>
    <p:sldLayoutId id="2147484062" r:id="rId14"/>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omp.leeds.ac.uk/roger/HiddenMarkovModels/html_dev/hmms/s3_pg1.html"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comp.leeds.ac.uk/roger/HiddenMarkovModels/html_dev/hmms/s3_pg1.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9.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8.w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20.wmf"/><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3.wmf"/><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22.wmf"/><Relationship Id="rId4"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24.wmf"/><Relationship Id="rId4" Type="http://schemas.openxmlformats.org/officeDocument/2006/relationships/oleObject" Target="../embeddings/oleObject7.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16.xml"/><Relationship Id="rId7"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28.wmf"/><Relationship Id="rId4" Type="http://schemas.openxmlformats.org/officeDocument/2006/relationships/oleObject" Target="../embeddings/oleObject9.bin"/></Relationships>
</file>

<file path=ppt/slides/_rels/slide33.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notesSlide" Target="../notesSlides/notesSlide17.xml"/><Relationship Id="rId7" Type="http://schemas.openxmlformats.org/officeDocument/2006/relationships/oleObject" Target="../embeddings/oleObject12.bin"/><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30.wmf"/><Relationship Id="rId5" Type="http://schemas.openxmlformats.org/officeDocument/2006/relationships/oleObject" Target="../embeddings/oleObject11.bin"/><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4.bin"/><Relationship Id="rId5" Type="http://schemas.openxmlformats.org/officeDocument/2006/relationships/image" Target="../media/image33.wmf"/><Relationship Id="rId4" Type="http://schemas.openxmlformats.org/officeDocument/2006/relationships/oleObject" Target="../embeddings/oleObject13.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35.wmf"/><Relationship Id="rId4" Type="http://schemas.openxmlformats.org/officeDocument/2006/relationships/oleObject" Target="../embeddings/oleObject15.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7.bin"/><Relationship Id="rId5" Type="http://schemas.openxmlformats.org/officeDocument/2006/relationships/image" Target="../media/image36.wmf"/><Relationship Id="rId4" Type="http://schemas.openxmlformats.org/officeDocument/2006/relationships/oleObject" Target="../embeddings/oleObject16.bin"/></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hyperlink" Target="http://cs.sou.edu/~harveyd/classes/cs415/docs/unm/movie.htm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42.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ltLang="en-US" dirty="0"/>
              <a:t>LML Speech Recognition </a:t>
            </a:r>
            <a:r>
              <a:rPr lang="en-US" altLang="en-US" dirty="0" smtClean="0"/>
              <a:t>2008</a:t>
            </a:r>
            <a:endParaRPr lang="en-US" altLang="en-US" dirty="0"/>
          </a:p>
        </p:txBody>
      </p:sp>
      <p:sp>
        <p:nvSpPr>
          <p:cNvPr id="7" name="Slide Number Placeholder 6"/>
          <p:cNvSpPr>
            <a:spLocks noGrp="1"/>
          </p:cNvSpPr>
          <p:nvPr>
            <p:ph type="sldNum" sz="quarter" idx="12"/>
          </p:nvPr>
        </p:nvSpPr>
        <p:spPr>
          <a:xfrm>
            <a:off x="5029200" y="6248400"/>
            <a:ext cx="3067050" cy="447675"/>
          </a:xfrm>
        </p:spPr>
        <p:txBody>
          <a:bodyPr/>
          <a:lstStyle/>
          <a:p>
            <a:pPr algn="l"/>
            <a:r>
              <a:rPr lang="en-US" altLang="en-US" sz="2000" b="1" dirty="0" smtClean="0"/>
              <a:t>Example</a:t>
            </a:r>
            <a:r>
              <a:rPr lang="en-US" altLang="en-US" sz="2000" dirty="0" smtClean="0"/>
              <a:t>: Sub-word states</a:t>
            </a:r>
            <a:endParaRPr lang="en-US" altLang="en-US" sz="2000" dirty="0"/>
          </a:p>
        </p:txBody>
      </p:sp>
      <p:sp>
        <p:nvSpPr>
          <p:cNvPr id="257026" name="Text Box 2"/>
          <p:cNvSpPr txBox="1">
            <a:spLocks noChangeArrowheads="1"/>
          </p:cNvSpPr>
          <p:nvPr/>
        </p:nvSpPr>
        <p:spPr bwMode="auto">
          <a:xfrm>
            <a:off x="533400" y="1371600"/>
            <a:ext cx="3717925" cy="503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buFontTx/>
              <a:buChar char="•"/>
            </a:pPr>
            <a:r>
              <a:rPr lang="en-US" altLang="en-US" dirty="0"/>
              <a:t>Acoustic models encode the temporal </a:t>
            </a:r>
            <a:r>
              <a:rPr lang="en-US" altLang="en-US" dirty="0" smtClean="0"/>
              <a:t>changes </a:t>
            </a:r>
            <a:r>
              <a:rPr lang="en-US" altLang="en-US" dirty="0"/>
              <a:t>of the   features (spectrum).</a:t>
            </a:r>
          </a:p>
          <a:p>
            <a:pPr>
              <a:lnSpc>
                <a:spcPct val="50000"/>
              </a:lnSpc>
            </a:pPr>
            <a:endParaRPr lang="en-US" altLang="en-US" dirty="0"/>
          </a:p>
          <a:p>
            <a:pPr>
              <a:buFontTx/>
              <a:buChar char="•"/>
            </a:pPr>
            <a:r>
              <a:rPr lang="en-US" altLang="en-US" dirty="0"/>
              <a:t>Gaussian mixture distributions are used to account  for variations in speaker, accent, and pronunciation.</a:t>
            </a:r>
          </a:p>
          <a:p>
            <a:pPr>
              <a:lnSpc>
                <a:spcPct val="50000"/>
              </a:lnSpc>
            </a:pPr>
            <a:endParaRPr lang="en-US" altLang="en-US" dirty="0"/>
          </a:p>
          <a:p>
            <a:pPr>
              <a:buFontTx/>
              <a:buChar char="•"/>
            </a:pPr>
            <a:r>
              <a:rPr lang="en-US" altLang="en-US" dirty="0"/>
              <a:t>Phonetic model topologies are simple left-to-right structures.</a:t>
            </a:r>
          </a:p>
          <a:p>
            <a:pPr>
              <a:lnSpc>
                <a:spcPct val="50000"/>
              </a:lnSpc>
            </a:pPr>
            <a:endParaRPr lang="en-US" altLang="en-US" dirty="0"/>
          </a:p>
          <a:p>
            <a:pPr>
              <a:buFontTx/>
              <a:buChar char="•"/>
            </a:pPr>
            <a:r>
              <a:rPr lang="en-US" altLang="en-US" dirty="0"/>
              <a:t>Skip states (time-warping)  and multiple paths (alternate    pronunciations) are also    common features of models.</a:t>
            </a:r>
          </a:p>
          <a:p>
            <a:pPr>
              <a:lnSpc>
                <a:spcPct val="50000"/>
              </a:lnSpc>
            </a:pPr>
            <a:endParaRPr lang="en-US" altLang="en-US" dirty="0"/>
          </a:p>
          <a:p>
            <a:pPr>
              <a:buFontTx/>
              <a:buChar char="•"/>
            </a:pPr>
            <a:r>
              <a:rPr lang="en-US" altLang="en-US" dirty="0"/>
              <a:t>Sharing model parameters is a common strategy to reduce   complexity.</a:t>
            </a:r>
          </a:p>
        </p:txBody>
      </p:sp>
      <p:sp>
        <p:nvSpPr>
          <p:cNvPr id="257027" name="Rectangle 3"/>
          <p:cNvSpPr>
            <a:spLocks noChangeArrowheads="1"/>
          </p:cNvSpPr>
          <p:nvPr/>
        </p:nvSpPr>
        <p:spPr bwMode="auto">
          <a:xfrm>
            <a:off x="1028700" y="228600"/>
            <a:ext cx="7086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defRPr sz="4400">
                <a:solidFill>
                  <a:schemeClr val="tx2"/>
                </a:solidFill>
                <a:effectLst>
                  <a:outerShdw blurRad="38100" dist="38100" dir="2700000" algn="tl">
                    <a:srgbClr val="000000"/>
                  </a:outerShdw>
                </a:effectLst>
                <a:latin typeface="Arial" charset="0"/>
              </a:defRPr>
            </a:lvl1pPr>
            <a:lvl2pPr algn="ctr">
              <a:defRPr sz="4400">
                <a:solidFill>
                  <a:schemeClr val="tx2"/>
                </a:solidFill>
                <a:effectLst>
                  <a:outerShdw blurRad="38100" dist="38100" dir="2700000" algn="tl">
                    <a:srgbClr val="000000"/>
                  </a:outerShdw>
                </a:effectLst>
                <a:latin typeface="Arial" charset="0"/>
              </a:defRPr>
            </a:lvl2pPr>
            <a:lvl3pPr algn="ctr">
              <a:defRPr sz="4400">
                <a:solidFill>
                  <a:schemeClr val="tx2"/>
                </a:solidFill>
                <a:effectLst>
                  <a:outerShdw blurRad="38100" dist="38100" dir="2700000" algn="tl">
                    <a:srgbClr val="000000"/>
                  </a:outerShdw>
                </a:effectLst>
                <a:latin typeface="Arial" charset="0"/>
              </a:defRPr>
            </a:lvl3pPr>
            <a:lvl4pPr algn="ctr">
              <a:defRPr sz="4400">
                <a:solidFill>
                  <a:schemeClr val="tx2"/>
                </a:solidFill>
                <a:effectLst>
                  <a:outerShdw blurRad="38100" dist="38100" dir="2700000" algn="tl">
                    <a:srgbClr val="000000"/>
                  </a:outerShdw>
                </a:effectLst>
                <a:latin typeface="Arial" charset="0"/>
              </a:defRPr>
            </a:lvl4pPr>
            <a:lvl5pPr algn="ctr">
              <a:defRPr sz="4400">
                <a:solidFill>
                  <a:schemeClr val="tx2"/>
                </a:solidFill>
                <a:effectLst>
                  <a:outerShdw blurRad="38100" dist="38100" dir="2700000" algn="tl">
                    <a:srgbClr val="000000"/>
                  </a:outerShdw>
                </a:effectLst>
                <a:latin typeface="Arial"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r>
              <a:rPr lang="en-US" altLang="en-US" sz="3600"/>
              <a:t>Acoustic Modeling</a:t>
            </a:r>
            <a:br>
              <a:rPr lang="en-US" altLang="en-US" sz="3600"/>
            </a:br>
            <a:r>
              <a:rPr lang="en-US" altLang="en-US" sz="3600">
                <a:solidFill>
                  <a:srgbClr val="FFCC66"/>
                </a:solidFill>
              </a:rPr>
              <a:t>Hidden Markov Models</a:t>
            </a:r>
          </a:p>
        </p:txBody>
      </p:sp>
      <p:pic>
        <p:nvPicPr>
          <p:cNvPr id="257028" name="Picture 4" descr="acoustic_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295400"/>
            <a:ext cx="4124325" cy="519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011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04799" y="533400"/>
            <a:ext cx="8740775" cy="685800"/>
          </a:xfrm>
        </p:spPr>
        <p:txBody>
          <a:bodyPr>
            <a:normAutofit fontScale="90000"/>
          </a:bodyPr>
          <a:lstStyle/>
          <a:p>
            <a:pPr eaLnBrk="1" hangingPunct="1"/>
            <a:r>
              <a:rPr lang="en-US" sz="4000" dirty="0" smtClean="0"/>
              <a:t>Paths to cloudy in observation two</a:t>
            </a:r>
          </a:p>
        </p:txBody>
      </p:sp>
      <p:sp>
        <p:nvSpPr>
          <p:cNvPr id="32771" name="Rectangle 3"/>
          <p:cNvSpPr>
            <a:spLocks noGrp="1" noChangeArrowheads="1"/>
          </p:cNvSpPr>
          <p:nvPr>
            <p:ph idx="1"/>
          </p:nvPr>
        </p:nvSpPr>
        <p:spPr>
          <a:xfrm>
            <a:off x="685800" y="1371600"/>
            <a:ext cx="7772400" cy="1981200"/>
          </a:xfrm>
        </p:spPr>
        <p:txBody>
          <a:bodyPr/>
          <a:lstStyle/>
          <a:p>
            <a:pPr eaLnBrk="1" hangingPunct="1">
              <a:lnSpc>
                <a:spcPct val="90000"/>
              </a:lnSpc>
            </a:pPr>
            <a:r>
              <a:rPr lang="en-US" sz="2400" dirty="0" smtClean="0"/>
              <a:t>We can calculate the probability of reaching an intermediate state in the trellis as the sum of all possible paths to that state</a:t>
            </a:r>
          </a:p>
          <a:p>
            <a:pPr eaLnBrk="1" hangingPunct="1">
              <a:lnSpc>
                <a:spcPct val="90000"/>
              </a:lnSpc>
            </a:pPr>
            <a:r>
              <a:rPr lang="en-US" sz="2400" dirty="0" smtClean="0"/>
              <a:t>The probability of it being cloudy at t = 2 is calculated from the following paths </a:t>
            </a:r>
          </a:p>
        </p:txBody>
      </p:sp>
      <p:pic>
        <p:nvPicPr>
          <p:cNvPr id="32772" name="Picture 4" descr="pat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332162"/>
            <a:ext cx="5562600"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 Box 5"/>
          <p:cNvSpPr txBox="1">
            <a:spLocks noChangeArrowheads="1"/>
          </p:cNvSpPr>
          <p:nvPr/>
        </p:nvSpPr>
        <p:spPr bwMode="auto">
          <a:xfrm>
            <a:off x="76200" y="6324600"/>
            <a:ext cx="8969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400">
                <a:solidFill>
                  <a:srgbClr val="000000"/>
                </a:solidFill>
                <a:latin typeface="Times New Roman" pitchFamily="18" charset="0"/>
                <a:cs typeface="+mn-cs"/>
              </a:rPr>
              <a:t>P(cloudy at t=2) = P(damp | cloudy) x P(all paths to cloudy at time t=2)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76200" y="1447800"/>
            <a:ext cx="5029200" cy="4267200"/>
          </a:xfrm>
        </p:spPr>
        <p:txBody>
          <a:bodyPr>
            <a:normAutofit/>
          </a:bodyPr>
          <a:lstStyle/>
          <a:p>
            <a:pPr eaLnBrk="1" hangingPunct="1">
              <a:lnSpc>
                <a:spcPct val="80000"/>
              </a:lnSpc>
            </a:pPr>
            <a:r>
              <a:rPr lang="en-US" sz="2400" dirty="0" smtClean="0"/>
              <a:t>We can assume that the probability of observation versus weather is always available</a:t>
            </a:r>
          </a:p>
          <a:p>
            <a:pPr eaLnBrk="1" hangingPunct="1">
              <a:lnSpc>
                <a:spcPct val="80000"/>
              </a:lnSpc>
            </a:pPr>
            <a:r>
              <a:rPr lang="en-US" sz="2400" dirty="0" smtClean="0"/>
              <a:t>The probability of getting to a state through all incoming paths is also available because of the dynamic programming approach</a:t>
            </a:r>
          </a:p>
          <a:p>
            <a:pPr eaLnBrk="1" hangingPunct="1">
              <a:lnSpc>
                <a:spcPct val="80000"/>
              </a:lnSpc>
            </a:pPr>
            <a:r>
              <a:rPr lang="en-US" sz="2400" dirty="0" smtClean="0"/>
              <a:t>Notice that we have an expression to calculate   at time t+1 using only the partial probabilities at time t. This greatly reduces the total complexity of the calculation</a:t>
            </a:r>
          </a:p>
        </p:txBody>
      </p:sp>
      <p:pic>
        <p:nvPicPr>
          <p:cNvPr id="33796" name="Picture 4" descr="allpa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847850"/>
            <a:ext cx="4079757" cy="305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 Box 5"/>
          <p:cNvSpPr txBox="1">
            <a:spLocks noChangeArrowheads="1"/>
          </p:cNvSpPr>
          <p:nvPr/>
        </p:nvSpPr>
        <p:spPr bwMode="auto">
          <a:xfrm>
            <a:off x="0" y="5867400"/>
            <a:ext cx="9131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000" b="1" dirty="0">
                <a:solidFill>
                  <a:srgbClr val="000000"/>
                </a:solidFill>
                <a:latin typeface="Times New Roman" pitchFamily="18" charset="0"/>
                <a:cs typeface="+mn-cs"/>
              </a:rPr>
              <a:t>Demo</a:t>
            </a:r>
            <a:r>
              <a:rPr lang="en-US" sz="2000" dirty="0">
                <a:solidFill>
                  <a:srgbClr val="000000"/>
                </a:solidFill>
                <a:latin typeface="Times New Roman" pitchFamily="18" charset="0"/>
                <a:cs typeface="+mn-cs"/>
              </a:rPr>
              <a:t>: </a:t>
            </a:r>
            <a:r>
              <a:rPr lang="en-US" dirty="0">
                <a:solidFill>
                  <a:srgbClr val="000000"/>
                </a:solidFill>
                <a:latin typeface="Times New Roman" pitchFamily="18" charset="0"/>
                <a:cs typeface="+mn-cs"/>
                <a:hlinkClick r:id="rId3"/>
              </a:rPr>
              <a:t>http://www.comp.leeds.ac.uk/roger/HiddenMarkovModels/html_dev/hmms/s3_pg1.html</a:t>
            </a:r>
            <a:r>
              <a:rPr lang="en-US" dirty="0">
                <a:solidFill>
                  <a:srgbClr val="000000"/>
                </a:solidFill>
                <a:latin typeface="Times New Roman" pitchFamily="18" charset="0"/>
                <a:cs typeface="+mn-cs"/>
              </a:rPr>
              <a:t> </a:t>
            </a:r>
          </a:p>
        </p:txBody>
      </p:sp>
      <p:sp>
        <p:nvSpPr>
          <p:cNvPr id="2" name="TextBox 1"/>
          <p:cNvSpPr txBox="1"/>
          <p:nvPr/>
        </p:nvSpPr>
        <p:spPr>
          <a:xfrm>
            <a:off x="685800" y="511314"/>
            <a:ext cx="6632457" cy="707886"/>
          </a:xfrm>
          <a:prstGeom prst="rect">
            <a:avLst/>
          </a:prstGeom>
          <a:noFill/>
        </p:spPr>
        <p:txBody>
          <a:bodyPr wrap="none" rtlCol="0">
            <a:spAutoFit/>
          </a:bodyPr>
          <a:lstStyle/>
          <a:p>
            <a:r>
              <a:rPr lang="en-US" sz="4000" dirty="0">
                <a:latin typeface="+mj-lt"/>
              </a:rPr>
              <a:t>Dynamic Algorithm Next Step</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609600"/>
            <a:ext cx="7772400" cy="533400"/>
          </a:xfrm>
        </p:spPr>
        <p:txBody>
          <a:bodyPr rtlCol="0">
            <a:normAutofit fontScale="90000"/>
          </a:bodyPr>
          <a:lstStyle/>
          <a:p>
            <a:pPr eaLnBrk="1" fontAlgn="auto" hangingPunct="1">
              <a:spcAft>
                <a:spcPts val="0"/>
              </a:spcAft>
              <a:defRPr/>
            </a:pPr>
            <a:r>
              <a:rPr lang="en-US" sz="4000" dirty="0" smtClean="0"/>
              <a:t>HMM: Trellis Model</a:t>
            </a:r>
          </a:p>
        </p:txBody>
      </p:sp>
      <p:sp>
        <p:nvSpPr>
          <p:cNvPr id="35843" name="Rectangle 3"/>
          <p:cNvSpPr>
            <a:spLocks noGrp="1" noChangeArrowheads="1"/>
          </p:cNvSpPr>
          <p:nvPr>
            <p:ph idx="1"/>
          </p:nvPr>
        </p:nvSpPr>
        <p:spPr/>
        <p:txBody>
          <a:bodyPr/>
          <a:lstStyle/>
          <a:p>
            <a:pPr eaLnBrk="1" hangingPunct="1">
              <a:buFontTx/>
              <a:buNone/>
            </a:pPr>
            <a:endParaRPr lang="en-US" smtClean="0"/>
          </a:p>
          <a:p>
            <a:pPr eaLnBrk="1" hangingPunct="1">
              <a:buFontTx/>
              <a:buNone/>
            </a:pPr>
            <a:endParaRPr lang="en-US" smtClean="0"/>
          </a:p>
        </p:txBody>
      </p:sp>
      <p:pic>
        <p:nvPicPr>
          <p:cNvPr id="35844" name="Picture 4" descr="trell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828800"/>
            <a:ext cx="7467600" cy="487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 Box 5"/>
          <p:cNvSpPr txBox="1">
            <a:spLocks noChangeArrowheads="1"/>
          </p:cNvSpPr>
          <p:nvPr/>
        </p:nvSpPr>
        <p:spPr bwMode="auto">
          <a:xfrm>
            <a:off x="1143000" y="1371600"/>
            <a:ext cx="6697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2400" b="1" dirty="0">
                <a:solidFill>
                  <a:srgbClr val="000000"/>
                </a:solidFill>
                <a:latin typeface="Times New Roman" pitchFamily="18" charset="0"/>
              </a:rPr>
              <a:t>Question</a:t>
            </a:r>
            <a:r>
              <a:rPr lang="en-US" sz="2400" dirty="0">
                <a:solidFill>
                  <a:srgbClr val="000000"/>
                </a:solidFill>
                <a:latin typeface="Times New Roman" pitchFamily="18" charset="0"/>
              </a:rPr>
              <a:t>: How do we find the most likely sequence?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533400"/>
            <a:ext cx="7772400" cy="685800"/>
          </a:xfrm>
        </p:spPr>
        <p:txBody>
          <a:bodyPr>
            <a:normAutofit fontScale="90000"/>
          </a:bodyPr>
          <a:lstStyle/>
          <a:p>
            <a:pPr eaLnBrk="1" hangingPunct="1"/>
            <a:r>
              <a:rPr lang="en-US" sz="4000" dirty="0" smtClean="0"/>
              <a:t>Probabilities</a:t>
            </a:r>
          </a:p>
        </p:txBody>
      </p:sp>
      <mc:AlternateContent xmlns:mc="http://schemas.openxmlformats.org/markup-compatibility/2006">
        <mc:Choice xmlns:a14="http://schemas.microsoft.com/office/drawing/2010/main" Requires="a14">
          <p:sp>
            <p:nvSpPr>
              <p:cNvPr id="36867" name="Rectangle 3"/>
              <p:cNvSpPr>
                <a:spLocks noGrp="1" noChangeArrowheads="1"/>
              </p:cNvSpPr>
              <p:nvPr>
                <p:ph type="body" sz="half" idx="1"/>
              </p:nvPr>
            </p:nvSpPr>
            <p:spPr>
              <a:xfrm>
                <a:off x="685800" y="1447800"/>
                <a:ext cx="8001000" cy="5181600"/>
              </a:xfrm>
            </p:spPr>
            <p:txBody>
              <a:bodyPr>
                <a:normAutofit fontScale="92500" lnSpcReduction="20000"/>
              </a:bodyPr>
              <a:lstStyle/>
              <a:p>
                <a:pPr eaLnBrk="1" hangingPunct="1"/>
                <a:r>
                  <a:rPr lang="en-US" sz="2800" b="1" dirty="0" smtClean="0">
                    <a:latin typeface="Arial" pitchFamily="34" charset="0"/>
                  </a:rPr>
                  <a:t>Forward probability</a:t>
                </a:r>
                <a:r>
                  <a:rPr lang="en-US" sz="2800" dirty="0" smtClean="0">
                    <a:latin typeface="Arial" pitchFamily="34" charset="0"/>
                  </a:rPr>
                  <a:t>: </a:t>
                </a:r>
                <a14:m>
                  <m:oMath xmlns:m="http://schemas.openxmlformats.org/officeDocument/2006/math">
                    <m:sSub>
                      <m:sSubPr>
                        <m:ctrlPr>
                          <a:rPr lang="en-US" sz="2800" i="1" smtClean="0">
                            <a:latin typeface="Cambria Math"/>
                          </a:rPr>
                        </m:ctrlPr>
                      </m:sSubPr>
                      <m:e>
                        <m:r>
                          <m:rPr>
                            <m:sty m:val="p"/>
                          </m:rPr>
                          <a:rPr lang="el-GR" sz="2800" i="1" smtClean="0">
                            <a:latin typeface="Cambria Math"/>
                          </a:rPr>
                          <m:t>α</m:t>
                        </m:r>
                      </m:e>
                      <m:sub>
                        <m:r>
                          <a:rPr lang="en-US" sz="2800" b="0" i="1" smtClean="0">
                            <a:latin typeface="Cambria Math"/>
                          </a:rPr>
                          <m:t>𝑡</m:t>
                        </m:r>
                      </m:sub>
                    </m:sSub>
                    <m:r>
                      <a:rPr lang="en-US" sz="2800" b="0" i="1" smtClean="0">
                        <a:latin typeface="Cambria Math"/>
                      </a:rPr>
                      <m:t>(</m:t>
                    </m:r>
                    <m:r>
                      <a:rPr lang="en-US" sz="2800" b="0" i="1" smtClean="0">
                        <a:latin typeface="Cambria Math"/>
                      </a:rPr>
                      <m:t>𝑖</m:t>
                    </m:r>
                    <m:r>
                      <a:rPr lang="en-US" sz="2800" b="0" i="1" smtClean="0">
                        <a:latin typeface="Cambria Math"/>
                      </a:rPr>
                      <m:t>)</m:t>
                    </m:r>
                  </m:oMath>
                </a14:m>
                <a:endParaRPr lang="en-US" sz="2800" dirty="0" smtClean="0">
                  <a:latin typeface="Arial" pitchFamily="34" charset="0"/>
                </a:endParaRPr>
              </a:p>
              <a:p>
                <a:pPr eaLnBrk="1" hangingPunct="1">
                  <a:buFontTx/>
                  <a:buNone/>
                </a:pPr>
                <a:r>
                  <a:rPr lang="en-US" sz="2800" dirty="0" smtClean="0">
                    <a:latin typeface="Arial" pitchFamily="34" charset="0"/>
                  </a:rPr>
                  <a:t>	</a:t>
                </a:r>
                <a:r>
                  <a:rPr lang="en-US" sz="2600" dirty="0" smtClean="0">
                    <a:latin typeface="Arial" pitchFamily="34" charset="0"/>
                  </a:rPr>
                  <a:t>The probability of being in state </a:t>
                </a:r>
                <a:r>
                  <a:rPr lang="en-US" sz="2600" dirty="0" err="1" smtClean="0">
                    <a:latin typeface="Arial" pitchFamily="34" charset="0"/>
                  </a:rPr>
                  <a:t>s</a:t>
                </a:r>
                <a:r>
                  <a:rPr lang="en-US" sz="2600" baseline="-25000" dirty="0" err="1" smtClean="0">
                    <a:latin typeface="Arial" pitchFamily="34" charset="0"/>
                  </a:rPr>
                  <a:t>i</a:t>
                </a:r>
                <a:r>
                  <a:rPr lang="en-US" sz="2600" dirty="0" smtClean="0">
                    <a:latin typeface="Arial" pitchFamily="34" charset="0"/>
                  </a:rPr>
                  <a:t>, given the partial observation o</a:t>
                </a:r>
                <a:r>
                  <a:rPr lang="en-US" sz="2600" baseline="-25000" dirty="0" smtClean="0">
                    <a:latin typeface="Arial" pitchFamily="34" charset="0"/>
                  </a:rPr>
                  <a:t>1</a:t>
                </a:r>
                <a:r>
                  <a:rPr lang="en-US" sz="2600" dirty="0" smtClean="0">
                    <a:latin typeface="Arial" pitchFamily="34" charset="0"/>
                  </a:rPr>
                  <a:t>,…,</a:t>
                </a:r>
                <a:r>
                  <a:rPr lang="en-US" sz="2600" dirty="0" err="1" smtClean="0">
                    <a:latin typeface="Arial" pitchFamily="34" charset="0"/>
                  </a:rPr>
                  <a:t>o</a:t>
                </a:r>
                <a:r>
                  <a:rPr lang="en-US" sz="2600" baseline="-25000" dirty="0" err="1" smtClean="0">
                    <a:latin typeface="Arial" pitchFamily="34" charset="0"/>
                  </a:rPr>
                  <a:t>t</a:t>
                </a:r>
                <a:r>
                  <a:rPr lang="en-US" sz="2800" baseline="-25000" dirty="0" smtClean="0">
                    <a:latin typeface="Arial" pitchFamily="34" charset="0"/>
                  </a:rPr>
                  <a:t/>
                </a:r>
                <a:br>
                  <a:rPr lang="en-US" sz="2800" baseline="-25000" dirty="0" smtClean="0">
                    <a:latin typeface="Arial" pitchFamily="34" charset="0"/>
                  </a:rPr>
                </a:br>
                <a:endParaRPr lang="en-US" sz="900" dirty="0" smtClean="0">
                  <a:latin typeface="Arial" pitchFamily="34" charset="0"/>
                </a:endParaRPr>
              </a:p>
              <a:p>
                <a:r>
                  <a:rPr lang="en-US" sz="2800" b="1" dirty="0" smtClean="0">
                    <a:latin typeface="Arial" pitchFamily="34" charset="0"/>
                  </a:rPr>
                  <a:t>Backward probability</a:t>
                </a:r>
                <a:r>
                  <a:rPr lang="en-US" sz="2800" dirty="0" smtClean="0">
                    <a:latin typeface="Arial" pitchFamily="34" charset="0"/>
                  </a:rPr>
                  <a:t>:</a:t>
                </a:r>
                <a:r>
                  <a:rPr lang="en-US" sz="2800" dirty="0" smtClean="0">
                    <a:latin typeface="Arial" pitchFamily="34" charset="0"/>
                  </a:rPr>
                  <a:t> </a:t>
                </a:r>
                <a14:m>
                  <m:oMath xmlns:m="http://schemas.openxmlformats.org/officeDocument/2006/math">
                    <m:sSub>
                      <m:sSubPr>
                        <m:ctrlPr>
                          <a:rPr lang="en-US" sz="2800" i="1">
                            <a:latin typeface="Cambria Math"/>
                          </a:rPr>
                        </m:ctrlPr>
                      </m:sSubPr>
                      <m:e>
                        <m:r>
                          <m:rPr>
                            <m:sty m:val="p"/>
                          </m:rPr>
                          <a:rPr lang="el-GR" sz="2800" i="1" smtClean="0">
                            <a:latin typeface="Cambria Math"/>
                          </a:rPr>
                          <m:t>β</m:t>
                        </m:r>
                      </m:e>
                      <m:sub>
                        <m:r>
                          <a:rPr lang="en-US" sz="2800" b="0" i="1" smtClean="0">
                            <a:latin typeface="Cambria Math"/>
                          </a:rPr>
                          <m:t>𝑡</m:t>
                        </m:r>
                      </m:sub>
                    </m:sSub>
                    <m:r>
                      <a:rPr lang="en-US" sz="2800" i="1">
                        <a:latin typeface="Cambria Math"/>
                      </a:rPr>
                      <m:t>(</m:t>
                    </m:r>
                    <m:r>
                      <a:rPr lang="en-US" sz="2800" b="0" i="1" smtClean="0">
                        <a:latin typeface="Cambria Math"/>
                      </a:rPr>
                      <m:t>𝑖</m:t>
                    </m:r>
                    <m:r>
                      <a:rPr lang="en-US" sz="2800" i="1">
                        <a:latin typeface="Cambria Math"/>
                      </a:rPr>
                      <m:t>)</m:t>
                    </m:r>
                  </m:oMath>
                </a14:m>
                <a:endParaRPr lang="en-US" sz="2800" dirty="0">
                  <a:latin typeface="Arial" pitchFamily="34" charset="0"/>
                </a:endParaRPr>
              </a:p>
              <a:p>
                <a:pPr eaLnBrk="1" hangingPunct="1"/>
                <a:endParaRPr lang="en-US" sz="2800" dirty="0" smtClean="0">
                  <a:latin typeface="Arial" pitchFamily="34" charset="0"/>
                </a:endParaRPr>
              </a:p>
              <a:p>
                <a:pPr eaLnBrk="1" hangingPunct="1">
                  <a:buFontTx/>
                  <a:buNone/>
                </a:pPr>
                <a:r>
                  <a:rPr lang="en-US" sz="2800" dirty="0" smtClean="0">
                    <a:latin typeface="Arial" pitchFamily="34" charset="0"/>
                  </a:rPr>
                  <a:t>	</a:t>
                </a:r>
                <a:r>
                  <a:rPr lang="en-US" sz="2600" dirty="0" smtClean="0">
                    <a:latin typeface="Arial" pitchFamily="34" charset="0"/>
                  </a:rPr>
                  <a:t>The probability of being in state </a:t>
                </a:r>
                <a:r>
                  <a:rPr lang="en-US" sz="2600" dirty="0" err="1" smtClean="0">
                    <a:latin typeface="Arial" pitchFamily="34" charset="0"/>
                  </a:rPr>
                  <a:t>s</a:t>
                </a:r>
                <a:r>
                  <a:rPr lang="en-US" sz="2600" baseline="-25000" dirty="0" err="1" smtClean="0">
                    <a:latin typeface="Arial" pitchFamily="34" charset="0"/>
                  </a:rPr>
                  <a:t>i</a:t>
                </a:r>
                <a:r>
                  <a:rPr lang="en-US" sz="2600" dirty="0" smtClean="0">
                    <a:latin typeface="Arial" pitchFamily="34" charset="0"/>
                  </a:rPr>
                  <a:t>, given the partial observation o</a:t>
                </a:r>
                <a:r>
                  <a:rPr lang="en-US" sz="2600" baseline="-25000" dirty="0" smtClean="0">
                    <a:latin typeface="Arial" pitchFamily="34" charset="0"/>
                  </a:rPr>
                  <a:t>t+1</a:t>
                </a:r>
                <a:r>
                  <a:rPr lang="en-US" sz="2600" dirty="0" smtClean="0">
                    <a:latin typeface="Arial" pitchFamily="34" charset="0"/>
                  </a:rPr>
                  <a:t>,…,</a:t>
                </a:r>
                <a:r>
                  <a:rPr lang="en-US" sz="2600" dirty="0" err="1" smtClean="0">
                    <a:latin typeface="Arial" pitchFamily="34" charset="0"/>
                  </a:rPr>
                  <a:t>o</a:t>
                </a:r>
                <a:r>
                  <a:rPr lang="en-US" sz="2600" baseline="-25000" dirty="0" err="1" smtClean="0">
                    <a:latin typeface="Arial" pitchFamily="34" charset="0"/>
                  </a:rPr>
                  <a:t>T</a:t>
                </a:r>
                <a:r>
                  <a:rPr lang="en-US" sz="2600" baseline="-25000" dirty="0" smtClean="0">
                    <a:latin typeface="Arial" pitchFamily="34" charset="0"/>
                  </a:rPr>
                  <a:t/>
                </a:r>
                <a:br>
                  <a:rPr lang="en-US" sz="2600" baseline="-25000" dirty="0" smtClean="0">
                    <a:latin typeface="Arial" pitchFamily="34" charset="0"/>
                  </a:rPr>
                </a:br>
                <a:endParaRPr lang="en-US" sz="900" dirty="0" smtClean="0">
                  <a:latin typeface="Arial" pitchFamily="34" charset="0"/>
                </a:endParaRPr>
              </a:p>
              <a:p>
                <a:pPr eaLnBrk="1" hangingPunct="1"/>
                <a:r>
                  <a:rPr lang="en-US" sz="2800" b="1" dirty="0" smtClean="0">
                    <a:latin typeface="Arial" pitchFamily="34" charset="0"/>
                  </a:rPr>
                  <a:t>Transition probability</a:t>
                </a:r>
                <a:r>
                  <a:rPr lang="en-US" sz="2800" dirty="0" smtClean="0">
                    <a:latin typeface="Arial" pitchFamily="34" charset="0"/>
                  </a:rPr>
                  <a:t>:</a:t>
                </a:r>
                <a:br>
                  <a:rPr lang="en-US" sz="2800" dirty="0" smtClean="0">
                    <a:latin typeface="Arial" pitchFamily="34" charset="0"/>
                  </a:rPr>
                </a:br>
                <a:r>
                  <a:rPr lang="el-GR" sz="2800" dirty="0" smtClean="0"/>
                  <a:t>α</a:t>
                </a:r>
                <a:r>
                  <a:rPr lang="en-US" sz="2800" baseline="-25000" dirty="0" err="1" smtClean="0"/>
                  <a:t>ij</a:t>
                </a:r>
                <a:r>
                  <a:rPr lang="en-US" sz="2800" dirty="0" smtClean="0"/>
                  <a:t> = P(</a:t>
                </a:r>
                <a:r>
                  <a:rPr lang="en-US" sz="2800" dirty="0" err="1" smtClean="0"/>
                  <a:t>q</a:t>
                </a:r>
                <a:r>
                  <a:rPr lang="en-US" sz="2800" baseline="-25000" dirty="0" err="1" smtClean="0"/>
                  <a:t>t</a:t>
                </a:r>
                <a:r>
                  <a:rPr lang="en-US" sz="2800" dirty="0" smtClean="0"/>
                  <a:t> = </a:t>
                </a:r>
                <a:r>
                  <a:rPr lang="en-US" sz="2800" dirty="0" err="1" smtClean="0"/>
                  <a:t>s</a:t>
                </a:r>
                <a:r>
                  <a:rPr lang="en-US" sz="2800" baseline="-25000" dirty="0" err="1" smtClean="0"/>
                  <a:t>i</a:t>
                </a:r>
                <a:r>
                  <a:rPr lang="en-US" sz="2800" dirty="0" smtClean="0"/>
                  <a:t>, q</a:t>
                </a:r>
                <a:r>
                  <a:rPr lang="en-US" sz="2800" baseline="-25000" dirty="0" smtClean="0"/>
                  <a:t>t+1</a:t>
                </a:r>
                <a:r>
                  <a:rPr lang="en-US" sz="2800" dirty="0" smtClean="0"/>
                  <a:t> = </a:t>
                </a:r>
                <a:r>
                  <a:rPr lang="en-US" sz="2800" dirty="0" err="1" smtClean="0"/>
                  <a:t>s</a:t>
                </a:r>
                <a:r>
                  <a:rPr lang="en-US" sz="2800" baseline="-25000" dirty="0" err="1" smtClean="0"/>
                  <a:t>j</a:t>
                </a:r>
                <a:r>
                  <a:rPr lang="en-US" sz="2800" dirty="0" smtClean="0"/>
                  <a:t> | observed output)</a:t>
                </a:r>
                <a:br>
                  <a:rPr lang="en-US" sz="2800" dirty="0" smtClean="0"/>
                </a:br>
                <a:endParaRPr lang="en-US" sz="800" dirty="0" smtClean="0"/>
              </a:p>
              <a:p>
                <a:pPr eaLnBrk="1" hangingPunct="1">
                  <a:buFontTx/>
                  <a:buNone/>
                </a:pPr>
                <a:r>
                  <a:rPr lang="en-US" sz="2800" dirty="0" smtClean="0">
                    <a:latin typeface="Arial" pitchFamily="34" charset="0"/>
                  </a:rPr>
                  <a:t>	</a:t>
                </a:r>
                <a:r>
                  <a:rPr lang="en-US" sz="2600" dirty="0" smtClean="0">
                    <a:latin typeface="Arial" pitchFamily="34" charset="0"/>
                  </a:rPr>
                  <a:t>The probability of being in state </a:t>
                </a:r>
                <a:r>
                  <a:rPr lang="en-US" sz="2600" dirty="0" err="1" smtClean="0">
                    <a:latin typeface="Arial" pitchFamily="34" charset="0"/>
                  </a:rPr>
                  <a:t>s</a:t>
                </a:r>
                <a:r>
                  <a:rPr lang="en-US" sz="2600" baseline="-25000" dirty="0" err="1" smtClean="0">
                    <a:latin typeface="Arial" pitchFamily="34" charset="0"/>
                  </a:rPr>
                  <a:t>i</a:t>
                </a:r>
                <a:r>
                  <a:rPr lang="en-US" sz="2600" dirty="0" smtClean="0">
                    <a:latin typeface="Arial" pitchFamily="34" charset="0"/>
                  </a:rPr>
                  <a:t> at time t and going from state </a:t>
                </a:r>
                <a:r>
                  <a:rPr lang="en-US" sz="2600" dirty="0" err="1" smtClean="0">
                    <a:latin typeface="Arial" pitchFamily="34" charset="0"/>
                  </a:rPr>
                  <a:t>s</a:t>
                </a:r>
                <a:r>
                  <a:rPr lang="en-US" sz="2600" baseline="-25000" dirty="0" err="1" smtClean="0">
                    <a:latin typeface="Arial" pitchFamily="34" charset="0"/>
                  </a:rPr>
                  <a:t>i</a:t>
                </a:r>
                <a:r>
                  <a:rPr lang="en-US" sz="2600" dirty="0" smtClean="0">
                    <a:latin typeface="Arial" pitchFamily="34" charset="0"/>
                  </a:rPr>
                  <a:t>, to state </a:t>
                </a:r>
                <a:r>
                  <a:rPr lang="en-US" sz="2600" dirty="0" err="1" smtClean="0">
                    <a:latin typeface="Arial" pitchFamily="34" charset="0"/>
                  </a:rPr>
                  <a:t>s</a:t>
                </a:r>
                <a:r>
                  <a:rPr lang="en-US" sz="2600" baseline="-25000" dirty="0" err="1" smtClean="0">
                    <a:latin typeface="Arial" pitchFamily="34" charset="0"/>
                  </a:rPr>
                  <a:t>j</a:t>
                </a:r>
                <a:r>
                  <a:rPr lang="en-US" sz="2600" dirty="0" smtClean="0">
                    <a:latin typeface="Arial" pitchFamily="34" charset="0"/>
                  </a:rPr>
                  <a:t>, given the complete observation o</a:t>
                </a:r>
                <a:r>
                  <a:rPr lang="en-US" sz="2600" baseline="-25000" dirty="0" smtClean="0">
                    <a:latin typeface="Arial" pitchFamily="34" charset="0"/>
                  </a:rPr>
                  <a:t>1</a:t>
                </a:r>
                <a:r>
                  <a:rPr lang="en-US" sz="2600" dirty="0" smtClean="0">
                    <a:latin typeface="Arial" pitchFamily="34" charset="0"/>
                  </a:rPr>
                  <a:t>,…,</a:t>
                </a:r>
                <a:r>
                  <a:rPr lang="en-US" sz="2600" dirty="0" err="1" smtClean="0">
                    <a:latin typeface="Arial" pitchFamily="34" charset="0"/>
                  </a:rPr>
                  <a:t>o</a:t>
                </a:r>
                <a:r>
                  <a:rPr lang="en-US" sz="2600" baseline="-25000" dirty="0" err="1" smtClean="0">
                    <a:latin typeface="Arial" pitchFamily="34" charset="0"/>
                  </a:rPr>
                  <a:t>T</a:t>
                </a:r>
                <a:r>
                  <a:rPr lang="en-US" sz="2600" baseline="-25000" dirty="0" smtClean="0">
                    <a:latin typeface="Arial" pitchFamily="34" charset="0"/>
                  </a:rPr>
                  <a:t/>
                </a:r>
                <a:br>
                  <a:rPr lang="en-US" sz="2600" baseline="-25000" dirty="0" smtClean="0">
                    <a:latin typeface="Arial" pitchFamily="34" charset="0"/>
                  </a:rPr>
                </a:br>
                <a:endParaRPr lang="en-US" sz="2600" dirty="0" smtClean="0">
                  <a:latin typeface="Arial" pitchFamily="34" charset="0"/>
                </a:endParaRPr>
              </a:p>
            </p:txBody>
          </p:sp>
        </mc:Choice>
        <mc:Fallback>
          <p:sp>
            <p:nvSpPr>
              <p:cNvPr id="36867" name="Rectangle 3"/>
              <p:cNvSpPr>
                <a:spLocks noGrp="1" noRot="1" noChangeAspect="1" noMove="1" noResize="1" noEditPoints="1" noAdjustHandles="1" noChangeArrowheads="1" noChangeShapeType="1" noTextEdit="1"/>
              </p:cNvSpPr>
              <p:nvPr>
                <p:ph type="body" sz="half" idx="1"/>
              </p:nvPr>
            </p:nvSpPr>
            <p:spPr>
              <a:xfrm>
                <a:off x="685800" y="1447800"/>
                <a:ext cx="8001000" cy="5181600"/>
              </a:xfrm>
              <a:blipFill rotWithShape="1">
                <a:blip r:embed="rId3"/>
                <a:stretch>
                  <a:fillRect l="-457" t="-2588" r="-2058"/>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9600" y="457200"/>
            <a:ext cx="7772400" cy="609600"/>
          </a:xfrm>
        </p:spPr>
        <p:txBody>
          <a:bodyPr>
            <a:normAutofit fontScale="90000"/>
          </a:bodyPr>
          <a:lstStyle/>
          <a:p>
            <a:pPr eaLnBrk="1" hangingPunct="1"/>
            <a:r>
              <a:rPr lang="en-US" dirty="0" smtClean="0"/>
              <a:t>Forward Probabilities</a:t>
            </a:r>
          </a:p>
        </p:txBody>
      </p:sp>
      <p:pic>
        <p:nvPicPr>
          <p:cNvPr id="37891" name="Picture 6" descr="forwa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1727508"/>
            <a:ext cx="4724400" cy="3468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7"/>
          <p:cNvSpPr txBox="1">
            <a:spLocks noChangeArrowheads="1"/>
          </p:cNvSpPr>
          <p:nvPr/>
        </p:nvSpPr>
        <p:spPr bwMode="auto">
          <a:xfrm>
            <a:off x="228600" y="4724400"/>
            <a:ext cx="8567738"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2400" b="1" dirty="0">
                <a:solidFill>
                  <a:srgbClr val="000000"/>
                </a:solidFill>
                <a:latin typeface="Times New Roman" pitchFamily="18" charset="0"/>
              </a:rPr>
              <a:t>Notes</a:t>
            </a:r>
          </a:p>
          <a:p>
            <a:pPr eaLnBrk="1" hangingPunct="1">
              <a:lnSpc>
                <a:spcPct val="90000"/>
              </a:lnSpc>
              <a:spcBef>
                <a:spcPct val="20000"/>
              </a:spcBef>
              <a:buClr>
                <a:srgbClr val="800080"/>
              </a:buClr>
              <a:buSzPct val="75000"/>
              <a:buFont typeface="Wingdings" pitchFamily="2" charset="2"/>
              <a:buChar char="n"/>
            </a:pPr>
            <a:r>
              <a:rPr lang="el-GR" sz="2400" dirty="0">
                <a:solidFill>
                  <a:srgbClr val="000000"/>
                </a:solidFill>
                <a:latin typeface="Times New Roman" pitchFamily="18" charset="0"/>
              </a:rPr>
              <a:t>λ</a:t>
            </a:r>
            <a:r>
              <a:rPr lang="en-US" sz="2400" dirty="0">
                <a:solidFill>
                  <a:srgbClr val="000000"/>
                </a:solidFill>
                <a:latin typeface="Times New Roman" pitchFamily="18" charset="0"/>
              </a:rPr>
              <a:t> = HMM, </a:t>
            </a:r>
            <a:r>
              <a:rPr lang="en-US" sz="2400" dirty="0" err="1">
                <a:solidFill>
                  <a:srgbClr val="000000"/>
                </a:solidFill>
                <a:latin typeface="Times New Roman" pitchFamily="18" charset="0"/>
              </a:rPr>
              <a:t>q</a:t>
            </a:r>
            <a:r>
              <a:rPr lang="en-US" sz="2400" baseline="-25000" dirty="0" err="1">
                <a:solidFill>
                  <a:srgbClr val="000000"/>
                </a:solidFill>
                <a:latin typeface="Times New Roman" pitchFamily="18" charset="0"/>
              </a:rPr>
              <a:t>t</a:t>
            </a:r>
            <a:r>
              <a:rPr lang="en-US" sz="2400" dirty="0">
                <a:solidFill>
                  <a:srgbClr val="000000"/>
                </a:solidFill>
                <a:latin typeface="Times New Roman" pitchFamily="18" charset="0"/>
              </a:rPr>
              <a:t> = HMM state at time t, </a:t>
            </a:r>
            <a:r>
              <a:rPr lang="en-US" sz="2400" dirty="0" err="1">
                <a:solidFill>
                  <a:srgbClr val="000000"/>
                </a:solidFill>
                <a:latin typeface="Times New Roman" pitchFamily="18" charset="0"/>
              </a:rPr>
              <a:t>s</a:t>
            </a:r>
            <a:r>
              <a:rPr lang="en-US" sz="2400" baseline="-25000" dirty="0" err="1">
                <a:solidFill>
                  <a:srgbClr val="000000"/>
                </a:solidFill>
                <a:latin typeface="Times New Roman" pitchFamily="18" charset="0"/>
              </a:rPr>
              <a:t>j</a:t>
            </a:r>
            <a:r>
              <a:rPr lang="en-US" sz="2400" dirty="0">
                <a:solidFill>
                  <a:srgbClr val="000000"/>
                </a:solidFill>
                <a:latin typeface="Times New Roman" pitchFamily="18" charset="0"/>
              </a:rPr>
              <a:t> = </a:t>
            </a:r>
            <a:r>
              <a:rPr lang="en-US" sz="2400" dirty="0" err="1">
                <a:solidFill>
                  <a:srgbClr val="000000"/>
                </a:solidFill>
                <a:latin typeface="Times New Roman" pitchFamily="18" charset="0"/>
              </a:rPr>
              <a:t>j</a:t>
            </a:r>
            <a:r>
              <a:rPr lang="en-US" sz="2400" baseline="30000" dirty="0" err="1">
                <a:solidFill>
                  <a:srgbClr val="000000"/>
                </a:solidFill>
                <a:latin typeface="Times New Roman" pitchFamily="18" charset="0"/>
              </a:rPr>
              <a:t>th</a:t>
            </a:r>
            <a:r>
              <a:rPr lang="en-US" sz="2400" dirty="0">
                <a:solidFill>
                  <a:srgbClr val="000000"/>
                </a:solidFill>
                <a:latin typeface="Times New Roman" pitchFamily="18" charset="0"/>
              </a:rPr>
              <a:t> state, </a:t>
            </a:r>
            <a:r>
              <a:rPr lang="en-US" sz="2400" dirty="0" err="1">
                <a:solidFill>
                  <a:srgbClr val="000000"/>
                </a:solidFill>
                <a:latin typeface="Times New Roman" pitchFamily="18" charset="0"/>
              </a:rPr>
              <a:t>O</a:t>
            </a:r>
            <a:r>
              <a:rPr lang="en-US" sz="2400" baseline="-25000" dirty="0" err="1">
                <a:solidFill>
                  <a:srgbClr val="000000"/>
                </a:solidFill>
                <a:latin typeface="Times New Roman" pitchFamily="18" charset="0"/>
              </a:rPr>
              <a:t>i</a:t>
            </a:r>
            <a:r>
              <a:rPr lang="en-US" sz="2400" dirty="0">
                <a:solidFill>
                  <a:srgbClr val="000000"/>
                </a:solidFill>
                <a:latin typeface="Times New Roman" pitchFamily="18" charset="0"/>
              </a:rPr>
              <a:t> = </a:t>
            </a:r>
            <a:r>
              <a:rPr lang="en-US" sz="2400" dirty="0" err="1">
                <a:solidFill>
                  <a:srgbClr val="000000"/>
                </a:solidFill>
                <a:latin typeface="Times New Roman" pitchFamily="18" charset="0"/>
              </a:rPr>
              <a:t>i</a:t>
            </a:r>
            <a:r>
              <a:rPr lang="en-US" sz="2400" baseline="30000" dirty="0" err="1">
                <a:solidFill>
                  <a:srgbClr val="000000"/>
                </a:solidFill>
                <a:latin typeface="Times New Roman" pitchFamily="18" charset="0"/>
              </a:rPr>
              <a:t>th</a:t>
            </a:r>
            <a:r>
              <a:rPr lang="en-US" sz="2400" dirty="0">
                <a:solidFill>
                  <a:srgbClr val="000000"/>
                </a:solidFill>
                <a:latin typeface="Times New Roman" pitchFamily="18" charset="0"/>
              </a:rPr>
              <a:t> output</a:t>
            </a:r>
          </a:p>
          <a:p>
            <a:pPr eaLnBrk="1" hangingPunct="1">
              <a:lnSpc>
                <a:spcPct val="90000"/>
              </a:lnSpc>
              <a:spcBef>
                <a:spcPct val="20000"/>
              </a:spcBef>
              <a:buClr>
                <a:srgbClr val="800080"/>
              </a:buClr>
              <a:buSzPct val="75000"/>
              <a:buFont typeface="Wingdings" pitchFamily="2" charset="2"/>
              <a:buChar char="n"/>
            </a:pPr>
            <a:r>
              <a:rPr lang="en-US" sz="2400" dirty="0" err="1">
                <a:solidFill>
                  <a:srgbClr val="000000"/>
                </a:solidFill>
                <a:latin typeface="Times New Roman" pitchFamily="18" charset="0"/>
              </a:rPr>
              <a:t>a</a:t>
            </a:r>
            <a:r>
              <a:rPr lang="en-US" sz="2400" baseline="-25000" dirty="0" err="1">
                <a:solidFill>
                  <a:srgbClr val="000000"/>
                </a:solidFill>
                <a:latin typeface="Times New Roman" pitchFamily="18" charset="0"/>
              </a:rPr>
              <a:t>ij</a:t>
            </a:r>
            <a:r>
              <a:rPr lang="en-US" sz="2400" dirty="0">
                <a:solidFill>
                  <a:srgbClr val="000000"/>
                </a:solidFill>
                <a:latin typeface="Times New Roman" pitchFamily="18" charset="0"/>
              </a:rPr>
              <a:t> = probability of transitioning from state </a:t>
            </a:r>
            <a:r>
              <a:rPr lang="en-US" sz="2400" dirty="0" err="1">
                <a:solidFill>
                  <a:srgbClr val="000000"/>
                </a:solidFill>
                <a:latin typeface="Times New Roman" pitchFamily="18" charset="0"/>
              </a:rPr>
              <a:t>s</a:t>
            </a:r>
            <a:r>
              <a:rPr lang="en-US" sz="2400" baseline="-25000" dirty="0" err="1">
                <a:solidFill>
                  <a:srgbClr val="000000"/>
                </a:solidFill>
                <a:latin typeface="Times New Roman" pitchFamily="18" charset="0"/>
              </a:rPr>
              <a:t>i</a:t>
            </a:r>
            <a:r>
              <a:rPr lang="en-US" sz="2400" dirty="0">
                <a:solidFill>
                  <a:srgbClr val="000000"/>
                </a:solidFill>
                <a:latin typeface="Times New Roman" pitchFamily="18" charset="0"/>
              </a:rPr>
              <a:t> to </a:t>
            </a:r>
            <a:r>
              <a:rPr lang="en-US" sz="2400" dirty="0" err="1">
                <a:solidFill>
                  <a:srgbClr val="000000"/>
                </a:solidFill>
                <a:latin typeface="Times New Roman" pitchFamily="18" charset="0"/>
              </a:rPr>
              <a:t>s</a:t>
            </a:r>
            <a:r>
              <a:rPr lang="en-US" sz="2400" baseline="-25000" dirty="0" err="1">
                <a:solidFill>
                  <a:srgbClr val="000000"/>
                </a:solidFill>
                <a:latin typeface="Times New Roman" pitchFamily="18" charset="0"/>
              </a:rPr>
              <a:t>j</a:t>
            </a:r>
            <a:endParaRPr lang="en-US" sz="2400" baseline="-25000" dirty="0">
              <a:solidFill>
                <a:srgbClr val="000000"/>
              </a:solidFill>
              <a:latin typeface="Times New Roman" pitchFamily="18" charset="0"/>
            </a:endParaRPr>
          </a:p>
          <a:p>
            <a:pPr eaLnBrk="1" hangingPunct="1">
              <a:lnSpc>
                <a:spcPct val="90000"/>
              </a:lnSpc>
              <a:spcBef>
                <a:spcPct val="20000"/>
              </a:spcBef>
              <a:buClr>
                <a:srgbClr val="800080"/>
              </a:buClr>
              <a:buSzPct val="75000"/>
              <a:buFont typeface="Wingdings" pitchFamily="2" charset="2"/>
              <a:buChar char="n"/>
            </a:pPr>
            <a:r>
              <a:rPr lang="en-US" sz="2400" dirty="0">
                <a:solidFill>
                  <a:srgbClr val="000000"/>
                </a:solidFill>
                <a:latin typeface="Times New Roman" pitchFamily="18" charset="0"/>
              </a:rPr>
              <a:t>b</a:t>
            </a:r>
            <a:r>
              <a:rPr lang="en-US" sz="2400" baseline="-25000" dirty="0">
                <a:solidFill>
                  <a:srgbClr val="000000"/>
                </a:solidFill>
                <a:latin typeface="Times New Roman" pitchFamily="18" charset="0"/>
              </a:rPr>
              <a:t>i</a:t>
            </a:r>
            <a:r>
              <a:rPr lang="en-US" sz="2400" dirty="0">
                <a:solidFill>
                  <a:srgbClr val="000000"/>
                </a:solidFill>
                <a:latin typeface="Times New Roman" pitchFamily="18" charset="0"/>
              </a:rPr>
              <a:t>(</a:t>
            </a:r>
            <a:r>
              <a:rPr lang="en-US" sz="2400" dirty="0" err="1">
                <a:solidFill>
                  <a:srgbClr val="000000"/>
                </a:solidFill>
                <a:latin typeface="Times New Roman" pitchFamily="18" charset="0"/>
              </a:rPr>
              <a:t>o</a:t>
            </a:r>
            <a:r>
              <a:rPr lang="en-US" sz="2400" baseline="-25000" dirty="0" err="1">
                <a:solidFill>
                  <a:srgbClr val="000000"/>
                </a:solidFill>
                <a:latin typeface="Times New Roman" pitchFamily="18" charset="0"/>
              </a:rPr>
              <a:t>t</a:t>
            </a:r>
            <a:r>
              <a:rPr lang="en-US" sz="2400" dirty="0">
                <a:solidFill>
                  <a:srgbClr val="000000"/>
                </a:solidFill>
                <a:latin typeface="Times New Roman" pitchFamily="18" charset="0"/>
              </a:rPr>
              <a:t>) = probability of observation </a:t>
            </a:r>
            <a:r>
              <a:rPr lang="en-US" sz="2400" dirty="0" err="1">
                <a:solidFill>
                  <a:srgbClr val="000000"/>
                </a:solidFill>
                <a:latin typeface="Times New Roman" pitchFamily="18" charset="0"/>
              </a:rPr>
              <a:t>o</a:t>
            </a:r>
            <a:r>
              <a:rPr lang="en-US" sz="2400" baseline="-25000" dirty="0" err="1">
                <a:solidFill>
                  <a:srgbClr val="000000"/>
                </a:solidFill>
                <a:latin typeface="Times New Roman" pitchFamily="18" charset="0"/>
              </a:rPr>
              <a:t>t</a:t>
            </a:r>
            <a:r>
              <a:rPr lang="en-US" sz="2400" dirty="0">
                <a:solidFill>
                  <a:srgbClr val="000000"/>
                </a:solidFill>
                <a:latin typeface="Times New Roman" pitchFamily="18" charset="0"/>
              </a:rPr>
              <a:t>  resulting from </a:t>
            </a:r>
            <a:r>
              <a:rPr lang="en-US" sz="2400" dirty="0" err="1">
                <a:solidFill>
                  <a:srgbClr val="000000"/>
                </a:solidFill>
                <a:latin typeface="Times New Roman" pitchFamily="18" charset="0"/>
              </a:rPr>
              <a:t>s</a:t>
            </a:r>
            <a:r>
              <a:rPr lang="en-US" sz="2400" baseline="-25000" dirty="0" err="1">
                <a:solidFill>
                  <a:srgbClr val="000000"/>
                </a:solidFill>
                <a:latin typeface="Times New Roman" pitchFamily="18" charset="0"/>
              </a:rPr>
              <a:t>i</a:t>
            </a:r>
            <a:endParaRPr lang="en-US" sz="2400" baseline="-25000" dirty="0">
              <a:solidFill>
                <a:srgbClr val="000000"/>
              </a:solidFill>
              <a:latin typeface="Times New Roman" pitchFamily="18" charset="0"/>
            </a:endParaRPr>
          </a:p>
          <a:p>
            <a:pPr eaLnBrk="1" hangingPunct="1">
              <a:lnSpc>
                <a:spcPct val="90000"/>
              </a:lnSpc>
              <a:spcBef>
                <a:spcPct val="20000"/>
              </a:spcBef>
              <a:buClr>
                <a:srgbClr val="800080"/>
              </a:buClr>
              <a:buSzPct val="75000"/>
              <a:buFont typeface="Wingdings" pitchFamily="2" charset="2"/>
              <a:buChar char="n"/>
            </a:pPr>
            <a:r>
              <a:rPr lang="el-GR" sz="2400" dirty="0" smtClean="0">
                <a:solidFill>
                  <a:srgbClr val="000000"/>
                </a:solidFill>
                <a:latin typeface="Times New Roman" pitchFamily="18" charset="0"/>
                <a:cs typeface="Times New Roman" pitchFamily="18" charset="0"/>
              </a:rPr>
              <a:t>α</a:t>
            </a:r>
            <a:r>
              <a:rPr lang="en-US" sz="2400" baseline="-25000" dirty="0" smtClean="0">
                <a:solidFill>
                  <a:srgbClr val="000000"/>
                </a:solidFill>
                <a:latin typeface="Times New Roman" pitchFamily="18" charset="0"/>
                <a:cs typeface="Times New Roman" pitchFamily="18" charset="0"/>
              </a:rPr>
              <a:t>t</a:t>
            </a:r>
            <a:r>
              <a:rPr lang="en-US" sz="2400" dirty="0" smtClean="0">
                <a:solidFill>
                  <a:srgbClr val="000000"/>
                </a:solidFill>
                <a:latin typeface="Times New Roman" pitchFamily="18" charset="0"/>
                <a:cs typeface="Times New Roman" pitchFamily="18" charset="0"/>
              </a:rPr>
              <a:t>(j) </a:t>
            </a:r>
            <a:r>
              <a:rPr lang="en-US" sz="2400" dirty="0">
                <a:solidFill>
                  <a:srgbClr val="000000"/>
                </a:solidFill>
                <a:latin typeface="Times New Roman" pitchFamily="18" charset="0"/>
                <a:cs typeface="Times New Roman" pitchFamily="18" charset="0"/>
              </a:rPr>
              <a:t>= probability of state j at time t given observations o</a:t>
            </a:r>
            <a:r>
              <a:rPr lang="en-US" sz="2400" baseline="-25000" dirty="0">
                <a:solidFill>
                  <a:srgbClr val="000000"/>
                </a:solidFill>
                <a:latin typeface="Times New Roman" pitchFamily="18" charset="0"/>
                <a:cs typeface="Times New Roman" pitchFamily="18" charset="0"/>
              </a:rPr>
              <a:t>1</a:t>
            </a:r>
            <a:r>
              <a:rPr lang="en-US" sz="2400" dirty="0">
                <a:solidFill>
                  <a:srgbClr val="000000"/>
                </a:solidFill>
                <a:latin typeface="Times New Roman" pitchFamily="18" charset="0"/>
                <a:cs typeface="Times New Roman" pitchFamily="18" charset="0"/>
              </a:rPr>
              <a:t>,o</a:t>
            </a:r>
            <a:r>
              <a:rPr lang="en-US" sz="2400" baseline="-25000" dirty="0">
                <a:solidFill>
                  <a:srgbClr val="000000"/>
                </a:solidFill>
                <a:latin typeface="Times New Roman" pitchFamily="18" charset="0"/>
                <a:cs typeface="Times New Roman" pitchFamily="18" charset="0"/>
              </a:rPr>
              <a:t>2</a:t>
            </a:r>
            <a:r>
              <a:rPr lang="en-US" sz="2400" dirty="0">
                <a:solidFill>
                  <a:srgbClr val="000000"/>
                </a:solidFill>
                <a:latin typeface="Times New Roman" pitchFamily="18" charset="0"/>
                <a:cs typeface="Times New Roman" pitchFamily="18" charset="0"/>
              </a:rPr>
              <a:t>,…,</a:t>
            </a:r>
            <a:r>
              <a:rPr lang="en-US" sz="2400" dirty="0" err="1">
                <a:solidFill>
                  <a:srgbClr val="000000"/>
                </a:solidFill>
                <a:latin typeface="Times New Roman" pitchFamily="18" charset="0"/>
                <a:cs typeface="Times New Roman" pitchFamily="18" charset="0"/>
              </a:rPr>
              <a:t>o</a:t>
            </a:r>
            <a:r>
              <a:rPr lang="en-US" sz="2400" baseline="-25000" dirty="0" err="1">
                <a:solidFill>
                  <a:srgbClr val="000000"/>
                </a:solidFill>
                <a:latin typeface="Times New Roman" pitchFamily="18" charset="0"/>
                <a:cs typeface="Times New Roman" pitchFamily="18" charset="0"/>
              </a:rPr>
              <a:t>t</a:t>
            </a:r>
            <a:r>
              <a:rPr lang="en-US" sz="2400" dirty="0">
                <a:solidFill>
                  <a:srgbClr val="000000"/>
                </a:solidFill>
                <a:latin typeface="Times New Roman" pitchFamily="18" charset="0"/>
                <a:cs typeface="Times New Roman" pitchFamily="18" charset="0"/>
              </a:rPr>
              <a:t> </a:t>
            </a:r>
            <a:endParaRPr lang="en-US" sz="2400" dirty="0">
              <a:solidFill>
                <a:srgbClr val="000000"/>
              </a:solidFill>
              <a:latin typeface="Times New Roman" pitchFamily="18" charset="0"/>
            </a:endParaRPr>
          </a:p>
        </p:txBody>
      </p:sp>
      <p:sp>
        <p:nvSpPr>
          <p:cNvPr id="37893" name="TextBox 7"/>
          <p:cNvSpPr txBox="1">
            <a:spLocks noChangeArrowheads="1"/>
          </p:cNvSpPr>
          <p:nvPr/>
        </p:nvSpPr>
        <p:spPr bwMode="auto">
          <a:xfrm>
            <a:off x="106363" y="1108075"/>
            <a:ext cx="90404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l-GR" sz="2600" dirty="0" smtClean="0">
                <a:solidFill>
                  <a:srgbClr val="000000"/>
                </a:solidFill>
                <a:latin typeface="Arial" pitchFamily="34" charset="0"/>
              </a:rPr>
              <a:t>α</a:t>
            </a:r>
            <a:r>
              <a:rPr lang="en-US" sz="2600" baseline="-25000" dirty="0" smtClean="0">
                <a:solidFill>
                  <a:srgbClr val="000000"/>
                </a:solidFill>
                <a:latin typeface="Arial" pitchFamily="34" charset="0"/>
              </a:rPr>
              <a:t>t</a:t>
            </a:r>
            <a:r>
              <a:rPr lang="en-US" sz="2600" dirty="0" smtClean="0">
                <a:solidFill>
                  <a:srgbClr val="000000"/>
                </a:solidFill>
                <a:latin typeface="Arial" pitchFamily="34" charset="0"/>
              </a:rPr>
              <a:t>(j) </a:t>
            </a:r>
            <a:r>
              <a:rPr lang="en-US" sz="2600" dirty="0">
                <a:solidFill>
                  <a:srgbClr val="000000"/>
                </a:solidFill>
                <a:latin typeface="Arial" pitchFamily="34" charset="0"/>
              </a:rPr>
              <a:t>= ∑</a:t>
            </a:r>
            <a:r>
              <a:rPr lang="en-US" sz="2600" baseline="-25000" dirty="0" err="1">
                <a:solidFill>
                  <a:srgbClr val="000000"/>
                </a:solidFill>
                <a:latin typeface="Arial" pitchFamily="34" charset="0"/>
              </a:rPr>
              <a:t>i</a:t>
            </a:r>
            <a:r>
              <a:rPr lang="en-US" sz="2600" baseline="-25000" dirty="0">
                <a:solidFill>
                  <a:srgbClr val="000000"/>
                </a:solidFill>
                <a:latin typeface="Arial" pitchFamily="34" charset="0"/>
              </a:rPr>
              <a:t>=1,N</a:t>
            </a:r>
            <a:r>
              <a:rPr lang="en-US" sz="2600" dirty="0">
                <a:solidFill>
                  <a:srgbClr val="000000"/>
                </a:solidFill>
                <a:latin typeface="Arial" pitchFamily="34" charset="0"/>
              </a:rPr>
              <a:t> {</a:t>
            </a:r>
            <a:r>
              <a:rPr lang="el-GR" sz="2600" dirty="0" smtClean="0">
                <a:solidFill>
                  <a:srgbClr val="000000"/>
                </a:solidFill>
                <a:latin typeface="Arial" pitchFamily="34" charset="0"/>
              </a:rPr>
              <a:t>α</a:t>
            </a:r>
            <a:r>
              <a:rPr lang="en-US" sz="2600" baseline="-25000" dirty="0" smtClean="0">
                <a:solidFill>
                  <a:srgbClr val="000000"/>
                </a:solidFill>
                <a:latin typeface="Arial" pitchFamily="34" charset="0"/>
              </a:rPr>
              <a:t>t-1</a:t>
            </a:r>
            <a:r>
              <a:rPr lang="en-US" sz="2600" dirty="0" smtClean="0">
                <a:solidFill>
                  <a:srgbClr val="000000"/>
                </a:solidFill>
                <a:latin typeface="Arial" pitchFamily="34" charset="0"/>
              </a:rPr>
              <a:t>(</a:t>
            </a:r>
            <a:r>
              <a:rPr lang="en-US" sz="2600" dirty="0" err="1" smtClean="0">
                <a:solidFill>
                  <a:srgbClr val="000000"/>
                </a:solidFill>
                <a:latin typeface="Arial" pitchFamily="34" charset="0"/>
              </a:rPr>
              <a:t>i</a:t>
            </a:r>
            <a:r>
              <a:rPr lang="en-US" sz="2600" dirty="0" smtClean="0">
                <a:solidFill>
                  <a:srgbClr val="000000"/>
                </a:solidFill>
                <a:latin typeface="Arial" pitchFamily="34" charset="0"/>
              </a:rPr>
              <a:t>)</a:t>
            </a:r>
            <a:r>
              <a:rPr lang="el-GR" sz="2600" dirty="0">
                <a:solidFill>
                  <a:srgbClr val="000000"/>
                </a:solidFill>
                <a:latin typeface="Arial" pitchFamily="34" charset="0"/>
              </a:rPr>
              <a:t>α</a:t>
            </a:r>
            <a:r>
              <a:rPr lang="en-US" sz="2600" baseline="-25000" dirty="0" err="1">
                <a:solidFill>
                  <a:srgbClr val="000000"/>
                </a:solidFill>
                <a:latin typeface="Arial" pitchFamily="34" charset="0"/>
              </a:rPr>
              <a:t>ij</a:t>
            </a:r>
            <a:r>
              <a:rPr lang="en-US" sz="2600" dirty="0" err="1">
                <a:solidFill>
                  <a:srgbClr val="000000"/>
                </a:solidFill>
                <a:latin typeface="Arial" pitchFamily="34" charset="0"/>
              </a:rPr>
              <a:t>b</a:t>
            </a:r>
            <a:r>
              <a:rPr lang="en-US" sz="2600" baseline="-25000" dirty="0" err="1">
                <a:solidFill>
                  <a:srgbClr val="000000"/>
                </a:solidFill>
                <a:latin typeface="Arial" pitchFamily="34" charset="0"/>
              </a:rPr>
              <a:t>j</a:t>
            </a:r>
            <a:r>
              <a:rPr lang="en-US" sz="2600" dirty="0">
                <a:solidFill>
                  <a:srgbClr val="000000"/>
                </a:solidFill>
                <a:latin typeface="Arial" pitchFamily="34" charset="0"/>
              </a:rPr>
              <a:t>(</a:t>
            </a:r>
            <a:r>
              <a:rPr lang="en-US" sz="2600" dirty="0" err="1">
                <a:solidFill>
                  <a:srgbClr val="000000"/>
                </a:solidFill>
                <a:latin typeface="Arial" pitchFamily="34" charset="0"/>
              </a:rPr>
              <a:t>o</a:t>
            </a:r>
            <a:r>
              <a:rPr lang="en-US" sz="2600" baseline="-25000" dirty="0" err="1">
                <a:solidFill>
                  <a:srgbClr val="000000"/>
                </a:solidFill>
                <a:latin typeface="Arial" pitchFamily="34" charset="0"/>
              </a:rPr>
              <a:t>t</a:t>
            </a:r>
            <a:r>
              <a:rPr lang="en-US" sz="2600" dirty="0">
                <a:solidFill>
                  <a:srgbClr val="000000"/>
                </a:solidFill>
                <a:latin typeface="Arial" pitchFamily="34" charset="0"/>
              </a:rPr>
              <a:t>)}  and </a:t>
            </a:r>
            <a:r>
              <a:rPr lang="el-GR" sz="2600" dirty="0" smtClean="0">
                <a:solidFill>
                  <a:srgbClr val="000000"/>
                </a:solidFill>
                <a:latin typeface="Arial" pitchFamily="34" charset="0"/>
              </a:rPr>
              <a:t>α</a:t>
            </a:r>
            <a:r>
              <a:rPr lang="en-US" sz="2600" baseline="-25000" dirty="0" smtClean="0">
                <a:solidFill>
                  <a:srgbClr val="000000"/>
                </a:solidFill>
                <a:latin typeface="Arial" pitchFamily="34" charset="0"/>
              </a:rPr>
              <a:t>t</a:t>
            </a:r>
            <a:r>
              <a:rPr lang="en-US" sz="2600" dirty="0" smtClean="0">
                <a:solidFill>
                  <a:srgbClr val="000000"/>
                </a:solidFill>
                <a:latin typeface="Arial" pitchFamily="34" charset="0"/>
              </a:rPr>
              <a:t>(j) </a:t>
            </a:r>
            <a:r>
              <a:rPr lang="en-US" sz="2600" dirty="0">
                <a:solidFill>
                  <a:srgbClr val="000000"/>
                </a:solidFill>
                <a:latin typeface="Arial" pitchFamily="34" charset="0"/>
              </a:rPr>
              <a:t>= P(O</a:t>
            </a:r>
            <a:r>
              <a:rPr lang="en-US" sz="2600" baseline="-25000" dirty="0">
                <a:solidFill>
                  <a:srgbClr val="000000"/>
                </a:solidFill>
                <a:latin typeface="Arial" pitchFamily="34" charset="0"/>
              </a:rPr>
              <a:t>1</a:t>
            </a:r>
            <a:r>
              <a:rPr lang="en-US" sz="2600" dirty="0">
                <a:solidFill>
                  <a:srgbClr val="000000"/>
                </a:solidFill>
                <a:latin typeface="Arial" pitchFamily="34" charset="0"/>
              </a:rPr>
              <a:t>…O</a:t>
            </a:r>
            <a:r>
              <a:rPr lang="en-US" sz="2600" baseline="-25000" dirty="0">
                <a:solidFill>
                  <a:srgbClr val="000000"/>
                </a:solidFill>
                <a:latin typeface="Arial" pitchFamily="34" charset="0"/>
              </a:rPr>
              <a:t>T</a:t>
            </a:r>
            <a:r>
              <a:rPr lang="en-US" sz="2600" dirty="0">
                <a:solidFill>
                  <a:srgbClr val="000000"/>
                </a:solidFill>
                <a:latin typeface="Arial" pitchFamily="34" charset="0"/>
              </a:rPr>
              <a:t> | </a:t>
            </a:r>
            <a:r>
              <a:rPr lang="en-US" sz="2600" dirty="0" err="1">
                <a:solidFill>
                  <a:srgbClr val="000000"/>
                </a:solidFill>
                <a:latin typeface="Arial" pitchFamily="34" charset="0"/>
              </a:rPr>
              <a:t>q</a:t>
            </a:r>
            <a:r>
              <a:rPr lang="en-US" sz="2600" baseline="-25000" dirty="0" err="1">
                <a:solidFill>
                  <a:srgbClr val="000000"/>
                </a:solidFill>
                <a:latin typeface="Arial" pitchFamily="34" charset="0"/>
              </a:rPr>
              <a:t>t</a:t>
            </a:r>
            <a:r>
              <a:rPr lang="en-US" sz="2600" dirty="0">
                <a:solidFill>
                  <a:srgbClr val="000000"/>
                </a:solidFill>
                <a:latin typeface="Arial" pitchFamily="34" charset="0"/>
              </a:rPr>
              <a:t> = </a:t>
            </a:r>
            <a:r>
              <a:rPr lang="en-US" sz="2600" dirty="0" err="1">
                <a:solidFill>
                  <a:srgbClr val="000000"/>
                </a:solidFill>
                <a:latin typeface="Arial" pitchFamily="34" charset="0"/>
              </a:rPr>
              <a:t>s</a:t>
            </a:r>
            <a:r>
              <a:rPr lang="en-US" sz="2600" baseline="-25000" dirty="0" err="1">
                <a:solidFill>
                  <a:srgbClr val="000000"/>
                </a:solidFill>
                <a:latin typeface="Arial" pitchFamily="34" charset="0"/>
              </a:rPr>
              <a:t>j</a:t>
            </a:r>
            <a:r>
              <a:rPr lang="en-US" sz="2600" dirty="0">
                <a:solidFill>
                  <a:srgbClr val="000000"/>
                </a:solidFill>
                <a:latin typeface="Arial" pitchFamily="34" charset="0"/>
              </a:rPr>
              <a:t>, </a:t>
            </a:r>
            <a:r>
              <a:rPr lang="el-GR" sz="2600" dirty="0">
                <a:solidFill>
                  <a:srgbClr val="000000"/>
                </a:solidFill>
                <a:latin typeface="Arial" pitchFamily="34" charset="0"/>
              </a:rPr>
              <a:t>λ</a:t>
            </a:r>
            <a:r>
              <a:rPr lang="en-US" sz="2600" dirty="0">
                <a:solidFill>
                  <a:srgbClr val="000000"/>
                </a:solidFill>
                <a:latin typeface="Arial" pitchFamily="34" charset="0"/>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350837"/>
            <a:ext cx="8229600" cy="715963"/>
          </a:xfrm>
        </p:spPr>
        <p:txBody>
          <a:bodyPr/>
          <a:lstStyle/>
          <a:p>
            <a:pPr eaLnBrk="1" hangingPunct="1"/>
            <a:r>
              <a:rPr lang="en-US" dirty="0" smtClean="0"/>
              <a:t>Backward Probabilities</a:t>
            </a:r>
          </a:p>
        </p:txBody>
      </p:sp>
      <p:sp>
        <p:nvSpPr>
          <p:cNvPr id="38915" name="Rectangle 3"/>
          <p:cNvSpPr>
            <a:spLocks noGrp="1" noChangeArrowheads="1"/>
          </p:cNvSpPr>
          <p:nvPr>
            <p:ph idx="1"/>
          </p:nvPr>
        </p:nvSpPr>
        <p:spPr>
          <a:xfrm>
            <a:off x="1033463" y="1905000"/>
            <a:ext cx="8110537" cy="4191000"/>
          </a:xfrm>
        </p:spPr>
        <p:txBody>
          <a:bodyPr/>
          <a:lstStyle/>
          <a:p>
            <a:pPr eaLnBrk="1" hangingPunct="1">
              <a:buFontTx/>
              <a:buNone/>
            </a:pPr>
            <a:r>
              <a:rPr lang="en-US" smtClean="0"/>
              <a:t> </a:t>
            </a:r>
          </a:p>
        </p:txBody>
      </p:sp>
      <p:pic>
        <p:nvPicPr>
          <p:cNvPr id="38916" name="Picture 6" descr="backwa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1676400"/>
            <a:ext cx="5105400"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7"/>
          <p:cNvSpPr txBox="1">
            <a:spLocks noChangeArrowheads="1"/>
          </p:cNvSpPr>
          <p:nvPr/>
        </p:nvSpPr>
        <p:spPr bwMode="auto">
          <a:xfrm>
            <a:off x="-76200" y="1066800"/>
            <a:ext cx="920873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l-GR" sz="2600" dirty="0" smtClean="0">
                <a:solidFill>
                  <a:srgbClr val="000000"/>
                </a:solidFill>
                <a:latin typeface="Arial" pitchFamily="34" charset="0"/>
              </a:rPr>
              <a:t>β</a:t>
            </a:r>
            <a:r>
              <a:rPr lang="en-US" sz="2600" baseline="-25000" dirty="0" smtClean="0">
                <a:solidFill>
                  <a:srgbClr val="000000"/>
                </a:solidFill>
                <a:latin typeface="Arial" pitchFamily="34" charset="0"/>
              </a:rPr>
              <a:t>t</a:t>
            </a:r>
            <a:r>
              <a:rPr lang="en-US" sz="2600" dirty="0" smtClean="0">
                <a:solidFill>
                  <a:srgbClr val="000000"/>
                </a:solidFill>
                <a:latin typeface="Arial" pitchFamily="34" charset="0"/>
              </a:rPr>
              <a:t>(</a:t>
            </a:r>
            <a:r>
              <a:rPr lang="en-US" sz="2600" dirty="0" err="1">
                <a:solidFill>
                  <a:srgbClr val="000000"/>
                </a:solidFill>
                <a:latin typeface="Arial" pitchFamily="34" charset="0"/>
              </a:rPr>
              <a:t>i</a:t>
            </a:r>
            <a:r>
              <a:rPr lang="en-US" sz="2600" dirty="0" smtClean="0">
                <a:solidFill>
                  <a:srgbClr val="000000"/>
                </a:solidFill>
                <a:latin typeface="Arial" pitchFamily="34" charset="0"/>
              </a:rPr>
              <a:t>) </a:t>
            </a:r>
            <a:r>
              <a:rPr lang="en-US" sz="2600" dirty="0">
                <a:solidFill>
                  <a:srgbClr val="000000"/>
                </a:solidFill>
                <a:latin typeface="Arial" pitchFamily="34" charset="0"/>
              </a:rPr>
              <a:t>= ∑</a:t>
            </a:r>
            <a:r>
              <a:rPr lang="en-US" sz="2600" baseline="-25000" dirty="0">
                <a:solidFill>
                  <a:srgbClr val="000000"/>
                </a:solidFill>
                <a:latin typeface="Arial" pitchFamily="34" charset="0"/>
              </a:rPr>
              <a:t>j=1,N</a:t>
            </a:r>
            <a:r>
              <a:rPr lang="en-US" sz="2600" dirty="0">
                <a:solidFill>
                  <a:srgbClr val="000000"/>
                </a:solidFill>
                <a:latin typeface="Arial" pitchFamily="34" charset="0"/>
              </a:rPr>
              <a:t> {</a:t>
            </a:r>
            <a:r>
              <a:rPr lang="el-GR" sz="2600" dirty="0" smtClean="0">
                <a:solidFill>
                  <a:srgbClr val="000000"/>
                </a:solidFill>
                <a:latin typeface="Arial" pitchFamily="34" charset="0"/>
              </a:rPr>
              <a:t>β</a:t>
            </a:r>
            <a:r>
              <a:rPr lang="en-US" sz="2600" baseline="-25000" dirty="0" smtClean="0">
                <a:solidFill>
                  <a:srgbClr val="000000"/>
                </a:solidFill>
                <a:latin typeface="Arial" pitchFamily="34" charset="0"/>
              </a:rPr>
              <a:t>t+1</a:t>
            </a:r>
            <a:r>
              <a:rPr lang="en-US" sz="2600" dirty="0" smtClean="0">
                <a:solidFill>
                  <a:srgbClr val="000000"/>
                </a:solidFill>
                <a:latin typeface="Arial" pitchFamily="34" charset="0"/>
              </a:rPr>
              <a:t>(j)</a:t>
            </a:r>
            <a:r>
              <a:rPr lang="el-GR" sz="2600" dirty="0">
                <a:solidFill>
                  <a:srgbClr val="000000"/>
                </a:solidFill>
                <a:latin typeface="Arial" pitchFamily="34" charset="0"/>
              </a:rPr>
              <a:t>α</a:t>
            </a:r>
            <a:r>
              <a:rPr lang="en-US" sz="2600" baseline="-25000" dirty="0" err="1">
                <a:solidFill>
                  <a:srgbClr val="000000"/>
                </a:solidFill>
                <a:latin typeface="Arial" pitchFamily="34" charset="0"/>
              </a:rPr>
              <a:t>ij</a:t>
            </a:r>
            <a:r>
              <a:rPr lang="en-US" sz="2600" dirty="0" err="1">
                <a:solidFill>
                  <a:srgbClr val="000000"/>
                </a:solidFill>
                <a:latin typeface="Arial" pitchFamily="34" charset="0"/>
              </a:rPr>
              <a:t>b</a:t>
            </a:r>
            <a:r>
              <a:rPr lang="en-US" sz="2600" baseline="-25000" dirty="0" err="1">
                <a:solidFill>
                  <a:srgbClr val="000000"/>
                </a:solidFill>
                <a:latin typeface="Arial" pitchFamily="34" charset="0"/>
              </a:rPr>
              <a:t>j</a:t>
            </a:r>
            <a:r>
              <a:rPr lang="en-US" sz="2600" dirty="0">
                <a:solidFill>
                  <a:srgbClr val="000000"/>
                </a:solidFill>
                <a:latin typeface="Arial" pitchFamily="34" charset="0"/>
              </a:rPr>
              <a:t>(o</a:t>
            </a:r>
            <a:r>
              <a:rPr lang="en-US" sz="2600" baseline="-25000" dirty="0">
                <a:solidFill>
                  <a:srgbClr val="000000"/>
                </a:solidFill>
                <a:latin typeface="Arial" pitchFamily="34" charset="0"/>
              </a:rPr>
              <a:t>t+1</a:t>
            </a:r>
            <a:r>
              <a:rPr lang="en-US" sz="2600" dirty="0">
                <a:solidFill>
                  <a:srgbClr val="000000"/>
                </a:solidFill>
                <a:latin typeface="Arial" pitchFamily="34" charset="0"/>
              </a:rPr>
              <a:t>)}  and </a:t>
            </a:r>
            <a:r>
              <a:rPr lang="el-GR" sz="2600" dirty="0" smtClean="0">
                <a:solidFill>
                  <a:srgbClr val="000000"/>
                </a:solidFill>
                <a:latin typeface="Arial" pitchFamily="34" charset="0"/>
              </a:rPr>
              <a:t>β</a:t>
            </a:r>
            <a:r>
              <a:rPr lang="en-US" sz="2600" baseline="-25000" dirty="0" smtClean="0">
                <a:solidFill>
                  <a:srgbClr val="000000"/>
                </a:solidFill>
                <a:latin typeface="Arial" pitchFamily="34" charset="0"/>
              </a:rPr>
              <a:t>t</a:t>
            </a:r>
            <a:r>
              <a:rPr lang="en-US" sz="2600" dirty="0" smtClean="0">
                <a:solidFill>
                  <a:srgbClr val="000000"/>
                </a:solidFill>
                <a:latin typeface="Arial" pitchFamily="34" charset="0"/>
              </a:rPr>
              <a:t>(</a:t>
            </a:r>
            <a:r>
              <a:rPr lang="en-US" sz="2600" dirty="0" err="1">
                <a:solidFill>
                  <a:srgbClr val="000000"/>
                </a:solidFill>
                <a:latin typeface="Arial" pitchFamily="34" charset="0"/>
              </a:rPr>
              <a:t>i</a:t>
            </a:r>
            <a:r>
              <a:rPr lang="en-US" sz="2600" dirty="0" smtClean="0">
                <a:solidFill>
                  <a:srgbClr val="000000"/>
                </a:solidFill>
                <a:latin typeface="Arial" pitchFamily="34" charset="0"/>
              </a:rPr>
              <a:t>) </a:t>
            </a:r>
            <a:r>
              <a:rPr lang="en-US" sz="2600" dirty="0">
                <a:solidFill>
                  <a:srgbClr val="000000"/>
                </a:solidFill>
                <a:latin typeface="Arial" pitchFamily="34" charset="0"/>
              </a:rPr>
              <a:t>= P(O</a:t>
            </a:r>
            <a:r>
              <a:rPr lang="en-US" sz="2600" baseline="-25000" dirty="0">
                <a:solidFill>
                  <a:srgbClr val="000000"/>
                </a:solidFill>
                <a:latin typeface="Arial" pitchFamily="34" charset="0"/>
              </a:rPr>
              <a:t>t+1</a:t>
            </a:r>
            <a:r>
              <a:rPr lang="en-US" sz="2600" dirty="0">
                <a:solidFill>
                  <a:srgbClr val="000000"/>
                </a:solidFill>
                <a:latin typeface="Arial" pitchFamily="34" charset="0"/>
              </a:rPr>
              <a:t>…O</a:t>
            </a:r>
            <a:r>
              <a:rPr lang="en-US" sz="2600" baseline="-25000" dirty="0">
                <a:solidFill>
                  <a:srgbClr val="000000"/>
                </a:solidFill>
                <a:latin typeface="Arial" pitchFamily="34" charset="0"/>
              </a:rPr>
              <a:t>T</a:t>
            </a:r>
            <a:r>
              <a:rPr lang="en-US" sz="2600" dirty="0">
                <a:solidFill>
                  <a:srgbClr val="000000"/>
                </a:solidFill>
                <a:latin typeface="Arial" pitchFamily="34" charset="0"/>
              </a:rPr>
              <a:t> | </a:t>
            </a:r>
            <a:r>
              <a:rPr lang="en-US" sz="2600" dirty="0" err="1">
                <a:solidFill>
                  <a:srgbClr val="000000"/>
                </a:solidFill>
                <a:latin typeface="Arial" pitchFamily="34" charset="0"/>
              </a:rPr>
              <a:t>q</a:t>
            </a:r>
            <a:r>
              <a:rPr lang="en-US" sz="2600" baseline="-25000" dirty="0" err="1">
                <a:solidFill>
                  <a:srgbClr val="000000"/>
                </a:solidFill>
                <a:latin typeface="Arial" pitchFamily="34" charset="0"/>
              </a:rPr>
              <a:t>t</a:t>
            </a:r>
            <a:r>
              <a:rPr lang="en-US" sz="2600" dirty="0">
                <a:solidFill>
                  <a:srgbClr val="000000"/>
                </a:solidFill>
                <a:latin typeface="Arial" pitchFamily="34" charset="0"/>
              </a:rPr>
              <a:t> = </a:t>
            </a:r>
            <a:r>
              <a:rPr lang="en-US" sz="2600" dirty="0" err="1">
                <a:solidFill>
                  <a:srgbClr val="000000"/>
                </a:solidFill>
                <a:latin typeface="Arial" pitchFamily="34" charset="0"/>
              </a:rPr>
              <a:t>s</a:t>
            </a:r>
            <a:r>
              <a:rPr lang="en-US" sz="2600" baseline="-25000" dirty="0" err="1">
                <a:solidFill>
                  <a:srgbClr val="000000"/>
                </a:solidFill>
                <a:latin typeface="Arial" pitchFamily="34" charset="0"/>
              </a:rPr>
              <a:t>i</a:t>
            </a:r>
            <a:r>
              <a:rPr lang="en-US" sz="2600" baseline="-25000" dirty="0">
                <a:solidFill>
                  <a:srgbClr val="000000"/>
                </a:solidFill>
                <a:latin typeface="Arial" pitchFamily="34" charset="0"/>
              </a:rPr>
              <a:t>,</a:t>
            </a:r>
            <a:r>
              <a:rPr lang="en-US" sz="2600" dirty="0">
                <a:solidFill>
                  <a:srgbClr val="000000"/>
                </a:solidFill>
                <a:latin typeface="Arial" pitchFamily="34" charset="0"/>
              </a:rPr>
              <a:t> </a:t>
            </a:r>
            <a:r>
              <a:rPr lang="el-GR" sz="2600" dirty="0">
                <a:solidFill>
                  <a:srgbClr val="000000"/>
                </a:solidFill>
                <a:latin typeface="Arial" pitchFamily="34" charset="0"/>
              </a:rPr>
              <a:t>λ</a:t>
            </a:r>
            <a:r>
              <a:rPr lang="en-US" sz="2600" dirty="0">
                <a:solidFill>
                  <a:srgbClr val="000000"/>
                </a:solidFill>
                <a:latin typeface="Arial" pitchFamily="34" charset="0"/>
              </a:rPr>
              <a:t>)</a:t>
            </a:r>
          </a:p>
        </p:txBody>
      </p:sp>
      <p:sp>
        <p:nvSpPr>
          <p:cNvPr id="38918" name="Text Box 7"/>
          <p:cNvSpPr txBox="1">
            <a:spLocks noChangeArrowheads="1"/>
          </p:cNvSpPr>
          <p:nvPr/>
        </p:nvSpPr>
        <p:spPr bwMode="auto">
          <a:xfrm>
            <a:off x="228600" y="4724400"/>
            <a:ext cx="901382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2400" b="1" dirty="0">
                <a:solidFill>
                  <a:srgbClr val="000000"/>
                </a:solidFill>
                <a:latin typeface="Times New Roman" pitchFamily="18" charset="0"/>
              </a:rPr>
              <a:t>Notes</a:t>
            </a:r>
          </a:p>
          <a:p>
            <a:pPr eaLnBrk="1" hangingPunct="1">
              <a:lnSpc>
                <a:spcPct val="90000"/>
              </a:lnSpc>
              <a:spcBef>
                <a:spcPct val="20000"/>
              </a:spcBef>
              <a:buClr>
                <a:srgbClr val="800080"/>
              </a:buClr>
              <a:buSzPct val="75000"/>
              <a:buFont typeface="Wingdings" pitchFamily="2" charset="2"/>
              <a:buChar char="n"/>
            </a:pPr>
            <a:r>
              <a:rPr lang="el-GR" sz="2400" dirty="0">
                <a:solidFill>
                  <a:srgbClr val="000000"/>
                </a:solidFill>
                <a:latin typeface="Times New Roman" pitchFamily="18" charset="0"/>
              </a:rPr>
              <a:t>λ</a:t>
            </a:r>
            <a:r>
              <a:rPr lang="en-US" sz="2400" dirty="0">
                <a:solidFill>
                  <a:srgbClr val="000000"/>
                </a:solidFill>
                <a:latin typeface="Times New Roman" pitchFamily="18" charset="0"/>
              </a:rPr>
              <a:t> = HMM, </a:t>
            </a:r>
            <a:r>
              <a:rPr lang="en-US" sz="2400" dirty="0" err="1">
                <a:solidFill>
                  <a:srgbClr val="000000"/>
                </a:solidFill>
                <a:latin typeface="Times New Roman" pitchFamily="18" charset="0"/>
              </a:rPr>
              <a:t>q</a:t>
            </a:r>
            <a:r>
              <a:rPr lang="en-US" sz="2400" baseline="-25000" dirty="0" err="1">
                <a:solidFill>
                  <a:srgbClr val="000000"/>
                </a:solidFill>
                <a:latin typeface="Times New Roman" pitchFamily="18" charset="0"/>
              </a:rPr>
              <a:t>t</a:t>
            </a:r>
            <a:r>
              <a:rPr lang="en-US" sz="2400" dirty="0">
                <a:solidFill>
                  <a:srgbClr val="000000"/>
                </a:solidFill>
                <a:latin typeface="Times New Roman" pitchFamily="18" charset="0"/>
              </a:rPr>
              <a:t> = HMM state at time t, </a:t>
            </a:r>
            <a:r>
              <a:rPr lang="en-US" sz="2400" dirty="0" err="1">
                <a:solidFill>
                  <a:srgbClr val="000000"/>
                </a:solidFill>
                <a:latin typeface="Times New Roman" pitchFamily="18" charset="0"/>
              </a:rPr>
              <a:t>s</a:t>
            </a:r>
            <a:r>
              <a:rPr lang="en-US" sz="2400" baseline="-25000" dirty="0" err="1">
                <a:solidFill>
                  <a:srgbClr val="000000"/>
                </a:solidFill>
                <a:latin typeface="Times New Roman" pitchFamily="18" charset="0"/>
              </a:rPr>
              <a:t>j</a:t>
            </a:r>
            <a:r>
              <a:rPr lang="en-US" sz="2400" dirty="0">
                <a:solidFill>
                  <a:srgbClr val="000000"/>
                </a:solidFill>
                <a:latin typeface="Times New Roman" pitchFamily="18" charset="0"/>
              </a:rPr>
              <a:t> = </a:t>
            </a:r>
            <a:r>
              <a:rPr lang="en-US" sz="2400" dirty="0" err="1">
                <a:solidFill>
                  <a:srgbClr val="000000"/>
                </a:solidFill>
                <a:latin typeface="Times New Roman" pitchFamily="18" charset="0"/>
              </a:rPr>
              <a:t>j</a:t>
            </a:r>
            <a:r>
              <a:rPr lang="en-US" sz="2400" baseline="30000" dirty="0" err="1">
                <a:solidFill>
                  <a:srgbClr val="000000"/>
                </a:solidFill>
                <a:latin typeface="Times New Roman" pitchFamily="18" charset="0"/>
              </a:rPr>
              <a:t>th</a:t>
            </a:r>
            <a:r>
              <a:rPr lang="en-US" sz="2400" dirty="0">
                <a:solidFill>
                  <a:srgbClr val="000000"/>
                </a:solidFill>
                <a:latin typeface="Times New Roman" pitchFamily="18" charset="0"/>
              </a:rPr>
              <a:t> state, </a:t>
            </a:r>
            <a:r>
              <a:rPr lang="en-US" sz="2400" dirty="0" err="1">
                <a:solidFill>
                  <a:srgbClr val="000000"/>
                </a:solidFill>
                <a:latin typeface="Times New Roman" pitchFamily="18" charset="0"/>
              </a:rPr>
              <a:t>O</a:t>
            </a:r>
            <a:r>
              <a:rPr lang="en-US" sz="2400" baseline="-25000" dirty="0" err="1">
                <a:solidFill>
                  <a:srgbClr val="000000"/>
                </a:solidFill>
                <a:latin typeface="Times New Roman" pitchFamily="18" charset="0"/>
              </a:rPr>
              <a:t>i</a:t>
            </a:r>
            <a:r>
              <a:rPr lang="en-US" sz="2400" dirty="0">
                <a:solidFill>
                  <a:srgbClr val="000000"/>
                </a:solidFill>
                <a:latin typeface="Times New Roman" pitchFamily="18" charset="0"/>
              </a:rPr>
              <a:t> = </a:t>
            </a:r>
            <a:r>
              <a:rPr lang="en-US" sz="2400" dirty="0" err="1">
                <a:solidFill>
                  <a:srgbClr val="000000"/>
                </a:solidFill>
                <a:latin typeface="Times New Roman" pitchFamily="18" charset="0"/>
              </a:rPr>
              <a:t>i</a:t>
            </a:r>
            <a:r>
              <a:rPr lang="en-US" sz="2400" baseline="30000" dirty="0" err="1">
                <a:solidFill>
                  <a:srgbClr val="000000"/>
                </a:solidFill>
                <a:latin typeface="Times New Roman" pitchFamily="18" charset="0"/>
              </a:rPr>
              <a:t>th</a:t>
            </a:r>
            <a:r>
              <a:rPr lang="en-US" sz="2400" dirty="0">
                <a:solidFill>
                  <a:srgbClr val="000000"/>
                </a:solidFill>
                <a:latin typeface="Times New Roman" pitchFamily="18" charset="0"/>
              </a:rPr>
              <a:t> output</a:t>
            </a:r>
          </a:p>
          <a:p>
            <a:pPr eaLnBrk="1" hangingPunct="1">
              <a:lnSpc>
                <a:spcPct val="90000"/>
              </a:lnSpc>
              <a:spcBef>
                <a:spcPct val="20000"/>
              </a:spcBef>
              <a:buClr>
                <a:srgbClr val="800080"/>
              </a:buClr>
              <a:buSzPct val="75000"/>
              <a:buFont typeface="Wingdings" pitchFamily="2" charset="2"/>
              <a:buChar char="n"/>
            </a:pPr>
            <a:r>
              <a:rPr lang="en-US" sz="2400" dirty="0" err="1">
                <a:solidFill>
                  <a:srgbClr val="000000"/>
                </a:solidFill>
                <a:latin typeface="Times New Roman" pitchFamily="18" charset="0"/>
              </a:rPr>
              <a:t>a</a:t>
            </a:r>
            <a:r>
              <a:rPr lang="en-US" sz="2400" baseline="-25000" dirty="0" err="1">
                <a:solidFill>
                  <a:srgbClr val="000000"/>
                </a:solidFill>
                <a:latin typeface="Times New Roman" pitchFamily="18" charset="0"/>
              </a:rPr>
              <a:t>ij</a:t>
            </a:r>
            <a:r>
              <a:rPr lang="en-US" sz="2400" dirty="0">
                <a:solidFill>
                  <a:srgbClr val="000000"/>
                </a:solidFill>
                <a:latin typeface="Times New Roman" pitchFamily="18" charset="0"/>
              </a:rPr>
              <a:t> = probability of transitioning from state </a:t>
            </a:r>
            <a:r>
              <a:rPr lang="en-US" sz="2400" dirty="0" err="1">
                <a:solidFill>
                  <a:srgbClr val="000000"/>
                </a:solidFill>
                <a:latin typeface="Times New Roman" pitchFamily="18" charset="0"/>
              </a:rPr>
              <a:t>s</a:t>
            </a:r>
            <a:r>
              <a:rPr lang="en-US" sz="2400" baseline="-25000" dirty="0" err="1">
                <a:solidFill>
                  <a:srgbClr val="000000"/>
                </a:solidFill>
                <a:latin typeface="Times New Roman" pitchFamily="18" charset="0"/>
              </a:rPr>
              <a:t>i</a:t>
            </a:r>
            <a:r>
              <a:rPr lang="en-US" sz="2400" dirty="0">
                <a:solidFill>
                  <a:srgbClr val="000000"/>
                </a:solidFill>
                <a:latin typeface="Times New Roman" pitchFamily="18" charset="0"/>
              </a:rPr>
              <a:t> to </a:t>
            </a:r>
            <a:r>
              <a:rPr lang="en-US" sz="2400" dirty="0" err="1">
                <a:solidFill>
                  <a:srgbClr val="000000"/>
                </a:solidFill>
                <a:latin typeface="Times New Roman" pitchFamily="18" charset="0"/>
              </a:rPr>
              <a:t>s</a:t>
            </a:r>
            <a:r>
              <a:rPr lang="en-US" sz="2400" baseline="-25000" dirty="0" err="1">
                <a:solidFill>
                  <a:srgbClr val="000000"/>
                </a:solidFill>
                <a:latin typeface="Times New Roman" pitchFamily="18" charset="0"/>
              </a:rPr>
              <a:t>j</a:t>
            </a:r>
            <a:endParaRPr lang="en-US" sz="2400" baseline="-25000" dirty="0">
              <a:solidFill>
                <a:srgbClr val="000000"/>
              </a:solidFill>
              <a:latin typeface="Times New Roman" pitchFamily="18" charset="0"/>
            </a:endParaRPr>
          </a:p>
          <a:p>
            <a:pPr eaLnBrk="1" hangingPunct="1">
              <a:lnSpc>
                <a:spcPct val="90000"/>
              </a:lnSpc>
              <a:spcBef>
                <a:spcPct val="20000"/>
              </a:spcBef>
              <a:buClr>
                <a:srgbClr val="800080"/>
              </a:buClr>
              <a:buSzPct val="75000"/>
              <a:buFont typeface="Wingdings" pitchFamily="2" charset="2"/>
              <a:buChar char="n"/>
            </a:pPr>
            <a:r>
              <a:rPr lang="en-US" sz="2400" dirty="0">
                <a:solidFill>
                  <a:srgbClr val="000000"/>
                </a:solidFill>
                <a:latin typeface="Times New Roman" pitchFamily="18" charset="0"/>
              </a:rPr>
              <a:t>b</a:t>
            </a:r>
            <a:r>
              <a:rPr lang="en-US" sz="2400" baseline="-25000" dirty="0">
                <a:solidFill>
                  <a:srgbClr val="000000"/>
                </a:solidFill>
                <a:latin typeface="Times New Roman" pitchFamily="18" charset="0"/>
              </a:rPr>
              <a:t>i</a:t>
            </a:r>
            <a:r>
              <a:rPr lang="en-US" sz="2400" dirty="0">
                <a:solidFill>
                  <a:srgbClr val="000000"/>
                </a:solidFill>
                <a:latin typeface="Times New Roman" pitchFamily="18" charset="0"/>
              </a:rPr>
              <a:t>(</a:t>
            </a:r>
            <a:r>
              <a:rPr lang="en-US" sz="2400" dirty="0" err="1">
                <a:solidFill>
                  <a:srgbClr val="000000"/>
                </a:solidFill>
                <a:latin typeface="Times New Roman" pitchFamily="18" charset="0"/>
              </a:rPr>
              <a:t>o</a:t>
            </a:r>
            <a:r>
              <a:rPr lang="en-US" sz="2400" baseline="-25000" dirty="0" err="1">
                <a:solidFill>
                  <a:srgbClr val="000000"/>
                </a:solidFill>
                <a:latin typeface="Times New Roman" pitchFamily="18" charset="0"/>
              </a:rPr>
              <a:t>t</a:t>
            </a:r>
            <a:r>
              <a:rPr lang="en-US" sz="2400" dirty="0">
                <a:solidFill>
                  <a:srgbClr val="000000"/>
                </a:solidFill>
                <a:latin typeface="Times New Roman" pitchFamily="18" charset="0"/>
              </a:rPr>
              <a:t>) = probability of observation </a:t>
            </a:r>
            <a:r>
              <a:rPr lang="en-US" sz="2400" dirty="0" err="1">
                <a:solidFill>
                  <a:srgbClr val="000000"/>
                </a:solidFill>
                <a:latin typeface="Times New Roman" pitchFamily="18" charset="0"/>
              </a:rPr>
              <a:t>o</a:t>
            </a:r>
            <a:r>
              <a:rPr lang="en-US" sz="2400" baseline="-25000" dirty="0" err="1">
                <a:solidFill>
                  <a:srgbClr val="000000"/>
                </a:solidFill>
                <a:latin typeface="Times New Roman" pitchFamily="18" charset="0"/>
              </a:rPr>
              <a:t>t</a:t>
            </a:r>
            <a:r>
              <a:rPr lang="en-US" sz="2400" dirty="0">
                <a:solidFill>
                  <a:srgbClr val="000000"/>
                </a:solidFill>
                <a:latin typeface="Times New Roman" pitchFamily="18" charset="0"/>
              </a:rPr>
              <a:t>  resulting from </a:t>
            </a:r>
            <a:r>
              <a:rPr lang="en-US" sz="2400" dirty="0" err="1">
                <a:solidFill>
                  <a:srgbClr val="000000"/>
                </a:solidFill>
                <a:latin typeface="Times New Roman" pitchFamily="18" charset="0"/>
              </a:rPr>
              <a:t>s</a:t>
            </a:r>
            <a:r>
              <a:rPr lang="en-US" sz="2400" baseline="-25000" dirty="0" err="1">
                <a:solidFill>
                  <a:srgbClr val="000000"/>
                </a:solidFill>
                <a:latin typeface="Times New Roman" pitchFamily="18" charset="0"/>
              </a:rPr>
              <a:t>i</a:t>
            </a:r>
            <a:endParaRPr lang="en-US" sz="2400" baseline="-25000" dirty="0">
              <a:solidFill>
                <a:srgbClr val="000000"/>
              </a:solidFill>
              <a:latin typeface="Times New Roman" pitchFamily="18" charset="0"/>
            </a:endParaRPr>
          </a:p>
          <a:p>
            <a:pPr eaLnBrk="1" hangingPunct="1">
              <a:lnSpc>
                <a:spcPct val="90000"/>
              </a:lnSpc>
              <a:spcBef>
                <a:spcPct val="20000"/>
              </a:spcBef>
              <a:buClr>
                <a:srgbClr val="800080"/>
              </a:buClr>
              <a:buSzPct val="75000"/>
              <a:buFont typeface="Wingdings" pitchFamily="2" charset="2"/>
              <a:buChar char="n"/>
            </a:pPr>
            <a:r>
              <a:rPr lang="el-GR" sz="2400" dirty="0" smtClean="0">
                <a:solidFill>
                  <a:srgbClr val="000000"/>
                </a:solidFill>
                <a:latin typeface="Arial" pitchFamily="34" charset="0"/>
              </a:rPr>
              <a:t>β</a:t>
            </a:r>
            <a:r>
              <a:rPr lang="en-US" sz="2400" baseline="-25000" dirty="0" smtClean="0">
                <a:solidFill>
                  <a:srgbClr val="000000"/>
                </a:solidFill>
                <a:latin typeface="Times New Roman" pitchFamily="18" charset="0"/>
                <a:cs typeface="Times New Roman" pitchFamily="18" charset="0"/>
              </a:rPr>
              <a:t>t</a:t>
            </a:r>
            <a:r>
              <a:rPr lang="en-US" sz="2400" dirty="0" smtClean="0">
                <a:solidFill>
                  <a:srgbClr val="000000"/>
                </a:solidFill>
                <a:latin typeface="Times New Roman" pitchFamily="18" charset="0"/>
                <a:cs typeface="Times New Roman" pitchFamily="18" charset="0"/>
              </a:rPr>
              <a:t>(</a:t>
            </a:r>
            <a:r>
              <a:rPr lang="en-US" sz="2400" dirty="0" err="1">
                <a:solidFill>
                  <a:srgbClr val="000000"/>
                </a:solidFill>
                <a:latin typeface="Times New Roman" pitchFamily="18" charset="0"/>
                <a:cs typeface="Times New Roman" pitchFamily="18" charset="0"/>
              </a:rPr>
              <a:t>i</a:t>
            </a:r>
            <a:r>
              <a:rPr lang="en-US" sz="2400" dirty="0" smtClean="0">
                <a:solidFill>
                  <a:srgbClr val="000000"/>
                </a:solidFill>
                <a:latin typeface="Times New Roman" pitchFamily="18" charset="0"/>
                <a:cs typeface="Times New Roman" pitchFamily="18" charset="0"/>
              </a:rPr>
              <a:t>) </a:t>
            </a:r>
            <a:r>
              <a:rPr lang="en-US" sz="2400" dirty="0">
                <a:solidFill>
                  <a:srgbClr val="000000"/>
                </a:solidFill>
                <a:latin typeface="Times New Roman" pitchFamily="18" charset="0"/>
                <a:cs typeface="Times New Roman" pitchFamily="18" charset="0"/>
              </a:rPr>
              <a:t>= probability of state </a:t>
            </a:r>
            <a:r>
              <a:rPr lang="en-US" sz="2400" dirty="0" err="1">
                <a:solidFill>
                  <a:srgbClr val="000000"/>
                </a:solidFill>
                <a:latin typeface="Times New Roman" pitchFamily="18" charset="0"/>
                <a:cs typeface="Times New Roman" pitchFamily="18" charset="0"/>
              </a:rPr>
              <a:t>i</a:t>
            </a:r>
            <a:r>
              <a:rPr lang="en-US" sz="2400" dirty="0">
                <a:solidFill>
                  <a:srgbClr val="000000"/>
                </a:solidFill>
                <a:latin typeface="Times New Roman" pitchFamily="18" charset="0"/>
                <a:cs typeface="Times New Roman" pitchFamily="18" charset="0"/>
              </a:rPr>
              <a:t> at time t given observations o</a:t>
            </a:r>
            <a:r>
              <a:rPr lang="en-US" sz="2400" baseline="-25000" dirty="0">
                <a:solidFill>
                  <a:srgbClr val="000000"/>
                </a:solidFill>
                <a:latin typeface="Times New Roman" pitchFamily="18" charset="0"/>
                <a:cs typeface="Times New Roman" pitchFamily="18" charset="0"/>
              </a:rPr>
              <a:t>t+1</a:t>
            </a:r>
            <a:r>
              <a:rPr lang="en-US" sz="2400" dirty="0">
                <a:solidFill>
                  <a:srgbClr val="000000"/>
                </a:solidFill>
                <a:latin typeface="Times New Roman" pitchFamily="18" charset="0"/>
                <a:cs typeface="Times New Roman" pitchFamily="18" charset="0"/>
              </a:rPr>
              <a:t>,o</a:t>
            </a:r>
            <a:r>
              <a:rPr lang="en-US" sz="2400" baseline="-25000" dirty="0">
                <a:solidFill>
                  <a:srgbClr val="000000"/>
                </a:solidFill>
                <a:latin typeface="Times New Roman" pitchFamily="18" charset="0"/>
                <a:cs typeface="Times New Roman" pitchFamily="18" charset="0"/>
              </a:rPr>
              <a:t>t+2</a:t>
            </a:r>
            <a:r>
              <a:rPr lang="en-US" sz="2400" dirty="0">
                <a:solidFill>
                  <a:srgbClr val="000000"/>
                </a:solidFill>
                <a:latin typeface="Times New Roman" pitchFamily="18" charset="0"/>
                <a:cs typeface="Times New Roman" pitchFamily="18" charset="0"/>
              </a:rPr>
              <a:t>,…,</a:t>
            </a:r>
            <a:r>
              <a:rPr lang="en-US" sz="2400" dirty="0" err="1">
                <a:solidFill>
                  <a:srgbClr val="000000"/>
                </a:solidFill>
                <a:latin typeface="Times New Roman" pitchFamily="18" charset="0"/>
                <a:cs typeface="Times New Roman" pitchFamily="18" charset="0"/>
              </a:rPr>
              <a:t>o</a:t>
            </a:r>
            <a:r>
              <a:rPr lang="en-US" sz="2400" baseline="-25000" dirty="0" err="1">
                <a:solidFill>
                  <a:srgbClr val="000000"/>
                </a:solidFill>
                <a:latin typeface="Times New Roman" pitchFamily="18" charset="0"/>
                <a:cs typeface="Times New Roman" pitchFamily="18" charset="0"/>
              </a:rPr>
              <a:t>T</a:t>
            </a:r>
            <a:r>
              <a:rPr lang="en-US" sz="2400" dirty="0">
                <a:solidFill>
                  <a:srgbClr val="000000"/>
                </a:solidFill>
                <a:latin typeface="Times New Roman" pitchFamily="18" charset="0"/>
                <a:cs typeface="Times New Roman" pitchFamily="18" charset="0"/>
              </a:rPr>
              <a:t> </a:t>
            </a:r>
            <a:endParaRPr lang="en-US" sz="2400" dirty="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533400"/>
            <a:ext cx="7772400" cy="762000"/>
          </a:xfrm>
        </p:spPr>
        <p:txBody>
          <a:bodyPr>
            <a:normAutofit fontScale="90000"/>
          </a:bodyPr>
          <a:lstStyle/>
          <a:p>
            <a:pPr eaLnBrk="1" hangingPunct="1"/>
            <a:r>
              <a:rPr lang="en-US" sz="4200" dirty="0" smtClean="0"/>
              <a:t>The Three Basic HMM Problems</a:t>
            </a:r>
            <a:endParaRPr lang="en-US" dirty="0" smtClean="0"/>
          </a:p>
        </p:txBody>
      </p:sp>
      <p:sp>
        <p:nvSpPr>
          <p:cNvPr id="39939" name="Rectangle 3"/>
          <p:cNvSpPr>
            <a:spLocks noGrp="1" noChangeArrowheads="1"/>
          </p:cNvSpPr>
          <p:nvPr>
            <p:ph idx="1"/>
          </p:nvPr>
        </p:nvSpPr>
        <p:spPr>
          <a:xfrm>
            <a:off x="685800" y="1752600"/>
            <a:ext cx="7772400" cy="3886200"/>
          </a:xfrm>
        </p:spPr>
        <p:txBody>
          <a:bodyPr/>
          <a:lstStyle/>
          <a:p>
            <a:pPr eaLnBrk="1" hangingPunct="1">
              <a:spcAft>
                <a:spcPts val="1200"/>
              </a:spcAft>
            </a:pPr>
            <a:r>
              <a:rPr lang="en-US" b="1" dirty="0" smtClean="0"/>
              <a:t>Problem 1 (Evaluation)</a:t>
            </a:r>
            <a:r>
              <a:rPr lang="en-US" dirty="0" smtClean="0"/>
              <a:t>: </a:t>
            </a:r>
            <a:br>
              <a:rPr lang="en-US" dirty="0" smtClean="0"/>
            </a:br>
            <a:r>
              <a:rPr lang="en-US" sz="2800" dirty="0" smtClean="0"/>
              <a:t>What is the probability of observation O?</a:t>
            </a:r>
          </a:p>
          <a:p>
            <a:pPr eaLnBrk="1" hangingPunct="1">
              <a:spcAft>
                <a:spcPts val="1200"/>
              </a:spcAft>
            </a:pPr>
            <a:r>
              <a:rPr lang="en-US" b="1" dirty="0" smtClean="0"/>
              <a:t>Problem 2 (Decoding)</a:t>
            </a:r>
            <a:r>
              <a:rPr lang="en-US" dirty="0" smtClean="0"/>
              <a:t>: </a:t>
            </a:r>
            <a:br>
              <a:rPr lang="en-US" dirty="0" smtClean="0"/>
            </a:br>
            <a:r>
              <a:rPr lang="en-US" sz="2800" dirty="0" smtClean="0"/>
              <a:t>What state sequence best explains O?</a:t>
            </a:r>
          </a:p>
          <a:p>
            <a:pPr eaLnBrk="1" hangingPunct="1"/>
            <a:r>
              <a:rPr lang="en-US" b="1" dirty="0" smtClean="0"/>
              <a:t>Problem 3 (Learning)</a:t>
            </a:r>
            <a:r>
              <a:rPr lang="en-US" dirty="0" smtClean="0"/>
              <a:t>: </a:t>
            </a:r>
            <a:r>
              <a:rPr lang="en-US" sz="2800" dirty="0" smtClean="0"/>
              <a:t>How do we adjust the HMM parameters for it to “learn”  to best predict O based on the sequence of states?</a:t>
            </a:r>
          </a:p>
        </p:txBody>
      </p:sp>
      <p:sp>
        <p:nvSpPr>
          <p:cNvPr id="27654" name="Text Box 6"/>
          <p:cNvSpPr txBox="1">
            <a:spLocks noChangeArrowheads="1"/>
          </p:cNvSpPr>
          <p:nvPr/>
        </p:nvSpPr>
        <p:spPr bwMode="auto">
          <a:xfrm>
            <a:off x="690563" y="1371600"/>
            <a:ext cx="7826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400" b="1" dirty="0">
                <a:solidFill>
                  <a:srgbClr val="000000"/>
                </a:solidFill>
                <a:latin typeface="Times New Roman" pitchFamily="18" charset="0"/>
                <a:cs typeface="+mn-cs"/>
              </a:rPr>
              <a:t>Given</a:t>
            </a:r>
            <a:r>
              <a:rPr lang="en-US" sz="2400" dirty="0">
                <a:solidFill>
                  <a:srgbClr val="000000"/>
                </a:solidFill>
                <a:latin typeface="Times New Roman" pitchFamily="18" charset="0"/>
                <a:cs typeface="+mn-cs"/>
              </a:rPr>
              <a:t>: observation sequence O=o1,…,on and an HMM model</a:t>
            </a:r>
          </a:p>
        </p:txBody>
      </p:sp>
      <p:sp>
        <p:nvSpPr>
          <p:cNvPr id="5" name="Text Box 5"/>
          <p:cNvSpPr txBox="1">
            <a:spLocks noChangeArrowheads="1"/>
          </p:cNvSpPr>
          <p:nvPr/>
        </p:nvSpPr>
        <p:spPr bwMode="auto">
          <a:xfrm>
            <a:off x="152218" y="5867400"/>
            <a:ext cx="8915582" cy="707886"/>
          </a:xfrm>
          <a:prstGeom prst="rect">
            <a:avLst/>
          </a:prstGeom>
          <a:solidFill>
            <a:schemeClr val="accent3">
              <a:lumMod val="95000"/>
            </a:schemeClr>
          </a:solidFill>
          <a:ln>
            <a:solidFill>
              <a:schemeClr val="accent2"/>
            </a:solidFill>
          </a:ln>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sz="2000" b="1" dirty="0" smtClean="0">
                <a:solidFill>
                  <a:srgbClr val="000000"/>
                </a:solidFill>
                <a:latin typeface="Times New Roman" pitchFamily="18" charset="0"/>
              </a:rPr>
              <a:t>Demo</a:t>
            </a:r>
            <a:r>
              <a:rPr lang="en-US" sz="2000" dirty="0" smtClean="0">
                <a:solidFill>
                  <a:srgbClr val="000000"/>
                </a:solidFill>
                <a:latin typeface="Times New Roman" pitchFamily="18" charset="0"/>
              </a:rPr>
              <a:t>: </a:t>
            </a:r>
          </a:p>
          <a:p>
            <a:pPr eaLnBrk="1" hangingPunct="1">
              <a:defRPr/>
            </a:pPr>
            <a:r>
              <a:rPr lang="en-US" sz="2000" dirty="0" smtClean="0">
                <a:solidFill>
                  <a:srgbClr val="000000"/>
                </a:solidFill>
                <a:latin typeface="Times New Roman" pitchFamily="18" charset="0"/>
                <a:hlinkClick r:id="rId3"/>
              </a:rPr>
              <a:t>www.comp.leeds.ac.uk/roger/HiddenMarkovModels/html_dev/hmms/s3_pg1.html</a:t>
            </a:r>
            <a:r>
              <a:rPr lang="en-US" sz="2000" dirty="0" smtClean="0">
                <a:solidFill>
                  <a:srgbClr val="000000"/>
                </a:solidFill>
                <a:latin typeface="Times New Roman" pitchFamily="18" charset="0"/>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533400"/>
            <a:ext cx="8458200" cy="762000"/>
          </a:xfrm>
        </p:spPr>
        <p:txBody>
          <a:bodyPr/>
          <a:lstStyle/>
          <a:p>
            <a:pPr eaLnBrk="1" hangingPunct="1"/>
            <a:r>
              <a:rPr lang="en-US" sz="3400" b="1" dirty="0" smtClean="0"/>
              <a:t>Problem 1</a:t>
            </a:r>
            <a:r>
              <a:rPr lang="en-US" sz="3400" dirty="0" smtClean="0"/>
              <a:t>: Evaluation</a:t>
            </a:r>
            <a:endParaRPr lang="en-US" dirty="0" smtClean="0"/>
          </a:p>
        </p:txBody>
      </p:sp>
      <p:sp>
        <p:nvSpPr>
          <p:cNvPr id="40963" name="Rectangle 3"/>
          <p:cNvSpPr>
            <a:spLocks noGrp="1" noChangeArrowheads="1"/>
          </p:cNvSpPr>
          <p:nvPr>
            <p:ph idx="1"/>
          </p:nvPr>
        </p:nvSpPr>
        <p:spPr>
          <a:xfrm>
            <a:off x="685800" y="1828800"/>
            <a:ext cx="7924800" cy="4267200"/>
          </a:xfrm>
        </p:spPr>
        <p:txBody>
          <a:bodyPr/>
          <a:lstStyle/>
          <a:p>
            <a:pPr eaLnBrk="1" hangingPunct="1">
              <a:lnSpc>
                <a:spcPct val="90000"/>
              </a:lnSpc>
            </a:pPr>
            <a:r>
              <a:rPr lang="en-US" sz="2800" smtClean="0"/>
              <a:t>Calculate observation sequence probability</a:t>
            </a:r>
          </a:p>
          <a:p>
            <a:pPr lvl="1" eaLnBrk="1" hangingPunct="1">
              <a:lnSpc>
                <a:spcPct val="90000"/>
              </a:lnSpc>
              <a:spcAft>
                <a:spcPts val="1200"/>
              </a:spcAft>
            </a:pPr>
            <a:r>
              <a:rPr lang="en-US" sz="2400" b="1" smtClean="0"/>
              <a:t>Algorithm:</a:t>
            </a:r>
            <a:r>
              <a:rPr lang="en-US" sz="2400" smtClean="0"/>
              <a:t> sum probabilities of all possible state sequences that can occur in the HMM, which lead to a particular state</a:t>
            </a:r>
          </a:p>
          <a:p>
            <a:pPr eaLnBrk="1" hangingPunct="1">
              <a:lnSpc>
                <a:spcPct val="90000"/>
              </a:lnSpc>
            </a:pPr>
            <a:r>
              <a:rPr lang="en-US" sz="2800" smtClean="0"/>
              <a:t>Naïve computation is very expensive</a:t>
            </a:r>
          </a:p>
          <a:p>
            <a:pPr lvl="1" eaLnBrk="1" hangingPunct="1">
              <a:lnSpc>
                <a:spcPct val="90000"/>
              </a:lnSpc>
            </a:pPr>
            <a:r>
              <a:rPr lang="en-US" sz="2400" smtClean="0"/>
              <a:t>Given T observations and N states, there are N</a:t>
            </a:r>
            <a:r>
              <a:rPr lang="en-US" sz="2400" baseline="30000" smtClean="0"/>
              <a:t>T </a:t>
            </a:r>
            <a:r>
              <a:rPr lang="en-US" sz="2400" smtClean="0"/>
              <a:t> possible state sequences.</a:t>
            </a:r>
          </a:p>
          <a:p>
            <a:pPr lvl="1" eaLnBrk="1" hangingPunct="1">
              <a:lnSpc>
                <a:spcPct val="90000"/>
              </a:lnSpc>
              <a:spcAft>
                <a:spcPts val="1200"/>
              </a:spcAft>
            </a:pPr>
            <a:r>
              <a:rPr lang="en-US" sz="2400" smtClean="0"/>
              <a:t>If T=10 and  N=5, there are 5</a:t>
            </a:r>
            <a:r>
              <a:rPr lang="en-US" sz="2400" baseline="30000" smtClean="0"/>
              <a:t>10</a:t>
            </a:r>
            <a:r>
              <a:rPr lang="en-US" sz="2400" smtClean="0"/>
              <a:t>  possible state sequences </a:t>
            </a:r>
          </a:p>
          <a:p>
            <a:pPr eaLnBrk="1" hangingPunct="1">
              <a:lnSpc>
                <a:spcPct val="90000"/>
              </a:lnSpc>
            </a:pPr>
            <a:r>
              <a:rPr lang="en-US" sz="2800" b="1" smtClean="0"/>
              <a:t>Solution</a:t>
            </a:r>
            <a:r>
              <a:rPr lang="en-US" sz="2800" smtClean="0"/>
              <a:t>: Use dynamic programming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Forward Probabilities</a:t>
            </a:r>
          </a:p>
        </p:txBody>
      </p:sp>
      <p:sp>
        <p:nvSpPr>
          <p:cNvPr id="41987" name="Rectangle 3"/>
          <p:cNvSpPr>
            <a:spLocks noGrp="1" noChangeArrowheads="1"/>
          </p:cNvSpPr>
          <p:nvPr>
            <p:ph idx="1"/>
          </p:nvPr>
        </p:nvSpPr>
        <p:spPr/>
        <p:txBody>
          <a:bodyPr/>
          <a:lstStyle/>
          <a:p>
            <a:pPr eaLnBrk="1" hangingPunct="1"/>
            <a:r>
              <a:rPr lang="en-US" sz="2800" smtClean="0"/>
              <a:t>Assume </a:t>
            </a:r>
          </a:p>
          <a:p>
            <a:pPr lvl="1" eaLnBrk="1" hangingPunct="1"/>
            <a:r>
              <a:rPr lang="el-GR" sz="2400" smtClean="0">
                <a:cs typeface="Times New Roman" pitchFamily="18" charset="0"/>
              </a:rPr>
              <a:t>λ</a:t>
            </a:r>
            <a:r>
              <a:rPr lang="en-US" sz="2400" smtClean="0">
                <a:cs typeface="Times New Roman" pitchFamily="18" charset="0"/>
              </a:rPr>
              <a:t> is the automata, which is a pronunciation network for each candidate word</a:t>
            </a:r>
          </a:p>
          <a:p>
            <a:pPr lvl="1" eaLnBrk="1" hangingPunct="1"/>
            <a:r>
              <a:rPr lang="en-US" sz="2400" smtClean="0"/>
              <a:t>o</a:t>
            </a:r>
            <a:r>
              <a:rPr lang="en-US" sz="2400" baseline="-25000" smtClean="0"/>
              <a:t>1</a:t>
            </a:r>
            <a:r>
              <a:rPr lang="en-US" sz="2400" smtClean="0"/>
              <a:t>,o</a:t>
            </a:r>
            <a:r>
              <a:rPr lang="en-US" sz="2400" baseline="-25000" smtClean="0"/>
              <a:t>2</a:t>
            </a:r>
            <a:r>
              <a:rPr lang="en-US" sz="2400" smtClean="0"/>
              <a:t>,…,o</a:t>
            </a:r>
            <a:r>
              <a:rPr lang="en-US" sz="2400" baseline="-25000" smtClean="0"/>
              <a:t>t</a:t>
            </a:r>
            <a:r>
              <a:rPr lang="en-US" sz="2400" smtClean="0">
                <a:cs typeface="Times New Roman" pitchFamily="18" charset="0"/>
              </a:rPr>
              <a:t> is an observation sequence of length t</a:t>
            </a:r>
          </a:p>
          <a:p>
            <a:pPr eaLnBrk="1" hangingPunct="1"/>
            <a:r>
              <a:rPr lang="en-US" sz="2800" smtClean="0">
                <a:cs typeface="Times New Roman" pitchFamily="18" charset="0"/>
              </a:rPr>
              <a:t>Forward[t,j] = P(</a:t>
            </a:r>
            <a:r>
              <a:rPr lang="en-US" sz="2800" smtClean="0"/>
              <a:t>o</a:t>
            </a:r>
            <a:r>
              <a:rPr lang="en-US" sz="2800" baseline="-25000" smtClean="0"/>
              <a:t>1</a:t>
            </a:r>
            <a:r>
              <a:rPr lang="en-US" sz="2800" smtClean="0"/>
              <a:t>,o</a:t>
            </a:r>
            <a:r>
              <a:rPr lang="en-US" sz="2800" baseline="-25000" smtClean="0"/>
              <a:t>2</a:t>
            </a:r>
            <a:r>
              <a:rPr lang="en-US" sz="2800" smtClean="0"/>
              <a:t>,…,o</a:t>
            </a:r>
            <a:r>
              <a:rPr lang="en-US" sz="2800" baseline="-25000" smtClean="0"/>
              <a:t>t</a:t>
            </a:r>
            <a:r>
              <a:rPr lang="en-US" sz="2800" smtClean="0">
                <a:cs typeface="Times New Roman" pitchFamily="18" charset="0"/>
              </a:rPr>
              <a:t>,q</a:t>
            </a:r>
            <a:r>
              <a:rPr lang="el-GR" sz="2800" smtClean="0">
                <a:cs typeface="Times New Roman" pitchFamily="18" charset="0"/>
              </a:rPr>
              <a:t>ε</a:t>
            </a:r>
            <a:r>
              <a:rPr lang="en-US" sz="2800" smtClean="0">
                <a:cs typeface="Times New Roman" pitchFamily="18" charset="0"/>
              </a:rPr>
              <a:t>Q| </a:t>
            </a:r>
            <a:r>
              <a:rPr lang="el-GR" sz="2800" smtClean="0">
                <a:cs typeface="Times New Roman" pitchFamily="18" charset="0"/>
              </a:rPr>
              <a:t>λ</a:t>
            </a:r>
            <a:r>
              <a:rPr lang="en-US" sz="2800" smtClean="0">
                <a:cs typeface="Times New Roman" pitchFamily="18" charset="0"/>
              </a:rPr>
              <a:t>) * P(w)</a:t>
            </a:r>
          </a:p>
          <a:p>
            <a:pPr eaLnBrk="1" hangingPunct="1"/>
            <a:r>
              <a:rPr lang="en-US" sz="2800" smtClean="0">
                <a:cs typeface="Times New Roman" pitchFamily="18" charset="0"/>
              </a:rPr>
              <a:t>This answers the question:</a:t>
            </a:r>
          </a:p>
          <a:p>
            <a:pPr lvl="1" eaLnBrk="1" hangingPunct="1"/>
            <a:r>
              <a:rPr lang="en-US" sz="2400" smtClean="0"/>
              <a:t>What is the probability that, given the partial observation sequence o</a:t>
            </a:r>
            <a:r>
              <a:rPr lang="en-US" sz="2400" baseline="-25000" smtClean="0"/>
              <a:t>1</a:t>
            </a:r>
            <a:r>
              <a:rPr lang="en-US" sz="2400" smtClean="0"/>
              <a:t>,o</a:t>
            </a:r>
            <a:r>
              <a:rPr lang="en-US" sz="2400" baseline="-25000" smtClean="0"/>
              <a:t>2</a:t>
            </a:r>
            <a:r>
              <a:rPr lang="en-US" sz="2400" smtClean="0"/>
              <a:t>,…,o</a:t>
            </a:r>
            <a:r>
              <a:rPr lang="en-US" sz="2400" baseline="-25000" smtClean="0"/>
              <a:t>t</a:t>
            </a:r>
            <a:r>
              <a:rPr lang="en-US" sz="2400" smtClean="0"/>
              <a:t>, and an HMM, </a:t>
            </a:r>
            <a:r>
              <a:rPr lang="el-GR" sz="2400" smtClean="0">
                <a:cs typeface="Times New Roman" pitchFamily="18" charset="0"/>
              </a:rPr>
              <a:t>λ</a:t>
            </a:r>
            <a:r>
              <a:rPr lang="en-US" sz="2400" smtClean="0">
                <a:cs typeface="Times New Roman" pitchFamily="18" charset="0"/>
              </a:rPr>
              <a:t>,</a:t>
            </a:r>
            <a:r>
              <a:rPr lang="en-US" sz="2400" smtClean="0"/>
              <a:t> we arrive at state q?</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304800"/>
            <a:ext cx="7772400" cy="1143000"/>
          </a:xfrm>
        </p:spPr>
        <p:txBody>
          <a:bodyPr/>
          <a:lstStyle/>
          <a:p>
            <a:pPr eaLnBrk="1" hangingPunct="1"/>
            <a:r>
              <a:rPr lang="en-US" dirty="0" smtClean="0"/>
              <a:t>HMM Example</a:t>
            </a:r>
          </a:p>
        </p:txBody>
      </p:sp>
      <p:sp>
        <p:nvSpPr>
          <p:cNvPr id="43011" name="Rectangle 3"/>
          <p:cNvSpPr>
            <a:spLocks noGrp="1" noChangeArrowheads="1"/>
          </p:cNvSpPr>
          <p:nvPr>
            <p:ph type="body" sz="half" idx="1"/>
          </p:nvPr>
        </p:nvSpPr>
        <p:spPr>
          <a:xfrm>
            <a:off x="457200" y="1600200"/>
            <a:ext cx="5638800" cy="1143000"/>
          </a:xfrm>
        </p:spPr>
        <p:txBody>
          <a:bodyPr/>
          <a:lstStyle/>
          <a:p>
            <a:pPr eaLnBrk="1" hangingPunct="1">
              <a:lnSpc>
                <a:spcPct val="90000"/>
              </a:lnSpc>
            </a:pPr>
            <a:r>
              <a:rPr lang="en-US" sz="2800" smtClean="0"/>
              <a:t>O = {up, down, unchanged (Unch)}</a:t>
            </a:r>
          </a:p>
          <a:p>
            <a:pPr eaLnBrk="1" hangingPunct="1">
              <a:lnSpc>
                <a:spcPct val="90000"/>
              </a:lnSpc>
            </a:pPr>
            <a:r>
              <a:rPr lang="en-US" sz="2800" smtClean="0">
                <a:cs typeface="Arial" pitchFamily="34" charset="0"/>
              </a:rPr>
              <a:t>S</a:t>
            </a:r>
            <a:r>
              <a:rPr lang="en-US" sz="2800" smtClean="0"/>
              <a:t> = {bull (1), bear (2), stable (3)}</a:t>
            </a:r>
          </a:p>
          <a:p>
            <a:pPr eaLnBrk="1" hangingPunct="1">
              <a:lnSpc>
                <a:spcPct val="90000"/>
              </a:lnSpc>
            </a:pPr>
            <a:endParaRPr lang="en-US" sz="2800" smtClean="0"/>
          </a:p>
        </p:txBody>
      </p:sp>
      <p:graphicFrame>
        <p:nvGraphicFramePr>
          <p:cNvPr id="10351" name="Group 111"/>
          <p:cNvGraphicFramePr>
            <a:graphicFrameLocks noGrp="1"/>
          </p:cNvGraphicFramePr>
          <p:nvPr>
            <p:ph sz="quarter" idx="2"/>
          </p:nvPr>
        </p:nvGraphicFramePr>
        <p:xfrm>
          <a:off x="6172200" y="1314450"/>
          <a:ext cx="2514600" cy="1584424"/>
        </p:xfrm>
        <a:graphic>
          <a:graphicData uri="http://schemas.openxmlformats.org/drawingml/2006/table">
            <a:tbl>
              <a:tblPr/>
              <a:tblGrid>
                <a:gridCol w="542925"/>
                <a:gridCol w="600075"/>
                <a:gridCol w="628650"/>
                <a:gridCol w="742950"/>
              </a:tblGrid>
              <a:tr h="3960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a</a:t>
                      </a:r>
                      <a:r>
                        <a:rPr kumimoji="0" lang="en-US" sz="2000" b="0" i="0" u="none" strike="noStrike" cap="none" normalizeH="0" baseline="-25000" smtClean="0">
                          <a:ln>
                            <a:noFill/>
                          </a:ln>
                          <a:solidFill>
                            <a:schemeClr val="tx1"/>
                          </a:solidFill>
                          <a:effectLst/>
                          <a:latin typeface="Arial" charset="0"/>
                        </a:rPr>
                        <a:t>ij</a:t>
                      </a:r>
                    </a:p>
                  </a:txBody>
                  <a:tcPr marT="45653" marB="4565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a:t>
                      </a:r>
                    </a:p>
                  </a:txBody>
                  <a:tcPr marT="45653" marB="456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a:t>
                      </a:r>
                    </a:p>
                  </a:txBody>
                  <a:tcPr marT="45653" marB="456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3</a:t>
                      </a:r>
                    </a:p>
                  </a:txBody>
                  <a:tcPr marT="45653" marB="4565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0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a:t>
                      </a:r>
                    </a:p>
                  </a:txBody>
                  <a:tcPr marT="45653" marB="4565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0.6</a:t>
                      </a:r>
                    </a:p>
                  </a:txBody>
                  <a:tcPr marT="45653" marB="456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0.2</a:t>
                      </a:r>
                    </a:p>
                  </a:txBody>
                  <a:tcPr marT="45653" marB="456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0.2</a:t>
                      </a:r>
                    </a:p>
                  </a:txBody>
                  <a:tcPr marT="45653" marB="4565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0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a:t>
                      </a:r>
                    </a:p>
                  </a:txBody>
                  <a:tcPr marT="45653" marB="4565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0.5</a:t>
                      </a:r>
                    </a:p>
                  </a:txBody>
                  <a:tcPr marT="45653" marB="456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0.3</a:t>
                      </a:r>
                    </a:p>
                  </a:txBody>
                  <a:tcPr marT="45653" marB="456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0.2</a:t>
                      </a:r>
                    </a:p>
                  </a:txBody>
                  <a:tcPr marT="45653" marB="4565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0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3</a:t>
                      </a:r>
                    </a:p>
                  </a:txBody>
                  <a:tcPr marT="45653" marB="4565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0.4</a:t>
                      </a:r>
                    </a:p>
                  </a:txBody>
                  <a:tcPr marT="45653" marB="456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0.1</a:t>
                      </a:r>
                    </a:p>
                  </a:txBody>
                  <a:tcPr marT="45653" marB="456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0.5</a:t>
                      </a:r>
                    </a:p>
                  </a:txBody>
                  <a:tcPr marT="45653" marB="4565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355" name="Group 115"/>
          <p:cNvGraphicFramePr>
            <a:graphicFrameLocks noGrp="1"/>
          </p:cNvGraphicFramePr>
          <p:nvPr>
            <p:ph sz="quarter" idx="3"/>
          </p:nvPr>
        </p:nvGraphicFramePr>
        <p:xfrm>
          <a:off x="6781800" y="4926013"/>
          <a:ext cx="1371600" cy="1554208"/>
        </p:xfrm>
        <a:graphic>
          <a:graphicData uri="http://schemas.openxmlformats.org/drawingml/2006/table">
            <a:tbl>
              <a:tblPr/>
              <a:tblGrid>
                <a:gridCol w="771525"/>
                <a:gridCol w="600075"/>
              </a:tblGrid>
              <a:tr h="3656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State</a:t>
                      </a:r>
                    </a:p>
                  </a:txBody>
                  <a:tcPr marT="45686" marB="4568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dirty="0" smtClean="0">
                          <a:ln>
                            <a:noFill/>
                          </a:ln>
                          <a:solidFill>
                            <a:schemeClr val="tx1"/>
                          </a:solidFill>
                          <a:effectLst/>
                          <a:latin typeface="Calibri"/>
                          <a:cs typeface="Arial" charset="0"/>
                        </a:rPr>
                        <a:t>Ω</a:t>
                      </a:r>
                      <a:r>
                        <a:rPr kumimoji="0" lang="en-US" sz="1800" b="1" i="0" u="none" strike="noStrike" cap="none" normalizeH="0" baseline="-25000" dirty="0" err="1" smtClean="0">
                          <a:ln>
                            <a:noFill/>
                          </a:ln>
                          <a:solidFill>
                            <a:schemeClr val="tx1"/>
                          </a:solidFill>
                          <a:effectLst/>
                          <a:latin typeface="Verdana" pitchFamily="34" charset="0"/>
                          <a:cs typeface="Arial" charset="0"/>
                        </a:rPr>
                        <a:t>i</a:t>
                      </a:r>
                      <a:endParaRPr kumimoji="0" lang="en-US" sz="1800" b="1" i="0" u="none" strike="noStrike" cap="none" normalizeH="0" baseline="-25000" dirty="0" smtClean="0">
                        <a:ln>
                          <a:noFill/>
                        </a:ln>
                        <a:solidFill>
                          <a:schemeClr val="tx1"/>
                        </a:solidFill>
                        <a:effectLst/>
                        <a:latin typeface="Verdana" pitchFamily="34" charset="0"/>
                        <a:cs typeface="Arial" charset="0"/>
                      </a:endParaRPr>
                    </a:p>
                  </a:txBody>
                  <a:tcPr marT="45686" marB="4568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a:t>
                      </a:r>
                    </a:p>
                  </a:txBody>
                  <a:tcPr marT="45686" marB="4568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0.5</a:t>
                      </a:r>
                    </a:p>
                  </a:txBody>
                  <a:tcPr marT="45686" marB="4568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a:t>
                      </a:r>
                    </a:p>
                  </a:txBody>
                  <a:tcPr marT="45686" marB="4568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0.2</a:t>
                      </a:r>
                    </a:p>
                  </a:txBody>
                  <a:tcPr marT="45686" marB="4568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3</a:t>
                      </a:r>
                    </a:p>
                  </a:txBody>
                  <a:tcPr marT="45686" marB="4568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0.3</a:t>
                      </a:r>
                    </a:p>
                  </a:txBody>
                  <a:tcPr marT="45686" marB="4568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43056" name="Group 50"/>
          <p:cNvGrpSpPr>
            <a:grpSpLocks/>
          </p:cNvGrpSpPr>
          <p:nvPr/>
        </p:nvGrpSpPr>
        <p:grpSpPr bwMode="auto">
          <a:xfrm>
            <a:off x="1219200" y="3048000"/>
            <a:ext cx="2819400" cy="2667000"/>
            <a:chOff x="864" y="2352"/>
            <a:chExt cx="1776" cy="1680"/>
          </a:xfrm>
        </p:grpSpPr>
        <p:sp>
          <p:nvSpPr>
            <p:cNvPr id="43085" name="Oval 51"/>
            <p:cNvSpPr>
              <a:spLocks noChangeArrowheads="1"/>
            </p:cNvSpPr>
            <p:nvPr/>
          </p:nvSpPr>
          <p:spPr bwMode="auto">
            <a:xfrm>
              <a:off x="2160" y="2544"/>
              <a:ext cx="480" cy="480"/>
            </a:xfrm>
            <a:prstGeom prst="ellipse">
              <a:avLst/>
            </a:prstGeom>
            <a:solidFill>
              <a:schemeClr val="accent1"/>
            </a:solidFill>
            <a:ln w="9525">
              <a:solidFill>
                <a:schemeClr val="tx1"/>
              </a:solidFill>
              <a:round/>
              <a:headEnd/>
              <a:tailEnd/>
            </a:ln>
          </p:spPr>
          <p:txBody>
            <a:bodyPr wrap="none" anchor="ctr"/>
            <a:lstStyle/>
            <a:p>
              <a:pPr algn="ctr"/>
              <a:r>
                <a:rPr lang="en-US">
                  <a:solidFill>
                    <a:srgbClr val="000000"/>
                  </a:solidFill>
                </a:rPr>
                <a:t>2</a:t>
              </a:r>
            </a:p>
          </p:txBody>
        </p:sp>
        <p:sp>
          <p:nvSpPr>
            <p:cNvPr id="43086" name="Oval 52"/>
            <p:cNvSpPr>
              <a:spLocks noChangeArrowheads="1"/>
            </p:cNvSpPr>
            <p:nvPr/>
          </p:nvSpPr>
          <p:spPr bwMode="auto">
            <a:xfrm>
              <a:off x="864" y="2544"/>
              <a:ext cx="480" cy="480"/>
            </a:xfrm>
            <a:prstGeom prst="ellipse">
              <a:avLst/>
            </a:prstGeom>
            <a:solidFill>
              <a:schemeClr val="accent1"/>
            </a:solidFill>
            <a:ln w="9525">
              <a:solidFill>
                <a:schemeClr val="tx1"/>
              </a:solidFill>
              <a:round/>
              <a:headEnd/>
              <a:tailEnd/>
            </a:ln>
          </p:spPr>
          <p:txBody>
            <a:bodyPr wrap="none" anchor="ctr"/>
            <a:lstStyle/>
            <a:p>
              <a:pPr algn="ctr"/>
              <a:r>
                <a:rPr lang="en-US">
                  <a:solidFill>
                    <a:srgbClr val="000000"/>
                  </a:solidFill>
                </a:rPr>
                <a:t>1</a:t>
              </a:r>
            </a:p>
          </p:txBody>
        </p:sp>
        <p:sp>
          <p:nvSpPr>
            <p:cNvPr id="43087" name="Oval 53"/>
            <p:cNvSpPr>
              <a:spLocks noChangeArrowheads="1"/>
            </p:cNvSpPr>
            <p:nvPr/>
          </p:nvSpPr>
          <p:spPr bwMode="auto">
            <a:xfrm>
              <a:off x="1536" y="3360"/>
              <a:ext cx="480" cy="480"/>
            </a:xfrm>
            <a:prstGeom prst="ellipse">
              <a:avLst/>
            </a:prstGeom>
            <a:solidFill>
              <a:schemeClr val="accent1"/>
            </a:solidFill>
            <a:ln w="9525">
              <a:solidFill>
                <a:schemeClr val="tx1"/>
              </a:solidFill>
              <a:round/>
              <a:headEnd/>
              <a:tailEnd/>
            </a:ln>
          </p:spPr>
          <p:txBody>
            <a:bodyPr wrap="none" anchor="ctr"/>
            <a:lstStyle/>
            <a:p>
              <a:pPr algn="ctr"/>
              <a:r>
                <a:rPr lang="en-US">
                  <a:solidFill>
                    <a:srgbClr val="000000"/>
                  </a:solidFill>
                </a:rPr>
                <a:t>3</a:t>
              </a:r>
            </a:p>
          </p:txBody>
        </p:sp>
        <p:sp>
          <p:nvSpPr>
            <p:cNvPr id="43088" name="Line 54"/>
            <p:cNvSpPr>
              <a:spLocks noChangeShapeType="1"/>
            </p:cNvSpPr>
            <p:nvPr/>
          </p:nvSpPr>
          <p:spPr bwMode="auto">
            <a:xfrm>
              <a:off x="1344" y="2688"/>
              <a:ext cx="81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89" name="Line 55"/>
            <p:cNvSpPr>
              <a:spLocks noChangeShapeType="1"/>
            </p:cNvSpPr>
            <p:nvPr/>
          </p:nvSpPr>
          <p:spPr bwMode="auto">
            <a:xfrm>
              <a:off x="1344" y="2832"/>
              <a:ext cx="816"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3090" name="Line 56"/>
            <p:cNvSpPr>
              <a:spLocks noChangeShapeType="1"/>
            </p:cNvSpPr>
            <p:nvPr/>
          </p:nvSpPr>
          <p:spPr bwMode="auto">
            <a:xfrm>
              <a:off x="1248" y="2976"/>
              <a:ext cx="384" cy="4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91" name="Line 57"/>
            <p:cNvSpPr>
              <a:spLocks noChangeShapeType="1"/>
            </p:cNvSpPr>
            <p:nvPr/>
          </p:nvSpPr>
          <p:spPr bwMode="auto">
            <a:xfrm flipH="1">
              <a:off x="1872" y="2928"/>
              <a:ext cx="336" cy="4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92" name="Line 58"/>
            <p:cNvSpPr>
              <a:spLocks noChangeShapeType="1"/>
            </p:cNvSpPr>
            <p:nvPr/>
          </p:nvSpPr>
          <p:spPr bwMode="auto">
            <a:xfrm flipV="1">
              <a:off x="1968" y="2976"/>
              <a:ext cx="336" cy="4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93" name="Line 59"/>
            <p:cNvSpPr>
              <a:spLocks noChangeShapeType="1"/>
            </p:cNvSpPr>
            <p:nvPr/>
          </p:nvSpPr>
          <p:spPr bwMode="auto">
            <a:xfrm flipH="1" flipV="1">
              <a:off x="1152" y="3024"/>
              <a:ext cx="384" cy="4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94" name="Arc 60"/>
            <p:cNvSpPr>
              <a:spLocks/>
            </p:cNvSpPr>
            <p:nvPr/>
          </p:nvSpPr>
          <p:spPr bwMode="auto">
            <a:xfrm flipH="1">
              <a:off x="2256" y="2352"/>
              <a:ext cx="336" cy="384"/>
            </a:xfrm>
            <a:custGeom>
              <a:avLst/>
              <a:gdLst>
                <a:gd name="T0" fmla="*/ 0 w 41364"/>
                <a:gd name="T1" fmla="*/ 0 h 21600"/>
                <a:gd name="T2" fmla="*/ 0 w 41364"/>
                <a:gd name="T3" fmla="*/ 0 h 21600"/>
                <a:gd name="T4" fmla="*/ 0 w 41364"/>
                <a:gd name="T5" fmla="*/ 0 h 21600"/>
                <a:gd name="T6" fmla="*/ 0 60000 65536"/>
                <a:gd name="T7" fmla="*/ 0 60000 65536"/>
                <a:gd name="T8" fmla="*/ 0 60000 65536"/>
                <a:gd name="T9" fmla="*/ 0 w 41364"/>
                <a:gd name="T10" fmla="*/ 0 h 21600"/>
                <a:gd name="T11" fmla="*/ 41364 w 41364"/>
                <a:gd name="T12" fmla="*/ 21600 h 21600"/>
              </a:gdLst>
              <a:ahLst/>
              <a:cxnLst>
                <a:cxn ang="T6">
                  <a:pos x="T0" y="T1"/>
                </a:cxn>
                <a:cxn ang="T7">
                  <a:pos x="T2" y="T3"/>
                </a:cxn>
                <a:cxn ang="T8">
                  <a:pos x="T4" y="T5"/>
                </a:cxn>
              </a:cxnLst>
              <a:rect l="T9" t="T10" r="T11" b="T12"/>
              <a:pathLst>
                <a:path w="41364" h="21600" fill="none" extrusionOk="0">
                  <a:moveTo>
                    <a:pt x="0" y="16206"/>
                  </a:moveTo>
                  <a:cubicBezTo>
                    <a:pt x="2460" y="6666"/>
                    <a:pt x="11064" y="-1"/>
                    <a:pt x="20916" y="0"/>
                  </a:cubicBezTo>
                  <a:cubicBezTo>
                    <a:pt x="30163" y="0"/>
                    <a:pt x="38384" y="5886"/>
                    <a:pt x="41363" y="14640"/>
                  </a:cubicBezTo>
                </a:path>
                <a:path w="41364" h="21600" stroke="0" extrusionOk="0">
                  <a:moveTo>
                    <a:pt x="0" y="16206"/>
                  </a:moveTo>
                  <a:cubicBezTo>
                    <a:pt x="2460" y="6666"/>
                    <a:pt x="11064" y="-1"/>
                    <a:pt x="20916" y="0"/>
                  </a:cubicBezTo>
                  <a:cubicBezTo>
                    <a:pt x="30163" y="0"/>
                    <a:pt x="38384" y="5886"/>
                    <a:pt x="41363" y="14640"/>
                  </a:cubicBezTo>
                  <a:lnTo>
                    <a:pt x="20916" y="21600"/>
                  </a:lnTo>
                  <a:lnTo>
                    <a:pt x="0" y="16206"/>
                  </a:lnTo>
                  <a:close/>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95" name="Arc 61"/>
            <p:cNvSpPr>
              <a:spLocks/>
            </p:cNvSpPr>
            <p:nvPr/>
          </p:nvSpPr>
          <p:spPr bwMode="auto">
            <a:xfrm flipV="1">
              <a:off x="1584" y="3648"/>
              <a:ext cx="336" cy="384"/>
            </a:xfrm>
            <a:custGeom>
              <a:avLst/>
              <a:gdLst>
                <a:gd name="T0" fmla="*/ 0 w 41364"/>
                <a:gd name="T1" fmla="*/ 0 h 21600"/>
                <a:gd name="T2" fmla="*/ 0 w 41364"/>
                <a:gd name="T3" fmla="*/ 0 h 21600"/>
                <a:gd name="T4" fmla="*/ 0 w 41364"/>
                <a:gd name="T5" fmla="*/ 0 h 21600"/>
                <a:gd name="T6" fmla="*/ 0 60000 65536"/>
                <a:gd name="T7" fmla="*/ 0 60000 65536"/>
                <a:gd name="T8" fmla="*/ 0 60000 65536"/>
                <a:gd name="T9" fmla="*/ 0 w 41364"/>
                <a:gd name="T10" fmla="*/ 0 h 21600"/>
                <a:gd name="T11" fmla="*/ 41364 w 41364"/>
                <a:gd name="T12" fmla="*/ 21600 h 21600"/>
              </a:gdLst>
              <a:ahLst/>
              <a:cxnLst>
                <a:cxn ang="T6">
                  <a:pos x="T0" y="T1"/>
                </a:cxn>
                <a:cxn ang="T7">
                  <a:pos x="T2" y="T3"/>
                </a:cxn>
                <a:cxn ang="T8">
                  <a:pos x="T4" y="T5"/>
                </a:cxn>
              </a:cxnLst>
              <a:rect l="T9" t="T10" r="T11" b="T12"/>
              <a:pathLst>
                <a:path w="41364" h="21600" fill="none" extrusionOk="0">
                  <a:moveTo>
                    <a:pt x="0" y="16206"/>
                  </a:moveTo>
                  <a:cubicBezTo>
                    <a:pt x="2460" y="6666"/>
                    <a:pt x="11064" y="-1"/>
                    <a:pt x="20916" y="0"/>
                  </a:cubicBezTo>
                  <a:cubicBezTo>
                    <a:pt x="30163" y="0"/>
                    <a:pt x="38384" y="5886"/>
                    <a:pt x="41363" y="14640"/>
                  </a:cubicBezTo>
                </a:path>
                <a:path w="41364" h="21600" stroke="0" extrusionOk="0">
                  <a:moveTo>
                    <a:pt x="0" y="16206"/>
                  </a:moveTo>
                  <a:cubicBezTo>
                    <a:pt x="2460" y="6666"/>
                    <a:pt x="11064" y="-1"/>
                    <a:pt x="20916" y="0"/>
                  </a:cubicBezTo>
                  <a:cubicBezTo>
                    <a:pt x="30163" y="0"/>
                    <a:pt x="38384" y="5886"/>
                    <a:pt x="41363" y="14640"/>
                  </a:cubicBezTo>
                  <a:lnTo>
                    <a:pt x="20916" y="21600"/>
                  </a:lnTo>
                  <a:lnTo>
                    <a:pt x="0" y="16206"/>
                  </a:lnTo>
                  <a:close/>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96" name="Arc 62"/>
            <p:cNvSpPr>
              <a:spLocks/>
            </p:cNvSpPr>
            <p:nvPr/>
          </p:nvSpPr>
          <p:spPr bwMode="auto">
            <a:xfrm>
              <a:off x="912" y="2352"/>
              <a:ext cx="336" cy="384"/>
            </a:xfrm>
            <a:custGeom>
              <a:avLst/>
              <a:gdLst>
                <a:gd name="T0" fmla="*/ 0 w 41364"/>
                <a:gd name="T1" fmla="*/ 0 h 21600"/>
                <a:gd name="T2" fmla="*/ 0 w 41364"/>
                <a:gd name="T3" fmla="*/ 0 h 21600"/>
                <a:gd name="T4" fmla="*/ 0 w 41364"/>
                <a:gd name="T5" fmla="*/ 0 h 21600"/>
                <a:gd name="T6" fmla="*/ 0 60000 65536"/>
                <a:gd name="T7" fmla="*/ 0 60000 65536"/>
                <a:gd name="T8" fmla="*/ 0 60000 65536"/>
                <a:gd name="T9" fmla="*/ 0 w 41364"/>
                <a:gd name="T10" fmla="*/ 0 h 21600"/>
                <a:gd name="T11" fmla="*/ 41364 w 41364"/>
                <a:gd name="T12" fmla="*/ 21600 h 21600"/>
              </a:gdLst>
              <a:ahLst/>
              <a:cxnLst>
                <a:cxn ang="T6">
                  <a:pos x="T0" y="T1"/>
                </a:cxn>
                <a:cxn ang="T7">
                  <a:pos x="T2" y="T3"/>
                </a:cxn>
                <a:cxn ang="T8">
                  <a:pos x="T4" y="T5"/>
                </a:cxn>
              </a:cxnLst>
              <a:rect l="T9" t="T10" r="T11" b="T12"/>
              <a:pathLst>
                <a:path w="41364" h="21600" fill="none" extrusionOk="0">
                  <a:moveTo>
                    <a:pt x="0" y="16206"/>
                  </a:moveTo>
                  <a:cubicBezTo>
                    <a:pt x="2460" y="6666"/>
                    <a:pt x="11064" y="-1"/>
                    <a:pt x="20916" y="0"/>
                  </a:cubicBezTo>
                  <a:cubicBezTo>
                    <a:pt x="30163" y="0"/>
                    <a:pt x="38384" y="5886"/>
                    <a:pt x="41363" y="14640"/>
                  </a:cubicBezTo>
                </a:path>
                <a:path w="41364" h="21600" stroke="0" extrusionOk="0">
                  <a:moveTo>
                    <a:pt x="0" y="16206"/>
                  </a:moveTo>
                  <a:cubicBezTo>
                    <a:pt x="2460" y="6666"/>
                    <a:pt x="11064" y="-1"/>
                    <a:pt x="20916" y="0"/>
                  </a:cubicBezTo>
                  <a:cubicBezTo>
                    <a:pt x="30163" y="0"/>
                    <a:pt x="38384" y="5886"/>
                    <a:pt x="41363" y="14640"/>
                  </a:cubicBezTo>
                  <a:lnTo>
                    <a:pt x="20916" y="21600"/>
                  </a:lnTo>
                  <a:lnTo>
                    <a:pt x="0" y="16206"/>
                  </a:lnTo>
                  <a:close/>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aphicFrame>
        <p:nvGraphicFramePr>
          <p:cNvPr id="10350" name="Group 110"/>
          <p:cNvGraphicFramePr>
            <a:graphicFrameLocks noGrp="1"/>
          </p:cNvGraphicFramePr>
          <p:nvPr/>
        </p:nvGraphicFramePr>
        <p:xfrm>
          <a:off x="6248400" y="3124200"/>
          <a:ext cx="2514600" cy="1554216"/>
        </p:xfrm>
        <a:graphic>
          <a:graphicData uri="http://schemas.openxmlformats.org/drawingml/2006/table">
            <a:tbl>
              <a:tblPr/>
              <a:tblGrid>
                <a:gridCol w="381000"/>
                <a:gridCol w="584200"/>
                <a:gridCol w="742950"/>
                <a:gridCol w="806450"/>
              </a:tblGrid>
              <a:tr h="3656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B</a:t>
                      </a:r>
                      <a:r>
                        <a:rPr kumimoji="0" lang="en-US" sz="1800" b="0" i="0" u="none" strike="noStrike" cap="none" normalizeH="0" baseline="-25000" smtClean="0">
                          <a:ln>
                            <a:noFill/>
                          </a:ln>
                          <a:solidFill>
                            <a:schemeClr val="tx1"/>
                          </a:solidFill>
                          <a:effectLst/>
                          <a:latin typeface="Arial" charset="0"/>
                        </a:rPr>
                        <a:t>i</a:t>
                      </a:r>
                    </a:p>
                  </a:txBody>
                  <a:tcPr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up</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down</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Unch.</a:t>
                      </a:r>
                    </a:p>
                  </a:txBody>
                  <a:tcPr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a:t>
                      </a:r>
                    </a:p>
                  </a:txBody>
                  <a:tcPr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0.7</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0.1</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0.2</a:t>
                      </a:r>
                    </a:p>
                  </a:txBody>
                  <a:tcPr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a:t>
                      </a:r>
                    </a:p>
                  </a:txBody>
                  <a:tcPr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0.1</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0.6</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0.3</a:t>
                      </a:r>
                    </a:p>
                  </a:txBody>
                  <a:tcPr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3</a:t>
                      </a:r>
                    </a:p>
                  </a:txBody>
                  <a:tcPr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0.3</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0.3</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0.4</a:t>
                      </a:r>
                    </a:p>
                  </a:txBody>
                  <a:tcPr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84" name="Text Box 116"/>
          <p:cNvSpPr txBox="1">
            <a:spLocks noChangeArrowheads="1"/>
          </p:cNvSpPr>
          <p:nvPr/>
        </p:nvSpPr>
        <p:spPr bwMode="auto">
          <a:xfrm>
            <a:off x="441325" y="5980113"/>
            <a:ext cx="6013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solidFill>
                  <a:srgbClr val="000000"/>
                </a:solidFill>
              </a:rPr>
              <a:t>Observe 'up, up, down, down, up'</a:t>
            </a:r>
          </a:p>
          <a:p>
            <a:pPr eaLnBrk="1" hangingPunct="1"/>
            <a:r>
              <a:rPr lang="en-US">
                <a:solidFill>
                  <a:srgbClr val="000000"/>
                </a:solidFill>
              </a:rPr>
              <a:t>What is the most likely sequence of states for this output?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F7C0437A-E2CF-4EB2-98B0-96E36348A024}" type="slidenum">
              <a:rPr lang="en-US" smtClean="0">
                <a:solidFill>
                  <a:srgbClr val="000000"/>
                </a:solidFill>
              </a:rPr>
              <a:pPr eaLnBrk="1" hangingPunct="1"/>
              <a:t>2</a:t>
            </a:fld>
            <a:endParaRPr lang="en-US" smtClean="0">
              <a:solidFill>
                <a:srgbClr val="000000"/>
              </a:solidFill>
            </a:endParaRPr>
          </a:p>
        </p:txBody>
      </p:sp>
      <p:sp>
        <p:nvSpPr>
          <p:cNvPr id="102402" name="Text Box 2"/>
          <p:cNvSpPr txBox="1">
            <a:spLocks noChangeArrowheads="1"/>
          </p:cNvSpPr>
          <p:nvPr/>
        </p:nvSpPr>
        <p:spPr bwMode="auto">
          <a:xfrm>
            <a:off x="2438400" y="193675"/>
            <a:ext cx="4654550"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defRPr/>
            </a:pPr>
            <a:r>
              <a:rPr lang="en-US" sz="4400" dirty="0">
                <a:solidFill>
                  <a:srgbClr val="000000"/>
                </a:solidFill>
                <a:latin typeface="Times New Roman" pitchFamily="18" charset="0"/>
                <a:cs typeface="+mn-cs"/>
              </a:rPr>
              <a:t>HMM Versus </a:t>
            </a:r>
            <a:r>
              <a:rPr lang="en-US" sz="4400" dirty="0" err="1">
                <a:solidFill>
                  <a:srgbClr val="000000"/>
                </a:solidFill>
                <a:latin typeface="Times New Roman" pitchFamily="18" charset="0"/>
                <a:cs typeface="+mn-cs"/>
              </a:rPr>
              <a:t>DTW</a:t>
            </a:r>
            <a:endParaRPr lang="en-US" sz="4400" dirty="0">
              <a:solidFill>
                <a:srgbClr val="000000"/>
              </a:solidFill>
              <a:latin typeface="Times New Roman" pitchFamily="18" charset="0"/>
              <a:cs typeface="+mn-cs"/>
            </a:endParaRPr>
          </a:p>
        </p:txBody>
      </p:sp>
      <p:sp>
        <p:nvSpPr>
          <p:cNvPr id="102403" name="Text Box 3"/>
          <p:cNvSpPr txBox="1">
            <a:spLocks noChangeArrowheads="1"/>
          </p:cNvSpPr>
          <p:nvPr/>
        </p:nvSpPr>
        <p:spPr bwMode="auto">
          <a:xfrm>
            <a:off x="457200" y="1327150"/>
            <a:ext cx="8329613"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39775" indent="-282575" eaLnBrk="0" hangingPunct="0">
              <a:defRPr sz="2400">
                <a:solidFill>
                  <a:schemeClr val="tx1"/>
                </a:solidFill>
                <a:latin typeface="Times New Roman" pitchFamily="18" charset="0"/>
              </a:defRPr>
            </a:lvl2pPr>
            <a:lvl3pPr eaLnBrk="0" hangingPunct="0">
              <a:defRPr sz="2400">
                <a:solidFill>
                  <a:schemeClr val="tx1"/>
                </a:solidFill>
                <a:latin typeface="Times New Roman" pitchFamily="18" charset="0"/>
              </a:defRPr>
            </a:lvl3pPr>
            <a:lvl4pPr eaLnBrk="0" hangingPunct="0">
              <a:defRPr sz="2400">
                <a:solidFill>
                  <a:schemeClr val="tx1"/>
                </a:solidFill>
                <a:latin typeface="Times New Roman" pitchFamily="18" charset="0"/>
              </a:defRPr>
            </a:lvl4pPr>
            <a:lvl5pPr eaLnBrk="0" hangingPunct="0">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457200" indent="-457200">
              <a:lnSpc>
                <a:spcPct val="90000"/>
              </a:lnSpc>
              <a:spcAft>
                <a:spcPts val="600"/>
              </a:spcAft>
              <a:buFontTx/>
              <a:buChar char="•"/>
              <a:defRPr/>
            </a:pPr>
            <a:r>
              <a:rPr lang="en-US" dirty="0" smtClean="0">
                <a:solidFill>
                  <a:srgbClr val="000000"/>
                </a:solidFill>
                <a:cs typeface="+mn-cs"/>
              </a:rPr>
              <a:t> </a:t>
            </a:r>
            <a:r>
              <a:rPr lang="en-US" b="1" dirty="0" err="1" smtClean="0">
                <a:solidFill>
                  <a:srgbClr val="000000"/>
                </a:solidFill>
                <a:cs typeface="+mn-cs"/>
              </a:rPr>
              <a:t>DTW</a:t>
            </a:r>
            <a:r>
              <a:rPr lang="en-US" b="1" dirty="0" smtClean="0">
                <a:solidFill>
                  <a:srgbClr val="000000"/>
                </a:solidFill>
                <a:cs typeface="+mn-cs"/>
              </a:rPr>
              <a:t> employs audio fixed templates to recognize speech</a:t>
            </a:r>
            <a:br>
              <a:rPr lang="en-US" b="1" dirty="0" smtClean="0">
                <a:solidFill>
                  <a:srgbClr val="000000"/>
                </a:solidFill>
                <a:cs typeface="+mn-cs"/>
              </a:rPr>
            </a:br>
            <a:endParaRPr lang="en-US" sz="800" b="1" dirty="0" smtClean="0">
              <a:solidFill>
                <a:srgbClr val="000000"/>
              </a:solidFill>
              <a:cs typeface="+mn-cs"/>
            </a:endParaRPr>
          </a:p>
          <a:p>
            <a:pPr marL="457200" lvl="1" indent="0">
              <a:lnSpc>
                <a:spcPct val="90000"/>
              </a:lnSpc>
              <a:spcBef>
                <a:spcPts val="600"/>
              </a:spcBef>
              <a:spcAft>
                <a:spcPts val="600"/>
              </a:spcAft>
              <a:defRPr/>
            </a:pPr>
            <a:r>
              <a:rPr lang="en-US" sz="2200" dirty="0" smtClean="0">
                <a:solidFill>
                  <a:srgbClr val="000000"/>
                </a:solidFill>
                <a:cs typeface="+mn-cs"/>
              </a:rPr>
              <a:t>DTW utilizes a fixed set of possible matching paths between spoken audio and a list of templates</a:t>
            </a:r>
          </a:p>
          <a:p>
            <a:pPr marL="457200" lvl="1" indent="0">
              <a:lnSpc>
                <a:spcPct val="90000"/>
              </a:lnSpc>
              <a:spcBef>
                <a:spcPts val="600"/>
              </a:spcBef>
              <a:spcAft>
                <a:spcPts val="600"/>
              </a:spcAft>
              <a:defRPr/>
            </a:pPr>
            <a:r>
              <a:rPr lang="en-US" sz="2200" dirty="0" smtClean="0">
                <a:solidFill>
                  <a:srgbClr val="000000"/>
                </a:solidFill>
                <a:cs typeface="+mn-cs"/>
              </a:rPr>
              <a:t>The template with the lowest normalized distortion is most similar to the input and is selected as the recognized word</a:t>
            </a:r>
          </a:p>
          <a:p>
            <a:pPr marL="457200" lvl="1" indent="0">
              <a:lnSpc>
                <a:spcPct val="90000"/>
              </a:lnSpc>
              <a:spcBef>
                <a:spcPts val="600"/>
              </a:spcBef>
              <a:spcAft>
                <a:spcPts val="600"/>
              </a:spcAft>
              <a:defRPr/>
            </a:pPr>
            <a:r>
              <a:rPr lang="en-US" sz="2200" dirty="0" err="1" smtClean="0">
                <a:solidFill>
                  <a:srgbClr val="000000"/>
                </a:solidFill>
                <a:cs typeface="+mn-cs"/>
              </a:rPr>
              <a:t>DTW</a:t>
            </a:r>
            <a:r>
              <a:rPr lang="en-US" sz="2200" dirty="0" smtClean="0">
                <a:solidFill>
                  <a:srgbClr val="000000"/>
                </a:solidFill>
                <a:cs typeface="+mn-cs"/>
              </a:rPr>
              <a:t> algorithms can run without training (unsupervised)</a:t>
            </a:r>
          </a:p>
          <a:p>
            <a:pPr>
              <a:lnSpc>
                <a:spcPct val="90000"/>
              </a:lnSpc>
              <a:spcAft>
                <a:spcPts val="600"/>
              </a:spcAft>
              <a:buFontTx/>
              <a:buChar char="•"/>
              <a:defRPr/>
            </a:pPr>
            <a:endParaRPr lang="en-US" sz="1600" dirty="0" smtClean="0">
              <a:solidFill>
                <a:srgbClr val="000000"/>
              </a:solidFill>
              <a:cs typeface="+mn-cs"/>
            </a:endParaRPr>
          </a:p>
          <a:p>
            <a:pPr marL="457200" indent="-457200">
              <a:lnSpc>
                <a:spcPct val="90000"/>
              </a:lnSpc>
              <a:spcAft>
                <a:spcPts val="600"/>
              </a:spcAft>
              <a:buFontTx/>
              <a:buChar char="•"/>
              <a:defRPr/>
            </a:pPr>
            <a:r>
              <a:rPr lang="en-US" b="1" dirty="0" err="1" smtClean="0">
                <a:solidFill>
                  <a:srgbClr val="000000"/>
                </a:solidFill>
                <a:cs typeface="+mn-cs"/>
              </a:rPr>
              <a:t>HMMs</a:t>
            </a:r>
            <a:r>
              <a:rPr lang="en-US" b="1" dirty="0" smtClean="0">
                <a:solidFill>
                  <a:srgbClr val="000000"/>
                </a:solidFill>
                <a:cs typeface="+mn-cs"/>
              </a:rPr>
              <a:t> advances </a:t>
            </a:r>
            <a:r>
              <a:rPr lang="en-US" b="1" dirty="0" err="1" smtClean="0">
                <a:solidFill>
                  <a:srgbClr val="000000"/>
                </a:solidFill>
                <a:cs typeface="+mn-cs"/>
              </a:rPr>
              <a:t>DTW</a:t>
            </a:r>
            <a:r>
              <a:rPr lang="en-US" b="1" dirty="0" smtClean="0">
                <a:solidFill>
                  <a:srgbClr val="000000"/>
                </a:solidFill>
                <a:cs typeface="+mn-cs"/>
              </a:rPr>
              <a:t> technology and employs a probabilistic model</a:t>
            </a:r>
          </a:p>
          <a:p>
            <a:pPr marL="457200" lvl="1" indent="0">
              <a:lnSpc>
                <a:spcPct val="90000"/>
              </a:lnSpc>
              <a:spcBef>
                <a:spcPts val="600"/>
              </a:spcBef>
              <a:spcAft>
                <a:spcPts val="600"/>
              </a:spcAft>
              <a:buSzPct val="70000"/>
              <a:defRPr/>
            </a:pPr>
            <a:r>
              <a:rPr lang="en-US" sz="2200" dirty="0" smtClean="0">
                <a:solidFill>
                  <a:srgbClr val="000000"/>
                </a:solidFill>
                <a:cs typeface="+mn-cs"/>
              </a:rPr>
              <a:t>HMM allows all possible paths, but considers their probabilities</a:t>
            </a:r>
          </a:p>
          <a:p>
            <a:pPr marL="457200" lvl="1" indent="0">
              <a:lnSpc>
                <a:spcPct val="90000"/>
              </a:lnSpc>
              <a:spcBef>
                <a:spcPts val="600"/>
              </a:spcBef>
              <a:spcAft>
                <a:spcPts val="600"/>
              </a:spcAft>
              <a:buSzPct val="70000"/>
              <a:defRPr/>
            </a:pPr>
            <a:r>
              <a:rPr lang="en-US" sz="2200" dirty="0" smtClean="0">
                <a:solidFill>
                  <a:srgbClr val="000000"/>
                </a:solidFill>
                <a:cs typeface="+mn-cs"/>
              </a:rPr>
              <a:t>The most likely matching word is selected as the one recognized</a:t>
            </a:r>
          </a:p>
          <a:p>
            <a:pPr marL="457200" lvl="1" indent="0">
              <a:lnSpc>
                <a:spcPct val="90000"/>
              </a:lnSpc>
              <a:spcBef>
                <a:spcPts val="600"/>
              </a:spcBef>
              <a:spcAft>
                <a:spcPts val="600"/>
              </a:spcAft>
              <a:buSzPct val="70000"/>
              <a:defRPr/>
            </a:pPr>
            <a:r>
              <a:rPr lang="en-US" sz="2200" dirty="0" smtClean="0">
                <a:solidFill>
                  <a:srgbClr val="000000"/>
                </a:solidFill>
                <a:cs typeface="+mn-cs"/>
              </a:rPr>
              <a:t>HMM techniques requires training of the algorithm</a:t>
            </a:r>
          </a:p>
        </p:txBody>
      </p:sp>
    </p:spTree>
    <p:extLst>
      <p:ext uri="{BB962C8B-B14F-4D97-AF65-F5344CB8AC3E}">
        <p14:creationId xmlns:p14="http://schemas.microsoft.com/office/powerpoint/2010/main" val="26340673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09600" y="457200"/>
            <a:ext cx="5105400" cy="838200"/>
          </a:xfrm>
        </p:spPr>
        <p:txBody>
          <a:bodyPr>
            <a:normAutofit fontScale="90000"/>
          </a:bodyPr>
          <a:lstStyle/>
          <a:p>
            <a:pPr eaLnBrk="1" hangingPunct="1"/>
            <a:r>
              <a:rPr lang="en-US" dirty="0" smtClean="0"/>
              <a:t>Forward Probabilities</a:t>
            </a:r>
          </a:p>
        </p:txBody>
      </p:sp>
      <p:graphicFrame>
        <p:nvGraphicFramePr>
          <p:cNvPr id="18436" name="Group 4"/>
          <p:cNvGraphicFramePr>
            <a:graphicFrameLocks noGrp="1"/>
          </p:cNvGraphicFramePr>
          <p:nvPr/>
        </p:nvGraphicFramePr>
        <p:xfrm>
          <a:off x="6172200" y="457200"/>
          <a:ext cx="2514600" cy="1584424"/>
        </p:xfrm>
        <a:graphic>
          <a:graphicData uri="http://schemas.openxmlformats.org/drawingml/2006/table">
            <a:tbl>
              <a:tblPr/>
              <a:tblGrid>
                <a:gridCol w="542925"/>
                <a:gridCol w="600075"/>
                <a:gridCol w="628650"/>
                <a:gridCol w="742950"/>
              </a:tblGrid>
              <a:tr h="3960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A</a:t>
                      </a:r>
                      <a:r>
                        <a:rPr kumimoji="0" lang="en-US" sz="2000" b="0" i="0" u="none" strike="noStrike" cap="none" normalizeH="0" baseline="-25000" smtClean="0">
                          <a:ln>
                            <a:noFill/>
                          </a:ln>
                          <a:solidFill>
                            <a:schemeClr val="tx1"/>
                          </a:solidFill>
                          <a:effectLst/>
                          <a:latin typeface="Arial" charset="0"/>
                        </a:rPr>
                        <a:t>i,c</a:t>
                      </a:r>
                    </a:p>
                  </a:txBody>
                  <a:tcPr marT="45653" marB="4565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a:t>
                      </a:r>
                    </a:p>
                  </a:txBody>
                  <a:tcPr marT="45653" marB="456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a:t>
                      </a:r>
                    </a:p>
                  </a:txBody>
                  <a:tcPr marT="45653" marB="456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a:t>
                      </a:r>
                    </a:p>
                  </a:txBody>
                  <a:tcPr marT="45653" marB="4565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0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a:t>
                      </a:r>
                    </a:p>
                  </a:txBody>
                  <a:tcPr marT="45653" marB="4565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0.6</a:t>
                      </a:r>
                    </a:p>
                  </a:txBody>
                  <a:tcPr marT="45653" marB="456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0.2</a:t>
                      </a:r>
                    </a:p>
                  </a:txBody>
                  <a:tcPr marT="45653" marB="456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0.2</a:t>
                      </a:r>
                    </a:p>
                  </a:txBody>
                  <a:tcPr marT="45653" marB="4565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0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a:t>
                      </a:r>
                    </a:p>
                  </a:txBody>
                  <a:tcPr marT="45653" marB="4565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0.5</a:t>
                      </a:r>
                    </a:p>
                  </a:txBody>
                  <a:tcPr marT="45653" marB="456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0.3</a:t>
                      </a:r>
                    </a:p>
                  </a:txBody>
                  <a:tcPr marT="45653" marB="456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0.2</a:t>
                      </a:r>
                    </a:p>
                  </a:txBody>
                  <a:tcPr marT="45653" marB="4565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0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a:t>
                      </a:r>
                    </a:p>
                  </a:txBody>
                  <a:tcPr marT="45653" marB="4565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0.4</a:t>
                      </a:r>
                    </a:p>
                  </a:txBody>
                  <a:tcPr marT="45653" marB="456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0.1</a:t>
                      </a:r>
                    </a:p>
                  </a:txBody>
                  <a:tcPr marT="45653" marB="456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0.5</a:t>
                      </a:r>
                    </a:p>
                  </a:txBody>
                  <a:tcPr marT="45653" marB="4565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8463" name="Group 31"/>
          <p:cNvGraphicFramePr>
            <a:graphicFrameLocks noGrp="1"/>
          </p:cNvGraphicFramePr>
          <p:nvPr/>
        </p:nvGraphicFramePr>
        <p:xfrm>
          <a:off x="7239000" y="4011613"/>
          <a:ext cx="1371600" cy="1554208"/>
        </p:xfrm>
        <a:graphic>
          <a:graphicData uri="http://schemas.openxmlformats.org/drawingml/2006/table">
            <a:tbl>
              <a:tblPr/>
              <a:tblGrid>
                <a:gridCol w="771525"/>
                <a:gridCol w="600075"/>
              </a:tblGrid>
              <a:tr h="3656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State</a:t>
                      </a:r>
                    </a:p>
                  </a:txBody>
                  <a:tcPr marT="45686" marB="4568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dirty="0" smtClean="0">
                          <a:ln>
                            <a:noFill/>
                          </a:ln>
                          <a:solidFill>
                            <a:schemeClr val="tx1"/>
                          </a:solidFill>
                          <a:effectLst/>
                          <a:latin typeface="Calibri"/>
                          <a:cs typeface="Arial" charset="0"/>
                        </a:rPr>
                        <a:t>Ω</a:t>
                      </a:r>
                      <a:r>
                        <a:rPr kumimoji="0" lang="en-US" sz="1800" b="1" i="0" u="none" strike="noStrike" cap="none" normalizeH="0" baseline="-25000" dirty="0" smtClean="0">
                          <a:ln>
                            <a:noFill/>
                          </a:ln>
                          <a:solidFill>
                            <a:schemeClr val="tx1"/>
                          </a:solidFill>
                          <a:effectLst/>
                          <a:latin typeface="Verdana" pitchFamily="34" charset="0"/>
                          <a:cs typeface="Arial" charset="0"/>
                        </a:rPr>
                        <a:t>c</a:t>
                      </a:r>
                    </a:p>
                  </a:txBody>
                  <a:tcPr marT="45686" marB="4568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a:t>
                      </a:r>
                    </a:p>
                  </a:txBody>
                  <a:tcPr marT="45686" marB="4568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0.5</a:t>
                      </a:r>
                    </a:p>
                  </a:txBody>
                  <a:tcPr marT="45686" marB="4568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a:t>
                      </a:r>
                    </a:p>
                  </a:txBody>
                  <a:tcPr marT="45686" marB="4568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0.2</a:t>
                      </a:r>
                    </a:p>
                  </a:txBody>
                  <a:tcPr marT="45686" marB="4568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a:t>
                      </a:r>
                    </a:p>
                  </a:txBody>
                  <a:tcPr marT="45686" marB="4568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0.3</a:t>
                      </a:r>
                    </a:p>
                  </a:txBody>
                  <a:tcPr marT="45686" marB="4568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8533" name="Group 101"/>
          <p:cNvGraphicFramePr>
            <a:graphicFrameLocks noGrp="1"/>
          </p:cNvGraphicFramePr>
          <p:nvPr/>
        </p:nvGraphicFramePr>
        <p:xfrm>
          <a:off x="6096000" y="2286000"/>
          <a:ext cx="2667000" cy="1554216"/>
        </p:xfrm>
        <a:graphic>
          <a:graphicData uri="http://schemas.openxmlformats.org/drawingml/2006/table">
            <a:tbl>
              <a:tblPr/>
              <a:tblGrid>
                <a:gridCol w="457200"/>
                <a:gridCol w="566738"/>
                <a:gridCol w="787400"/>
                <a:gridCol w="855662"/>
              </a:tblGrid>
              <a:tr h="3656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b</a:t>
                      </a:r>
                      <a:r>
                        <a:rPr kumimoji="0" lang="en-US" sz="1800" b="0" i="0" u="none" strike="noStrike" cap="none" normalizeH="0" baseline="-25000" smtClean="0">
                          <a:ln>
                            <a:noFill/>
                          </a:ln>
                          <a:solidFill>
                            <a:schemeClr val="tx1"/>
                          </a:solidFill>
                          <a:effectLst/>
                          <a:latin typeface="Arial" charset="0"/>
                        </a:rPr>
                        <a:t>c</a:t>
                      </a:r>
                    </a:p>
                  </a:txBody>
                  <a:tcPr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up</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down</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Unch.</a:t>
                      </a:r>
                    </a:p>
                  </a:txBody>
                  <a:tcPr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a:t>
                      </a:r>
                    </a:p>
                  </a:txBody>
                  <a:tcPr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0.7</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0.1</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0.2</a:t>
                      </a:r>
                    </a:p>
                  </a:txBody>
                  <a:tcPr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a:t>
                      </a:r>
                    </a:p>
                  </a:txBody>
                  <a:tcPr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0.1</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0.6</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0.3</a:t>
                      </a:r>
                    </a:p>
                  </a:txBody>
                  <a:tcPr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a:t>
                      </a:r>
                    </a:p>
                  </a:txBody>
                  <a:tcPr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0.3</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0.3</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0.4</a:t>
                      </a:r>
                    </a:p>
                  </a:txBody>
                  <a:tcPr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4106" name="Text Box 83"/>
          <p:cNvSpPr txBox="1">
            <a:spLocks noChangeArrowheads="1"/>
          </p:cNvSpPr>
          <p:nvPr/>
        </p:nvSpPr>
        <p:spPr bwMode="auto">
          <a:xfrm>
            <a:off x="2495550" y="1219200"/>
            <a:ext cx="1847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2400" b="1">
                <a:solidFill>
                  <a:srgbClr val="000000"/>
                </a:solidFill>
              </a:rPr>
              <a:t>X = [up, up]</a:t>
            </a:r>
          </a:p>
        </p:txBody>
      </p:sp>
      <p:grpSp>
        <p:nvGrpSpPr>
          <p:cNvPr id="44107" name="Group 105"/>
          <p:cNvGrpSpPr>
            <a:grpSpLocks/>
          </p:cNvGrpSpPr>
          <p:nvPr/>
        </p:nvGrpSpPr>
        <p:grpSpPr bwMode="auto">
          <a:xfrm>
            <a:off x="304800" y="1447800"/>
            <a:ext cx="7753350" cy="4724400"/>
            <a:chOff x="240" y="1152"/>
            <a:chExt cx="4884" cy="2976"/>
          </a:xfrm>
        </p:grpSpPr>
        <p:sp>
          <p:nvSpPr>
            <p:cNvPr id="44109" name="Text Box 95"/>
            <p:cNvSpPr txBox="1">
              <a:spLocks noChangeArrowheads="1"/>
            </p:cNvSpPr>
            <p:nvPr/>
          </p:nvSpPr>
          <p:spPr bwMode="auto">
            <a:xfrm>
              <a:off x="3314" y="3840"/>
              <a:ext cx="181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2400">
                  <a:solidFill>
                    <a:srgbClr val="000000"/>
                  </a:solidFill>
                </a:rPr>
                <a:t>Sum of </a:t>
              </a:r>
              <a:r>
                <a:rPr lang="el-GR" sz="2400">
                  <a:solidFill>
                    <a:srgbClr val="000000"/>
                  </a:solidFill>
                </a:rPr>
                <a:t>α</a:t>
              </a:r>
              <a:r>
                <a:rPr lang="en-US" sz="2400" baseline="-25000">
                  <a:solidFill>
                    <a:srgbClr val="000000"/>
                  </a:solidFill>
                </a:rPr>
                <a:t>0,c</a:t>
              </a:r>
              <a:r>
                <a:rPr lang="en-US" sz="2400">
                  <a:solidFill>
                    <a:srgbClr val="000000"/>
                  </a:solidFill>
                </a:rPr>
                <a:t> * a</a:t>
              </a:r>
              <a:r>
                <a:rPr lang="en-US" sz="2400" baseline="-25000">
                  <a:solidFill>
                    <a:srgbClr val="000000"/>
                  </a:solidFill>
                </a:rPr>
                <a:t>i,c </a:t>
              </a:r>
              <a:r>
                <a:rPr lang="en-US" sz="2400">
                  <a:solidFill>
                    <a:srgbClr val="000000"/>
                  </a:solidFill>
                </a:rPr>
                <a:t>* b</a:t>
              </a:r>
              <a:r>
                <a:rPr lang="en-US" sz="2400" baseline="-25000">
                  <a:solidFill>
                    <a:srgbClr val="000000"/>
                  </a:solidFill>
                </a:rPr>
                <a:t>c</a:t>
              </a:r>
            </a:p>
          </p:txBody>
        </p:sp>
        <p:sp>
          <p:nvSpPr>
            <p:cNvPr id="44110" name="Oval 75"/>
            <p:cNvSpPr>
              <a:spLocks noChangeArrowheads="1"/>
            </p:cNvSpPr>
            <p:nvPr/>
          </p:nvSpPr>
          <p:spPr bwMode="auto">
            <a:xfrm>
              <a:off x="960" y="1536"/>
              <a:ext cx="480" cy="384"/>
            </a:xfrm>
            <a:prstGeom prst="ellipse">
              <a:avLst/>
            </a:prstGeom>
            <a:solidFill>
              <a:schemeClr val="accent1"/>
            </a:solidFill>
            <a:ln w="9525">
              <a:solidFill>
                <a:schemeClr val="tx1"/>
              </a:solidFill>
              <a:round/>
              <a:headEnd/>
              <a:tailEnd/>
            </a:ln>
          </p:spPr>
          <p:txBody>
            <a:bodyPr wrap="none" anchor="ctr"/>
            <a:lstStyle/>
            <a:p>
              <a:pPr algn="ctr"/>
              <a:r>
                <a:rPr lang="en-US">
                  <a:solidFill>
                    <a:srgbClr val="000000"/>
                  </a:solidFill>
                </a:rPr>
                <a:t>0.35</a:t>
              </a:r>
            </a:p>
          </p:txBody>
        </p:sp>
        <p:sp>
          <p:nvSpPr>
            <p:cNvPr id="44111" name="Oval 76"/>
            <p:cNvSpPr>
              <a:spLocks noChangeArrowheads="1"/>
            </p:cNvSpPr>
            <p:nvPr/>
          </p:nvSpPr>
          <p:spPr bwMode="auto">
            <a:xfrm>
              <a:off x="960" y="2352"/>
              <a:ext cx="480" cy="384"/>
            </a:xfrm>
            <a:prstGeom prst="ellipse">
              <a:avLst/>
            </a:prstGeom>
            <a:solidFill>
              <a:schemeClr val="accent1"/>
            </a:solidFill>
            <a:ln w="9525">
              <a:solidFill>
                <a:schemeClr val="tx1"/>
              </a:solidFill>
              <a:round/>
              <a:headEnd/>
              <a:tailEnd/>
            </a:ln>
          </p:spPr>
          <p:txBody>
            <a:bodyPr wrap="none" anchor="ctr"/>
            <a:lstStyle/>
            <a:p>
              <a:pPr algn="ctr"/>
              <a:r>
                <a:rPr lang="en-US">
                  <a:solidFill>
                    <a:srgbClr val="000000"/>
                  </a:solidFill>
                </a:rPr>
                <a:t>0.02</a:t>
              </a:r>
            </a:p>
          </p:txBody>
        </p:sp>
        <p:sp>
          <p:nvSpPr>
            <p:cNvPr id="44112" name="Oval 77"/>
            <p:cNvSpPr>
              <a:spLocks noChangeArrowheads="1"/>
            </p:cNvSpPr>
            <p:nvPr/>
          </p:nvSpPr>
          <p:spPr bwMode="auto">
            <a:xfrm>
              <a:off x="960" y="3168"/>
              <a:ext cx="480" cy="384"/>
            </a:xfrm>
            <a:prstGeom prst="ellipse">
              <a:avLst/>
            </a:prstGeom>
            <a:solidFill>
              <a:schemeClr val="accent1"/>
            </a:solidFill>
            <a:ln w="9525">
              <a:solidFill>
                <a:schemeClr val="tx1"/>
              </a:solidFill>
              <a:round/>
              <a:headEnd/>
              <a:tailEnd/>
            </a:ln>
          </p:spPr>
          <p:txBody>
            <a:bodyPr wrap="none" anchor="ctr"/>
            <a:lstStyle/>
            <a:p>
              <a:pPr algn="ctr"/>
              <a:r>
                <a:rPr lang="en-US">
                  <a:solidFill>
                    <a:srgbClr val="000000"/>
                  </a:solidFill>
                </a:rPr>
                <a:t>0.09</a:t>
              </a:r>
            </a:p>
          </p:txBody>
        </p:sp>
        <p:sp>
          <p:nvSpPr>
            <p:cNvPr id="44113" name="Oval 78"/>
            <p:cNvSpPr>
              <a:spLocks noChangeArrowheads="1"/>
            </p:cNvSpPr>
            <p:nvPr/>
          </p:nvSpPr>
          <p:spPr bwMode="auto">
            <a:xfrm>
              <a:off x="2448" y="3168"/>
              <a:ext cx="480" cy="384"/>
            </a:xfrm>
            <a:prstGeom prst="ellipse">
              <a:avLst/>
            </a:prstGeom>
            <a:solidFill>
              <a:schemeClr val="accent1"/>
            </a:solidFill>
            <a:ln w="9525">
              <a:solidFill>
                <a:schemeClr val="tx1"/>
              </a:solidFill>
              <a:round/>
              <a:headEnd/>
              <a:tailEnd/>
            </a:ln>
          </p:spPr>
          <p:txBody>
            <a:bodyPr wrap="none" anchor="ctr"/>
            <a:lstStyle/>
            <a:p>
              <a:pPr algn="ctr"/>
              <a:r>
                <a:rPr lang="en-US">
                  <a:solidFill>
                    <a:srgbClr val="000000"/>
                  </a:solidFill>
                </a:rPr>
                <a:t>0.036</a:t>
              </a:r>
            </a:p>
          </p:txBody>
        </p:sp>
        <p:sp>
          <p:nvSpPr>
            <p:cNvPr id="44114" name="Oval 79"/>
            <p:cNvSpPr>
              <a:spLocks noChangeArrowheads="1"/>
            </p:cNvSpPr>
            <p:nvPr/>
          </p:nvSpPr>
          <p:spPr bwMode="auto">
            <a:xfrm>
              <a:off x="2448" y="2352"/>
              <a:ext cx="480" cy="384"/>
            </a:xfrm>
            <a:prstGeom prst="ellipse">
              <a:avLst/>
            </a:prstGeom>
            <a:solidFill>
              <a:schemeClr val="accent1"/>
            </a:solidFill>
            <a:ln w="9525">
              <a:solidFill>
                <a:schemeClr val="tx1"/>
              </a:solidFill>
              <a:round/>
              <a:headEnd/>
              <a:tailEnd/>
            </a:ln>
          </p:spPr>
          <p:txBody>
            <a:bodyPr wrap="none" anchor="ctr"/>
            <a:lstStyle/>
            <a:p>
              <a:pPr algn="ctr"/>
              <a:r>
                <a:rPr lang="en-US">
                  <a:solidFill>
                    <a:srgbClr val="000000"/>
                  </a:solidFill>
                </a:rPr>
                <a:t>0.009</a:t>
              </a:r>
            </a:p>
          </p:txBody>
        </p:sp>
        <p:sp>
          <p:nvSpPr>
            <p:cNvPr id="44115" name="Oval 80"/>
            <p:cNvSpPr>
              <a:spLocks noChangeArrowheads="1"/>
            </p:cNvSpPr>
            <p:nvPr/>
          </p:nvSpPr>
          <p:spPr bwMode="auto">
            <a:xfrm>
              <a:off x="2448" y="1536"/>
              <a:ext cx="480" cy="384"/>
            </a:xfrm>
            <a:prstGeom prst="ellipse">
              <a:avLst/>
            </a:prstGeom>
            <a:solidFill>
              <a:schemeClr val="accent1"/>
            </a:solidFill>
            <a:ln w="9525">
              <a:solidFill>
                <a:schemeClr val="tx1"/>
              </a:solidFill>
              <a:round/>
              <a:headEnd/>
              <a:tailEnd/>
            </a:ln>
          </p:spPr>
          <p:txBody>
            <a:bodyPr wrap="none" anchor="ctr"/>
            <a:lstStyle/>
            <a:p>
              <a:pPr algn="ctr"/>
              <a:r>
                <a:rPr lang="en-US">
                  <a:solidFill>
                    <a:srgbClr val="000000"/>
                  </a:solidFill>
                </a:rPr>
                <a:t>0.179</a:t>
              </a:r>
            </a:p>
          </p:txBody>
        </p:sp>
        <p:sp>
          <p:nvSpPr>
            <p:cNvPr id="44116" name="Text Box 81"/>
            <p:cNvSpPr txBox="1">
              <a:spLocks noChangeArrowheads="1"/>
            </p:cNvSpPr>
            <p:nvPr/>
          </p:nvSpPr>
          <p:spPr bwMode="auto">
            <a:xfrm>
              <a:off x="960" y="3673"/>
              <a:ext cx="39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2400" b="1">
                  <a:solidFill>
                    <a:srgbClr val="000000"/>
                  </a:solidFill>
                </a:rPr>
                <a:t>t=0</a:t>
              </a:r>
            </a:p>
          </p:txBody>
        </p:sp>
        <p:sp>
          <p:nvSpPr>
            <p:cNvPr id="44117" name="Text Box 82"/>
            <p:cNvSpPr txBox="1">
              <a:spLocks noChangeArrowheads="1"/>
            </p:cNvSpPr>
            <p:nvPr/>
          </p:nvSpPr>
          <p:spPr bwMode="auto">
            <a:xfrm>
              <a:off x="2512" y="3650"/>
              <a:ext cx="39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2400" b="1">
                  <a:solidFill>
                    <a:srgbClr val="000000"/>
                  </a:solidFill>
                </a:rPr>
                <a:t>t=1</a:t>
              </a:r>
            </a:p>
          </p:txBody>
        </p:sp>
        <p:sp>
          <p:nvSpPr>
            <p:cNvPr id="44118" name="Line 84"/>
            <p:cNvSpPr>
              <a:spLocks noChangeShapeType="1"/>
            </p:cNvSpPr>
            <p:nvPr/>
          </p:nvSpPr>
          <p:spPr bwMode="auto">
            <a:xfrm>
              <a:off x="1440" y="1824"/>
              <a:ext cx="1008" cy="6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119" name="Line 85"/>
            <p:cNvSpPr>
              <a:spLocks noChangeShapeType="1"/>
            </p:cNvSpPr>
            <p:nvPr/>
          </p:nvSpPr>
          <p:spPr bwMode="auto">
            <a:xfrm flipV="1">
              <a:off x="1440" y="1728"/>
              <a:ext cx="100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120" name="Line 86"/>
            <p:cNvSpPr>
              <a:spLocks noChangeShapeType="1"/>
            </p:cNvSpPr>
            <p:nvPr/>
          </p:nvSpPr>
          <p:spPr bwMode="auto">
            <a:xfrm>
              <a:off x="1440" y="2640"/>
              <a:ext cx="1008" cy="6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121" name="Line 87"/>
            <p:cNvSpPr>
              <a:spLocks noChangeShapeType="1"/>
            </p:cNvSpPr>
            <p:nvPr/>
          </p:nvSpPr>
          <p:spPr bwMode="auto">
            <a:xfrm>
              <a:off x="1344" y="1872"/>
              <a:ext cx="1152" cy="12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122" name="Line 88"/>
            <p:cNvSpPr>
              <a:spLocks noChangeShapeType="1"/>
            </p:cNvSpPr>
            <p:nvPr/>
          </p:nvSpPr>
          <p:spPr bwMode="auto">
            <a:xfrm>
              <a:off x="1440" y="2544"/>
              <a:ext cx="100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123" name="Line 89"/>
            <p:cNvSpPr>
              <a:spLocks noChangeShapeType="1"/>
            </p:cNvSpPr>
            <p:nvPr/>
          </p:nvSpPr>
          <p:spPr bwMode="auto">
            <a:xfrm flipV="1">
              <a:off x="1392" y="1824"/>
              <a:ext cx="1104" cy="6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124" name="Line 90"/>
            <p:cNvSpPr>
              <a:spLocks noChangeShapeType="1"/>
            </p:cNvSpPr>
            <p:nvPr/>
          </p:nvSpPr>
          <p:spPr bwMode="auto">
            <a:xfrm flipV="1">
              <a:off x="1440" y="2640"/>
              <a:ext cx="1056" cy="6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125" name="Line 91"/>
            <p:cNvSpPr>
              <a:spLocks noChangeShapeType="1"/>
            </p:cNvSpPr>
            <p:nvPr/>
          </p:nvSpPr>
          <p:spPr bwMode="auto">
            <a:xfrm flipV="1">
              <a:off x="1296" y="1872"/>
              <a:ext cx="1296" cy="12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126" name="Line 92"/>
            <p:cNvSpPr>
              <a:spLocks noChangeShapeType="1"/>
            </p:cNvSpPr>
            <p:nvPr/>
          </p:nvSpPr>
          <p:spPr bwMode="auto">
            <a:xfrm flipV="1">
              <a:off x="1440" y="3360"/>
              <a:ext cx="1008" cy="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127" name="Text Box 93"/>
            <p:cNvSpPr txBox="1">
              <a:spLocks noChangeArrowheads="1"/>
            </p:cNvSpPr>
            <p:nvPr/>
          </p:nvSpPr>
          <p:spPr bwMode="auto">
            <a:xfrm>
              <a:off x="240" y="1152"/>
              <a:ext cx="106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solidFill>
                    <a:srgbClr val="000000"/>
                  </a:solidFill>
                </a:rPr>
                <a:t>B</a:t>
              </a:r>
              <a:r>
                <a:rPr lang="en-US" baseline="-25000">
                  <a:solidFill>
                    <a:srgbClr val="000000"/>
                  </a:solidFill>
                </a:rPr>
                <a:t>i</a:t>
              </a:r>
              <a:r>
                <a:rPr lang="en-US">
                  <a:solidFill>
                    <a:srgbClr val="000000"/>
                  </a:solidFill>
                </a:rPr>
                <a:t>*</a:t>
              </a:r>
              <a:r>
                <a:rPr lang="el-GR" b="1">
                  <a:solidFill>
                    <a:srgbClr val="000000"/>
                  </a:solidFill>
                </a:rPr>
                <a:t>Ω</a:t>
              </a:r>
              <a:r>
                <a:rPr lang="en-US" baseline="-25000">
                  <a:solidFill>
                    <a:srgbClr val="000000"/>
                  </a:solidFill>
                </a:rPr>
                <a:t>c </a:t>
              </a:r>
              <a:r>
                <a:rPr lang="en-US">
                  <a:solidFill>
                    <a:srgbClr val="000000"/>
                  </a:solidFill>
                </a:rPr>
                <a:t>= 0.7 * 0.5</a:t>
              </a:r>
              <a:endParaRPr lang="en-US" baseline="-25000">
                <a:solidFill>
                  <a:srgbClr val="000000"/>
                </a:solidFill>
              </a:endParaRPr>
            </a:p>
          </p:txBody>
        </p:sp>
        <p:cxnSp>
          <p:nvCxnSpPr>
            <p:cNvPr id="44128" name="AutoShape 94"/>
            <p:cNvCxnSpPr>
              <a:cxnSpLocks noChangeShapeType="1"/>
              <a:stCxn id="44127" idx="2"/>
              <a:endCxn id="44110" idx="3"/>
            </p:cNvCxnSpPr>
            <p:nvPr/>
          </p:nvCxnSpPr>
          <p:spPr bwMode="auto">
            <a:xfrm rot="16200000" flipH="1">
              <a:off x="662" y="1495"/>
              <a:ext cx="479" cy="258"/>
            </a:xfrm>
            <a:prstGeom prst="curvedConnector3">
              <a:avLst>
                <a:gd name="adj1" fmla="val 14179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4129" name="AutoShape 102"/>
            <p:cNvCxnSpPr>
              <a:cxnSpLocks noChangeShapeType="1"/>
              <a:stCxn id="44109" idx="0"/>
              <a:endCxn id="44115" idx="5"/>
            </p:cNvCxnSpPr>
            <p:nvPr/>
          </p:nvCxnSpPr>
          <p:spPr bwMode="auto">
            <a:xfrm rot="5400000" flipH="1">
              <a:off x="2551" y="2171"/>
              <a:ext cx="1976" cy="1361"/>
            </a:xfrm>
            <a:prstGeom prst="curvedConnector3">
              <a:avLst>
                <a:gd name="adj1" fmla="val 48583"/>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4130" name="AutoShape 103"/>
            <p:cNvCxnSpPr>
              <a:cxnSpLocks noChangeShapeType="1"/>
              <a:stCxn id="44109" idx="0"/>
              <a:endCxn id="44114" idx="5"/>
            </p:cNvCxnSpPr>
            <p:nvPr/>
          </p:nvCxnSpPr>
          <p:spPr bwMode="auto">
            <a:xfrm rot="5400000" flipH="1">
              <a:off x="2959" y="2579"/>
              <a:ext cx="1160" cy="1361"/>
            </a:xfrm>
            <a:prstGeom prst="curvedConnector3">
              <a:avLst>
                <a:gd name="adj1" fmla="val 47588"/>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4131" name="AutoShape 104"/>
            <p:cNvCxnSpPr>
              <a:cxnSpLocks noChangeShapeType="1"/>
              <a:stCxn id="44109" idx="0"/>
              <a:endCxn id="44113" idx="6"/>
            </p:cNvCxnSpPr>
            <p:nvPr/>
          </p:nvCxnSpPr>
          <p:spPr bwMode="auto">
            <a:xfrm rot="5400000" flipH="1">
              <a:off x="3334" y="2954"/>
              <a:ext cx="480" cy="1291"/>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grpSp>
      <p:sp>
        <p:nvSpPr>
          <p:cNvPr id="44108" name="Text Box 106"/>
          <p:cNvSpPr txBox="1">
            <a:spLocks noChangeArrowheads="1"/>
          </p:cNvSpPr>
          <p:nvPr/>
        </p:nvSpPr>
        <p:spPr bwMode="auto">
          <a:xfrm>
            <a:off x="593725" y="6146800"/>
            <a:ext cx="5889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2000" b="1">
                <a:solidFill>
                  <a:srgbClr val="000000"/>
                </a:solidFill>
              </a:rPr>
              <a:t>Note:</a:t>
            </a:r>
            <a:r>
              <a:rPr lang="en-US" b="1">
                <a:solidFill>
                  <a:srgbClr val="000000"/>
                </a:solidFill>
              </a:rPr>
              <a:t>  0.35*0.2*0.3 + 0.02*0.2*0.3 + 0.09*0.5*0.3 = 0.0357</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304800"/>
            <a:ext cx="7772400" cy="762000"/>
          </a:xfrm>
        </p:spPr>
        <p:txBody>
          <a:bodyPr/>
          <a:lstStyle/>
          <a:p>
            <a:pPr eaLnBrk="1" hangingPunct="1"/>
            <a:r>
              <a:rPr lang="en-US" dirty="0" smtClean="0"/>
              <a:t>Forward Algorithm Pseudo Code</a:t>
            </a:r>
          </a:p>
        </p:txBody>
      </p:sp>
      <p:sp>
        <p:nvSpPr>
          <p:cNvPr id="45059" name="Rectangle 3"/>
          <p:cNvSpPr>
            <a:spLocks noGrp="1" noChangeArrowheads="1"/>
          </p:cNvSpPr>
          <p:nvPr>
            <p:ph idx="1"/>
          </p:nvPr>
        </p:nvSpPr>
        <p:spPr>
          <a:xfrm>
            <a:off x="457200" y="1676400"/>
            <a:ext cx="8382000" cy="4038600"/>
          </a:xfrm>
        </p:spPr>
        <p:txBody>
          <a:bodyPr>
            <a:normAutofit/>
          </a:bodyPr>
          <a:lstStyle/>
          <a:p>
            <a:pPr marL="533400" indent="-533400" eaLnBrk="1" hangingPunct="1">
              <a:lnSpc>
                <a:spcPct val="80000"/>
              </a:lnSpc>
              <a:buFontTx/>
              <a:buNone/>
            </a:pPr>
            <a:r>
              <a:rPr lang="en-US" sz="2400" i="1" dirty="0" smtClean="0">
                <a:latin typeface="Courier New" pitchFamily="49" charset="0"/>
              </a:rPr>
              <a:t>forward[</a:t>
            </a:r>
            <a:r>
              <a:rPr lang="en-US" sz="2400" i="1" dirty="0" err="1" smtClean="0">
                <a:latin typeface="Courier New" pitchFamily="49" charset="0"/>
              </a:rPr>
              <a:t>i,j</a:t>
            </a:r>
            <a:r>
              <a:rPr lang="en-US" sz="2400" i="1" dirty="0" smtClean="0">
                <a:latin typeface="Courier New" pitchFamily="49" charset="0"/>
              </a:rPr>
              <a:t>]=0 for all </a:t>
            </a:r>
            <a:r>
              <a:rPr lang="en-US" sz="2400" i="1" dirty="0" err="1" smtClean="0">
                <a:latin typeface="Courier New" pitchFamily="49" charset="0"/>
              </a:rPr>
              <a:t>i,j</a:t>
            </a:r>
            <a:r>
              <a:rPr lang="en-US" sz="2400" i="1" dirty="0" smtClean="0">
                <a:latin typeface="Courier New" pitchFamily="49" charset="0"/>
              </a:rPr>
              <a:t>; forward[0,0]=1.0 </a:t>
            </a:r>
          </a:p>
          <a:p>
            <a:pPr marL="533400" indent="-533400" eaLnBrk="1" hangingPunct="1">
              <a:lnSpc>
                <a:spcPct val="80000"/>
              </a:lnSpc>
              <a:buFontTx/>
              <a:buNone/>
            </a:pPr>
            <a:r>
              <a:rPr lang="en-US" sz="2400" b="1" dirty="0" smtClean="0">
                <a:latin typeface="Courier New" pitchFamily="49" charset="0"/>
              </a:rPr>
              <a:t>FOR</a:t>
            </a:r>
            <a:r>
              <a:rPr lang="en-US" sz="2400" dirty="0" smtClean="0">
                <a:latin typeface="Courier New" pitchFamily="49" charset="0"/>
              </a:rPr>
              <a:t> each time step </a:t>
            </a:r>
            <a:r>
              <a:rPr lang="en-US" sz="2400" i="1" dirty="0" smtClean="0">
                <a:latin typeface="Courier New" pitchFamily="49" charset="0"/>
              </a:rPr>
              <a:t>t</a:t>
            </a:r>
          </a:p>
          <a:p>
            <a:pPr marL="533400" indent="-533400" eaLnBrk="1" hangingPunct="1">
              <a:lnSpc>
                <a:spcPct val="80000"/>
              </a:lnSpc>
              <a:buFontTx/>
              <a:buNone/>
            </a:pPr>
            <a:r>
              <a:rPr lang="en-US" sz="2400" dirty="0" smtClean="0">
                <a:latin typeface="Courier New" pitchFamily="49" charset="0"/>
              </a:rPr>
              <a:t>   </a:t>
            </a:r>
            <a:r>
              <a:rPr lang="en-US" sz="2400" b="1" dirty="0" smtClean="0">
                <a:latin typeface="Courier New" pitchFamily="49" charset="0"/>
              </a:rPr>
              <a:t>FOR</a:t>
            </a:r>
            <a:r>
              <a:rPr lang="en-US" sz="2400" dirty="0" smtClean="0">
                <a:latin typeface="Courier New" pitchFamily="49" charset="0"/>
              </a:rPr>
              <a:t> each state </a:t>
            </a:r>
            <a:r>
              <a:rPr lang="en-US" sz="2400" i="1" dirty="0" smtClean="0">
                <a:latin typeface="Courier New" pitchFamily="49" charset="0"/>
              </a:rPr>
              <a:t>s</a:t>
            </a:r>
          </a:p>
          <a:p>
            <a:pPr marL="533400" indent="-533400" eaLnBrk="1" hangingPunct="1">
              <a:lnSpc>
                <a:spcPct val="80000"/>
              </a:lnSpc>
              <a:buFontTx/>
              <a:buNone/>
            </a:pPr>
            <a:r>
              <a:rPr lang="en-US" sz="2400" dirty="0" smtClean="0">
                <a:latin typeface="Courier New" pitchFamily="49" charset="0"/>
              </a:rPr>
              <a:t>      </a:t>
            </a:r>
            <a:r>
              <a:rPr lang="en-US" sz="2400" b="1" dirty="0" smtClean="0">
                <a:latin typeface="Courier New" pitchFamily="49" charset="0"/>
              </a:rPr>
              <a:t>FOR</a:t>
            </a:r>
            <a:r>
              <a:rPr lang="en-US" sz="2400" dirty="0" smtClean="0">
                <a:latin typeface="Courier New" pitchFamily="49" charset="0"/>
              </a:rPr>
              <a:t> each state transition </a:t>
            </a:r>
            <a:r>
              <a:rPr lang="en-US" sz="2400" i="1" dirty="0" smtClean="0">
                <a:latin typeface="Courier New" pitchFamily="49" charset="0"/>
              </a:rPr>
              <a:t>s</a:t>
            </a:r>
            <a:r>
              <a:rPr lang="en-US" sz="2400" dirty="0" smtClean="0">
                <a:latin typeface="Courier New" pitchFamily="49" charset="0"/>
              </a:rPr>
              <a:t> to </a:t>
            </a:r>
            <a:r>
              <a:rPr lang="en-US" sz="2400" i="1" dirty="0" smtClean="0">
                <a:latin typeface="Courier New" pitchFamily="49" charset="0"/>
              </a:rPr>
              <a:t>s’</a:t>
            </a:r>
          </a:p>
          <a:p>
            <a:pPr marL="533400" indent="-533400" eaLnBrk="1" hangingPunct="1">
              <a:lnSpc>
                <a:spcPct val="80000"/>
              </a:lnSpc>
              <a:buFontTx/>
              <a:buNone/>
            </a:pPr>
            <a:r>
              <a:rPr lang="en-US" sz="2400" dirty="0" smtClean="0">
                <a:latin typeface="Courier New" pitchFamily="49" charset="0"/>
              </a:rPr>
              <a:t>         </a:t>
            </a:r>
            <a:r>
              <a:rPr lang="en-US" sz="2400" i="1" dirty="0" smtClean="0">
                <a:latin typeface="Courier New" pitchFamily="49" charset="0"/>
              </a:rPr>
              <a:t>forward[s’,t+1] += </a:t>
            </a:r>
            <a:br>
              <a:rPr lang="en-US" sz="2400" i="1" dirty="0" smtClean="0">
                <a:latin typeface="Courier New" pitchFamily="49" charset="0"/>
              </a:rPr>
            </a:br>
            <a:r>
              <a:rPr lang="en-US" sz="2400" i="1" dirty="0" smtClean="0">
                <a:latin typeface="Courier New" pitchFamily="49" charset="0"/>
              </a:rPr>
              <a:t>          forward[</a:t>
            </a:r>
            <a:r>
              <a:rPr lang="en-US" sz="2400" i="1" dirty="0" err="1" smtClean="0">
                <a:latin typeface="Courier New" pitchFamily="49" charset="0"/>
              </a:rPr>
              <a:t>s,t</a:t>
            </a:r>
            <a:r>
              <a:rPr lang="en-US" sz="2400" i="1" dirty="0" smtClean="0">
                <a:latin typeface="Courier New" pitchFamily="49" charset="0"/>
              </a:rPr>
              <a:t>]*a(</a:t>
            </a:r>
            <a:r>
              <a:rPr lang="en-US" sz="2400" i="1" dirty="0" err="1" smtClean="0">
                <a:latin typeface="Courier New" pitchFamily="49" charset="0"/>
              </a:rPr>
              <a:t>s,s</a:t>
            </a:r>
            <a:r>
              <a:rPr lang="en-US" sz="2400" i="1" dirty="0" smtClean="0">
                <a:latin typeface="Courier New" pitchFamily="49" charset="0"/>
              </a:rPr>
              <a:t>’)*b[s’,</a:t>
            </a:r>
            <a:r>
              <a:rPr lang="en-US" sz="2400" i="1" dirty="0" err="1" smtClean="0">
                <a:latin typeface="Courier New" pitchFamily="49" charset="0"/>
              </a:rPr>
              <a:t>o</a:t>
            </a:r>
            <a:r>
              <a:rPr lang="en-US" sz="2400" i="1" baseline="-25000" dirty="0" err="1" smtClean="0">
                <a:latin typeface="Courier New" pitchFamily="49" charset="0"/>
              </a:rPr>
              <a:t>t</a:t>
            </a:r>
            <a:r>
              <a:rPr lang="en-US" sz="2400" i="1" dirty="0" smtClean="0">
                <a:latin typeface="Courier New" pitchFamily="49" charset="0"/>
              </a:rPr>
              <a:t>]</a:t>
            </a:r>
          </a:p>
          <a:p>
            <a:pPr marL="533400" indent="-533400" eaLnBrk="1" hangingPunct="1">
              <a:lnSpc>
                <a:spcPct val="80000"/>
              </a:lnSpc>
              <a:buFontTx/>
              <a:buNone/>
            </a:pPr>
            <a:r>
              <a:rPr lang="en-US" sz="2400" b="1" dirty="0" smtClean="0">
                <a:latin typeface="Courier New" pitchFamily="49" charset="0"/>
              </a:rPr>
              <a:t>RETURN</a:t>
            </a:r>
            <a:r>
              <a:rPr lang="en-US" sz="2400" dirty="0" smtClean="0">
                <a:latin typeface="Courier New" pitchFamily="49" charset="0"/>
              </a:rPr>
              <a:t> </a:t>
            </a:r>
            <a:r>
              <a:rPr lang="en-US" sz="2400" dirty="0" smtClean="0">
                <a:latin typeface="Courier New" pitchFamily="49" charset="0"/>
                <a:cs typeface="Courier New" pitchFamily="49" charset="0"/>
              </a:rPr>
              <a:t>∑</a:t>
            </a:r>
            <a:r>
              <a:rPr lang="en-US" sz="2400" i="1" dirty="0" smtClean="0">
                <a:latin typeface="Courier New" pitchFamily="49" charset="0"/>
                <a:cs typeface="Courier New" pitchFamily="49" charset="0"/>
              </a:rPr>
              <a:t>forward[s,t</a:t>
            </a:r>
            <a:r>
              <a:rPr lang="en-US" sz="2400" i="1" baseline="-25000" dirty="0" smtClean="0">
                <a:latin typeface="Courier New" pitchFamily="49" charset="0"/>
                <a:cs typeface="Courier New" pitchFamily="49" charset="0"/>
              </a:rPr>
              <a:t>final+1</a:t>
            </a:r>
            <a:r>
              <a:rPr lang="en-US" sz="2400" i="1" dirty="0" smtClean="0">
                <a:latin typeface="Courier New" pitchFamily="49" charset="0"/>
                <a:cs typeface="Courier New" pitchFamily="49" charset="0"/>
              </a:rPr>
              <a:t>] </a:t>
            </a:r>
            <a:r>
              <a:rPr lang="en-US" sz="2400" dirty="0" smtClean="0">
                <a:latin typeface="Courier New" pitchFamily="49" charset="0"/>
                <a:cs typeface="Courier New" pitchFamily="49" charset="0"/>
              </a:rPr>
              <a:t>for all states </a:t>
            </a:r>
            <a:r>
              <a:rPr lang="en-US" sz="2400" i="1" dirty="0" smtClean="0">
                <a:latin typeface="Courier New" pitchFamily="49" charset="0"/>
                <a:cs typeface="Courier New" pitchFamily="49" charset="0"/>
              </a:rPr>
              <a:t>s</a:t>
            </a:r>
          </a:p>
          <a:p>
            <a:pPr marL="533400" indent="-533400" eaLnBrk="1" hangingPunct="1">
              <a:lnSpc>
                <a:spcPct val="80000"/>
              </a:lnSpc>
              <a:buFontTx/>
              <a:buNone/>
            </a:pPr>
            <a:endParaRPr lang="en-US" sz="800" i="1" dirty="0" smtClean="0">
              <a:latin typeface="Courier New" pitchFamily="49" charset="0"/>
              <a:cs typeface="Courier New" pitchFamily="49" charset="0"/>
            </a:endParaRPr>
          </a:p>
          <a:p>
            <a:pPr marL="533400" indent="-533400" eaLnBrk="1" hangingPunct="1">
              <a:lnSpc>
                <a:spcPct val="80000"/>
              </a:lnSpc>
              <a:buFontTx/>
              <a:buNone/>
            </a:pPr>
            <a:r>
              <a:rPr lang="en-US" sz="2000" b="1" i="1" dirty="0" smtClean="0">
                <a:latin typeface="Courier New" pitchFamily="49" charset="0"/>
                <a:cs typeface="Courier New" pitchFamily="49" charset="0"/>
              </a:rPr>
              <a:t>Notes</a:t>
            </a:r>
            <a:r>
              <a:rPr lang="en-US" sz="2000" i="1" dirty="0" smtClean="0">
                <a:latin typeface="Courier New" pitchFamily="49" charset="0"/>
                <a:cs typeface="Courier New" pitchFamily="49" charset="0"/>
              </a:rPr>
              <a:t> </a:t>
            </a:r>
          </a:p>
          <a:p>
            <a:pPr marL="533400" indent="-533400" eaLnBrk="1" hangingPunct="1">
              <a:lnSpc>
                <a:spcPct val="80000"/>
              </a:lnSpc>
            </a:pPr>
            <a:r>
              <a:rPr lang="en-US" sz="2000" i="1" dirty="0" smtClean="0">
                <a:latin typeface="Courier New" pitchFamily="49" charset="0"/>
              </a:rPr>
              <a:t>1.</a:t>
            </a:r>
            <a:r>
              <a:rPr lang="en-US" sz="2000" i="1" dirty="0" smtClean="0">
                <a:latin typeface="Courier New" pitchFamily="49" charset="0"/>
                <a:cs typeface="Courier New" pitchFamily="49" charset="0"/>
              </a:rPr>
              <a:t>a(</a:t>
            </a:r>
            <a:r>
              <a:rPr lang="en-US" sz="2000" i="1" dirty="0" err="1" smtClean="0">
                <a:latin typeface="Courier New" pitchFamily="49" charset="0"/>
                <a:cs typeface="Courier New" pitchFamily="49" charset="0"/>
              </a:rPr>
              <a:t>s,s</a:t>
            </a:r>
            <a:r>
              <a:rPr lang="en-US" sz="2000" i="1" dirty="0" smtClean="0">
                <a:latin typeface="Courier New" pitchFamily="49" charset="0"/>
                <a:cs typeface="Courier New" pitchFamily="49" charset="0"/>
              </a:rPr>
              <a:t>’) is the transition probability from state s to state s’</a:t>
            </a:r>
          </a:p>
          <a:p>
            <a:pPr marL="533400" indent="-533400" eaLnBrk="1" hangingPunct="1">
              <a:lnSpc>
                <a:spcPct val="80000"/>
              </a:lnSpc>
            </a:pPr>
            <a:r>
              <a:rPr lang="en-US" sz="2000" i="1" dirty="0" smtClean="0">
                <a:latin typeface="Courier New" pitchFamily="49" charset="0"/>
              </a:rPr>
              <a:t>2.</a:t>
            </a:r>
            <a:r>
              <a:rPr lang="en-US" sz="2000" i="1" dirty="0" smtClean="0">
                <a:latin typeface="Courier New" pitchFamily="49" charset="0"/>
                <a:cs typeface="Courier New" pitchFamily="49" charset="0"/>
              </a:rPr>
              <a:t>B(s’,</a:t>
            </a:r>
            <a:r>
              <a:rPr lang="en-US" sz="2000" i="1" dirty="0" err="1" smtClean="0">
                <a:latin typeface="Courier New" pitchFamily="49" charset="0"/>
                <a:cs typeface="Courier New" pitchFamily="49" charset="0"/>
              </a:rPr>
              <a:t>o</a:t>
            </a:r>
            <a:r>
              <a:rPr lang="en-US" sz="2000" i="1" baseline="-25000" dirty="0" err="1" smtClean="0">
                <a:latin typeface="Courier New" pitchFamily="49" charset="0"/>
                <a:cs typeface="Courier New" pitchFamily="49" charset="0"/>
              </a:rPr>
              <a:t>t</a:t>
            </a:r>
            <a:r>
              <a:rPr lang="en-US" sz="2000" i="1" dirty="0" smtClean="0">
                <a:latin typeface="Courier New" pitchFamily="49" charset="0"/>
                <a:cs typeface="Courier New" pitchFamily="49" charset="0"/>
              </a:rPr>
              <a:t>) is the probability of state s’ given observation </a:t>
            </a:r>
            <a:r>
              <a:rPr lang="en-US" sz="2000" i="1" dirty="0" err="1" smtClean="0">
                <a:latin typeface="Courier New" pitchFamily="49" charset="0"/>
                <a:cs typeface="Courier New" pitchFamily="49" charset="0"/>
              </a:rPr>
              <a:t>o</a:t>
            </a:r>
            <a:r>
              <a:rPr lang="en-US" sz="2000" i="1" baseline="-25000" dirty="0" err="1" smtClean="0">
                <a:latin typeface="Courier New" pitchFamily="49" charset="0"/>
                <a:cs typeface="Courier New" pitchFamily="49" charset="0"/>
              </a:rPr>
              <a:t>t</a:t>
            </a:r>
            <a:endParaRPr lang="en-US" sz="2000" i="1" dirty="0" smtClean="0">
              <a:latin typeface="Courier New" pitchFamily="49" charset="0"/>
              <a:cs typeface="Courier New" pitchFamily="49" charset="0"/>
            </a:endParaRPr>
          </a:p>
        </p:txBody>
      </p:sp>
      <p:sp>
        <p:nvSpPr>
          <p:cNvPr id="48132" name="Text Box 4"/>
          <p:cNvSpPr txBox="1">
            <a:spLocks noChangeArrowheads="1"/>
          </p:cNvSpPr>
          <p:nvPr/>
        </p:nvSpPr>
        <p:spPr bwMode="auto">
          <a:xfrm>
            <a:off x="533400" y="1066800"/>
            <a:ext cx="806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400" dirty="0">
                <a:solidFill>
                  <a:srgbClr val="000000"/>
                </a:solidFill>
                <a:latin typeface="Times New Roman" pitchFamily="18" charset="0"/>
                <a:cs typeface="+mn-cs"/>
              </a:rPr>
              <a:t>What is the likelihood of a word given an observation sequence?</a:t>
            </a:r>
          </a:p>
        </p:txBody>
      </p:sp>
      <p:sp>
        <p:nvSpPr>
          <p:cNvPr id="48133" name="Text Box 5"/>
          <p:cNvSpPr txBox="1">
            <a:spLocks noChangeArrowheads="1"/>
          </p:cNvSpPr>
          <p:nvPr/>
        </p:nvSpPr>
        <p:spPr bwMode="auto">
          <a:xfrm>
            <a:off x="1239838" y="5680075"/>
            <a:ext cx="69072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400" b="1">
                <a:solidFill>
                  <a:srgbClr val="000000"/>
                </a:solidFill>
                <a:latin typeface="Times New Roman" pitchFamily="18" charset="0"/>
                <a:cs typeface="+mn-cs"/>
              </a:rPr>
              <a:t>Complexity</a:t>
            </a:r>
            <a:r>
              <a:rPr lang="en-US" sz="2400">
                <a:solidFill>
                  <a:srgbClr val="000000"/>
                </a:solidFill>
                <a:latin typeface="Times New Roman" pitchFamily="18" charset="0"/>
                <a:cs typeface="+mn-cs"/>
              </a:rPr>
              <a:t>: O(t*|S|</a:t>
            </a:r>
            <a:r>
              <a:rPr lang="en-US" sz="2400" baseline="30000">
                <a:solidFill>
                  <a:srgbClr val="000000"/>
                </a:solidFill>
                <a:latin typeface="Times New Roman" pitchFamily="18" charset="0"/>
                <a:cs typeface="+mn-cs"/>
              </a:rPr>
              <a:t>2</a:t>
            </a:r>
            <a:r>
              <a:rPr lang="en-US" sz="2400">
                <a:solidFill>
                  <a:srgbClr val="000000"/>
                </a:solidFill>
                <a:latin typeface="Times New Roman" pitchFamily="18" charset="0"/>
                <a:cs typeface="+mn-cs"/>
              </a:rPr>
              <a:t>) where |S| is the number of states</a:t>
            </a:r>
          </a:p>
          <a:p>
            <a:pPr>
              <a:defRPr/>
            </a:pPr>
            <a:r>
              <a:rPr lang="en-US" sz="2400" b="1">
                <a:solidFill>
                  <a:srgbClr val="000000"/>
                </a:solidFill>
                <a:latin typeface="Times New Roman" pitchFamily="18" charset="0"/>
                <a:cs typeface="+mn-cs"/>
              </a:rPr>
              <a:t>Question: </a:t>
            </a:r>
            <a:r>
              <a:rPr lang="en-US" sz="2400">
                <a:solidFill>
                  <a:srgbClr val="000000"/>
                </a:solidFill>
                <a:latin typeface="Times New Roman" pitchFamily="18" charset="0"/>
                <a:cs typeface="+mn-cs"/>
              </a:rPr>
              <a:t>What if T=10 and  N=10?</a:t>
            </a:r>
            <a:endParaRPr lang="en-US" sz="2400" b="1">
              <a:solidFill>
                <a:srgbClr val="000000"/>
              </a:solidFill>
              <a:latin typeface="Times New Roman" pitchFamily="18" charset="0"/>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304800"/>
            <a:ext cx="7772400" cy="1143000"/>
          </a:xfrm>
        </p:spPr>
        <p:txBody>
          <a:bodyPr/>
          <a:lstStyle/>
          <a:p>
            <a:pPr eaLnBrk="1" hangingPunct="1"/>
            <a:r>
              <a:rPr lang="en-US" dirty="0" smtClean="0"/>
              <a:t>Problem 2: Decoding </a:t>
            </a:r>
          </a:p>
        </p:txBody>
      </p:sp>
      <p:sp>
        <p:nvSpPr>
          <p:cNvPr id="46083" name="Rectangle 3"/>
          <p:cNvSpPr>
            <a:spLocks noGrp="1" noChangeArrowheads="1"/>
          </p:cNvSpPr>
          <p:nvPr>
            <p:ph type="body" sz="half" idx="1"/>
          </p:nvPr>
        </p:nvSpPr>
        <p:spPr>
          <a:xfrm>
            <a:off x="304800" y="1981200"/>
            <a:ext cx="8686800" cy="4114800"/>
          </a:xfrm>
        </p:spPr>
        <p:txBody>
          <a:bodyPr/>
          <a:lstStyle/>
          <a:p>
            <a:pPr eaLnBrk="1" hangingPunct="1">
              <a:lnSpc>
                <a:spcPct val="90000"/>
              </a:lnSpc>
            </a:pPr>
            <a:r>
              <a:rPr lang="en-US" sz="2400" smtClean="0">
                <a:latin typeface="Arial" pitchFamily="34" charset="0"/>
              </a:rPr>
              <a:t>Problem 1: probability of a particular observation sequence</a:t>
            </a:r>
          </a:p>
          <a:p>
            <a:pPr eaLnBrk="1" hangingPunct="1">
              <a:lnSpc>
                <a:spcPct val="90000"/>
              </a:lnSpc>
            </a:pPr>
            <a:r>
              <a:rPr lang="en-US" sz="2400" smtClean="0">
                <a:latin typeface="Arial" pitchFamily="34" charset="0"/>
              </a:rPr>
              <a:t>Problem 2: most likey path through the HMM</a:t>
            </a:r>
          </a:p>
          <a:p>
            <a:pPr eaLnBrk="1" hangingPunct="1">
              <a:lnSpc>
                <a:spcPct val="90000"/>
              </a:lnSpc>
            </a:pPr>
            <a:r>
              <a:rPr lang="en-US" sz="2400" smtClean="0">
                <a:latin typeface="Arial" pitchFamily="34" charset="0"/>
              </a:rPr>
              <a:t>Algorithm: similar to computing the forward probabilities</a:t>
            </a:r>
          </a:p>
          <a:p>
            <a:pPr lvl="1" eaLnBrk="1" hangingPunct="1">
              <a:lnSpc>
                <a:spcPct val="90000"/>
              </a:lnSpc>
            </a:pPr>
            <a:r>
              <a:rPr lang="en-US" sz="2000" smtClean="0">
                <a:latin typeface="Arial" pitchFamily="34" charset="0"/>
              </a:rPr>
              <a:t>instead of summing over transitions from incoming states</a:t>
            </a:r>
            <a:br>
              <a:rPr lang="en-US" sz="2000" smtClean="0">
                <a:latin typeface="Arial" pitchFamily="34" charset="0"/>
              </a:rPr>
            </a:br>
            <a:r>
              <a:rPr lang="en-US" sz="2000" smtClean="0">
                <a:latin typeface="Arial" pitchFamily="34" charset="0"/>
              </a:rPr>
              <a:t/>
            </a:r>
            <a:br>
              <a:rPr lang="en-US" sz="2000" smtClean="0">
                <a:latin typeface="Arial" pitchFamily="34" charset="0"/>
              </a:rPr>
            </a:br>
            <a:r>
              <a:rPr lang="en-US" sz="2000" smtClean="0">
                <a:latin typeface="Arial" pitchFamily="34" charset="0"/>
              </a:rPr>
              <a:t/>
            </a:r>
            <a:br>
              <a:rPr lang="en-US" sz="2000" smtClean="0">
                <a:latin typeface="Arial" pitchFamily="34" charset="0"/>
              </a:rPr>
            </a:br>
            <a:r>
              <a:rPr lang="en-US" sz="2000" smtClean="0">
                <a:latin typeface="Arial" pitchFamily="34" charset="0"/>
              </a:rPr>
              <a:t/>
            </a:r>
            <a:br>
              <a:rPr lang="en-US" sz="2000" smtClean="0">
                <a:latin typeface="Arial" pitchFamily="34" charset="0"/>
              </a:rPr>
            </a:br>
            <a:endParaRPr lang="en-US" sz="2000" smtClean="0">
              <a:latin typeface="Arial" pitchFamily="34" charset="0"/>
            </a:endParaRPr>
          </a:p>
          <a:p>
            <a:pPr lvl="1" eaLnBrk="1" hangingPunct="1">
              <a:lnSpc>
                <a:spcPct val="90000"/>
              </a:lnSpc>
            </a:pPr>
            <a:r>
              <a:rPr lang="en-US" sz="2000" smtClean="0">
                <a:latin typeface="Arial" pitchFamily="34" charset="0"/>
              </a:rPr>
              <a:t>compute the maximum</a:t>
            </a:r>
          </a:p>
          <a:p>
            <a:pPr eaLnBrk="1" hangingPunct="1">
              <a:lnSpc>
                <a:spcPct val="90000"/>
              </a:lnSpc>
            </a:pPr>
            <a:endParaRPr lang="en-US" sz="2400" smtClean="0">
              <a:latin typeface="Arial" pitchFamily="34" charset="0"/>
            </a:endParaRPr>
          </a:p>
          <a:p>
            <a:pPr eaLnBrk="1" hangingPunct="1">
              <a:lnSpc>
                <a:spcPct val="90000"/>
              </a:lnSpc>
            </a:pPr>
            <a:endParaRPr lang="en-US" sz="2400" smtClean="0">
              <a:latin typeface="Arial" pitchFamily="34" charset="0"/>
            </a:endParaRPr>
          </a:p>
        </p:txBody>
      </p:sp>
      <p:graphicFrame>
        <p:nvGraphicFramePr>
          <p:cNvPr id="46084" name="Object 5"/>
          <p:cNvGraphicFramePr>
            <a:graphicFrameLocks noGrp="1" noChangeAspect="1"/>
          </p:cNvGraphicFramePr>
          <p:nvPr>
            <p:ph sz="quarter" idx="2"/>
            <p:extLst>
              <p:ext uri="{D42A27DB-BD31-4B8C-83A1-F6EECF244321}">
                <p14:modId xmlns:p14="http://schemas.microsoft.com/office/powerpoint/2010/main" val="2034977043"/>
              </p:ext>
            </p:extLst>
          </p:nvPr>
        </p:nvGraphicFramePr>
        <p:xfrm>
          <a:off x="2970213" y="3535363"/>
          <a:ext cx="3279775" cy="874712"/>
        </p:xfrm>
        <a:graphic>
          <a:graphicData uri="http://schemas.openxmlformats.org/presentationml/2006/ole">
            <mc:AlternateContent xmlns:mc="http://schemas.openxmlformats.org/markup-compatibility/2006">
              <mc:Choice xmlns:v="urn:schemas-microsoft-com:vml" Requires="v">
                <p:oleObj spid="_x0000_s46148" name="Equation" r:id="rId4" imgW="1714320" imgH="457200" progId="Equation.3">
                  <p:embed/>
                </p:oleObj>
              </mc:Choice>
              <mc:Fallback>
                <p:oleObj name="Equation" r:id="rId4" imgW="1714320" imgH="457200" progId="Equation.3">
                  <p:embed/>
                  <p:pic>
                    <p:nvPicPr>
                      <p:cNvPr id="0" name="Object 5"/>
                      <p:cNvPicPr>
                        <a:picLocks noGrp="1" noChangeAspect="1" noChangeArrowheads="1"/>
                      </p:cNvPicPr>
                      <p:nvPr/>
                    </p:nvPicPr>
                    <p:blipFill>
                      <a:blip r:embed="rId5"/>
                      <a:srcRect/>
                      <a:stretch>
                        <a:fillRect/>
                      </a:stretch>
                    </p:blipFill>
                    <p:spPr bwMode="auto">
                      <a:xfrm>
                        <a:off x="2970213" y="3535363"/>
                        <a:ext cx="3279775"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085" name="Object 7"/>
          <p:cNvGraphicFramePr>
            <a:graphicFrameLocks noGrp="1" noChangeAspect="1"/>
          </p:cNvGraphicFramePr>
          <p:nvPr>
            <p:ph sz="quarter" idx="3"/>
            <p:extLst>
              <p:ext uri="{D42A27DB-BD31-4B8C-83A1-F6EECF244321}">
                <p14:modId xmlns:p14="http://schemas.microsoft.com/office/powerpoint/2010/main" val="2656419687"/>
              </p:ext>
            </p:extLst>
          </p:nvPr>
        </p:nvGraphicFramePr>
        <p:xfrm>
          <a:off x="2528888" y="5243513"/>
          <a:ext cx="3538537" cy="581025"/>
        </p:xfrm>
        <a:graphic>
          <a:graphicData uri="http://schemas.openxmlformats.org/presentationml/2006/ole">
            <mc:AlternateContent xmlns:mc="http://schemas.openxmlformats.org/markup-compatibility/2006">
              <mc:Choice xmlns:v="urn:schemas-microsoft-com:vml" Requires="v">
                <p:oleObj spid="_x0000_s46149" name="Equation" r:id="rId6" imgW="1701720" imgH="279360" progId="Equation.3">
                  <p:embed/>
                </p:oleObj>
              </mc:Choice>
              <mc:Fallback>
                <p:oleObj name="Equation" r:id="rId6" imgW="1701720" imgH="279360" progId="Equation.3">
                  <p:embed/>
                  <p:pic>
                    <p:nvPicPr>
                      <p:cNvPr id="0" name="Object 7"/>
                      <p:cNvPicPr>
                        <a:picLocks noGrp="1" noChangeAspect="1" noChangeArrowheads="1"/>
                      </p:cNvPicPr>
                      <p:nvPr/>
                    </p:nvPicPr>
                    <p:blipFill>
                      <a:blip r:embed="rId7"/>
                      <a:srcRect/>
                      <a:stretch>
                        <a:fillRect/>
                      </a:stretch>
                    </p:blipFill>
                    <p:spPr bwMode="auto">
                      <a:xfrm>
                        <a:off x="2528888" y="5243513"/>
                        <a:ext cx="353853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Viterbi Algorithm</a:t>
            </a:r>
          </a:p>
        </p:txBody>
      </p:sp>
      <p:sp>
        <p:nvSpPr>
          <p:cNvPr id="47107" name="Rectangle 3"/>
          <p:cNvSpPr>
            <a:spLocks noGrp="1" noChangeArrowheads="1"/>
          </p:cNvSpPr>
          <p:nvPr>
            <p:ph idx="1"/>
          </p:nvPr>
        </p:nvSpPr>
        <p:spPr/>
        <p:txBody>
          <a:bodyPr/>
          <a:lstStyle/>
          <a:p>
            <a:pPr eaLnBrk="1" hangingPunct="1">
              <a:lnSpc>
                <a:spcPct val="90000"/>
              </a:lnSpc>
            </a:pPr>
            <a:r>
              <a:rPr lang="en-US" smtClean="0"/>
              <a:t>Similar to computing the forward probabilities, but instead of summing over transitions from incoming states, compute the maximum</a:t>
            </a:r>
          </a:p>
          <a:p>
            <a:pPr eaLnBrk="1" hangingPunct="1">
              <a:lnSpc>
                <a:spcPct val="90000"/>
              </a:lnSpc>
            </a:pPr>
            <a:r>
              <a:rPr lang="en-US" smtClean="0"/>
              <a:t>Forward:</a:t>
            </a:r>
          </a:p>
          <a:p>
            <a:pPr eaLnBrk="1" hangingPunct="1">
              <a:lnSpc>
                <a:spcPct val="90000"/>
              </a:lnSpc>
            </a:pPr>
            <a:endParaRPr lang="en-US" smtClean="0"/>
          </a:p>
          <a:p>
            <a:pPr eaLnBrk="1" hangingPunct="1">
              <a:lnSpc>
                <a:spcPct val="90000"/>
              </a:lnSpc>
            </a:pPr>
            <a:r>
              <a:rPr lang="en-US" smtClean="0"/>
              <a:t>Viterbi Recursion:</a:t>
            </a:r>
          </a:p>
          <a:p>
            <a:pPr eaLnBrk="1" hangingPunct="1">
              <a:lnSpc>
                <a:spcPct val="90000"/>
              </a:lnSpc>
            </a:pPr>
            <a:endParaRPr lang="en-US" smtClean="0"/>
          </a:p>
        </p:txBody>
      </p:sp>
      <p:graphicFrame>
        <p:nvGraphicFramePr>
          <p:cNvPr id="47108" name="Object 4"/>
          <p:cNvGraphicFramePr>
            <a:graphicFrameLocks noChangeAspect="1"/>
          </p:cNvGraphicFramePr>
          <p:nvPr>
            <p:extLst>
              <p:ext uri="{D42A27DB-BD31-4B8C-83A1-F6EECF244321}">
                <p14:modId xmlns:p14="http://schemas.microsoft.com/office/powerpoint/2010/main" val="57951307"/>
              </p:ext>
            </p:extLst>
          </p:nvPr>
        </p:nvGraphicFramePr>
        <p:xfrm>
          <a:off x="4006850" y="3846513"/>
          <a:ext cx="3582988" cy="954087"/>
        </p:xfrm>
        <a:graphic>
          <a:graphicData uri="http://schemas.openxmlformats.org/presentationml/2006/ole">
            <mc:AlternateContent xmlns:mc="http://schemas.openxmlformats.org/markup-compatibility/2006">
              <mc:Choice xmlns:v="urn:schemas-microsoft-com:vml" Requires="v">
                <p:oleObj spid="_x0000_s47170" name="Equation" r:id="rId4" imgW="1714320" imgH="457200" progId="Equation.3">
                  <p:embed/>
                </p:oleObj>
              </mc:Choice>
              <mc:Fallback>
                <p:oleObj name="Equation" r:id="rId4" imgW="1714320" imgH="457200" progId="Equation.3">
                  <p:embed/>
                  <p:pic>
                    <p:nvPicPr>
                      <p:cNvPr id="0" name="Object 4"/>
                      <p:cNvPicPr>
                        <a:picLocks noChangeAspect="1" noChangeArrowheads="1"/>
                      </p:cNvPicPr>
                      <p:nvPr/>
                    </p:nvPicPr>
                    <p:blipFill>
                      <a:blip r:embed="rId5"/>
                      <a:srcRect/>
                      <a:stretch>
                        <a:fillRect/>
                      </a:stretch>
                    </p:blipFill>
                    <p:spPr bwMode="auto">
                      <a:xfrm>
                        <a:off x="4006850" y="3846513"/>
                        <a:ext cx="3582988" cy="954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7109" name="Object 5"/>
          <p:cNvGraphicFramePr>
            <a:graphicFrameLocks noChangeAspect="1"/>
          </p:cNvGraphicFramePr>
          <p:nvPr>
            <p:extLst>
              <p:ext uri="{D42A27DB-BD31-4B8C-83A1-F6EECF244321}">
                <p14:modId xmlns:p14="http://schemas.microsoft.com/office/powerpoint/2010/main" val="2491725839"/>
              </p:ext>
            </p:extLst>
          </p:nvPr>
        </p:nvGraphicFramePr>
        <p:xfrm>
          <a:off x="3492500" y="5518150"/>
          <a:ext cx="4308475" cy="706438"/>
        </p:xfrm>
        <a:graphic>
          <a:graphicData uri="http://schemas.openxmlformats.org/presentationml/2006/ole">
            <mc:AlternateContent xmlns:mc="http://schemas.openxmlformats.org/markup-compatibility/2006">
              <mc:Choice xmlns:v="urn:schemas-microsoft-com:vml" Requires="v">
                <p:oleObj spid="_x0000_s47171" name="Equation" r:id="rId6" imgW="1701720" imgH="279360" progId="Equation.3">
                  <p:embed/>
                </p:oleObj>
              </mc:Choice>
              <mc:Fallback>
                <p:oleObj name="Equation" r:id="rId6" imgW="1701720" imgH="279360" progId="Equation.3">
                  <p:embed/>
                  <p:pic>
                    <p:nvPicPr>
                      <p:cNvPr id="0" name="Object 5"/>
                      <p:cNvPicPr>
                        <a:picLocks noChangeAspect="1" noChangeArrowheads="1"/>
                      </p:cNvPicPr>
                      <p:nvPr/>
                    </p:nvPicPr>
                    <p:blipFill>
                      <a:blip r:embed="rId7"/>
                      <a:srcRect/>
                      <a:stretch>
                        <a:fillRect/>
                      </a:stretch>
                    </p:blipFill>
                    <p:spPr bwMode="auto">
                      <a:xfrm>
                        <a:off x="3492500" y="5518150"/>
                        <a:ext cx="4308475" cy="706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09600" y="533400"/>
            <a:ext cx="4267200" cy="762000"/>
          </a:xfrm>
        </p:spPr>
        <p:txBody>
          <a:bodyPr/>
          <a:lstStyle/>
          <a:p>
            <a:pPr eaLnBrk="1" hangingPunct="1"/>
            <a:r>
              <a:rPr lang="en-US" dirty="0" smtClean="0"/>
              <a:t>Viterbi Example</a:t>
            </a:r>
          </a:p>
        </p:txBody>
      </p:sp>
      <p:graphicFrame>
        <p:nvGraphicFramePr>
          <p:cNvPr id="21507" name="Group 3"/>
          <p:cNvGraphicFramePr>
            <a:graphicFrameLocks noGrp="1"/>
          </p:cNvGraphicFramePr>
          <p:nvPr/>
        </p:nvGraphicFramePr>
        <p:xfrm>
          <a:off x="6172200" y="457200"/>
          <a:ext cx="2514600" cy="1584424"/>
        </p:xfrm>
        <a:graphic>
          <a:graphicData uri="http://schemas.openxmlformats.org/drawingml/2006/table">
            <a:tbl>
              <a:tblPr/>
              <a:tblGrid>
                <a:gridCol w="542925"/>
                <a:gridCol w="600075"/>
                <a:gridCol w="628650"/>
                <a:gridCol w="742950"/>
              </a:tblGrid>
              <a:tr h="3960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charset="0"/>
                        </a:rPr>
                        <a:t>A</a:t>
                      </a:r>
                      <a:r>
                        <a:rPr kumimoji="0" lang="en-US" sz="2000" b="0" i="0" u="none" strike="noStrike" cap="none" normalizeH="0" baseline="-25000" dirty="0" err="1" smtClean="0">
                          <a:ln>
                            <a:noFill/>
                          </a:ln>
                          <a:solidFill>
                            <a:schemeClr val="tx1"/>
                          </a:solidFill>
                          <a:effectLst/>
                          <a:latin typeface="Arial" charset="0"/>
                        </a:rPr>
                        <a:t>i,c</a:t>
                      </a:r>
                      <a:endParaRPr kumimoji="0" lang="en-US" sz="2000" b="0" i="0" u="none" strike="noStrike" cap="none" normalizeH="0" baseline="-25000" dirty="0" smtClean="0">
                        <a:ln>
                          <a:noFill/>
                        </a:ln>
                        <a:solidFill>
                          <a:schemeClr val="tx1"/>
                        </a:solidFill>
                        <a:effectLst/>
                        <a:latin typeface="Arial" charset="0"/>
                      </a:endParaRPr>
                    </a:p>
                  </a:txBody>
                  <a:tcPr marT="45653" marB="4565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a:t>
                      </a:r>
                    </a:p>
                  </a:txBody>
                  <a:tcPr marT="45653" marB="456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a:t>
                      </a:r>
                    </a:p>
                  </a:txBody>
                  <a:tcPr marT="45653" marB="456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a:t>
                      </a:r>
                    </a:p>
                  </a:txBody>
                  <a:tcPr marT="45653" marB="4565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0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a:t>
                      </a:r>
                    </a:p>
                  </a:txBody>
                  <a:tcPr marT="45653" marB="4565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0.6</a:t>
                      </a:r>
                    </a:p>
                  </a:txBody>
                  <a:tcPr marT="45653" marB="456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0.2</a:t>
                      </a:r>
                    </a:p>
                  </a:txBody>
                  <a:tcPr marT="45653" marB="456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0.2</a:t>
                      </a:r>
                    </a:p>
                  </a:txBody>
                  <a:tcPr marT="45653" marB="4565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0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a:t>
                      </a:r>
                    </a:p>
                  </a:txBody>
                  <a:tcPr marT="45653" marB="4565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0.5</a:t>
                      </a:r>
                    </a:p>
                  </a:txBody>
                  <a:tcPr marT="45653" marB="456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0.3</a:t>
                      </a:r>
                    </a:p>
                  </a:txBody>
                  <a:tcPr marT="45653" marB="456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0.2</a:t>
                      </a:r>
                    </a:p>
                  </a:txBody>
                  <a:tcPr marT="45653" marB="4565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0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a:t>
                      </a:r>
                    </a:p>
                  </a:txBody>
                  <a:tcPr marT="45653" marB="4565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0.4</a:t>
                      </a:r>
                    </a:p>
                  </a:txBody>
                  <a:tcPr marT="45653" marB="456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0.1</a:t>
                      </a:r>
                    </a:p>
                  </a:txBody>
                  <a:tcPr marT="45653" marB="456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0.5</a:t>
                      </a:r>
                    </a:p>
                  </a:txBody>
                  <a:tcPr marT="45653" marB="4565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1534" name="Group 30"/>
          <p:cNvGraphicFramePr>
            <a:graphicFrameLocks noGrp="1"/>
          </p:cNvGraphicFramePr>
          <p:nvPr/>
        </p:nvGraphicFramePr>
        <p:xfrm>
          <a:off x="7239000" y="4011613"/>
          <a:ext cx="1371600" cy="1554208"/>
        </p:xfrm>
        <a:graphic>
          <a:graphicData uri="http://schemas.openxmlformats.org/drawingml/2006/table">
            <a:tbl>
              <a:tblPr/>
              <a:tblGrid>
                <a:gridCol w="771525"/>
                <a:gridCol w="600075"/>
              </a:tblGrid>
              <a:tr h="3656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State</a:t>
                      </a:r>
                    </a:p>
                  </a:txBody>
                  <a:tcPr marT="45686" marB="4568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dirty="0" smtClean="0">
                          <a:ln>
                            <a:noFill/>
                          </a:ln>
                          <a:solidFill>
                            <a:schemeClr val="tx1"/>
                          </a:solidFill>
                          <a:effectLst/>
                          <a:latin typeface="Calibri"/>
                          <a:cs typeface="Arial" charset="0"/>
                        </a:rPr>
                        <a:t>Ω</a:t>
                      </a:r>
                      <a:r>
                        <a:rPr kumimoji="0" lang="en-US" sz="1800" b="1" i="0" u="none" strike="noStrike" cap="none" normalizeH="0" baseline="-25000" dirty="0" smtClean="0">
                          <a:ln>
                            <a:noFill/>
                          </a:ln>
                          <a:solidFill>
                            <a:schemeClr val="tx1"/>
                          </a:solidFill>
                          <a:effectLst/>
                          <a:latin typeface="Verdana" pitchFamily="34" charset="0"/>
                          <a:cs typeface="Arial" charset="0"/>
                        </a:rPr>
                        <a:t>c</a:t>
                      </a:r>
                    </a:p>
                  </a:txBody>
                  <a:tcPr marT="45686" marB="4568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a:t>
                      </a:r>
                    </a:p>
                  </a:txBody>
                  <a:tcPr marT="45686" marB="4568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0.5</a:t>
                      </a:r>
                    </a:p>
                  </a:txBody>
                  <a:tcPr marT="45686" marB="4568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a:t>
                      </a:r>
                    </a:p>
                  </a:txBody>
                  <a:tcPr marT="45686" marB="4568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0.2</a:t>
                      </a:r>
                    </a:p>
                  </a:txBody>
                  <a:tcPr marT="45686" marB="4568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a:t>
                      </a:r>
                    </a:p>
                  </a:txBody>
                  <a:tcPr marT="45686" marB="4568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0.3</a:t>
                      </a:r>
                    </a:p>
                  </a:txBody>
                  <a:tcPr marT="45686" marB="4568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1551" name="Group 47"/>
          <p:cNvGraphicFramePr>
            <a:graphicFrameLocks noGrp="1"/>
          </p:cNvGraphicFramePr>
          <p:nvPr/>
        </p:nvGraphicFramePr>
        <p:xfrm>
          <a:off x="6096000" y="2286000"/>
          <a:ext cx="2667000" cy="1554216"/>
        </p:xfrm>
        <a:graphic>
          <a:graphicData uri="http://schemas.openxmlformats.org/drawingml/2006/table">
            <a:tbl>
              <a:tblPr/>
              <a:tblGrid>
                <a:gridCol w="457200"/>
                <a:gridCol w="566738"/>
                <a:gridCol w="787400"/>
                <a:gridCol w="855662"/>
              </a:tblGrid>
              <a:tr h="3656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b</a:t>
                      </a:r>
                      <a:r>
                        <a:rPr kumimoji="0" lang="en-US" sz="1800" b="0" i="0" u="none" strike="noStrike" cap="none" normalizeH="0" baseline="-25000" smtClean="0">
                          <a:ln>
                            <a:noFill/>
                          </a:ln>
                          <a:solidFill>
                            <a:schemeClr val="tx1"/>
                          </a:solidFill>
                          <a:effectLst/>
                          <a:latin typeface="Arial" charset="0"/>
                        </a:rPr>
                        <a:t>c</a:t>
                      </a:r>
                    </a:p>
                  </a:txBody>
                  <a:tcPr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up</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down</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Unch.</a:t>
                      </a:r>
                    </a:p>
                  </a:txBody>
                  <a:tcPr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a:t>
                      </a:r>
                    </a:p>
                  </a:txBody>
                  <a:tcPr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0.7</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0.1</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0.2</a:t>
                      </a:r>
                    </a:p>
                  </a:txBody>
                  <a:tcPr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a:t>
                      </a:r>
                    </a:p>
                  </a:txBody>
                  <a:tcPr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0.1</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0.6</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0.3</a:t>
                      </a:r>
                    </a:p>
                  </a:txBody>
                  <a:tcPr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a:t>
                      </a:r>
                    </a:p>
                  </a:txBody>
                  <a:tcPr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0.3</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0.3</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0.4</a:t>
                      </a:r>
                    </a:p>
                  </a:txBody>
                  <a:tcPr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8202" name="Text Box 74"/>
          <p:cNvSpPr txBox="1">
            <a:spLocks noChangeArrowheads="1"/>
          </p:cNvSpPr>
          <p:nvPr/>
        </p:nvSpPr>
        <p:spPr bwMode="auto">
          <a:xfrm>
            <a:off x="2851150" y="1290637"/>
            <a:ext cx="2711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2400" b="1" dirty="0">
                <a:solidFill>
                  <a:srgbClr val="000000"/>
                </a:solidFill>
              </a:rPr>
              <a:t>Observed = [up, up]</a:t>
            </a:r>
          </a:p>
        </p:txBody>
      </p:sp>
      <p:grpSp>
        <p:nvGrpSpPr>
          <p:cNvPr id="48203" name="Group 101"/>
          <p:cNvGrpSpPr>
            <a:grpSpLocks/>
          </p:cNvGrpSpPr>
          <p:nvPr/>
        </p:nvGrpSpPr>
        <p:grpSpPr bwMode="auto">
          <a:xfrm>
            <a:off x="228600" y="1371600"/>
            <a:ext cx="8280400" cy="4729163"/>
            <a:chOff x="192" y="918"/>
            <a:chExt cx="5216" cy="2979"/>
          </a:xfrm>
        </p:grpSpPr>
        <p:sp>
          <p:nvSpPr>
            <p:cNvPr id="48209" name="Text Box 76"/>
            <p:cNvSpPr txBox="1">
              <a:spLocks noChangeArrowheads="1"/>
            </p:cNvSpPr>
            <p:nvPr/>
          </p:nvSpPr>
          <p:spPr bwMode="auto">
            <a:xfrm>
              <a:off x="3266" y="3606"/>
              <a:ext cx="214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2400">
                  <a:solidFill>
                    <a:srgbClr val="000000"/>
                  </a:solidFill>
                </a:rPr>
                <a:t>Maximum of </a:t>
              </a:r>
              <a:r>
                <a:rPr lang="el-GR" sz="2400">
                  <a:solidFill>
                    <a:srgbClr val="000000"/>
                  </a:solidFill>
                </a:rPr>
                <a:t>α</a:t>
              </a:r>
              <a:r>
                <a:rPr lang="en-US" sz="2400" baseline="-25000">
                  <a:solidFill>
                    <a:srgbClr val="000000"/>
                  </a:solidFill>
                </a:rPr>
                <a:t>0,c</a:t>
              </a:r>
              <a:r>
                <a:rPr lang="en-US" sz="2400">
                  <a:solidFill>
                    <a:srgbClr val="000000"/>
                  </a:solidFill>
                </a:rPr>
                <a:t> * a</a:t>
              </a:r>
              <a:r>
                <a:rPr lang="en-US" sz="2400" baseline="-25000">
                  <a:solidFill>
                    <a:srgbClr val="000000"/>
                  </a:solidFill>
                </a:rPr>
                <a:t>i,c </a:t>
              </a:r>
              <a:r>
                <a:rPr lang="en-US" sz="2400">
                  <a:solidFill>
                    <a:srgbClr val="000000"/>
                  </a:solidFill>
                </a:rPr>
                <a:t>* b</a:t>
              </a:r>
              <a:r>
                <a:rPr lang="en-US" sz="2400" baseline="-25000">
                  <a:solidFill>
                    <a:srgbClr val="000000"/>
                  </a:solidFill>
                </a:rPr>
                <a:t>c</a:t>
              </a:r>
            </a:p>
          </p:txBody>
        </p:sp>
        <p:sp>
          <p:nvSpPr>
            <p:cNvPr id="48210" name="Oval 77"/>
            <p:cNvSpPr>
              <a:spLocks noChangeArrowheads="1"/>
            </p:cNvSpPr>
            <p:nvPr/>
          </p:nvSpPr>
          <p:spPr bwMode="auto">
            <a:xfrm>
              <a:off x="912" y="1302"/>
              <a:ext cx="480" cy="384"/>
            </a:xfrm>
            <a:prstGeom prst="ellipse">
              <a:avLst/>
            </a:prstGeom>
            <a:solidFill>
              <a:schemeClr val="accent1"/>
            </a:solidFill>
            <a:ln w="9525">
              <a:solidFill>
                <a:schemeClr val="tx1"/>
              </a:solidFill>
              <a:round/>
              <a:headEnd/>
              <a:tailEnd/>
            </a:ln>
          </p:spPr>
          <p:txBody>
            <a:bodyPr wrap="none" anchor="ctr"/>
            <a:lstStyle/>
            <a:p>
              <a:pPr algn="ctr"/>
              <a:r>
                <a:rPr lang="en-US">
                  <a:solidFill>
                    <a:srgbClr val="000000"/>
                  </a:solidFill>
                </a:rPr>
                <a:t>0.35</a:t>
              </a:r>
            </a:p>
          </p:txBody>
        </p:sp>
        <p:sp>
          <p:nvSpPr>
            <p:cNvPr id="48211" name="Oval 78"/>
            <p:cNvSpPr>
              <a:spLocks noChangeArrowheads="1"/>
            </p:cNvSpPr>
            <p:nvPr/>
          </p:nvSpPr>
          <p:spPr bwMode="auto">
            <a:xfrm>
              <a:off x="912" y="2118"/>
              <a:ext cx="480" cy="384"/>
            </a:xfrm>
            <a:prstGeom prst="ellipse">
              <a:avLst/>
            </a:prstGeom>
            <a:solidFill>
              <a:schemeClr val="accent1"/>
            </a:solidFill>
            <a:ln w="9525">
              <a:solidFill>
                <a:schemeClr val="tx1"/>
              </a:solidFill>
              <a:round/>
              <a:headEnd/>
              <a:tailEnd/>
            </a:ln>
          </p:spPr>
          <p:txBody>
            <a:bodyPr wrap="none" anchor="ctr"/>
            <a:lstStyle/>
            <a:p>
              <a:pPr algn="ctr"/>
              <a:r>
                <a:rPr lang="en-US">
                  <a:solidFill>
                    <a:srgbClr val="000000"/>
                  </a:solidFill>
                </a:rPr>
                <a:t>0.02</a:t>
              </a:r>
            </a:p>
          </p:txBody>
        </p:sp>
        <p:sp>
          <p:nvSpPr>
            <p:cNvPr id="48212" name="Oval 79"/>
            <p:cNvSpPr>
              <a:spLocks noChangeArrowheads="1"/>
            </p:cNvSpPr>
            <p:nvPr/>
          </p:nvSpPr>
          <p:spPr bwMode="auto">
            <a:xfrm>
              <a:off x="912" y="2934"/>
              <a:ext cx="480" cy="384"/>
            </a:xfrm>
            <a:prstGeom prst="ellipse">
              <a:avLst/>
            </a:prstGeom>
            <a:solidFill>
              <a:schemeClr val="accent1"/>
            </a:solidFill>
            <a:ln w="9525">
              <a:solidFill>
                <a:schemeClr val="tx1"/>
              </a:solidFill>
              <a:round/>
              <a:headEnd/>
              <a:tailEnd/>
            </a:ln>
          </p:spPr>
          <p:txBody>
            <a:bodyPr wrap="none" anchor="ctr"/>
            <a:lstStyle/>
            <a:p>
              <a:pPr algn="ctr"/>
              <a:r>
                <a:rPr lang="en-US">
                  <a:solidFill>
                    <a:srgbClr val="000000"/>
                  </a:solidFill>
                </a:rPr>
                <a:t>0.09</a:t>
              </a:r>
            </a:p>
          </p:txBody>
        </p:sp>
        <p:sp>
          <p:nvSpPr>
            <p:cNvPr id="48213" name="Oval 80"/>
            <p:cNvSpPr>
              <a:spLocks noChangeArrowheads="1"/>
            </p:cNvSpPr>
            <p:nvPr/>
          </p:nvSpPr>
          <p:spPr bwMode="auto">
            <a:xfrm>
              <a:off x="2400" y="2934"/>
              <a:ext cx="480" cy="384"/>
            </a:xfrm>
            <a:prstGeom prst="ellipse">
              <a:avLst/>
            </a:prstGeom>
            <a:solidFill>
              <a:schemeClr val="accent1"/>
            </a:solidFill>
            <a:ln w="9525">
              <a:solidFill>
                <a:schemeClr val="tx1"/>
              </a:solidFill>
              <a:round/>
              <a:headEnd/>
              <a:tailEnd/>
            </a:ln>
          </p:spPr>
          <p:txBody>
            <a:bodyPr wrap="none" anchor="ctr"/>
            <a:lstStyle/>
            <a:p>
              <a:pPr algn="ctr"/>
              <a:r>
                <a:rPr lang="en-US">
                  <a:solidFill>
                    <a:srgbClr val="000000"/>
                  </a:solidFill>
                </a:rPr>
                <a:t>0.021</a:t>
              </a:r>
            </a:p>
          </p:txBody>
        </p:sp>
        <p:sp>
          <p:nvSpPr>
            <p:cNvPr id="48214" name="Oval 81"/>
            <p:cNvSpPr>
              <a:spLocks noChangeArrowheads="1"/>
            </p:cNvSpPr>
            <p:nvPr/>
          </p:nvSpPr>
          <p:spPr bwMode="auto">
            <a:xfrm>
              <a:off x="2400" y="2118"/>
              <a:ext cx="480" cy="384"/>
            </a:xfrm>
            <a:prstGeom prst="ellipse">
              <a:avLst/>
            </a:prstGeom>
            <a:solidFill>
              <a:schemeClr val="accent1"/>
            </a:solidFill>
            <a:ln w="9525">
              <a:solidFill>
                <a:schemeClr val="tx1"/>
              </a:solidFill>
              <a:round/>
              <a:headEnd/>
              <a:tailEnd/>
            </a:ln>
          </p:spPr>
          <p:txBody>
            <a:bodyPr wrap="none" anchor="ctr"/>
            <a:lstStyle/>
            <a:p>
              <a:pPr algn="ctr"/>
              <a:r>
                <a:rPr lang="en-US">
                  <a:solidFill>
                    <a:srgbClr val="000000"/>
                  </a:solidFill>
                </a:rPr>
                <a:t>0.007</a:t>
              </a:r>
            </a:p>
          </p:txBody>
        </p:sp>
        <p:sp>
          <p:nvSpPr>
            <p:cNvPr id="48215" name="Oval 82"/>
            <p:cNvSpPr>
              <a:spLocks noChangeArrowheads="1"/>
            </p:cNvSpPr>
            <p:nvPr/>
          </p:nvSpPr>
          <p:spPr bwMode="auto">
            <a:xfrm>
              <a:off x="2400" y="1302"/>
              <a:ext cx="480" cy="384"/>
            </a:xfrm>
            <a:prstGeom prst="ellipse">
              <a:avLst/>
            </a:prstGeom>
            <a:solidFill>
              <a:schemeClr val="accent1"/>
            </a:solidFill>
            <a:ln w="9525">
              <a:solidFill>
                <a:schemeClr val="tx1"/>
              </a:solidFill>
              <a:round/>
              <a:headEnd/>
              <a:tailEnd/>
            </a:ln>
          </p:spPr>
          <p:txBody>
            <a:bodyPr wrap="none" anchor="ctr"/>
            <a:lstStyle/>
            <a:p>
              <a:pPr algn="ctr"/>
              <a:r>
                <a:rPr lang="en-US">
                  <a:solidFill>
                    <a:srgbClr val="000000"/>
                  </a:solidFill>
                </a:rPr>
                <a:t>0.147</a:t>
              </a:r>
            </a:p>
          </p:txBody>
        </p:sp>
        <p:sp>
          <p:nvSpPr>
            <p:cNvPr id="48216" name="Text Box 83"/>
            <p:cNvSpPr txBox="1">
              <a:spLocks noChangeArrowheads="1"/>
            </p:cNvSpPr>
            <p:nvPr/>
          </p:nvSpPr>
          <p:spPr bwMode="auto">
            <a:xfrm>
              <a:off x="912" y="3439"/>
              <a:ext cx="39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2400" b="1">
                  <a:solidFill>
                    <a:srgbClr val="000000"/>
                  </a:solidFill>
                </a:rPr>
                <a:t>t=0</a:t>
              </a:r>
            </a:p>
          </p:txBody>
        </p:sp>
        <p:sp>
          <p:nvSpPr>
            <p:cNvPr id="48217" name="Text Box 84"/>
            <p:cNvSpPr txBox="1">
              <a:spLocks noChangeArrowheads="1"/>
            </p:cNvSpPr>
            <p:nvPr/>
          </p:nvSpPr>
          <p:spPr bwMode="auto">
            <a:xfrm>
              <a:off x="2464" y="3416"/>
              <a:ext cx="39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2400" b="1">
                  <a:solidFill>
                    <a:srgbClr val="000000"/>
                  </a:solidFill>
                </a:rPr>
                <a:t>t=1</a:t>
              </a:r>
            </a:p>
          </p:txBody>
        </p:sp>
        <p:sp>
          <p:nvSpPr>
            <p:cNvPr id="48218" name="Line 85"/>
            <p:cNvSpPr>
              <a:spLocks noChangeShapeType="1"/>
            </p:cNvSpPr>
            <p:nvPr/>
          </p:nvSpPr>
          <p:spPr bwMode="auto">
            <a:xfrm>
              <a:off x="1392" y="1590"/>
              <a:ext cx="1008" cy="6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219" name="Line 86"/>
            <p:cNvSpPr>
              <a:spLocks noChangeShapeType="1"/>
            </p:cNvSpPr>
            <p:nvPr/>
          </p:nvSpPr>
          <p:spPr bwMode="auto">
            <a:xfrm flipV="1">
              <a:off x="1392" y="1494"/>
              <a:ext cx="1008"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220" name="Line 87"/>
            <p:cNvSpPr>
              <a:spLocks noChangeShapeType="1"/>
            </p:cNvSpPr>
            <p:nvPr/>
          </p:nvSpPr>
          <p:spPr bwMode="auto">
            <a:xfrm>
              <a:off x="1392" y="2406"/>
              <a:ext cx="1008" cy="624"/>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221" name="Line 88"/>
            <p:cNvSpPr>
              <a:spLocks noChangeShapeType="1"/>
            </p:cNvSpPr>
            <p:nvPr/>
          </p:nvSpPr>
          <p:spPr bwMode="auto">
            <a:xfrm>
              <a:off x="1296" y="1638"/>
              <a:ext cx="1152" cy="134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222" name="Line 89"/>
            <p:cNvSpPr>
              <a:spLocks noChangeShapeType="1"/>
            </p:cNvSpPr>
            <p:nvPr/>
          </p:nvSpPr>
          <p:spPr bwMode="auto">
            <a:xfrm>
              <a:off x="1392" y="2310"/>
              <a:ext cx="1008"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223" name="Line 90"/>
            <p:cNvSpPr>
              <a:spLocks noChangeShapeType="1"/>
            </p:cNvSpPr>
            <p:nvPr/>
          </p:nvSpPr>
          <p:spPr bwMode="auto">
            <a:xfrm flipV="1">
              <a:off x="1344" y="1590"/>
              <a:ext cx="1104" cy="624"/>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224" name="Line 91"/>
            <p:cNvSpPr>
              <a:spLocks noChangeShapeType="1"/>
            </p:cNvSpPr>
            <p:nvPr/>
          </p:nvSpPr>
          <p:spPr bwMode="auto">
            <a:xfrm flipV="1">
              <a:off x="1392" y="2406"/>
              <a:ext cx="1056" cy="624"/>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225" name="Line 92"/>
            <p:cNvSpPr>
              <a:spLocks noChangeShapeType="1"/>
            </p:cNvSpPr>
            <p:nvPr/>
          </p:nvSpPr>
          <p:spPr bwMode="auto">
            <a:xfrm flipV="1">
              <a:off x="1248" y="1638"/>
              <a:ext cx="1296" cy="1296"/>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226" name="Line 93"/>
            <p:cNvSpPr>
              <a:spLocks noChangeShapeType="1"/>
            </p:cNvSpPr>
            <p:nvPr/>
          </p:nvSpPr>
          <p:spPr bwMode="auto">
            <a:xfrm flipV="1">
              <a:off x="1392" y="3126"/>
              <a:ext cx="1008" cy="48"/>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227" name="Text Box 94"/>
            <p:cNvSpPr txBox="1">
              <a:spLocks noChangeArrowheads="1"/>
            </p:cNvSpPr>
            <p:nvPr/>
          </p:nvSpPr>
          <p:spPr bwMode="auto">
            <a:xfrm>
              <a:off x="192" y="918"/>
              <a:ext cx="137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2400">
                  <a:solidFill>
                    <a:srgbClr val="000000"/>
                  </a:solidFill>
                </a:rPr>
                <a:t>B</a:t>
              </a:r>
              <a:r>
                <a:rPr lang="en-US" sz="2400" baseline="-25000">
                  <a:solidFill>
                    <a:srgbClr val="000000"/>
                  </a:solidFill>
                </a:rPr>
                <a:t>i</a:t>
              </a:r>
              <a:r>
                <a:rPr lang="en-US" sz="2400">
                  <a:solidFill>
                    <a:srgbClr val="000000"/>
                  </a:solidFill>
                </a:rPr>
                <a:t>*</a:t>
              </a:r>
              <a:r>
                <a:rPr lang="el-GR" sz="2400" b="1">
                  <a:solidFill>
                    <a:srgbClr val="000000"/>
                  </a:solidFill>
                </a:rPr>
                <a:t>Ω</a:t>
              </a:r>
              <a:r>
                <a:rPr lang="en-US" sz="2400" baseline="-25000">
                  <a:solidFill>
                    <a:srgbClr val="000000"/>
                  </a:solidFill>
                </a:rPr>
                <a:t>c </a:t>
              </a:r>
              <a:r>
                <a:rPr lang="en-US" sz="2400">
                  <a:solidFill>
                    <a:srgbClr val="000000"/>
                  </a:solidFill>
                </a:rPr>
                <a:t>= 0.7 * 0.5</a:t>
              </a:r>
              <a:endParaRPr lang="en-US" sz="2400" baseline="-25000">
                <a:solidFill>
                  <a:srgbClr val="000000"/>
                </a:solidFill>
              </a:endParaRPr>
            </a:p>
          </p:txBody>
        </p:sp>
        <p:cxnSp>
          <p:nvCxnSpPr>
            <p:cNvPr id="48228" name="AutoShape 95"/>
            <p:cNvCxnSpPr>
              <a:cxnSpLocks noChangeShapeType="1"/>
              <a:stCxn id="48227" idx="2"/>
              <a:endCxn id="48210" idx="3"/>
            </p:cNvCxnSpPr>
            <p:nvPr/>
          </p:nvCxnSpPr>
          <p:spPr bwMode="auto">
            <a:xfrm rot="16200000" flipH="1">
              <a:off x="721" y="1368"/>
              <a:ext cx="421" cy="102"/>
            </a:xfrm>
            <a:prstGeom prst="curvedConnector3">
              <a:avLst>
                <a:gd name="adj1" fmla="val 147565"/>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8229" name="AutoShape 96"/>
            <p:cNvCxnSpPr>
              <a:cxnSpLocks noChangeShapeType="1"/>
              <a:stCxn id="48209" idx="0"/>
              <a:endCxn id="48215" idx="5"/>
            </p:cNvCxnSpPr>
            <p:nvPr/>
          </p:nvCxnSpPr>
          <p:spPr bwMode="auto">
            <a:xfrm rot="16200000" flipV="1">
              <a:off x="2585" y="1854"/>
              <a:ext cx="1976" cy="1527"/>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8230" name="AutoShape 97"/>
            <p:cNvCxnSpPr>
              <a:cxnSpLocks noChangeShapeType="1"/>
              <a:stCxn id="48209" idx="0"/>
              <a:endCxn id="48214" idx="5"/>
            </p:cNvCxnSpPr>
            <p:nvPr/>
          </p:nvCxnSpPr>
          <p:spPr bwMode="auto">
            <a:xfrm rot="16200000" flipV="1">
              <a:off x="2993" y="2262"/>
              <a:ext cx="1160" cy="1527"/>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8231" name="AutoShape 98"/>
            <p:cNvCxnSpPr>
              <a:cxnSpLocks noChangeShapeType="1"/>
              <a:stCxn id="48209" idx="0"/>
              <a:endCxn id="48213" idx="6"/>
            </p:cNvCxnSpPr>
            <p:nvPr/>
          </p:nvCxnSpPr>
          <p:spPr bwMode="auto">
            <a:xfrm rot="16200000" flipV="1">
              <a:off x="3369" y="2637"/>
              <a:ext cx="480" cy="1457"/>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grpSp>
      <p:sp>
        <p:nvSpPr>
          <p:cNvPr id="48204" name="Text Box 99"/>
          <p:cNvSpPr txBox="1">
            <a:spLocks noChangeArrowheads="1"/>
          </p:cNvSpPr>
          <p:nvPr/>
        </p:nvSpPr>
        <p:spPr bwMode="auto">
          <a:xfrm>
            <a:off x="152400" y="6172200"/>
            <a:ext cx="8455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2400" b="1">
                <a:solidFill>
                  <a:srgbClr val="000000"/>
                </a:solidFill>
              </a:rPr>
              <a:t>Note: </a:t>
            </a:r>
            <a:r>
              <a:rPr lang="en-US" sz="2400">
                <a:solidFill>
                  <a:srgbClr val="000000"/>
                </a:solidFill>
              </a:rPr>
              <a:t>0.021 = 0.35*0.2*0.3, versus 0.02*0.2*0.3 and 0.09*0.5*0.3</a:t>
            </a:r>
          </a:p>
        </p:txBody>
      </p:sp>
      <p:sp>
        <p:nvSpPr>
          <p:cNvPr id="48205" name="TextBox 31"/>
          <p:cNvSpPr txBox="1">
            <a:spLocks noChangeArrowheads="1"/>
          </p:cNvSpPr>
          <p:nvPr/>
        </p:nvSpPr>
        <p:spPr bwMode="auto">
          <a:xfrm>
            <a:off x="152400" y="2133600"/>
            <a:ext cx="1023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2000" b="1">
                <a:solidFill>
                  <a:srgbClr val="000000"/>
                </a:solidFill>
                <a:latin typeface="Arial" pitchFamily="34" charset="0"/>
              </a:rPr>
              <a:t>State 0</a:t>
            </a:r>
          </a:p>
        </p:txBody>
      </p:sp>
      <p:sp>
        <p:nvSpPr>
          <p:cNvPr id="48206" name="TextBox 32"/>
          <p:cNvSpPr txBox="1">
            <a:spLocks noChangeArrowheads="1"/>
          </p:cNvSpPr>
          <p:nvPr/>
        </p:nvSpPr>
        <p:spPr bwMode="auto">
          <a:xfrm>
            <a:off x="152400" y="3352800"/>
            <a:ext cx="1023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2000" b="1">
                <a:solidFill>
                  <a:srgbClr val="000000"/>
                </a:solidFill>
                <a:latin typeface="Arial" pitchFamily="34" charset="0"/>
              </a:rPr>
              <a:t>State 1</a:t>
            </a:r>
          </a:p>
        </p:txBody>
      </p:sp>
      <p:sp>
        <p:nvSpPr>
          <p:cNvPr id="48207" name="TextBox 33"/>
          <p:cNvSpPr txBox="1">
            <a:spLocks noChangeArrowheads="1"/>
          </p:cNvSpPr>
          <p:nvPr/>
        </p:nvSpPr>
        <p:spPr bwMode="auto">
          <a:xfrm>
            <a:off x="152400" y="4648200"/>
            <a:ext cx="1023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2000" b="1">
                <a:solidFill>
                  <a:srgbClr val="000000"/>
                </a:solidFill>
                <a:latin typeface="Arial" pitchFamily="34" charset="0"/>
              </a:rPr>
              <a:t>State 2</a:t>
            </a:r>
          </a:p>
        </p:txBody>
      </p:sp>
      <p:cxnSp>
        <p:nvCxnSpPr>
          <p:cNvPr id="48208" name="AutoShape 97"/>
          <p:cNvCxnSpPr>
            <a:cxnSpLocks noChangeShapeType="1"/>
          </p:cNvCxnSpPr>
          <p:nvPr/>
        </p:nvCxnSpPr>
        <p:spPr bwMode="auto">
          <a:xfrm flipV="1">
            <a:off x="685800" y="5105400"/>
            <a:ext cx="2944813" cy="1143000"/>
          </a:xfrm>
          <a:prstGeom prst="curvedConnector3">
            <a:avLst>
              <a:gd name="adj1" fmla="val -193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152400"/>
            <a:ext cx="7772400" cy="762000"/>
          </a:xfrm>
        </p:spPr>
        <p:txBody>
          <a:bodyPr/>
          <a:lstStyle/>
          <a:p>
            <a:pPr eaLnBrk="1" hangingPunct="1"/>
            <a:r>
              <a:rPr lang="en-US" dirty="0" smtClean="0"/>
              <a:t>Viterbi Algorithm Pseudo Code</a:t>
            </a:r>
          </a:p>
        </p:txBody>
      </p:sp>
      <p:sp>
        <p:nvSpPr>
          <p:cNvPr id="49155" name="Rectangle 3"/>
          <p:cNvSpPr>
            <a:spLocks noGrp="1" noChangeArrowheads="1"/>
          </p:cNvSpPr>
          <p:nvPr>
            <p:ph idx="1"/>
          </p:nvPr>
        </p:nvSpPr>
        <p:spPr>
          <a:xfrm>
            <a:off x="457200" y="1600200"/>
            <a:ext cx="8382000" cy="5181600"/>
          </a:xfrm>
        </p:spPr>
        <p:txBody>
          <a:bodyPr/>
          <a:lstStyle/>
          <a:p>
            <a:pPr marL="533400" indent="-533400" eaLnBrk="1" hangingPunct="1">
              <a:lnSpc>
                <a:spcPct val="80000"/>
              </a:lnSpc>
              <a:buFontTx/>
              <a:buNone/>
            </a:pPr>
            <a:r>
              <a:rPr lang="en-US" sz="2400" i="1" dirty="0" err="1" smtClean="0">
                <a:latin typeface="Courier New" pitchFamily="49" charset="0"/>
              </a:rPr>
              <a:t>viterbi</a:t>
            </a:r>
            <a:r>
              <a:rPr lang="en-US" sz="2400" i="1" dirty="0" smtClean="0">
                <a:latin typeface="Courier New" pitchFamily="49" charset="0"/>
              </a:rPr>
              <a:t>[</a:t>
            </a:r>
            <a:r>
              <a:rPr lang="en-US" sz="2400" i="1" dirty="0" err="1" smtClean="0">
                <a:latin typeface="Courier New" pitchFamily="49" charset="0"/>
              </a:rPr>
              <a:t>i,j</a:t>
            </a:r>
            <a:r>
              <a:rPr lang="en-US" sz="2400" i="1" dirty="0" smtClean="0">
                <a:latin typeface="Courier New" pitchFamily="49" charset="0"/>
              </a:rPr>
              <a:t>]=0 for all </a:t>
            </a:r>
            <a:r>
              <a:rPr lang="en-US" sz="2400" i="1" dirty="0" err="1" smtClean="0">
                <a:latin typeface="Courier New" pitchFamily="49" charset="0"/>
              </a:rPr>
              <a:t>i,j</a:t>
            </a:r>
            <a:r>
              <a:rPr lang="en-US" sz="2400" i="1" dirty="0" smtClean="0">
                <a:latin typeface="Courier New" pitchFamily="49" charset="0"/>
              </a:rPr>
              <a:t>; </a:t>
            </a:r>
            <a:r>
              <a:rPr lang="en-US" sz="2400" i="1" dirty="0" err="1" smtClean="0">
                <a:latin typeface="Courier New" pitchFamily="49" charset="0"/>
              </a:rPr>
              <a:t>viterbi</a:t>
            </a:r>
            <a:r>
              <a:rPr lang="en-US" sz="2400" i="1" dirty="0" smtClean="0">
                <a:latin typeface="Courier New" pitchFamily="49" charset="0"/>
              </a:rPr>
              <a:t>[0,0]=1.0 </a:t>
            </a:r>
          </a:p>
          <a:p>
            <a:pPr marL="533400" indent="-533400" eaLnBrk="1" hangingPunct="1">
              <a:lnSpc>
                <a:spcPct val="80000"/>
              </a:lnSpc>
              <a:buFontTx/>
              <a:buNone/>
            </a:pPr>
            <a:r>
              <a:rPr lang="en-US" sz="2400" b="1" dirty="0" smtClean="0">
                <a:latin typeface="Courier New" pitchFamily="49" charset="0"/>
              </a:rPr>
              <a:t>FOR</a:t>
            </a:r>
            <a:r>
              <a:rPr lang="en-US" sz="2400" dirty="0" smtClean="0">
                <a:latin typeface="Courier New" pitchFamily="49" charset="0"/>
              </a:rPr>
              <a:t> each time step </a:t>
            </a:r>
            <a:r>
              <a:rPr lang="en-US" sz="2400" i="1" dirty="0" smtClean="0">
                <a:latin typeface="Courier New" pitchFamily="49" charset="0"/>
              </a:rPr>
              <a:t>t</a:t>
            </a:r>
          </a:p>
          <a:p>
            <a:pPr marL="533400" indent="-533400" eaLnBrk="1" hangingPunct="1">
              <a:lnSpc>
                <a:spcPct val="80000"/>
              </a:lnSpc>
              <a:buFontTx/>
              <a:buNone/>
            </a:pPr>
            <a:r>
              <a:rPr lang="en-US" sz="2400" dirty="0" smtClean="0">
                <a:latin typeface="Courier New" pitchFamily="49" charset="0"/>
              </a:rPr>
              <a:t>  </a:t>
            </a:r>
            <a:r>
              <a:rPr lang="en-US" sz="2400" b="1" dirty="0" smtClean="0">
                <a:latin typeface="Courier New" pitchFamily="49" charset="0"/>
              </a:rPr>
              <a:t>FOR</a:t>
            </a:r>
            <a:r>
              <a:rPr lang="en-US" sz="2400" dirty="0" smtClean="0">
                <a:latin typeface="Courier New" pitchFamily="49" charset="0"/>
              </a:rPr>
              <a:t> each state </a:t>
            </a:r>
            <a:r>
              <a:rPr lang="en-US" sz="2400" i="1" dirty="0" smtClean="0">
                <a:latin typeface="Courier New" pitchFamily="49" charset="0"/>
              </a:rPr>
              <a:t>s</a:t>
            </a:r>
          </a:p>
          <a:p>
            <a:pPr marL="533400" indent="-533400" eaLnBrk="1" hangingPunct="1">
              <a:lnSpc>
                <a:spcPct val="80000"/>
              </a:lnSpc>
              <a:buFontTx/>
              <a:buNone/>
            </a:pPr>
            <a:r>
              <a:rPr lang="en-US" sz="2400" dirty="0" smtClean="0">
                <a:latin typeface="Courier New" pitchFamily="49" charset="0"/>
              </a:rPr>
              <a:t>    </a:t>
            </a:r>
            <a:r>
              <a:rPr lang="en-US" sz="2400" b="1" dirty="0" smtClean="0">
                <a:latin typeface="Courier New" pitchFamily="49" charset="0"/>
              </a:rPr>
              <a:t>FOR</a:t>
            </a:r>
            <a:r>
              <a:rPr lang="en-US" sz="2400" dirty="0" smtClean="0">
                <a:latin typeface="Courier New" pitchFamily="49" charset="0"/>
              </a:rPr>
              <a:t> each state transition </a:t>
            </a:r>
            <a:r>
              <a:rPr lang="en-US" sz="2400" i="1" dirty="0" smtClean="0">
                <a:latin typeface="Courier New" pitchFamily="49" charset="0"/>
              </a:rPr>
              <a:t>s</a:t>
            </a:r>
            <a:r>
              <a:rPr lang="en-US" sz="2400" dirty="0" smtClean="0">
                <a:latin typeface="Courier New" pitchFamily="49" charset="0"/>
              </a:rPr>
              <a:t> to </a:t>
            </a:r>
            <a:r>
              <a:rPr lang="en-US" sz="2400" i="1" dirty="0" smtClean="0">
                <a:latin typeface="Courier New" pitchFamily="49" charset="0"/>
              </a:rPr>
              <a:t>s’</a:t>
            </a:r>
          </a:p>
          <a:p>
            <a:pPr marL="533400" indent="-533400" eaLnBrk="1" hangingPunct="1">
              <a:lnSpc>
                <a:spcPct val="80000"/>
              </a:lnSpc>
              <a:buFontTx/>
              <a:buNone/>
            </a:pPr>
            <a:r>
              <a:rPr lang="en-US" sz="2400" dirty="0" smtClean="0">
                <a:latin typeface="Courier New" pitchFamily="49" charset="0"/>
              </a:rPr>
              <a:t>      </a:t>
            </a:r>
            <a:r>
              <a:rPr lang="en-US" sz="2400" i="1" dirty="0" err="1" smtClean="0">
                <a:latin typeface="Courier New" pitchFamily="49" charset="0"/>
              </a:rPr>
              <a:t>newScore</a:t>
            </a:r>
            <a:r>
              <a:rPr lang="en-US" sz="2400" i="1" dirty="0" smtClean="0">
                <a:latin typeface="Courier New" pitchFamily="49" charset="0"/>
              </a:rPr>
              <a:t>=</a:t>
            </a:r>
            <a:r>
              <a:rPr lang="en-US" sz="2400" i="1" dirty="0" err="1" smtClean="0">
                <a:latin typeface="Courier New" pitchFamily="49" charset="0"/>
              </a:rPr>
              <a:t>viterbi</a:t>
            </a:r>
            <a:r>
              <a:rPr lang="en-US" sz="2400" i="1" dirty="0" smtClean="0">
                <a:latin typeface="Courier New" pitchFamily="49" charset="0"/>
              </a:rPr>
              <a:t>[</a:t>
            </a:r>
            <a:r>
              <a:rPr lang="en-US" sz="2400" i="1" dirty="0" err="1" smtClean="0">
                <a:latin typeface="Courier New" pitchFamily="49" charset="0"/>
              </a:rPr>
              <a:t>s,t</a:t>
            </a:r>
            <a:r>
              <a:rPr lang="en-US" sz="2400" i="1" dirty="0" smtClean="0">
                <a:latin typeface="Courier New" pitchFamily="49" charset="0"/>
              </a:rPr>
              <a:t>]*a(</a:t>
            </a:r>
            <a:r>
              <a:rPr lang="en-US" sz="2400" i="1" dirty="0" err="1" smtClean="0">
                <a:latin typeface="Courier New" pitchFamily="49" charset="0"/>
              </a:rPr>
              <a:t>s,s</a:t>
            </a:r>
            <a:r>
              <a:rPr lang="en-US" sz="2400" i="1" dirty="0" smtClean="0">
                <a:latin typeface="Courier New" pitchFamily="49" charset="0"/>
              </a:rPr>
              <a:t>’)*b[s’,</a:t>
            </a:r>
            <a:r>
              <a:rPr lang="en-US" sz="2400" i="1" dirty="0" err="1" smtClean="0">
                <a:latin typeface="Courier New" pitchFamily="49" charset="0"/>
              </a:rPr>
              <a:t>o</a:t>
            </a:r>
            <a:r>
              <a:rPr lang="en-US" sz="2400" i="1" baseline="-25000" dirty="0" err="1" smtClean="0">
                <a:latin typeface="Courier New" pitchFamily="49" charset="0"/>
              </a:rPr>
              <a:t>t</a:t>
            </a:r>
            <a:r>
              <a:rPr lang="en-US" sz="2400" i="1" dirty="0" smtClean="0">
                <a:latin typeface="Courier New" pitchFamily="49" charset="0"/>
              </a:rPr>
              <a:t>]</a:t>
            </a:r>
          </a:p>
          <a:p>
            <a:pPr marL="533400" indent="-533400" eaLnBrk="1" hangingPunct="1">
              <a:lnSpc>
                <a:spcPct val="80000"/>
              </a:lnSpc>
              <a:buFontTx/>
              <a:buNone/>
            </a:pPr>
            <a:r>
              <a:rPr lang="en-US" sz="2400" i="1" dirty="0" smtClean="0">
                <a:latin typeface="Courier New" pitchFamily="49" charset="0"/>
              </a:rPr>
              <a:t>      </a:t>
            </a:r>
            <a:r>
              <a:rPr lang="en-US" sz="2400" b="1" dirty="0" smtClean="0">
                <a:latin typeface="Courier New" pitchFamily="49" charset="0"/>
              </a:rPr>
              <a:t>IF</a:t>
            </a:r>
            <a:r>
              <a:rPr lang="en-US" sz="2400" i="1" dirty="0" smtClean="0">
                <a:latin typeface="Courier New" pitchFamily="49" charset="0"/>
              </a:rPr>
              <a:t> (</a:t>
            </a:r>
            <a:r>
              <a:rPr lang="en-US" sz="2400" i="1" dirty="0" err="1" smtClean="0">
                <a:latin typeface="Courier New" pitchFamily="49" charset="0"/>
              </a:rPr>
              <a:t>newScore</a:t>
            </a:r>
            <a:r>
              <a:rPr lang="en-US" sz="2400" i="1" dirty="0" smtClean="0">
                <a:latin typeface="Courier New" pitchFamily="49" charset="0"/>
              </a:rPr>
              <a:t> &gt; </a:t>
            </a:r>
            <a:r>
              <a:rPr lang="en-US" sz="2400" i="1" dirty="0" err="1" smtClean="0">
                <a:latin typeface="Courier New" pitchFamily="49" charset="0"/>
              </a:rPr>
              <a:t>viterbi</a:t>
            </a:r>
            <a:r>
              <a:rPr lang="en-US" sz="2400" i="1" dirty="0" smtClean="0">
                <a:latin typeface="Courier New" pitchFamily="49" charset="0"/>
              </a:rPr>
              <a:t>[s’,t+1])</a:t>
            </a:r>
            <a:br>
              <a:rPr lang="en-US" sz="2400" i="1" dirty="0" smtClean="0">
                <a:latin typeface="Courier New" pitchFamily="49" charset="0"/>
              </a:rPr>
            </a:br>
            <a:r>
              <a:rPr lang="en-US" sz="2400" i="1" dirty="0" smtClean="0">
                <a:latin typeface="Courier New" pitchFamily="49" charset="0"/>
              </a:rPr>
              <a:t>       </a:t>
            </a:r>
            <a:r>
              <a:rPr lang="en-US" sz="2400" i="1" dirty="0" err="1" smtClean="0">
                <a:latin typeface="Courier New" pitchFamily="49" charset="0"/>
              </a:rPr>
              <a:t>viterbi</a:t>
            </a:r>
            <a:r>
              <a:rPr lang="en-US" sz="2400" i="1" dirty="0" smtClean="0">
                <a:latin typeface="Courier New" pitchFamily="49" charset="0"/>
              </a:rPr>
              <a:t>[s’,t+1] = </a:t>
            </a:r>
            <a:r>
              <a:rPr lang="en-US" sz="2400" i="1" dirty="0" err="1" smtClean="0">
                <a:latin typeface="Courier New" pitchFamily="49" charset="0"/>
              </a:rPr>
              <a:t>newScore</a:t>
            </a:r>
            <a:r>
              <a:rPr lang="en-US" sz="2400" i="1" dirty="0" smtClean="0">
                <a:latin typeface="Courier New" pitchFamily="49" charset="0"/>
              </a:rPr>
              <a:t/>
            </a:r>
            <a:br>
              <a:rPr lang="en-US" sz="2400" i="1" dirty="0" smtClean="0">
                <a:latin typeface="Courier New" pitchFamily="49" charset="0"/>
              </a:rPr>
            </a:br>
            <a:r>
              <a:rPr lang="en-US" sz="2400" i="1" dirty="0" smtClean="0">
                <a:latin typeface="Courier New" pitchFamily="49" charset="0"/>
              </a:rPr>
              <a:t>       </a:t>
            </a:r>
            <a:r>
              <a:rPr lang="en-US" sz="2400" i="1" dirty="0" err="1" smtClean="0">
                <a:latin typeface="Courier New" pitchFamily="49" charset="0"/>
              </a:rPr>
              <a:t>maxScore</a:t>
            </a:r>
            <a:r>
              <a:rPr lang="en-US" sz="2400" i="1" dirty="0" smtClean="0">
                <a:latin typeface="Courier New" pitchFamily="49" charset="0"/>
              </a:rPr>
              <a:t> = </a:t>
            </a:r>
            <a:r>
              <a:rPr lang="en-US" sz="2400" i="1" dirty="0" err="1" smtClean="0">
                <a:latin typeface="Courier New" pitchFamily="49" charset="0"/>
              </a:rPr>
              <a:t>newScore</a:t>
            </a:r>
            <a:endParaRPr lang="en-US" sz="2400" i="1" dirty="0" smtClean="0">
              <a:latin typeface="Courier New" pitchFamily="49" charset="0"/>
            </a:endParaRPr>
          </a:p>
          <a:p>
            <a:pPr marL="533400" indent="-533400" eaLnBrk="1" hangingPunct="1">
              <a:lnSpc>
                <a:spcPct val="80000"/>
              </a:lnSpc>
              <a:buFontTx/>
              <a:buNone/>
            </a:pPr>
            <a:r>
              <a:rPr lang="en-US" sz="2400" i="1" dirty="0" smtClean="0">
                <a:latin typeface="Courier New" pitchFamily="49" charset="0"/>
              </a:rPr>
              <a:t>    save </a:t>
            </a:r>
            <a:r>
              <a:rPr lang="en-US" sz="2400" i="1" dirty="0" err="1" smtClean="0">
                <a:latin typeface="Courier New" pitchFamily="49" charset="0"/>
              </a:rPr>
              <a:t>maxScore</a:t>
            </a:r>
            <a:r>
              <a:rPr lang="en-US" sz="2400" i="1" dirty="0" smtClean="0">
                <a:latin typeface="Courier New" pitchFamily="49" charset="0"/>
              </a:rPr>
              <a:t> in a queue</a:t>
            </a:r>
          </a:p>
          <a:p>
            <a:pPr marL="533400" indent="-533400" eaLnBrk="1" hangingPunct="1">
              <a:lnSpc>
                <a:spcPct val="80000"/>
              </a:lnSpc>
              <a:buFontTx/>
              <a:buNone/>
            </a:pPr>
            <a:r>
              <a:rPr lang="en-US" sz="2400" b="1" dirty="0" smtClean="0">
                <a:latin typeface="Courier New" pitchFamily="49" charset="0"/>
              </a:rPr>
              <a:t>RETURN</a:t>
            </a:r>
            <a:r>
              <a:rPr lang="en-US" sz="2400" dirty="0" smtClean="0">
                <a:latin typeface="Courier New" pitchFamily="49" charset="0"/>
              </a:rPr>
              <a:t> </a:t>
            </a:r>
            <a:r>
              <a:rPr lang="en-US" sz="2400" i="1" dirty="0" smtClean="0">
                <a:latin typeface="Courier New" pitchFamily="49" charset="0"/>
              </a:rPr>
              <a:t>queue</a:t>
            </a:r>
            <a:endParaRPr lang="en-US" sz="2400" i="1" dirty="0" smtClean="0">
              <a:latin typeface="Courier New" pitchFamily="49" charset="0"/>
              <a:cs typeface="Courier New" pitchFamily="49" charset="0"/>
            </a:endParaRPr>
          </a:p>
          <a:p>
            <a:pPr marL="533400" indent="-533400" eaLnBrk="1" hangingPunct="1">
              <a:lnSpc>
                <a:spcPct val="80000"/>
              </a:lnSpc>
              <a:buFontTx/>
              <a:buNone/>
            </a:pPr>
            <a:endParaRPr lang="en-US" sz="800" i="1" dirty="0" smtClean="0">
              <a:latin typeface="Courier New" pitchFamily="49" charset="0"/>
              <a:cs typeface="Courier New" pitchFamily="49" charset="0"/>
            </a:endParaRPr>
          </a:p>
          <a:p>
            <a:pPr marL="533400" indent="-533400" eaLnBrk="1" hangingPunct="1">
              <a:lnSpc>
                <a:spcPct val="80000"/>
              </a:lnSpc>
              <a:buFontTx/>
              <a:buNone/>
            </a:pPr>
            <a:r>
              <a:rPr lang="en-US" sz="2400" b="1" dirty="0" smtClean="0">
                <a:latin typeface="Courier New" pitchFamily="49" charset="0"/>
                <a:cs typeface="Courier New" pitchFamily="49" charset="0"/>
              </a:rPr>
              <a:t>Notes</a:t>
            </a:r>
            <a:r>
              <a:rPr lang="en-US" sz="2400" dirty="0" smtClean="0">
                <a:latin typeface="Courier New" pitchFamily="49" charset="0"/>
                <a:cs typeface="Courier New" pitchFamily="49" charset="0"/>
              </a:rPr>
              <a:t> </a:t>
            </a:r>
          </a:p>
          <a:p>
            <a:pPr marL="533400" indent="-533400" eaLnBrk="1" hangingPunct="1">
              <a:lnSpc>
                <a:spcPct val="80000"/>
              </a:lnSpc>
            </a:pPr>
            <a:r>
              <a:rPr lang="en-US" sz="2000" i="1" dirty="0" smtClean="0">
                <a:latin typeface="Courier New" pitchFamily="49" charset="0"/>
              </a:rPr>
              <a:t>1.</a:t>
            </a:r>
            <a:r>
              <a:rPr lang="en-US" sz="2000" i="1" dirty="0" smtClean="0">
                <a:latin typeface="Courier New" pitchFamily="49" charset="0"/>
                <a:cs typeface="Courier New" pitchFamily="49" charset="0"/>
              </a:rPr>
              <a:t>a(</a:t>
            </a:r>
            <a:r>
              <a:rPr lang="en-US" sz="2000" i="1" dirty="0" err="1" smtClean="0">
                <a:latin typeface="Courier New" pitchFamily="49" charset="0"/>
                <a:cs typeface="Courier New" pitchFamily="49" charset="0"/>
              </a:rPr>
              <a:t>s,s</a:t>
            </a:r>
            <a:r>
              <a:rPr lang="en-US" sz="2000" i="1" dirty="0" smtClean="0">
                <a:latin typeface="Courier New" pitchFamily="49" charset="0"/>
                <a:cs typeface="Courier New" pitchFamily="49" charset="0"/>
              </a:rPr>
              <a:t>’) is the transition probability from state s to state s’</a:t>
            </a:r>
          </a:p>
          <a:p>
            <a:pPr marL="533400" indent="-533400" eaLnBrk="1" hangingPunct="1">
              <a:lnSpc>
                <a:spcPct val="80000"/>
              </a:lnSpc>
            </a:pPr>
            <a:r>
              <a:rPr lang="en-US" sz="2000" i="1" dirty="0" smtClean="0">
                <a:latin typeface="Courier New" pitchFamily="49" charset="0"/>
              </a:rPr>
              <a:t>2.</a:t>
            </a:r>
            <a:r>
              <a:rPr lang="en-US" sz="2000" i="1" dirty="0" smtClean="0">
                <a:latin typeface="Courier New" pitchFamily="49" charset="0"/>
                <a:cs typeface="Courier New" pitchFamily="49" charset="0"/>
              </a:rPr>
              <a:t>B(s’,</a:t>
            </a:r>
            <a:r>
              <a:rPr lang="en-US" sz="2000" i="1" dirty="0" err="1" smtClean="0">
                <a:latin typeface="Courier New" pitchFamily="49" charset="0"/>
                <a:cs typeface="Courier New" pitchFamily="49" charset="0"/>
              </a:rPr>
              <a:t>o</a:t>
            </a:r>
            <a:r>
              <a:rPr lang="en-US" sz="2000" i="1" baseline="-25000" dirty="0" err="1" smtClean="0">
                <a:latin typeface="Courier New" pitchFamily="49" charset="0"/>
                <a:cs typeface="Courier New" pitchFamily="49" charset="0"/>
              </a:rPr>
              <a:t>t</a:t>
            </a:r>
            <a:r>
              <a:rPr lang="en-US" sz="2000" i="1" dirty="0" smtClean="0">
                <a:latin typeface="Courier New" pitchFamily="49" charset="0"/>
                <a:cs typeface="Courier New" pitchFamily="49" charset="0"/>
              </a:rPr>
              <a:t>) is the probability of state s’ given observation </a:t>
            </a:r>
            <a:r>
              <a:rPr lang="en-US" sz="2000" i="1" dirty="0" err="1" smtClean="0">
                <a:latin typeface="Courier New" pitchFamily="49" charset="0"/>
                <a:cs typeface="Courier New" pitchFamily="49" charset="0"/>
              </a:rPr>
              <a:t>o</a:t>
            </a:r>
            <a:r>
              <a:rPr lang="en-US" sz="2000" i="1" baseline="-25000" dirty="0" err="1" smtClean="0">
                <a:latin typeface="Courier New" pitchFamily="49" charset="0"/>
                <a:cs typeface="Courier New" pitchFamily="49" charset="0"/>
              </a:rPr>
              <a:t>t</a:t>
            </a:r>
            <a:endParaRPr lang="en-US" sz="2000" i="1" baseline="-25000" dirty="0" smtClean="0">
              <a:latin typeface="Courier New" pitchFamily="49" charset="0"/>
              <a:cs typeface="Courier New" pitchFamily="49" charset="0"/>
            </a:endParaRPr>
          </a:p>
        </p:txBody>
      </p:sp>
      <p:sp>
        <p:nvSpPr>
          <p:cNvPr id="62468" name="Text Box 4"/>
          <p:cNvSpPr txBox="1">
            <a:spLocks noChangeArrowheads="1"/>
          </p:cNvSpPr>
          <p:nvPr/>
        </p:nvSpPr>
        <p:spPr bwMode="auto">
          <a:xfrm>
            <a:off x="533400" y="1066800"/>
            <a:ext cx="806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400" dirty="0">
                <a:solidFill>
                  <a:srgbClr val="000000"/>
                </a:solidFill>
                <a:latin typeface="Times New Roman" pitchFamily="18" charset="0"/>
                <a:cs typeface="+mn-cs"/>
              </a:rPr>
              <a:t>What is the likelihood of a word given an observation sequence?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609600"/>
            <a:ext cx="7772400" cy="609600"/>
          </a:xfrm>
        </p:spPr>
        <p:txBody>
          <a:bodyPr>
            <a:normAutofit fontScale="90000"/>
          </a:bodyPr>
          <a:lstStyle/>
          <a:p>
            <a:pPr eaLnBrk="1" hangingPunct="1"/>
            <a:r>
              <a:rPr lang="en-US" smtClean="0"/>
              <a:t>Problem 3: Learning</a:t>
            </a:r>
          </a:p>
        </p:txBody>
      </p:sp>
      <p:sp>
        <p:nvSpPr>
          <p:cNvPr id="50179" name="Rectangle 3"/>
          <p:cNvSpPr>
            <a:spLocks noGrp="1" noChangeArrowheads="1"/>
          </p:cNvSpPr>
          <p:nvPr>
            <p:ph idx="1"/>
          </p:nvPr>
        </p:nvSpPr>
        <p:spPr>
          <a:xfrm>
            <a:off x="685800" y="1600200"/>
            <a:ext cx="7772400" cy="4495800"/>
          </a:xfrm>
        </p:spPr>
        <p:txBody>
          <a:bodyPr>
            <a:normAutofit lnSpcReduction="10000"/>
          </a:bodyPr>
          <a:lstStyle/>
          <a:p>
            <a:pPr eaLnBrk="1" hangingPunct="1">
              <a:lnSpc>
                <a:spcPct val="80000"/>
              </a:lnSpc>
            </a:pPr>
            <a:r>
              <a:rPr lang="en-US" sz="2800" smtClean="0"/>
              <a:t>What if we don’t know the underlying HMM?</a:t>
            </a:r>
          </a:p>
          <a:p>
            <a:pPr eaLnBrk="1" hangingPunct="1">
              <a:lnSpc>
                <a:spcPct val="80000"/>
              </a:lnSpc>
            </a:pPr>
            <a:r>
              <a:rPr lang="en-US" sz="2800" smtClean="0"/>
              <a:t>Speech applications normally uses training data to configure the HMM  (</a:t>
            </a:r>
            <a:r>
              <a:rPr lang="el-GR" sz="2800" smtClean="0">
                <a:cs typeface="Times New Roman" pitchFamily="18" charset="0"/>
              </a:rPr>
              <a:t>λ</a:t>
            </a:r>
            <a:r>
              <a:rPr lang="en-US" sz="2800" smtClean="0"/>
              <a:t>)</a:t>
            </a:r>
          </a:p>
          <a:p>
            <a:pPr eaLnBrk="1" hangingPunct="1">
              <a:lnSpc>
                <a:spcPct val="80000"/>
              </a:lnSpc>
            </a:pPr>
            <a:r>
              <a:rPr lang="en-US" sz="2800" smtClean="0"/>
              <a:t>Difficulties</a:t>
            </a:r>
          </a:p>
          <a:p>
            <a:pPr lvl="1" eaLnBrk="1" hangingPunct="1">
              <a:lnSpc>
                <a:spcPct val="80000"/>
              </a:lnSpc>
            </a:pPr>
            <a:r>
              <a:rPr lang="en-US" sz="2400" smtClean="0"/>
              <a:t>Setting up the parameters are difficult and/or expensive</a:t>
            </a:r>
          </a:p>
          <a:p>
            <a:pPr lvl="1" eaLnBrk="1" hangingPunct="1">
              <a:lnSpc>
                <a:spcPct val="80000"/>
              </a:lnSpc>
            </a:pPr>
            <a:r>
              <a:rPr lang="en-US" sz="2400" smtClean="0"/>
              <a:t>Training data is different from the live data</a:t>
            </a:r>
          </a:p>
          <a:p>
            <a:pPr lvl="1" eaLnBrk="1" hangingPunct="1">
              <a:lnSpc>
                <a:spcPct val="80000"/>
              </a:lnSpc>
            </a:pPr>
            <a:r>
              <a:rPr lang="en-US" sz="2400" smtClean="0"/>
              <a:t>Sufficient training data might not be available</a:t>
            </a:r>
          </a:p>
          <a:p>
            <a:pPr eaLnBrk="1" hangingPunct="1">
              <a:lnSpc>
                <a:spcPct val="80000"/>
              </a:lnSpc>
            </a:pPr>
            <a:r>
              <a:rPr lang="en-US" sz="2800" smtClean="0"/>
              <a:t>We want to create a model that learns and adjusts its parameters automatically</a:t>
            </a:r>
          </a:p>
          <a:p>
            <a:pPr lvl="1" eaLnBrk="1" hangingPunct="1">
              <a:lnSpc>
                <a:spcPct val="80000"/>
              </a:lnSpc>
            </a:pPr>
            <a:r>
              <a:rPr lang="en-US" sz="2400" b="1" smtClean="0"/>
              <a:t>Goal: </a:t>
            </a:r>
            <a:r>
              <a:rPr lang="en-US" sz="2400" smtClean="0"/>
              <a:t>Create </a:t>
            </a:r>
            <a:r>
              <a:rPr lang="el-GR" sz="2400" smtClean="0">
                <a:cs typeface="Times New Roman" pitchFamily="18" charset="0"/>
              </a:rPr>
              <a:t>λ</a:t>
            </a:r>
            <a:r>
              <a:rPr lang="en-US" sz="2400" smtClean="0">
                <a:cs typeface="Times New Roman" pitchFamily="18" charset="0"/>
              </a:rPr>
              <a:t>’ from </a:t>
            </a:r>
            <a:r>
              <a:rPr lang="el-GR" sz="2400" smtClean="0">
                <a:cs typeface="Times New Roman" pitchFamily="18" charset="0"/>
              </a:rPr>
              <a:t>λ</a:t>
            </a:r>
            <a:r>
              <a:rPr lang="en-US" sz="2400" smtClean="0">
                <a:cs typeface="Times New Roman" pitchFamily="18" charset="0"/>
              </a:rPr>
              <a:t> such that P(O| </a:t>
            </a:r>
            <a:r>
              <a:rPr lang="el-GR" sz="2400" smtClean="0">
                <a:cs typeface="Times New Roman" pitchFamily="18" charset="0"/>
              </a:rPr>
              <a:t>λ</a:t>
            </a:r>
            <a:r>
              <a:rPr lang="en-US" sz="2400" smtClean="0">
                <a:cs typeface="Times New Roman" pitchFamily="18" charset="0"/>
              </a:rPr>
              <a:t>’) &gt; P(O| </a:t>
            </a:r>
            <a:r>
              <a:rPr lang="el-GR" sz="2400" smtClean="0">
                <a:cs typeface="Times New Roman" pitchFamily="18" charset="0"/>
              </a:rPr>
              <a:t>λ</a:t>
            </a:r>
            <a:r>
              <a:rPr lang="en-US" sz="2400" smtClean="0">
                <a:cs typeface="Times New Roman" pitchFamily="18" charset="0"/>
              </a:rPr>
              <a:t>)</a:t>
            </a:r>
          </a:p>
          <a:p>
            <a:pPr lvl="1" eaLnBrk="1" hangingPunct="1">
              <a:lnSpc>
                <a:spcPct val="80000"/>
              </a:lnSpc>
            </a:pPr>
            <a:r>
              <a:rPr lang="en-US" sz="2400" smtClean="0">
                <a:cs typeface="Times New Roman" pitchFamily="18" charset="0"/>
              </a:rPr>
              <a:t>The optimal solution to this problem is NP complete, but there are heuristics available.</a:t>
            </a:r>
            <a:endParaRPr lang="el-GR" sz="2400" smtClean="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533400"/>
            <a:ext cx="7772400" cy="685800"/>
          </a:xfrm>
        </p:spPr>
        <p:txBody>
          <a:bodyPr>
            <a:normAutofit fontScale="90000"/>
          </a:bodyPr>
          <a:lstStyle/>
          <a:p>
            <a:pPr eaLnBrk="1" hangingPunct="1"/>
            <a:r>
              <a:rPr lang="en-US" sz="4000" dirty="0" smtClean="0"/>
              <a:t>Probabilities</a:t>
            </a:r>
          </a:p>
        </p:txBody>
      </p:sp>
      <p:sp>
        <p:nvSpPr>
          <p:cNvPr id="53251" name="Rectangle 3"/>
          <p:cNvSpPr>
            <a:spLocks noGrp="1" noChangeArrowheads="1"/>
          </p:cNvSpPr>
          <p:nvPr>
            <p:ph type="body" sz="half" idx="1"/>
          </p:nvPr>
        </p:nvSpPr>
        <p:spPr>
          <a:xfrm>
            <a:off x="685800" y="1371600"/>
            <a:ext cx="8001000" cy="5334000"/>
          </a:xfrm>
        </p:spPr>
        <p:txBody>
          <a:bodyPr/>
          <a:lstStyle/>
          <a:p>
            <a:pPr eaLnBrk="1" hangingPunct="1"/>
            <a:r>
              <a:rPr lang="en-US" sz="2800" b="1" dirty="0" smtClean="0">
                <a:latin typeface="Arial" pitchFamily="34" charset="0"/>
              </a:rPr>
              <a:t>Forward probability</a:t>
            </a:r>
            <a:r>
              <a:rPr lang="en-US" sz="2800" dirty="0" smtClean="0">
                <a:latin typeface="Arial" pitchFamily="34" charset="0"/>
              </a:rPr>
              <a:t>: </a:t>
            </a:r>
          </a:p>
          <a:p>
            <a:pPr eaLnBrk="1" hangingPunct="1">
              <a:buFontTx/>
              <a:buNone/>
            </a:pPr>
            <a:r>
              <a:rPr lang="en-US" sz="2800" dirty="0" smtClean="0">
                <a:latin typeface="Arial" pitchFamily="34" charset="0"/>
              </a:rPr>
              <a:t>	The probability of being in state </a:t>
            </a:r>
            <a:r>
              <a:rPr lang="en-US" sz="2800" dirty="0" err="1" smtClean="0">
                <a:latin typeface="Arial" pitchFamily="34" charset="0"/>
              </a:rPr>
              <a:t>s</a:t>
            </a:r>
            <a:r>
              <a:rPr lang="en-US" sz="2800" baseline="-25000" dirty="0" err="1" smtClean="0">
                <a:latin typeface="Arial" pitchFamily="34" charset="0"/>
              </a:rPr>
              <a:t>i</a:t>
            </a:r>
            <a:r>
              <a:rPr lang="en-US" sz="2800" dirty="0" smtClean="0">
                <a:latin typeface="Arial" pitchFamily="34" charset="0"/>
              </a:rPr>
              <a:t>, given the partial observation o</a:t>
            </a:r>
            <a:r>
              <a:rPr lang="en-US" sz="2800" baseline="-25000" dirty="0" smtClean="0">
                <a:latin typeface="Arial" pitchFamily="34" charset="0"/>
              </a:rPr>
              <a:t>1</a:t>
            </a:r>
            <a:r>
              <a:rPr lang="en-US" sz="2800" dirty="0" smtClean="0">
                <a:latin typeface="Arial" pitchFamily="34" charset="0"/>
              </a:rPr>
              <a:t>,…,</a:t>
            </a:r>
            <a:r>
              <a:rPr lang="en-US" sz="2800" dirty="0" err="1" smtClean="0">
                <a:latin typeface="Arial" pitchFamily="34" charset="0"/>
              </a:rPr>
              <a:t>o</a:t>
            </a:r>
            <a:r>
              <a:rPr lang="en-US" sz="2800" baseline="-25000" dirty="0" err="1" smtClean="0">
                <a:latin typeface="Arial" pitchFamily="34" charset="0"/>
              </a:rPr>
              <a:t>t</a:t>
            </a:r>
            <a:r>
              <a:rPr lang="en-US" sz="2800" baseline="-25000" dirty="0" smtClean="0">
                <a:latin typeface="Arial" pitchFamily="34" charset="0"/>
              </a:rPr>
              <a:t/>
            </a:r>
            <a:br>
              <a:rPr lang="en-US" sz="2800" baseline="-25000" dirty="0" smtClean="0">
                <a:latin typeface="Arial" pitchFamily="34" charset="0"/>
              </a:rPr>
            </a:br>
            <a:endParaRPr lang="en-US" sz="900" dirty="0" smtClean="0">
              <a:latin typeface="Arial" pitchFamily="34" charset="0"/>
            </a:endParaRPr>
          </a:p>
          <a:p>
            <a:pPr eaLnBrk="1" hangingPunct="1"/>
            <a:r>
              <a:rPr lang="en-US" sz="2800" b="1" dirty="0" smtClean="0">
                <a:latin typeface="Arial" pitchFamily="34" charset="0"/>
              </a:rPr>
              <a:t>Backward probability</a:t>
            </a:r>
            <a:r>
              <a:rPr lang="en-US" sz="2800" dirty="0" smtClean="0">
                <a:latin typeface="Arial" pitchFamily="34" charset="0"/>
              </a:rPr>
              <a:t>:</a:t>
            </a:r>
          </a:p>
          <a:p>
            <a:pPr eaLnBrk="1" hangingPunct="1">
              <a:buFontTx/>
              <a:buNone/>
            </a:pPr>
            <a:r>
              <a:rPr lang="en-US" sz="2800" dirty="0" smtClean="0">
                <a:latin typeface="Arial" pitchFamily="34" charset="0"/>
              </a:rPr>
              <a:t>	The probability of being in state </a:t>
            </a:r>
            <a:r>
              <a:rPr lang="en-US" sz="2800" dirty="0" err="1" smtClean="0">
                <a:latin typeface="Arial" pitchFamily="34" charset="0"/>
              </a:rPr>
              <a:t>s</a:t>
            </a:r>
            <a:r>
              <a:rPr lang="en-US" sz="2800" baseline="-25000" dirty="0" err="1" smtClean="0">
                <a:latin typeface="Arial" pitchFamily="34" charset="0"/>
              </a:rPr>
              <a:t>j</a:t>
            </a:r>
            <a:r>
              <a:rPr lang="en-US" sz="2800" dirty="0" smtClean="0">
                <a:latin typeface="Arial" pitchFamily="34" charset="0"/>
              </a:rPr>
              <a:t>, </a:t>
            </a:r>
            <a:r>
              <a:rPr lang="en-US" sz="2800" dirty="0" smtClean="0">
                <a:latin typeface="Arial" pitchFamily="34" charset="0"/>
              </a:rPr>
              <a:t>given the partial observation o</a:t>
            </a:r>
            <a:r>
              <a:rPr lang="en-US" sz="2800" baseline="-25000" dirty="0" smtClean="0">
                <a:latin typeface="Arial" pitchFamily="34" charset="0"/>
              </a:rPr>
              <a:t>t+1</a:t>
            </a:r>
            <a:r>
              <a:rPr lang="en-US" sz="2800" dirty="0" smtClean="0">
                <a:latin typeface="Arial" pitchFamily="34" charset="0"/>
              </a:rPr>
              <a:t>,…,</a:t>
            </a:r>
            <a:r>
              <a:rPr lang="en-US" sz="2800" dirty="0" err="1" smtClean="0">
                <a:latin typeface="Arial" pitchFamily="34" charset="0"/>
              </a:rPr>
              <a:t>o</a:t>
            </a:r>
            <a:r>
              <a:rPr lang="en-US" sz="2800" baseline="-25000" dirty="0" err="1" smtClean="0">
                <a:latin typeface="Arial" pitchFamily="34" charset="0"/>
              </a:rPr>
              <a:t>T</a:t>
            </a:r>
            <a:r>
              <a:rPr lang="en-US" sz="2800" baseline="-25000" dirty="0" smtClean="0">
                <a:latin typeface="Arial" pitchFamily="34" charset="0"/>
              </a:rPr>
              <a:t/>
            </a:r>
            <a:br>
              <a:rPr lang="en-US" sz="2800" baseline="-25000" dirty="0" smtClean="0">
                <a:latin typeface="Arial" pitchFamily="34" charset="0"/>
              </a:rPr>
            </a:br>
            <a:endParaRPr lang="en-US" sz="900" dirty="0" smtClean="0">
              <a:latin typeface="Arial" pitchFamily="34" charset="0"/>
            </a:endParaRPr>
          </a:p>
          <a:p>
            <a:pPr eaLnBrk="1" hangingPunct="1"/>
            <a:r>
              <a:rPr lang="en-US" sz="2800" b="1" dirty="0" smtClean="0">
                <a:latin typeface="Arial" pitchFamily="34" charset="0"/>
              </a:rPr>
              <a:t>Transition probability</a:t>
            </a:r>
            <a:r>
              <a:rPr lang="en-US" sz="2800" dirty="0" smtClean="0">
                <a:latin typeface="Arial" pitchFamily="34" charset="0"/>
              </a:rPr>
              <a:t>:</a:t>
            </a:r>
          </a:p>
          <a:p>
            <a:pPr eaLnBrk="1" hangingPunct="1">
              <a:buFontTx/>
              <a:buNone/>
            </a:pPr>
            <a:r>
              <a:rPr lang="en-US" sz="2800" dirty="0" smtClean="0">
                <a:latin typeface="Arial" pitchFamily="34" charset="0"/>
              </a:rPr>
              <a:t>	The probability of being in state </a:t>
            </a:r>
            <a:r>
              <a:rPr lang="en-US" sz="2800" dirty="0" err="1" smtClean="0">
                <a:latin typeface="Arial" pitchFamily="34" charset="0"/>
              </a:rPr>
              <a:t>s</a:t>
            </a:r>
            <a:r>
              <a:rPr lang="en-US" sz="2800" baseline="-25000" dirty="0" err="1" smtClean="0">
                <a:latin typeface="Arial" pitchFamily="34" charset="0"/>
              </a:rPr>
              <a:t>i</a:t>
            </a:r>
            <a:r>
              <a:rPr lang="en-US" sz="2800" dirty="0" smtClean="0">
                <a:latin typeface="Arial" pitchFamily="34" charset="0"/>
              </a:rPr>
              <a:t> at time t and going from state </a:t>
            </a:r>
            <a:r>
              <a:rPr lang="en-US" sz="2800" dirty="0" err="1" smtClean="0">
                <a:latin typeface="Arial" pitchFamily="34" charset="0"/>
              </a:rPr>
              <a:t>s</a:t>
            </a:r>
            <a:r>
              <a:rPr lang="en-US" sz="2800" baseline="-25000" dirty="0" err="1" smtClean="0">
                <a:latin typeface="Arial" pitchFamily="34" charset="0"/>
              </a:rPr>
              <a:t>i</a:t>
            </a:r>
            <a:r>
              <a:rPr lang="en-US" sz="2800" dirty="0" smtClean="0">
                <a:latin typeface="Arial" pitchFamily="34" charset="0"/>
              </a:rPr>
              <a:t>, to state </a:t>
            </a:r>
            <a:r>
              <a:rPr lang="en-US" sz="2800" dirty="0" err="1" smtClean="0">
                <a:latin typeface="Arial" pitchFamily="34" charset="0"/>
              </a:rPr>
              <a:t>s</a:t>
            </a:r>
            <a:r>
              <a:rPr lang="en-US" sz="2800" baseline="-25000" dirty="0" err="1" smtClean="0">
                <a:latin typeface="Arial" pitchFamily="34" charset="0"/>
              </a:rPr>
              <a:t>j</a:t>
            </a:r>
            <a:r>
              <a:rPr lang="en-US" sz="2800" dirty="0" smtClean="0">
                <a:latin typeface="Arial" pitchFamily="34" charset="0"/>
              </a:rPr>
              <a:t>, given the complete observation o</a:t>
            </a:r>
            <a:r>
              <a:rPr lang="en-US" sz="2800" baseline="-25000" dirty="0" smtClean="0">
                <a:latin typeface="Arial" pitchFamily="34" charset="0"/>
              </a:rPr>
              <a:t>1</a:t>
            </a:r>
            <a:r>
              <a:rPr lang="en-US" sz="2800" dirty="0" smtClean="0">
                <a:latin typeface="Arial" pitchFamily="34" charset="0"/>
              </a:rPr>
              <a:t>,…,</a:t>
            </a:r>
            <a:r>
              <a:rPr lang="en-US" sz="2800" dirty="0" err="1" smtClean="0">
                <a:latin typeface="Arial" pitchFamily="34" charset="0"/>
              </a:rPr>
              <a:t>o</a:t>
            </a:r>
            <a:r>
              <a:rPr lang="en-US" sz="2800" baseline="-25000" dirty="0" err="1" smtClean="0">
                <a:latin typeface="Arial" pitchFamily="34" charset="0"/>
              </a:rPr>
              <a:t>T</a:t>
            </a:r>
            <a:r>
              <a:rPr lang="en-US" sz="2800" baseline="-25000" dirty="0" smtClean="0">
                <a:latin typeface="Arial" pitchFamily="34" charset="0"/>
              </a:rPr>
              <a:t/>
            </a:r>
            <a:br>
              <a:rPr lang="en-US" sz="2800" baseline="-25000" dirty="0" smtClean="0">
                <a:latin typeface="Arial" pitchFamily="34" charset="0"/>
              </a:rPr>
            </a:br>
            <a:endParaRPr lang="en-US" sz="900" dirty="0" smtClean="0">
              <a:latin typeface="Arial" pitchFamily="34" charset="0"/>
            </a:endParaRPr>
          </a:p>
        </p:txBody>
      </p:sp>
      <p:graphicFrame>
        <p:nvGraphicFramePr>
          <p:cNvPr id="53252" name="Object 4"/>
          <p:cNvGraphicFramePr>
            <a:graphicFrameLocks noChangeAspect="1"/>
          </p:cNvGraphicFramePr>
          <p:nvPr>
            <p:extLst>
              <p:ext uri="{D42A27DB-BD31-4B8C-83A1-F6EECF244321}">
                <p14:modId xmlns:p14="http://schemas.microsoft.com/office/powerpoint/2010/main" val="3308935841"/>
              </p:ext>
            </p:extLst>
          </p:nvPr>
        </p:nvGraphicFramePr>
        <p:xfrm>
          <a:off x="4764088" y="1247775"/>
          <a:ext cx="987425" cy="657225"/>
        </p:xfrm>
        <a:graphic>
          <a:graphicData uri="http://schemas.openxmlformats.org/presentationml/2006/ole">
            <mc:AlternateContent xmlns:mc="http://schemas.openxmlformats.org/markup-compatibility/2006">
              <mc:Choice xmlns:v="urn:schemas-microsoft-com:vml" Requires="v">
                <p:oleObj spid="_x0000_s53347" name="Equation" r:id="rId4" imgW="342720" imgH="228600" progId="Equation.3">
                  <p:embed/>
                </p:oleObj>
              </mc:Choice>
              <mc:Fallback>
                <p:oleObj name="Equation" r:id="rId4" imgW="342720" imgH="228600" progId="Equation.3">
                  <p:embed/>
                  <p:pic>
                    <p:nvPicPr>
                      <p:cNvPr id="0" name="Object 4"/>
                      <p:cNvPicPr>
                        <a:picLocks noChangeAspect="1" noChangeArrowheads="1"/>
                      </p:cNvPicPr>
                      <p:nvPr/>
                    </p:nvPicPr>
                    <p:blipFill>
                      <a:blip r:embed="rId5"/>
                      <a:srcRect/>
                      <a:stretch>
                        <a:fillRect/>
                      </a:stretch>
                    </p:blipFill>
                    <p:spPr bwMode="auto">
                      <a:xfrm>
                        <a:off x="4764088" y="1247775"/>
                        <a:ext cx="987425"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3" name="Object 5"/>
          <p:cNvGraphicFramePr>
            <a:graphicFrameLocks noChangeAspect="1"/>
          </p:cNvGraphicFramePr>
          <p:nvPr>
            <p:extLst>
              <p:ext uri="{D42A27DB-BD31-4B8C-83A1-F6EECF244321}">
                <p14:modId xmlns:p14="http://schemas.microsoft.com/office/powerpoint/2010/main" val="2708882074"/>
              </p:ext>
            </p:extLst>
          </p:nvPr>
        </p:nvGraphicFramePr>
        <p:xfrm>
          <a:off x="5114925" y="2901950"/>
          <a:ext cx="971550" cy="603250"/>
        </p:xfrm>
        <a:graphic>
          <a:graphicData uri="http://schemas.openxmlformats.org/presentationml/2006/ole">
            <mc:AlternateContent xmlns:mc="http://schemas.openxmlformats.org/markup-compatibility/2006">
              <mc:Choice xmlns:v="urn:schemas-microsoft-com:vml" Requires="v">
                <p:oleObj spid="_x0000_s53348" name="Equation" r:id="rId6" imgW="368280" imgH="228600" progId="Equation.3">
                  <p:embed/>
                </p:oleObj>
              </mc:Choice>
              <mc:Fallback>
                <p:oleObj name="Equation" r:id="rId6" imgW="368280" imgH="228600" progId="Equation.3">
                  <p:embed/>
                  <p:pic>
                    <p:nvPicPr>
                      <p:cNvPr id="0" name="Object 5"/>
                      <p:cNvPicPr>
                        <a:picLocks noChangeAspect="1" noChangeArrowheads="1"/>
                      </p:cNvPicPr>
                      <p:nvPr/>
                    </p:nvPicPr>
                    <p:blipFill>
                      <a:blip r:embed="rId7"/>
                      <a:srcRect/>
                      <a:stretch>
                        <a:fillRect/>
                      </a:stretch>
                    </p:blipFill>
                    <p:spPr bwMode="auto">
                      <a:xfrm>
                        <a:off x="5114925" y="2901950"/>
                        <a:ext cx="97155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0" y="4876800"/>
            <a:ext cx="978153" cy="646331"/>
          </a:xfrm>
          <a:prstGeom prst="rect">
            <a:avLst/>
          </a:prstGeom>
          <a:solidFill>
            <a:schemeClr val="bg2"/>
          </a:solidFill>
        </p:spPr>
        <p:txBody>
          <a:bodyPr wrap="none" rtlCol="0">
            <a:spAutoFit/>
          </a:bodyPr>
          <a:lstStyle/>
          <a:p>
            <a:r>
              <a:rPr lang="en-US" dirty="0" smtClean="0"/>
              <a:t>               </a:t>
            </a:r>
          </a:p>
          <a:p>
            <a:endParaRPr lang="en-US" dirty="0"/>
          </a:p>
        </p:txBody>
      </p:sp>
      <p:sp>
        <p:nvSpPr>
          <p:cNvPr id="54274" name="Rectangle 5"/>
          <p:cNvSpPr>
            <a:spLocks noGrp="1" noChangeArrowheads="1"/>
          </p:cNvSpPr>
          <p:nvPr>
            <p:ph type="title"/>
          </p:nvPr>
        </p:nvSpPr>
        <p:spPr>
          <a:xfrm>
            <a:off x="685800" y="381000"/>
            <a:ext cx="7848600" cy="838200"/>
          </a:xfrm>
        </p:spPr>
        <p:txBody>
          <a:bodyPr>
            <a:normAutofit/>
          </a:bodyPr>
          <a:lstStyle/>
          <a:p>
            <a:pPr eaLnBrk="1" hangingPunct="1"/>
            <a:r>
              <a:rPr lang="en-US" sz="4000" dirty="0" smtClean="0"/>
              <a:t>Joint probabilities </a:t>
            </a:r>
          </a:p>
        </p:txBody>
      </p:sp>
      <p:pic>
        <p:nvPicPr>
          <p:cNvPr id="54275" name="Picture 4" descr="dzeta"/>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219200" y="2257424"/>
            <a:ext cx="6781799" cy="4577999"/>
          </a:xfrm>
        </p:spPr>
      </p:pic>
      <p:sp>
        <p:nvSpPr>
          <p:cNvPr id="2" name="TextBox 1"/>
          <p:cNvSpPr txBox="1"/>
          <p:nvPr/>
        </p:nvSpPr>
        <p:spPr>
          <a:xfrm>
            <a:off x="1447800" y="1472625"/>
            <a:ext cx="5853334" cy="584775"/>
          </a:xfrm>
          <a:prstGeom prst="rect">
            <a:avLst/>
          </a:prstGeom>
          <a:noFill/>
        </p:spPr>
        <p:txBody>
          <a:bodyPr wrap="none" rtlCol="0">
            <a:spAutoFit/>
          </a:bodyPr>
          <a:lstStyle/>
          <a:p>
            <a:r>
              <a:rPr lang="en-US" sz="3200" b="1" dirty="0" smtClean="0"/>
              <a:t>State </a:t>
            </a:r>
            <a:r>
              <a:rPr lang="en-US" sz="3200" b="1" dirty="0" err="1" smtClean="0"/>
              <a:t>i</a:t>
            </a:r>
            <a:r>
              <a:rPr lang="en-US" sz="3200" b="1" dirty="0" smtClean="0"/>
              <a:t> </a:t>
            </a:r>
            <a:r>
              <a:rPr lang="en-US" sz="3200" b="1" dirty="0" smtClean="0"/>
              <a:t>at time T and J at time T+1</a:t>
            </a:r>
            <a:endParaRPr lang="en-US" sz="32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3513308308"/>
              </p:ext>
            </p:extLst>
          </p:nvPr>
        </p:nvGraphicFramePr>
        <p:xfrm>
          <a:off x="2971800" y="4876800"/>
          <a:ext cx="987425" cy="657225"/>
        </p:xfrm>
        <a:graphic>
          <a:graphicData uri="http://schemas.openxmlformats.org/presentationml/2006/ole">
            <mc:AlternateContent xmlns:mc="http://schemas.openxmlformats.org/markup-compatibility/2006">
              <mc:Choice xmlns:v="urn:schemas-microsoft-com:vml" Requires="v">
                <p:oleObj spid="_x0000_s68634" name="Equation" r:id="rId4" imgW="342720" imgH="228600" progId="Equation.3">
                  <p:embed/>
                </p:oleObj>
              </mc:Choice>
              <mc:Fallback>
                <p:oleObj name="Equation" r:id="rId4" imgW="342720" imgH="228600" progId="Equation.3">
                  <p:embed/>
                  <p:pic>
                    <p:nvPicPr>
                      <p:cNvPr id="0" name="Object 4"/>
                      <p:cNvPicPr>
                        <a:picLocks noChangeAspect="1" noChangeArrowheads="1"/>
                      </p:cNvPicPr>
                      <p:nvPr/>
                    </p:nvPicPr>
                    <p:blipFill>
                      <a:blip r:embed="rId5"/>
                      <a:srcRect/>
                      <a:stretch>
                        <a:fillRect/>
                      </a:stretch>
                    </p:blipFill>
                    <p:spPr bwMode="auto">
                      <a:xfrm>
                        <a:off x="2971800" y="4876800"/>
                        <a:ext cx="987425" cy="657225"/>
                      </a:xfrm>
                      <a:prstGeom prst="rect">
                        <a:avLst/>
                      </a:prstGeom>
                      <a:solidFill>
                        <a:schemeClr val="bg2"/>
                      </a:solidFill>
                      <a:ln>
                        <a:noFill/>
                      </a:ln>
                      <a:effectLst/>
                    </p:spPr>
                  </p:pic>
                </p:oleObj>
              </mc:Fallback>
            </mc:AlternateContent>
          </a:graphicData>
        </a:graphic>
      </p:graphicFrame>
      <p:sp>
        <p:nvSpPr>
          <p:cNvPr id="9" name="TextBox 8"/>
          <p:cNvSpPr txBox="1"/>
          <p:nvPr/>
        </p:nvSpPr>
        <p:spPr>
          <a:xfrm>
            <a:off x="5486400" y="4840069"/>
            <a:ext cx="978153" cy="646331"/>
          </a:xfrm>
          <a:prstGeom prst="rect">
            <a:avLst/>
          </a:prstGeom>
          <a:solidFill>
            <a:schemeClr val="bg2"/>
          </a:solidFill>
        </p:spPr>
        <p:txBody>
          <a:bodyPr wrap="none" rtlCol="0">
            <a:spAutoFit/>
          </a:bodyPr>
          <a:lstStyle/>
          <a:p>
            <a:r>
              <a:rPr lang="en-US" dirty="0" smtClean="0"/>
              <a:t>               </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921111937"/>
              </p:ext>
            </p:extLst>
          </p:nvPr>
        </p:nvGraphicFramePr>
        <p:xfrm>
          <a:off x="5489575" y="4884738"/>
          <a:ext cx="1163638" cy="601662"/>
        </p:xfrm>
        <a:graphic>
          <a:graphicData uri="http://schemas.openxmlformats.org/presentationml/2006/ole">
            <mc:AlternateContent xmlns:mc="http://schemas.openxmlformats.org/markup-compatibility/2006">
              <mc:Choice xmlns:v="urn:schemas-microsoft-com:vml" Requires="v">
                <p:oleObj spid="_x0000_s68635" name="Equation" r:id="rId6" imgW="457200" imgH="228600" progId="Equation.3">
                  <p:embed/>
                </p:oleObj>
              </mc:Choice>
              <mc:Fallback>
                <p:oleObj name="Equation" r:id="rId6" imgW="457200" imgH="228600" progId="Equation.3">
                  <p:embed/>
                  <p:pic>
                    <p:nvPicPr>
                      <p:cNvPr id="0" name="Object 5"/>
                      <p:cNvPicPr>
                        <a:picLocks noChangeAspect="1" noChangeArrowheads="1"/>
                      </p:cNvPicPr>
                      <p:nvPr/>
                    </p:nvPicPr>
                    <p:blipFill>
                      <a:blip r:embed="rId7"/>
                      <a:srcRect/>
                      <a:stretch>
                        <a:fillRect/>
                      </a:stretch>
                    </p:blipFill>
                    <p:spPr bwMode="auto">
                      <a:xfrm>
                        <a:off x="5489575" y="4884738"/>
                        <a:ext cx="1163638" cy="601662"/>
                      </a:xfrm>
                      <a:prstGeom prst="rect">
                        <a:avLst/>
                      </a:prstGeom>
                      <a:solidFill>
                        <a:schemeClr val="bg2"/>
                      </a:solidFill>
                      <a:ln>
                        <a:noFill/>
                      </a:ln>
                      <a:effectLst/>
                    </p:spPr>
                  </p:pic>
                </p:oleObj>
              </mc:Fallback>
            </mc:AlternateContent>
          </a:graphicData>
        </a:graphic>
      </p:graphicFrame>
      <p:cxnSp>
        <p:nvCxnSpPr>
          <p:cNvPr id="7" name="Straight Arrow Connector 6"/>
          <p:cNvCxnSpPr/>
          <p:nvPr/>
        </p:nvCxnSpPr>
        <p:spPr>
          <a:xfrm flipH="1">
            <a:off x="2438400" y="5199965"/>
            <a:ext cx="533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flipV="1">
            <a:off x="6705600" y="5199965"/>
            <a:ext cx="457200"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Parameter Re-estimation</a:t>
            </a:r>
          </a:p>
        </p:txBody>
      </p:sp>
      <p:sp>
        <p:nvSpPr>
          <p:cNvPr id="55299" name="Rectangle 3"/>
          <p:cNvSpPr>
            <a:spLocks noGrp="1" noChangeArrowheads="1"/>
          </p:cNvSpPr>
          <p:nvPr>
            <p:ph idx="1"/>
          </p:nvPr>
        </p:nvSpPr>
        <p:spPr>
          <a:xfrm>
            <a:off x="381000" y="1981200"/>
            <a:ext cx="8458200" cy="4114800"/>
          </a:xfrm>
        </p:spPr>
        <p:txBody>
          <a:bodyPr/>
          <a:lstStyle/>
          <a:p>
            <a:pPr eaLnBrk="1" hangingPunct="1"/>
            <a:r>
              <a:rPr lang="en-US" sz="2800" smtClean="0"/>
              <a:t>Three parameters need to be re-estimated:</a:t>
            </a:r>
          </a:p>
          <a:p>
            <a:pPr lvl="1" eaLnBrk="1" hangingPunct="1"/>
            <a:r>
              <a:rPr lang="en-US" sz="2400" smtClean="0"/>
              <a:t>The probabilities of the initial states </a:t>
            </a:r>
          </a:p>
          <a:p>
            <a:pPr lvl="1" eaLnBrk="1" hangingPunct="1"/>
            <a:r>
              <a:rPr lang="en-US" sz="2400" smtClean="0"/>
              <a:t>Transition probabilities between states: a</a:t>
            </a:r>
            <a:r>
              <a:rPr lang="en-US" sz="2400" baseline="-25000" smtClean="0"/>
              <a:t>i,j</a:t>
            </a:r>
            <a:endParaRPr lang="en-US" sz="2400" smtClean="0"/>
          </a:p>
          <a:p>
            <a:pPr lvl="1" eaLnBrk="1" hangingPunct="1"/>
            <a:r>
              <a:rPr lang="en-US" sz="2400" smtClean="0"/>
              <a:t>Probabilities of output (o</a:t>
            </a:r>
            <a:r>
              <a:rPr lang="en-US" sz="2400" baseline="-25000" smtClean="0"/>
              <a:t>t</a:t>
            </a:r>
            <a:r>
              <a:rPr lang="en-US" sz="2400" smtClean="0"/>
              <a:t>) from state i:  b</a:t>
            </a:r>
            <a:r>
              <a:rPr lang="en-US" sz="2400" baseline="-25000" smtClean="0"/>
              <a:t>i</a:t>
            </a:r>
            <a:r>
              <a:rPr lang="en-US" sz="2400" smtClean="0"/>
              <a:t>(o</a:t>
            </a:r>
            <a:r>
              <a:rPr lang="en-US" sz="2400" baseline="-25000" smtClean="0"/>
              <a:t>t</a:t>
            </a:r>
            <a:r>
              <a:rPr lang="en-US" sz="2400" smtClean="0"/>
              <a:t>)</a:t>
            </a:r>
          </a:p>
          <a:p>
            <a:pPr eaLnBrk="1" hangingPunct="1"/>
            <a:r>
              <a:rPr lang="en-US" sz="2800" smtClean="0"/>
              <a:t>The forward-backward (Baum-Welch) maximum likely estimation (MLE) is a hill climbing algorithm </a:t>
            </a:r>
          </a:p>
          <a:p>
            <a:pPr lvl="1" eaLnBrk="1" hangingPunct="1"/>
            <a:r>
              <a:rPr lang="en-US" sz="2400" smtClean="0"/>
              <a:t>Iteratively re-estimate parameters</a:t>
            </a:r>
          </a:p>
          <a:p>
            <a:pPr lvl="1" eaLnBrk="1" hangingPunct="1"/>
            <a:r>
              <a:rPr lang="en-US" sz="2400" smtClean="0"/>
              <a:t>Improves probability that an observation matches data until the algorithm converges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24"/>
          <p:cNvSpPr>
            <a:spLocks noGrp="1"/>
          </p:cNvSpPr>
          <p:nvPr>
            <p:ph type="ftr" sz="quarter" idx="11"/>
          </p:nvPr>
        </p:nvSpPr>
        <p:spPr>
          <a:xfrm>
            <a:off x="381000" y="6248400"/>
            <a:ext cx="2895600" cy="457200"/>
          </a:xfrm>
        </p:spPr>
        <p:txBody>
          <a:bodyPr/>
          <a:lstStyle/>
          <a:p>
            <a:r>
              <a:rPr lang="en-US" altLang="en-US" dirty="0"/>
              <a:t>LML Speech Recognition 2008</a:t>
            </a:r>
          </a:p>
        </p:txBody>
      </p:sp>
      <p:sp>
        <p:nvSpPr>
          <p:cNvPr id="26" name="Slide Number Placeholder 25"/>
          <p:cNvSpPr>
            <a:spLocks noGrp="1"/>
          </p:cNvSpPr>
          <p:nvPr>
            <p:ph type="sldNum" sz="quarter" idx="12"/>
          </p:nvPr>
        </p:nvSpPr>
        <p:spPr/>
        <p:txBody>
          <a:bodyPr/>
          <a:lstStyle/>
          <a:p>
            <a:fld id="{AC20060A-A320-4C67-9CE4-30CDD613CB9E}" type="slidenum">
              <a:rPr lang="en-US" altLang="en-US"/>
              <a:pPr/>
              <a:t>3</a:t>
            </a:fld>
            <a:endParaRPr lang="en-US" altLang="en-US"/>
          </a:p>
        </p:txBody>
      </p:sp>
      <p:sp>
        <p:nvSpPr>
          <p:cNvPr id="259074" name="Text Box 2"/>
          <p:cNvSpPr txBox="1">
            <a:spLocks noChangeArrowheads="1"/>
          </p:cNvSpPr>
          <p:nvPr/>
        </p:nvSpPr>
        <p:spPr bwMode="auto">
          <a:xfrm>
            <a:off x="4648200" y="990600"/>
            <a:ext cx="431165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buFontTx/>
              <a:buChar char="•"/>
            </a:pPr>
            <a:r>
              <a:rPr lang="en-US" altLang="en-US" dirty="0"/>
              <a:t>Closed-loop data-driven modeling </a:t>
            </a:r>
            <a:r>
              <a:rPr lang="en-US" altLang="en-US" dirty="0" smtClean="0"/>
              <a:t>supervised training from </a:t>
            </a:r>
            <a:r>
              <a:rPr lang="en-US" altLang="en-US" dirty="0"/>
              <a:t>a word-level  transcription.</a:t>
            </a:r>
          </a:p>
          <a:p>
            <a:pPr>
              <a:lnSpc>
                <a:spcPct val="50000"/>
              </a:lnSpc>
            </a:pPr>
            <a:endParaRPr lang="en-US" altLang="en-US" dirty="0"/>
          </a:p>
          <a:p>
            <a:pPr>
              <a:buFontTx/>
              <a:buChar char="•"/>
            </a:pPr>
            <a:r>
              <a:rPr lang="en-US" altLang="en-US" dirty="0"/>
              <a:t>The expectation/maximization (EM)    algorithm is used to improve our    parameter estimates. </a:t>
            </a:r>
          </a:p>
          <a:p>
            <a:pPr>
              <a:lnSpc>
                <a:spcPct val="50000"/>
              </a:lnSpc>
            </a:pPr>
            <a:endParaRPr lang="en-US" altLang="en-US" dirty="0"/>
          </a:p>
          <a:p>
            <a:pPr>
              <a:buFontTx/>
              <a:buChar char="•"/>
            </a:pPr>
            <a:r>
              <a:rPr lang="en-US" altLang="en-US" dirty="0"/>
              <a:t>Computationally efficient training    algorithms (Forward-Backward)    have been crucial.</a:t>
            </a:r>
          </a:p>
          <a:p>
            <a:pPr>
              <a:lnSpc>
                <a:spcPct val="50000"/>
              </a:lnSpc>
            </a:pPr>
            <a:endParaRPr lang="en-US" altLang="en-US" dirty="0"/>
          </a:p>
          <a:p>
            <a:pPr>
              <a:buFontTx/>
              <a:buChar char="•"/>
            </a:pPr>
            <a:r>
              <a:rPr lang="en-US" altLang="en-US" dirty="0"/>
              <a:t>Batch mode parameter updates are typically preferred.</a:t>
            </a:r>
          </a:p>
          <a:p>
            <a:pPr>
              <a:lnSpc>
                <a:spcPct val="50000"/>
              </a:lnSpc>
            </a:pPr>
            <a:endParaRPr lang="en-US" altLang="en-US" dirty="0"/>
          </a:p>
          <a:p>
            <a:pPr>
              <a:buFontTx/>
              <a:buChar char="•"/>
            </a:pPr>
            <a:r>
              <a:rPr lang="en-US" altLang="en-US" dirty="0"/>
              <a:t>Decision trees are used to optimize   parameter-sharing, system   complexity, and the use of additional   linguistic knowledge</a:t>
            </a:r>
            <a:r>
              <a:rPr lang="en-US" altLang="en-US" dirty="0" smtClean="0"/>
              <a:t>.</a:t>
            </a:r>
            <a:br>
              <a:rPr lang="en-US" altLang="en-US" dirty="0" smtClean="0"/>
            </a:br>
            <a:endParaRPr lang="en-US" altLang="en-US" sz="800" dirty="0" smtClean="0"/>
          </a:p>
          <a:p>
            <a:pPr>
              <a:buFontTx/>
              <a:buChar char="•"/>
            </a:pPr>
            <a:r>
              <a:rPr lang="en-US" altLang="en-US" dirty="0" smtClean="0"/>
              <a:t>Discover the number of hidden states needed to model a word</a:t>
            </a:r>
            <a:endParaRPr lang="en-US" altLang="en-US" dirty="0"/>
          </a:p>
        </p:txBody>
      </p:sp>
      <p:sp>
        <p:nvSpPr>
          <p:cNvPr id="259075" name="AutoShape 3"/>
          <p:cNvSpPr>
            <a:spLocks noChangeArrowheads="1"/>
          </p:cNvSpPr>
          <p:nvPr/>
        </p:nvSpPr>
        <p:spPr bwMode="auto">
          <a:xfrm>
            <a:off x="438150" y="1187450"/>
            <a:ext cx="3676650" cy="4883150"/>
          </a:xfrm>
          <a:prstGeom prst="roundRect">
            <a:avLst>
              <a:gd name="adj" fmla="val 16667"/>
            </a:avLst>
          </a:prstGeom>
          <a:solidFill>
            <a:schemeClr val="bg1"/>
          </a:solidFill>
          <a:ln w="12700">
            <a:solidFill>
              <a:schemeClr val="tx1"/>
            </a:solidFill>
            <a:round/>
            <a:headEnd type="none" w="sm" len="sm"/>
            <a:tailEnd type="none" w="sm" len="sm"/>
          </a:ln>
          <a:effectLst>
            <a:outerShdw dist="107763" dir="2700000" algn="ctr" rotWithShape="0">
              <a:schemeClr val="bg2"/>
            </a:outerShdw>
          </a:effectLst>
        </p:spPr>
        <p:txBody>
          <a:bodyPr wrap="none" anchor="ctr"/>
          <a:lstStyle/>
          <a:p>
            <a:endParaRPr lang="en-US"/>
          </a:p>
        </p:txBody>
      </p:sp>
      <p:sp>
        <p:nvSpPr>
          <p:cNvPr id="259076" name="Rectangle 4"/>
          <p:cNvSpPr>
            <a:spLocks noChangeArrowheads="1"/>
          </p:cNvSpPr>
          <p:nvPr/>
        </p:nvSpPr>
        <p:spPr bwMode="auto">
          <a:xfrm>
            <a:off x="533400" y="0"/>
            <a:ext cx="8153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defRPr sz="4400">
                <a:solidFill>
                  <a:schemeClr val="tx2"/>
                </a:solidFill>
                <a:effectLst>
                  <a:outerShdw blurRad="38100" dist="38100" dir="2700000" algn="tl">
                    <a:srgbClr val="000000"/>
                  </a:outerShdw>
                </a:effectLst>
                <a:latin typeface="Arial" charset="0"/>
              </a:defRPr>
            </a:lvl1pPr>
            <a:lvl2pPr algn="ctr">
              <a:defRPr sz="4400">
                <a:solidFill>
                  <a:schemeClr val="tx2"/>
                </a:solidFill>
                <a:effectLst>
                  <a:outerShdw blurRad="38100" dist="38100" dir="2700000" algn="tl">
                    <a:srgbClr val="000000"/>
                  </a:outerShdw>
                </a:effectLst>
                <a:latin typeface="Arial" charset="0"/>
              </a:defRPr>
            </a:lvl2pPr>
            <a:lvl3pPr algn="ctr">
              <a:defRPr sz="4400">
                <a:solidFill>
                  <a:schemeClr val="tx2"/>
                </a:solidFill>
                <a:effectLst>
                  <a:outerShdw blurRad="38100" dist="38100" dir="2700000" algn="tl">
                    <a:srgbClr val="000000"/>
                  </a:outerShdw>
                </a:effectLst>
                <a:latin typeface="Arial" charset="0"/>
              </a:defRPr>
            </a:lvl3pPr>
            <a:lvl4pPr algn="ctr">
              <a:defRPr sz="4400">
                <a:solidFill>
                  <a:schemeClr val="tx2"/>
                </a:solidFill>
                <a:effectLst>
                  <a:outerShdw blurRad="38100" dist="38100" dir="2700000" algn="tl">
                    <a:srgbClr val="000000"/>
                  </a:outerShdw>
                </a:effectLst>
                <a:latin typeface="Arial" charset="0"/>
              </a:defRPr>
            </a:lvl4pPr>
            <a:lvl5pPr algn="ctr">
              <a:defRPr sz="4400">
                <a:solidFill>
                  <a:schemeClr val="tx2"/>
                </a:solidFill>
                <a:effectLst>
                  <a:outerShdw blurRad="38100" dist="38100" dir="2700000" algn="tl">
                    <a:srgbClr val="000000"/>
                  </a:outerShdw>
                </a:effectLst>
                <a:latin typeface="Arial"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r>
              <a:rPr lang="en-US" altLang="en-US" sz="3200"/>
              <a:t>Acoustic Modeling: </a:t>
            </a:r>
            <a:r>
              <a:rPr lang="en-US" altLang="en-US" sz="3200">
                <a:solidFill>
                  <a:srgbClr val="FFCC66"/>
                </a:solidFill>
              </a:rPr>
              <a:t>Parameter Estimation</a:t>
            </a:r>
          </a:p>
        </p:txBody>
      </p:sp>
      <p:grpSp>
        <p:nvGrpSpPr>
          <p:cNvPr id="259077" name="Group 5"/>
          <p:cNvGrpSpPr>
            <a:grpSpLocks/>
          </p:cNvGrpSpPr>
          <p:nvPr/>
        </p:nvGrpSpPr>
        <p:grpSpPr bwMode="auto">
          <a:xfrm>
            <a:off x="682625" y="1376363"/>
            <a:ext cx="3157538" cy="600075"/>
            <a:chOff x="3190" y="891"/>
            <a:chExt cx="1989" cy="378"/>
          </a:xfrm>
        </p:grpSpPr>
        <p:sp>
          <p:nvSpPr>
            <p:cNvPr id="259078" name="Text Box 6"/>
            <p:cNvSpPr txBox="1">
              <a:spLocks noChangeArrowheads="1"/>
            </p:cNvSpPr>
            <p:nvPr/>
          </p:nvSpPr>
          <p:spPr bwMode="auto">
            <a:xfrm>
              <a:off x="3190" y="1003"/>
              <a:ext cx="91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altLang="en-US" sz="1600"/>
                <a:t>  Initialization</a:t>
              </a:r>
            </a:p>
          </p:txBody>
        </p:sp>
        <p:pic>
          <p:nvPicPr>
            <p:cNvPr id="259079" name="Picture 7" descr="parameter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7" y="891"/>
              <a:ext cx="1062" cy="3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9080" name="Group 8"/>
          <p:cNvGrpSpPr>
            <a:grpSpLocks/>
          </p:cNvGrpSpPr>
          <p:nvPr/>
        </p:nvGrpSpPr>
        <p:grpSpPr bwMode="auto">
          <a:xfrm>
            <a:off x="682625" y="2022475"/>
            <a:ext cx="3122613" cy="908050"/>
            <a:chOff x="3190" y="1298"/>
            <a:chExt cx="1967" cy="572"/>
          </a:xfrm>
        </p:grpSpPr>
        <p:sp>
          <p:nvSpPr>
            <p:cNvPr id="259081" name="Text Box 9"/>
            <p:cNvSpPr txBox="1">
              <a:spLocks noChangeArrowheads="1"/>
            </p:cNvSpPr>
            <p:nvPr/>
          </p:nvSpPr>
          <p:spPr bwMode="auto">
            <a:xfrm>
              <a:off x="3190" y="1350"/>
              <a:ext cx="821"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en-US" sz="1600"/>
                <a:t>  Single </a:t>
              </a:r>
            </a:p>
            <a:p>
              <a:r>
                <a:rPr lang="en-US" altLang="en-US" sz="1600"/>
                <a:t>   Gaussian</a:t>
              </a:r>
            </a:p>
            <a:p>
              <a:r>
                <a:rPr lang="en-US" altLang="en-US" sz="1600"/>
                <a:t>   Estimation</a:t>
              </a:r>
            </a:p>
          </p:txBody>
        </p:sp>
        <p:pic>
          <p:nvPicPr>
            <p:cNvPr id="259082" name="Picture 10" descr="parameter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5" y="1298"/>
              <a:ext cx="1002" cy="4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9083" name="Group 11"/>
          <p:cNvGrpSpPr>
            <a:grpSpLocks/>
          </p:cNvGrpSpPr>
          <p:nvPr/>
        </p:nvGrpSpPr>
        <p:grpSpPr bwMode="auto">
          <a:xfrm>
            <a:off x="682625" y="2860675"/>
            <a:ext cx="3173413" cy="628650"/>
            <a:chOff x="3190" y="1826"/>
            <a:chExt cx="1999" cy="396"/>
          </a:xfrm>
        </p:grpSpPr>
        <p:sp>
          <p:nvSpPr>
            <p:cNvPr id="259084" name="Text Box 12"/>
            <p:cNvSpPr txBox="1">
              <a:spLocks noChangeArrowheads="1"/>
            </p:cNvSpPr>
            <p:nvPr/>
          </p:nvSpPr>
          <p:spPr bwMode="auto">
            <a:xfrm>
              <a:off x="3190" y="1998"/>
              <a:ext cx="8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en-US" sz="1600"/>
                <a:t>  2-Way Split</a:t>
              </a:r>
            </a:p>
          </p:txBody>
        </p:sp>
        <p:pic>
          <p:nvPicPr>
            <p:cNvPr id="259085" name="Picture 13" descr="parameters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7" y="1826"/>
              <a:ext cx="1002" cy="3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9086" name="Group 14"/>
          <p:cNvGrpSpPr>
            <a:grpSpLocks/>
          </p:cNvGrpSpPr>
          <p:nvPr/>
        </p:nvGrpSpPr>
        <p:grpSpPr bwMode="auto">
          <a:xfrm>
            <a:off x="682625" y="3487738"/>
            <a:ext cx="3173413" cy="992187"/>
            <a:chOff x="3190" y="2221"/>
            <a:chExt cx="1999" cy="625"/>
          </a:xfrm>
        </p:grpSpPr>
        <p:sp>
          <p:nvSpPr>
            <p:cNvPr id="259087" name="Text Box 15"/>
            <p:cNvSpPr txBox="1">
              <a:spLocks noChangeArrowheads="1"/>
            </p:cNvSpPr>
            <p:nvPr/>
          </p:nvSpPr>
          <p:spPr bwMode="auto">
            <a:xfrm>
              <a:off x="3190" y="2326"/>
              <a:ext cx="970"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en-US" sz="1600"/>
                <a:t>  Mixture </a:t>
              </a:r>
            </a:p>
            <a:p>
              <a:r>
                <a:rPr lang="en-US" altLang="en-US" sz="1600"/>
                <a:t>   Distribution</a:t>
              </a:r>
            </a:p>
            <a:p>
              <a:r>
                <a:rPr lang="en-US" altLang="en-US" sz="1600"/>
                <a:t>   Reestimation</a:t>
              </a:r>
            </a:p>
          </p:txBody>
        </p:sp>
        <p:pic>
          <p:nvPicPr>
            <p:cNvPr id="259088" name="Picture 16" descr="parameters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7" y="2221"/>
              <a:ext cx="1002" cy="4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9089" name="Group 17"/>
          <p:cNvGrpSpPr>
            <a:grpSpLocks/>
          </p:cNvGrpSpPr>
          <p:nvPr/>
        </p:nvGrpSpPr>
        <p:grpSpPr bwMode="auto">
          <a:xfrm>
            <a:off x="682625" y="4292600"/>
            <a:ext cx="3173413" cy="762000"/>
            <a:chOff x="3190" y="2728"/>
            <a:chExt cx="1999" cy="480"/>
          </a:xfrm>
        </p:grpSpPr>
        <p:sp>
          <p:nvSpPr>
            <p:cNvPr id="259090" name="Text Box 18"/>
            <p:cNvSpPr txBox="1">
              <a:spLocks noChangeArrowheads="1"/>
            </p:cNvSpPr>
            <p:nvPr/>
          </p:nvSpPr>
          <p:spPr bwMode="auto">
            <a:xfrm>
              <a:off x="3190" y="2966"/>
              <a:ext cx="8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en-US" sz="1600"/>
                <a:t>  4-Way Split</a:t>
              </a:r>
            </a:p>
          </p:txBody>
        </p:sp>
        <p:pic>
          <p:nvPicPr>
            <p:cNvPr id="259091" name="Picture 19" descr="parameters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87" y="2728"/>
              <a:ext cx="1002" cy="4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9092" name="Group 20"/>
          <p:cNvGrpSpPr>
            <a:grpSpLocks/>
          </p:cNvGrpSpPr>
          <p:nvPr/>
        </p:nvGrpSpPr>
        <p:grpSpPr bwMode="auto">
          <a:xfrm>
            <a:off x="682625" y="5054600"/>
            <a:ext cx="3173413" cy="792163"/>
            <a:chOff x="3190" y="3208"/>
            <a:chExt cx="1999" cy="499"/>
          </a:xfrm>
        </p:grpSpPr>
        <p:sp>
          <p:nvSpPr>
            <p:cNvPr id="259093" name="Text Box 21"/>
            <p:cNvSpPr txBox="1">
              <a:spLocks noChangeArrowheads="1"/>
            </p:cNvSpPr>
            <p:nvPr/>
          </p:nvSpPr>
          <p:spPr bwMode="auto">
            <a:xfrm>
              <a:off x="3190" y="3310"/>
              <a:ext cx="97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en-US" sz="1600"/>
                <a:t>  Reestimation</a:t>
              </a:r>
            </a:p>
          </p:txBody>
        </p:sp>
        <p:sp>
          <p:nvSpPr>
            <p:cNvPr id="259094" name="Text Box 22"/>
            <p:cNvSpPr txBox="1">
              <a:spLocks noChangeArrowheads="1"/>
            </p:cNvSpPr>
            <p:nvPr/>
          </p:nvSpPr>
          <p:spPr bwMode="auto">
            <a:xfrm>
              <a:off x="3318" y="3495"/>
              <a:ext cx="25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latin typeface="Times New Roman" pitchFamily="18" charset="0"/>
                </a:rPr>
                <a:t>•••</a:t>
              </a:r>
            </a:p>
          </p:txBody>
        </p:sp>
        <p:pic>
          <p:nvPicPr>
            <p:cNvPr id="259095" name="Picture 23" descr="parameters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87" y="3208"/>
              <a:ext cx="1002" cy="4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096643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590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5908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5908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5908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25908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25909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59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4"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Expectation Maximization (EM)</a:t>
            </a:r>
          </a:p>
        </p:txBody>
      </p:sp>
      <p:sp>
        <p:nvSpPr>
          <p:cNvPr id="56323" name="Rectangle 3"/>
          <p:cNvSpPr>
            <a:spLocks noGrp="1" noChangeArrowheads="1"/>
          </p:cNvSpPr>
          <p:nvPr>
            <p:ph idx="1"/>
          </p:nvPr>
        </p:nvSpPr>
        <p:spPr/>
        <p:txBody>
          <a:bodyPr/>
          <a:lstStyle/>
          <a:p>
            <a:pPr eaLnBrk="1" hangingPunct="1"/>
            <a:r>
              <a:rPr lang="en-US" smtClean="0"/>
              <a:t>The forward-backward algorithm is an instance of the more general EM algorithm</a:t>
            </a:r>
          </a:p>
          <a:p>
            <a:pPr lvl="1" eaLnBrk="1" hangingPunct="1"/>
            <a:r>
              <a:rPr lang="en-US" smtClean="0"/>
              <a:t>The E Step: Compute the forward and backward probabilities for a give model</a:t>
            </a:r>
            <a:br>
              <a:rPr lang="en-US" smtClean="0"/>
            </a:br>
            <a:endParaRPr lang="en-US" smtClean="0"/>
          </a:p>
          <a:p>
            <a:pPr lvl="1" eaLnBrk="1" hangingPunct="1"/>
            <a:r>
              <a:rPr lang="en-US" smtClean="0"/>
              <a:t>The M Step: Re-estimate the model parameters </a:t>
            </a:r>
            <a:br>
              <a:rPr lang="en-US" smtClean="0"/>
            </a:br>
            <a:endParaRPr lang="en-US" smtClean="0"/>
          </a:p>
          <a:p>
            <a:pPr lvl="1" eaLnBrk="1" hangingPunct="1"/>
            <a:r>
              <a:rPr lang="en-US" smtClean="0"/>
              <a:t>Continue until the calculations converge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152400"/>
            <a:ext cx="8229600" cy="715963"/>
          </a:xfrm>
        </p:spPr>
        <p:txBody>
          <a:bodyPr/>
          <a:lstStyle/>
          <a:p>
            <a:r>
              <a:rPr lang="en-US" smtClean="0"/>
              <a:t>Re-estimation of State Changes</a:t>
            </a:r>
          </a:p>
        </p:txBody>
      </p:sp>
      <p:sp>
        <p:nvSpPr>
          <p:cNvPr id="57347" name="Content Placeholder 2"/>
          <p:cNvSpPr>
            <a:spLocks noGrp="1"/>
          </p:cNvSpPr>
          <p:nvPr>
            <p:ph idx="1"/>
          </p:nvPr>
        </p:nvSpPr>
        <p:spPr>
          <a:xfrm>
            <a:off x="762000" y="2438400"/>
            <a:ext cx="8229600" cy="838200"/>
          </a:xfrm>
        </p:spPr>
        <p:txBody>
          <a:bodyPr>
            <a:normAutofit/>
          </a:bodyPr>
          <a:lstStyle/>
          <a:p>
            <a:pPr marL="0" indent="0">
              <a:buFontTx/>
              <a:buNone/>
            </a:pPr>
            <a:r>
              <a:rPr lang="en-US" sz="2400" dirty="0" smtClean="0"/>
              <a:t>Sum </a:t>
            </a:r>
            <a:r>
              <a:rPr lang="en-US" sz="2400" dirty="0" smtClean="0"/>
              <a:t>transitions from state, </a:t>
            </a:r>
            <a:r>
              <a:rPr lang="en-US" sz="2400" dirty="0" err="1" smtClean="0"/>
              <a:t>i</a:t>
            </a:r>
            <a:r>
              <a:rPr lang="en-US" sz="2400" dirty="0" smtClean="0"/>
              <a:t>, to state, j, divided by transitions out of state </a:t>
            </a:r>
            <a:r>
              <a:rPr lang="en-US" sz="2400" dirty="0" err="1" smtClean="0"/>
              <a:t>i</a:t>
            </a:r>
            <a:endParaRPr lang="en-US" sz="2400" baseline="-25000" dirty="0" smtClean="0"/>
          </a:p>
          <a:p>
            <a:pPr lvl="1"/>
            <a:endParaRPr lang="en-US" sz="2400" baseline="-25000" dirty="0" smtClean="0"/>
          </a:p>
          <a:p>
            <a:pPr lvl="1"/>
            <a:endParaRPr lang="en-US" sz="2400" baseline="-25000" dirty="0" smtClean="0"/>
          </a:p>
          <a:p>
            <a:pPr lvl="1"/>
            <a:endParaRPr lang="en-US" sz="2400" baseline="-25000" dirty="0" smtClean="0"/>
          </a:p>
          <a:p>
            <a:pPr lvl="1"/>
            <a:endParaRPr lang="en-US" sz="2400" baseline="-25000" dirty="0" smtClean="0"/>
          </a:p>
        </p:txBody>
      </p:sp>
      <p:grpSp>
        <p:nvGrpSpPr>
          <p:cNvPr id="57348" name="Group 11"/>
          <p:cNvGrpSpPr>
            <a:grpSpLocks/>
          </p:cNvGrpSpPr>
          <p:nvPr/>
        </p:nvGrpSpPr>
        <p:grpSpPr bwMode="auto">
          <a:xfrm>
            <a:off x="1447800" y="1304925"/>
            <a:ext cx="5486400" cy="1209392"/>
            <a:chOff x="1905000" y="2743200"/>
            <a:chExt cx="5486400" cy="1208737"/>
          </a:xfrm>
        </p:grpSpPr>
        <p:sp>
          <p:nvSpPr>
            <p:cNvPr id="57357" name="TextBox 3"/>
            <p:cNvSpPr txBox="1">
              <a:spLocks noChangeArrowheads="1"/>
            </p:cNvSpPr>
            <p:nvPr/>
          </p:nvSpPr>
          <p:spPr bwMode="auto">
            <a:xfrm>
              <a:off x="1905000" y="2743200"/>
              <a:ext cx="5486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l-GR" sz="2800" dirty="0">
                  <a:solidFill>
                    <a:srgbClr val="000000"/>
                  </a:solidFill>
                  <a:latin typeface="Arial" pitchFamily="34" charset="0"/>
                </a:rPr>
                <a:t>α</a:t>
              </a:r>
              <a:r>
                <a:rPr lang="en-US" sz="2800" dirty="0">
                  <a:solidFill>
                    <a:srgbClr val="000000"/>
                  </a:solidFill>
                  <a:latin typeface="Arial" pitchFamily="34" charset="0"/>
                </a:rPr>
                <a:t>’</a:t>
              </a:r>
              <a:r>
                <a:rPr lang="en-US" sz="2800" baseline="-25000" dirty="0" err="1">
                  <a:solidFill>
                    <a:srgbClr val="000000"/>
                  </a:solidFill>
                  <a:latin typeface="Arial" pitchFamily="34" charset="0"/>
                </a:rPr>
                <a:t>ij</a:t>
              </a:r>
              <a:r>
                <a:rPr lang="en-US" sz="2800" baseline="-25000" dirty="0">
                  <a:solidFill>
                    <a:srgbClr val="000000"/>
                  </a:solidFill>
                  <a:latin typeface="Arial" pitchFamily="34" charset="0"/>
                </a:rPr>
                <a:t> </a:t>
              </a:r>
              <a:r>
                <a:rPr lang="en-US" sz="2800" dirty="0">
                  <a:solidFill>
                    <a:srgbClr val="000000"/>
                  </a:solidFill>
                  <a:latin typeface="Arial" pitchFamily="34" charset="0"/>
                </a:rPr>
                <a:t>= ∑</a:t>
              </a:r>
              <a:r>
                <a:rPr lang="en-US" sz="2800" baseline="-25000" dirty="0">
                  <a:solidFill>
                    <a:srgbClr val="000000"/>
                  </a:solidFill>
                  <a:latin typeface="Arial" pitchFamily="34" charset="0"/>
                </a:rPr>
                <a:t>t=1,T </a:t>
              </a:r>
              <a:r>
                <a:rPr lang="el-GR" sz="2800" dirty="0" smtClean="0">
                  <a:solidFill>
                    <a:srgbClr val="000000"/>
                  </a:solidFill>
                  <a:latin typeface="Arial" pitchFamily="34" charset="0"/>
                </a:rPr>
                <a:t>α</a:t>
              </a:r>
              <a:r>
                <a:rPr lang="en-US" sz="2800" baseline="-25000" dirty="0" smtClean="0">
                  <a:solidFill>
                    <a:srgbClr val="000000"/>
                  </a:solidFill>
                  <a:latin typeface="Arial" pitchFamily="34" charset="0"/>
                </a:rPr>
                <a:t>t</a:t>
              </a:r>
              <a:r>
                <a:rPr lang="en-US" sz="2800" dirty="0" smtClean="0">
                  <a:solidFill>
                    <a:srgbClr val="000000"/>
                  </a:solidFill>
                  <a:latin typeface="Arial" pitchFamily="34" charset="0"/>
                </a:rPr>
                <a:t>(</a:t>
              </a:r>
              <a:r>
                <a:rPr lang="en-US" sz="2800" dirty="0" err="1" smtClean="0">
                  <a:solidFill>
                    <a:srgbClr val="000000"/>
                  </a:solidFill>
                  <a:latin typeface="Arial" pitchFamily="34" charset="0"/>
                </a:rPr>
                <a:t>i</a:t>
              </a:r>
              <a:r>
                <a:rPr lang="en-US" sz="2800" dirty="0" smtClean="0">
                  <a:solidFill>
                    <a:srgbClr val="000000"/>
                  </a:solidFill>
                  <a:latin typeface="Arial" pitchFamily="34" charset="0"/>
                </a:rPr>
                <a:t>)</a:t>
              </a:r>
              <a:r>
                <a:rPr lang="el-GR" sz="2800" dirty="0">
                  <a:solidFill>
                    <a:srgbClr val="000000"/>
                  </a:solidFill>
                  <a:latin typeface="Arial" pitchFamily="34" charset="0"/>
                </a:rPr>
                <a:t>α</a:t>
              </a:r>
              <a:r>
                <a:rPr lang="en-US" sz="2800" baseline="-25000" dirty="0" err="1">
                  <a:solidFill>
                    <a:srgbClr val="000000"/>
                  </a:solidFill>
                  <a:latin typeface="Arial" pitchFamily="34" charset="0"/>
                </a:rPr>
                <a:t>ij</a:t>
              </a:r>
              <a:r>
                <a:rPr lang="en-US" sz="2800" dirty="0" err="1">
                  <a:solidFill>
                    <a:srgbClr val="000000"/>
                  </a:solidFill>
                  <a:latin typeface="Arial" pitchFamily="34" charset="0"/>
                </a:rPr>
                <a:t>b</a:t>
              </a:r>
              <a:r>
                <a:rPr lang="en-US" sz="2800" dirty="0">
                  <a:solidFill>
                    <a:srgbClr val="000000"/>
                  </a:solidFill>
                  <a:latin typeface="Arial" pitchFamily="34" charset="0"/>
                </a:rPr>
                <a:t>(o</a:t>
              </a:r>
              <a:r>
                <a:rPr lang="en-US" sz="2800" baseline="-25000" dirty="0">
                  <a:solidFill>
                    <a:srgbClr val="000000"/>
                  </a:solidFill>
                  <a:latin typeface="Arial" pitchFamily="34" charset="0"/>
                </a:rPr>
                <a:t>t+1</a:t>
              </a:r>
              <a:r>
                <a:rPr lang="en-US" sz="2800" dirty="0">
                  <a:solidFill>
                    <a:srgbClr val="000000"/>
                  </a:solidFill>
                  <a:latin typeface="Arial" pitchFamily="34" charset="0"/>
                </a:rPr>
                <a:t>)</a:t>
              </a:r>
              <a:r>
                <a:rPr lang="el-GR" sz="2800" dirty="0">
                  <a:solidFill>
                    <a:srgbClr val="000000"/>
                  </a:solidFill>
                  <a:latin typeface="Arial" pitchFamily="34" charset="0"/>
                </a:rPr>
                <a:t> </a:t>
              </a:r>
              <a:r>
                <a:rPr lang="el-GR" sz="2800" dirty="0" smtClean="0">
                  <a:solidFill>
                    <a:srgbClr val="000000"/>
                  </a:solidFill>
                  <a:latin typeface="Arial" pitchFamily="34" charset="0"/>
                </a:rPr>
                <a:t>β</a:t>
              </a:r>
              <a:r>
                <a:rPr lang="en-US" sz="2800" baseline="-25000" dirty="0" smtClean="0">
                  <a:solidFill>
                    <a:srgbClr val="000000"/>
                  </a:solidFill>
                  <a:latin typeface="Arial" pitchFamily="34" charset="0"/>
                </a:rPr>
                <a:t>t+1</a:t>
              </a:r>
              <a:r>
                <a:rPr lang="en-US" sz="2800" dirty="0" smtClean="0">
                  <a:solidFill>
                    <a:srgbClr val="000000"/>
                  </a:solidFill>
                  <a:latin typeface="Arial" pitchFamily="34" charset="0"/>
                </a:rPr>
                <a:t>(j)</a:t>
              </a:r>
              <a:endParaRPr lang="en-US" sz="2800" baseline="-25000" dirty="0">
                <a:solidFill>
                  <a:srgbClr val="000000"/>
                </a:solidFill>
                <a:latin typeface="Arial" pitchFamily="34" charset="0"/>
              </a:endParaRPr>
            </a:p>
          </p:txBody>
        </p:sp>
        <p:sp>
          <p:nvSpPr>
            <p:cNvPr id="57358" name="TextBox 4"/>
            <p:cNvSpPr txBox="1">
              <a:spLocks noChangeArrowheads="1"/>
            </p:cNvSpPr>
            <p:nvPr/>
          </p:nvSpPr>
          <p:spPr bwMode="auto">
            <a:xfrm>
              <a:off x="3614347" y="3429000"/>
              <a:ext cx="2666627" cy="52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2800" dirty="0">
                  <a:solidFill>
                    <a:srgbClr val="000000"/>
                  </a:solidFill>
                  <a:latin typeface="Arial" pitchFamily="34" charset="0"/>
                </a:rPr>
                <a:t>∑</a:t>
              </a:r>
              <a:r>
                <a:rPr lang="en-US" sz="2800" baseline="-25000" dirty="0" smtClean="0">
                  <a:solidFill>
                    <a:srgbClr val="000000"/>
                  </a:solidFill>
                  <a:latin typeface="Arial" pitchFamily="34" charset="0"/>
                </a:rPr>
                <a:t>t=1,T </a:t>
              </a:r>
              <a:r>
                <a:rPr lang="el-GR" sz="2800" dirty="0" smtClean="0">
                  <a:solidFill>
                    <a:srgbClr val="000000"/>
                  </a:solidFill>
                  <a:latin typeface="Arial" pitchFamily="34" charset="0"/>
                </a:rPr>
                <a:t>α</a:t>
              </a:r>
              <a:r>
                <a:rPr lang="en-US" sz="2800" baseline="-25000" dirty="0" smtClean="0">
                  <a:solidFill>
                    <a:srgbClr val="000000"/>
                  </a:solidFill>
                  <a:latin typeface="Arial" pitchFamily="34" charset="0"/>
                </a:rPr>
                <a:t>t-1</a:t>
              </a:r>
              <a:r>
                <a:rPr lang="en-US" sz="2800" dirty="0" smtClean="0">
                  <a:solidFill>
                    <a:srgbClr val="000000"/>
                  </a:solidFill>
                  <a:latin typeface="Arial" pitchFamily="34" charset="0"/>
                </a:rPr>
                <a:t>(</a:t>
              </a:r>
              <a:r>
                <a:rPr lang="en-US" sz="2800" dirty="0" err="1" smtClean="0">
                  <a:solidFill>
                    <a:srgbClr val="000000"/>
                  </a:solidFill>
                  <a:latin typeface="Arial" pitchFamily="34" charset="0"/>
                </a:rPr>
                <a:t>i</a:t>
              </a:r>
              <a:r>
                <a:rPr lang="en-US" sz="2800" dirty="0" smtClean="0">
                  <a:solidFill>
                    <a:srgbClr val="000000"/>
                  </a:solidFill>
                  <a:latin typeface="Arial" pitchFamily="34" charset="0"/>
                </a:rPr>
                <a:t>)</a:t>
              </a:r>
              <a:r>
                <a:rPr lang="el-GR" sz="2800" dirty="0" smtClean="0">
                  <a:solidFill>
                    <a:srgbClr val="000000"/>
                  </a:solidFill>
                  <a:latin typeface="Arial" pitchFamily="34" charset="0"/>
                </a:rPr>
                <a:t>β</a:t>
              </a:r>
              <a:r>
                <a:rPr lang="en-US" sz="2800" baseline="-25000" dirty="0" smtClean="0">
                  <a:solidFill>
                    <a:srgbClr val="000000"/>
                  </a:solidFill>
                  <a:latin typeface="Arial" pitchFamily="34" charset="0"/>
                </a:rPr>
                <a:t>t-1</a:t>
              </a:r>
              <a:r>
                <a:rPr lang="en-US" sz="2800" dirty="0" smtClean="0">
                  <a:solidFill>
                    <a:srgbClr val="000000"/>
                  </a:solidFill>
                  <a:latin typeface="Arial" pitchFamily="34" charset="0"/>
                </a:rPr>
                <a:t>(</a:t>
              </a:r>
              <a:r>
                <a:rPr lang="en-US" sz="2800" dirty="0" err="1" smtClean="0">
                  <a:solidFill>
                    <a:srgbClr val="000000"/>
                  </a:solidFill>
                  <a:latin typeface="Arial" pitchFamily="34" charset="0"/>
                </a:rPr>
                <a:t>i</a:t>
              </a:r>
              <a:r>
                <a:rPr lang="en-US" sz="2800" dirty="0" smtClean="0">
                  <a:solidFill>
                    <a:srgbClr val="000000"/>
                  </a:solidFill>
                  <a:latin typeface="Arial" pitchFamily="34" charset="0"/>
                </a:rPr>
                <a:t>)</a:t>
              </a:r>
              <a:endParaRPr lang="en-US" sz="2800" baseline="-25000" dirty="0">
                <a:solidFill>
                  <a:srgbClr val="000000"/>
                </a:solidFill>
                <a:latin typeface="Arial" pitchFamily="34" charset="0"/>
              </a:endParaRPr>
            </a:p>
          </p:txBody>
        </p:sp>
        <p:cxnSp>
          <p:nvCxnSpPr>
            <p:cNvPr id="7" name="Straight Connector 6"/>
            <p:cNvCxnSpPr/>
            <p:nvPr/>
          </p:nvCxnSpPr>
          <p:spPr>
            <a:xfrm>
              <a:off x="2667000" y="3352470"/>
              <a:ext cx="43434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7349" name="Group 42"/>
          <p:cNvGrpSpPr>
            <a:grpSpLocks/>
          </p:cNvGrpSpPr>
          <p:nvPr/>
        </p:nvGrpSpPr>
        <p:grpSpPr bwMode="auto">
          <a:xfrm>
            <a:off x="4191000" y="1000125"/>
            <a:ext cx="4838700" cy="457200"/>
            <a:chOff x="4038603" y="2743200"/>
            <a:chExt cx="5143869" cy="457199"/>
          </a:xfrm>
        </p:grpSpPr>
        <p:sp>
          <p:nvSpPr>
            <p:cNvPr id="44039" name="TextBox 9"/>
            <p:cNvSpPr txBox="1">
              <a:spLocks noChangeArrowheads="1"/>
            </p:cNvSpPr>
            <p:nvPr/>
          </p:nvSpPr>
          <p:spPr bwMode="auto">
            <a:xfrm>
              <a:off x="6219009" y="2743200"/>
              <a:ext cx="2963463" cy="400049"/>
            </a:xfrm>
            <a:prstGeom prst="rect">
              <a:avLst/>
            </a:prstGeom>
            <a:solidFill>
              <a:schemeClr val="bg1">
                <a:lumMod val="95000"/>
              </a:schemeClr>
            </a:solidFill>
            <a:ln w="9525">
              <a:solidFill>
                <a:schemeClr val="tx2">
                  <a:lumMod val="40000"/>
                  <a:lumOff val="60000"/>
                </a:schemeClr>
              </a:solidFill>
              <a:miter lim="800000"/>
              <a:headEnd/>
              <a:tailEnd/>
            </a:ln>
          </p:spPr>
          <p:txBody>
            <a:bodyPr wrap="none">
              <a:spAutoFit/>
            </a:bodyPr>
            <a:lstStyle/>
            <a:p>
              <a:pPr>
                <a:defRPr/>
              </a:pPr>
              <a:r>
                <a:rPr lang="en-US" sz="2000" b="1" dirty="0">
                  <a:solidFill>
                    <a:prstClr val="black"/>
                  </a:solidFill>
                  <a:latin typeface="Arial" pitchFamily="34" charset="0"/>
                  <a:cs typeface="+mn-cs"/>
                </a:rPr>
                <a:t>Note:</a:t>
              </a:r>
              <a:r>
                <a:rPr lang="en-US" sz="2000" dirty="0">
                  <a:solidFill>
                    <a:prstClr val="black"/>
                  </a:solidFill>
                  <a:latin typeface="Arial" pitchFamily="34" charset="0"/>
                  <a:cs typeface="+mn-cs"/>
                </a:rPr>
                <a:t> b(</a:t>
              </a:r>
              <a:r>
                <a:rPr lang="en-US" sz="2000" dirty="0" err="1">
                  <a:solidFill>
                    <a:prstClr val="black"/>
                  </a:solidFill>
                  <a:latin typeface="Arial" pitchFamily="34" charset="0"/>
                  <a:cs typeface="+mn-cs"/>
                </a:rPr>
                <a:t>o</a:t>
              </a:r>
              <a:r>
                <a:rPr lang="en-US" sz="2000" baseline="-25000" dirty="0" err="1">
                  <a:solidFill>
                    <a:prstClr val="black"/>
                  </a:solidFill>
                  <a:latin typeface="Arial" pitchFamily="34" charset="0"/>
                  <a:cs typeface="+mn-cs"/>
                </a:rPr>
                <a:t>t</a:t>
              </a:r>
              <a:r>
                <a:rPr lang="en-US" sz="2000" dirty="0">
                  <a:solidFill>
                    <a:prstClr val="black"/>
                  </a:solidFill>
                  <a:latin typeface="Arial" pitchFamily="34" charset="0"/>
                  <a:cs typeface="+mn-cs"/>
                </a:rPr>
                <a:t>) is part of </a:t>
              </a:r>
              <a:r>
                <a:rPr lang="el-GR" sz="2000" dirty="0">
                  <a:solidFill>
                    <a:prstClr val="black"/>
                  </a:solidFill>
                  <a:latin typeface="Arial" pitchFamily="34" charset="0"/>
                  <a:cs typeface="+mn-cs"/>
                </a:rPr>
                <a:t>α</a:t>
              </a:r>
              <a:r>
                <a:rPr lang="en-US" sz="2000" baseline="-25000" dirty="0" err="1">
                  <a:solidFill>
                    <a:prstClr val="black"/>
                  </a:solidFill>
                  <a:latin typeface="Arial" pitchFamily="34" charset="0"/>
                  <a:cs typeface="+mn-cs"/>
                </a:rPr>
                <a:t>i</a:t>
              </a:r>
              <a:r>
                <a:rPr lang="en-US" sz="2000" dirty="0">
                  <a:solidFill>
                    <a:prstClr val="black"/>
                  </a:solidFill>
                  <a:latin typeface="Arial" pitchFamily="34" charset="0"/>
                  <a:cs typeface="+mn-cs"/>
                </a:rPr>
                <a:t>(t)</a:t>
              </a:r>
            </a:p>
          </p:txBody>
        </p:sp>
        <p:cxnSp>
          <p:nvCxnSpPr>
            <p:cNvPr id="14" name="Shape 13"/>
            <p:cNvCxnSpPr>
              <a:stCxn id="44039" idx="1"/>
            </p:cNvCxnSpPr>
            <p:nvPr/>
          </p:nvCxnSpPr>
          <p:spPr>
            <a:xfrm rot="10800000" flipV="1">
              <a:off x="4038603" y="2943225"/>
              <a:ext cx="2180406" cy="257174"/>
            </a:xfrm>
            <a:prstGeom prst="curvedConnector3">
              <a:avLst>
                <a:gd name="adj1" fmla="val 106419"/>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57350" name="Picture 6" descr="transi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5125" y="3200400"/>
            <a:ext cx="5680075" cy="351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1295400" y="838200"/>
            <a:ext cx="1833563" cy="400050"/>
          </a:xfrm>
          <a:prstGeom prst="rect">
            <a:avLst/>
          </a:prstGeom>
          <a:solidFill>
            <a:schemeClr val="bg1">
              <a:lumMod val="95000"/>
            </a:schemeClr>
          </a:solidFill>
          <a:ln>
            <a:solidFill>
              <a:schemeClr val="tx2">
                <a:lumMod val="40000"/>
                <a:lumOff val="60000"/>
              </a:schemeClr>
            </a:solidFill>
          </a:ln>
        </p:spPr>
        <p:txBody>
          <a:bodyPr wrap="none">
            <a:spAutoFit/>
          </a:bodyPr>
          <a:lstStyle/>
          <a:p>
            <a:pPr>
              <a:defRPr/>
            </a:pPr>
            <a:r>
              <a:rPr lang="en-US" sz="2000" dirty="0">
                <a:solidFill>
                  <a:prstClr val="black"/>
                </a:solidFill>
                <a:latin typeface="Arial" pitchFamily="34" charset="0"/>
                <a:cs typeface="+mn-cs"/>
              </a:rPr>
              <a:t>Forward Value</a:t>
            </a:r>
          </a:p>
        </p:txBody>
      </p:sp>
      <p:sp>
        <p:nvSpPr>
          <p:cNvPr id="13" name="TextBox 12"/>
          <p:cNvSpPr txBox="1"/>
          <p:nvPr/>
        </p:nvSpPr>
        <p:spPr>
          <a:xfrm>
            <a:off x="6777038" y="1581150"/>
            <a:ext cx="2019300" cy="400050"/>
          </a:xfrm>
          <a:prstGeom prst="rect">
            <a:avLst/>
          </a:prstGeom>
          <a:solidFill>
            <a:schemeClr val="bg1">
              <a:lumMod val="95000"/>
            </a:schemeClr>
          </a:solidFill>
          <a:ln>
            <a:solidFill>
              <a:schemeClr val="tx2">
                <a:lumMod val="40000"/>
                <a:lumOff val="60000"/>
              </a:schemeClr>
            </a:solidFill>
          </a:ln>
        </p:spPr>
        <p:txBody>
          <a:bodyPr wrap="none">
            <a:spAutoFit/>
          </a:bodyPr>
          <a:lstStyle/>
          <a:p>
            <a:pPr>
              <a:defRPr/>
            </a:pPr>
            <a:r>
              <a:rPr lang="en-US" sz="2000" dirty="0">
                <a:solidFill>
                  <a:prstClr val="black"/>
                </a:solidFill>
                <a:latin typeface="Arial" pitchFamily="34" charset="0"/>
                <a:cs typeface="+mn-cs"/>
              </a:rPr>
              <a:t>Backward Value</a:t>
            </a:r>
          </a:p>
        </p:txBody>
      </p:sp>
      <p:cxnSp>
        <p:nvCxnSpPr>
          <p:cNvPr id="16" name="Shape 15"/>
          <p:cNvCxnSpPr>
            <a:stCxn id="12" idx="3"/>
          </p:cNvCxnSpPr>
          <p:nvPr/>
        </p:nvCxnSpPr>
        <p:spPr>
          <a:xfrm>
            <a:off x="3128963" y="1038225"/>
            <a:ext cx="300037" cy="333375"/>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urved Connector 17"/>
          <p:cNvCxnSpPr/>
          <p:nvPr/>
        </p:nvCxnSpPr>
        <p:spPr>
          <a:xfrm rot="10800000">
            <a:off x="6248400" y="1600200"/>
            <a:ext cx="457200" cy="1524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533400"/>
            <a:ext cx="7772400" cy="457200"/>
          </a:xfrm>
        </p:spPr>
        <p:txBody>
          <a:bodyPr>
            <a:noAutofit/>
          </a:bodyPr>
          <a:lstStyle/>
          <a:p>
            <a:pPr eaLnBrk="1" hangingPunct="1"/>
            <a:r>
              <a:rPr lang="en-US" sz="2800" dirty="0" smtClean="0"/>
              <a:t>Re-estimating Transition Probabilities</a:t>
            </a:r>
          </a:p>
        </p:txBody>
      </p:sp>
      <p:graphicFrame>
        <p:nvGraphicFramePr>
          <p:cNvPr id="58371" name="Object 4"/>
          <p:cNvGraphicFramePr>
            <a:graphicFrameLocks noChangeAspect="1"/>
          </p:cNvGraphicFramePr>
          <p:nvPr>
            <p:extLst>
              <p:ext uri="{D42A27DB-BD31-4B8C-83A1-F6EECF244321}">
                <p14:modId xmlns:p14="http://schemas.microsoft.com/office/powerpoint/2010/main" val="1959025750"/>
              </p:ext>
            </p:extLst>
          </p:nvPr>
        </p:nvGraphicFramePr>
        <p:xfrm>
          <a:off x="-41275" y="4230688"/>
          <a:ext cx="3970338" cy="1114425"/>
        </p:xfrm>
        <a:graphic>
          <a:graphicData uri="http://schemas.openxmlformats.org/presentationml/2006/ole">
            <mc:AlternateContent xmlns:mc="http://schemas.openxmlformats.org/markup-compatibility/2006">
              <mc:Choice xmlns:v="urn:schemas-microsoft-com:vml" Requires="v">
                <p:oleObj spid="_x0000_s58449" name="Equation" r:id="rId4" imgW="2400120" imgH="672840" progId="Equation.3">
                  <p:embed/>
                </p:oleObj>
              </mc:Choice>
              <mc:Fallback>
                <p:oleObj name="Equation" r:id="rId4" imgW="2400120" imgH="672840" progId="Equation.3">
                  <p:embed/>
                  <p:pic>
                    <p:nvPicPr>
                      <p:cNvPr id="0" name="Object 4"/>
                      <p:cNvPicPr>
                        <a:picLocks noChangeAspect="1" noChangeArrowheads="1"/>
                      </p:cNvPicPr>
                      <p:nvPr/>
                    </p:nvPicPr>
                    <p:blipFill>
                      <a:blip r:embed="rId5"/>
                      <a:srcRect/>
                      <a:stretch>
                        <a:fillRect/>
                      </a:stretch>
                    </p:blipFill>
                    <p:spPr bwMode="auto">
                      <a:xfrm>
                        <a:off x="-41275" y="4230688"/>
                        <a:ext cx="3970338"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8372" name="Object 5"/>
          <p:cNvGraphicFramePr>
            <a:graphicFrameLocks noChangeAspect="1"/>
          </p:cNvGraphicFramePr>
          <p:nvPr>
            <p:extLst>
              <p:ext uri="{D42A27DB-BD31-4B8C-83A1-F6EECF244321}">
                <p14:modId xmlns:p14="http://schemas.microsoft.com/office/powerpoint/2010/main" val="4289216198"/>
              </p:ext>
            </p:extLst>
          </p:nvPr>
        </p:nvGraphicFramePr>
        <p:xfrm>
          <a:off x="2362200" y="1555750"/>
          <a:ext cx="4191000" cy="425450"/>
        </p:xfrm>
        <a:graphic>
          <a:graphicData uri="http://schemas.openxmlformats.org/presentationml/2006/ole">
            <mc:AlternateContent xmlns:mc="http://schemas.openxmlformats.org/markup-compatibility/2006">
              <mc:Choice xmlns:v="urn:schemas-microsoft-com:vml" Requires="v">
                <p:oleObj spid="_x0000_s58450" name="Equation" r:id="rId6" imgW="1993900" imgH="203200" progId="Equation.3">
                  <p:embed/>
                </p:oleObj>
              </mc:Choice>
              <mc:Fallback>
                <p:oleObj name="Equation" r:id="rId6" imgW="1993900" imgH="2032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1555750"/>
                        <a:ext cx="4191000" cy="42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58373" name="Picture 6" descr="transiti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62400" y="3648075"/>
            <a:ext cx="5029200"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7" name="Text Box 7"/>
          <p:cNvSpPr txBox="1">
            <a:spLocks noChangeArrowheads="1"/>
          </p:cNvSpPr>
          <p:nvPr/>
        </p:nvSpPr>
        <p:spPr bwMode="auto">
          <a:xfrm>
            <a:off x="609600" y="1127125"/>
            <a:ext cx="830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l-GR" sz="2000" dirty="0">
                <a:solidFill>
                  <a:srgbClr val="000000"/>
                </a:solidFill>
                <a:latin typeface="Times New Roman" pitchFamily="18" charset="0"/>
                <a:cs typeface="Times New Roman" pitchFamily="18" charset="0"/>
              </a:rPr>
              <a:t>ξ</a:t>
            </a:r>
            <a:r>
              <a:rPr lang="en-US" sz="2000" dirty="0">
                <a:solidFill>
                  <a:srgbClr val="000000"/>
                </a:solidFill>
                <a:latin typeface="Times New Roman" pitchFamily="18" charset="0"/>
                <a:cs typeface="Times New Roman" pitchFamily="18" charset="0"/>
              </a:rPr>
              <a:t>(</a:t>
            </a:r>
            <a:r>
              <a:rPr lang="en-US" sz="2000" dirty="0" err="1">
                <a:solidFill>
                  <a:srgbClr val="000000"/>
                </a:solidFill>
                <a:latin typeface="Times New Roman" pitchFamily="18" charset="0"/>
                <a:cs typeface="Times New Roman" pitchFamily="18" charset="0"/>
              </a:rPr>
              <a:t>i,j</a:t>
            </a:r>
            <a:r>
              <a:rPr lang="en-US" sz="2000" dirty="0">
                <a:solidFill>
                  <a:srgbClr val="000000"/>
                </a:solidFill>
                <a:latin typeface="Times New Roman" pitchFamily="18" charset="0"/>
                <a:cs typeface="Times New Roman" pitchFamily="18" charset="0"/>
              </a:rPr>
              <a:t>) = P(</a:t>
            </a:r>
            <a:r>
              <a:rPr lang="en-US" sz="2000" dirty="0">
                <a:solidFill>
                  <a:srgbClr val="000000"/>
                </a:solidFill>
                <a:latin typeface="Times New Roman" pitchFamily="18" charset="0"/>
                <a:cs typeface="+mn-cs"/>
              </a:rPr>
              <a:t>state </a:t>
            </a:r>
            <a:r>
              <a:rPr lang="en-US" sz="2000" dirty="0" err="1">
                <a:solidFill>
                  <a:srgbClr val="000000"/>
                </a:solidFill>
                <a:latin typeface="Times New Roman" pitchFamily="18" charset="0"/>
                <a:cs typeface="+mn-cs"/>
              </a:rPr>
              <a:t>s</a:t>
            </a:r>
            <a:r>
              <a:rPr lang="en-US" sz="2000" baseline="-25000" dirty="0" err="1">
                <a:solidFill>
                  <a:srgbClr val="000000"/>
                </a:solidFill>
                <a:latin typeface="Times New Roman" pitchFamily="18" charset="0"/>
                <a:cs typeface="+mn-cs"/>
              </a:rPr>
              <a:t>i</a:t>
            </a:r>
            <a:r>
              <a:rPr lang="en-US" sz="2000" dirty="0">
                <a:solidFill>
                  <a:srgbClr val="000000"/>
                </a:solidFill>
                <a:latin typeface="Times New Roman" pitchFamily="18" charset="0"/>
                <a:cs typeface="+mn-cs"/>
              </a:rPr>
              <a:t> at t and </a:t>
            </a:r>
            <a:r>
              <a:rPr lang="en-US" sz="2000" dirty="0" err="1">
                <a:solidFill>
                  <a:srgbClr val="000000"/>
                </a:solidFill>
                <a:latin typeface="Times New Roman" pitchFamily="18" charset="0"/>
                <a:cs typeface="+mn-cs"/>
              </a:rPr>
              <a:t>s</a:t>
            </a:r>
            <a:r>
              <a:rPr lang="en-US" sz="2000" baseline="-25000" dirty="0" err="1">
                <a:solidFill>
                  <a:srgbClr val="000000"/>
                </a:solidFill>
                <a:latin typeface="Times New Roman" pitchFamily="18" charset="0"/>
                <a:cs typeface="+mn-cs"/>
              </a:rPr>
              <a:t>j</a:t>
            </a:r>
            <a:r>
              <a:rPr lang="en-US" sz="2000" dirty="0">
                <a:solidFill>
                  <a:srgbClr val="000000"/>
                </a:solidFill>
                <a:latin typeface="Times New Roman" pitchFamily="18" charset="0"/>
                <a:cs typeface="+mn-cs"/>
              </a:rPr>
              <a:t> at t+1, emitting o</a:t>
            </a:r>
            <a:r>
              <a:rPr lang="en-US" sz="2000" baseline="-25000" dirty="0">
                <a:solidFill>
                  <a:srgbClr val="000000"/>
                </a:solidFill>
                <a:latin typeface="Times New Roman" pitchFamily="18" charset="0"/>
                <a:cs typeface="+mn-cs"/>
              </a:rPr>
              <a:t>t+1</a:t>
            </a:r>
            <a:r>
              <a:rPr lang="en-US" sz="2000" dirty="0">
                <a:solidFill>
                  <a:srgbClr val="000000"/>
                </a:solidFill>
                <a:latin typeface="Times New Roman" pitchFamily="18" charset="0"/>
                <a:cs typeface="+mn-cs"/>
              </a:rPr>
              <a:t> given o</a:t>
            </a:r>
            <a:r>
              <a:rPr lang="en-US" sz="2000" baseline="-25000" dirty="0">
                <a:solidFill>
                  <a:srgbClr val="000000"/>
                </a:solidFill>
                <a:latin typeface="Times New Roman" pitchFamily="18" charset="0"/>
                <a:cs typeface="+mn-cs"/>
              </a:rPr>
              <a:t>1</a:t>
            </a:r>
            <a:r>
              <a:rPr lang="en-US" sz="2000" dirty="0">
                <a:solidFill>
                  <a:srgbClr val="000000"/>
                </a:solidFill>
                <a:latin typeface="Times New Roman" pitchFamily="18" charset="0"/>
                <a:cs typeface="+mn-cs"/>
              </a:rPr>
              <a:t>,…,</a:t>
            </a:r>
            <a:r>
              <a:rPr lang="en-US" sz="2000" dirty="0" err="1">
                <a:solidFill>
                  <a:srgbClr val="000000"/>
                </a:solidFill>
                <a:latin typeface="Times New Roman" pitchFamily="18" charset="0"/>
                <a:cs typeface="+mn-cs"/>
              </a:rPr>
              <a:t>o</a:t>
            </a:r>
            <a:r>
              <a:rPr lang="en-US" sz="2000" baseline="-25000" dirty="0" err="1">
                <a:solidFill>
                  <a:srgbClr val="000000"/>
                </a:solidFill>
                <a:latin typeface="Times New Roman" pitchFamily="18" charset="0"/>
                <a:cs typeface="+mn-cs"/>
              </a:rPr>
              <a:t>T</a:t>
            </a:r>
            <a:r>
              <a:rPr lang="en-US" sz="2000" baseline="-25000" dirty="0">
                <a:solidFill>
                  <a:srgbClr val="000000"/>
                </a:solidFill>
                <a:latin typeface="Times New Roman" pitchFamily="18" charset="0"/>
                <a:cs typeface="+mn-cs"/>
              </a:rPr>
              <a:t> </a:t>
            </a:r>
            <a:r>
              <a:rPr lang="en-US" sz="2000" dirty="0">
                <a:solidFill>
                  <a:srgbClr val="000000"/>
                </a:solidFill>
                <a:latin typeface="Times New Roman" pitchFamily="18" charset="0"/>
                <a:cs typeface="+mn-cs"/>
              </a:rPr>
              <a:t>and HMM </a:t>
            </a:r>
            <a:r>
              <a:rPr lang="el-GR" sz="2000" dirty="0">
                <a:solidFill>
                  <a:srgbClr val="000000"/>
                </a:solidFill>
                <a:latin typeface="Times New Roman" pitchFamily="18" charset="0"/>
                <a:cs typeface="Times New Roman" pitchFamily="18" charset="0"/>
              </a:rPr>
              <a:t>λ</a:t>
            </a:r>
            <a:endParaRPr lang="el-GR" sz="2000" baseline="-25000" dirty="0">
              <a:solidFill>
                <a:srgbClr val="000000"/>
              </a:solidFill>
              <a:latin typeface="Times New Roman" pitchFamily="18" charset="0"/>
              <a:cs typeface="Times New Roman" pitchFamily="18" charset="0"/>
            </a:endParaRPr>
          </a:p>
        </p:txBody>
      </p:sp>
      <p:sp>
        <p:nvSpPr>
          <p:cNvPr id="76808" name="Text Box 8"/>
          <p:cNvSpPr txBox="1">
            <a:spLocks noChangeArrowheads="1"/>
          </p:cNvSpPr>
          <p:nvPr/>
        </p:nvSpPr>
        <p:spPr bwMode="auto">
          <a:xfrm>
            <a:off x="228600" y="1981200"/>
            <a:ext cx="8458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defRPr/>
            </a:pPr>
            <a:r>
              <a:rPr lang="en-US" sz="2000" b="1" dirty="0">
                <a:solidFill>
                  <a:srgbClr val="000000"/>
                </a:solidFill>
                <a:latin typeface="Times New Roman" pitchFamily="18" charset="0"/>
                <a:cs typeface="+mn-cs"/>
              </a:rPr>
              <a:t>Recall</a:t>
            </a:r>
            <a:r>
              <a:rPr lang="en-US" sz="2000" dirty="0">
                <a:solidFill>
                  <a:srgbClr val="000000"/>
                </a:solidFill>
                <a:latin typeface="Times New Roman" pitchFamily="18" charset="0"/>
                <a:cs typeface="+mn-cs"/>
              </a:rPr>
              <a:t>: </a:t>
            </a:r>
            <a:r>
              <a:rPr lang="en-US" sz="2000" dirty="0" err="1">
                <a:solidFill>
                  <a:srgbClr val="000000"/>
                </a:solidFill>
                <a:latin typeface="Times New Roman" pitchFamily="18" charset="0"/>
                <a:cs typeface="+mn-cs"/>
              </a:rPr>
              <a:t>a</a:t>
            </a:r>
            <a:r>
              <a:rPr lang="en-US" sz="2000" baseline="-25000" dirty="0" err="1">
                <a:solidFill>
                  <a:srgbClr val="000000"/>
                </a:solidFill>
                <a:latin typeface="Times New Roman" pitchFamily="18" charset="0"/>
                <a:cs typeface="+mn-cs"/>
              </a:rPr>
              <a:t>ij</a:t>
            </a:r>
            <a:r>
              <a:rPr lang="en-US" sz="2000" baseline="-25000" dirty="0">
                <a:solidFill>
                  <a:srgbClr val="000000"/>
                </a:solidFill>
                <a:latin typeface="Times New Roman" pitchFamily="18" charset="0"/>
                <a:cs typeface="+mn-cs"/>
              </a:rPr>
              <a:t>, </a:t>
            </a:r>
            <a:r>
              <a:rPr lang="en-US" sz="2000" dirty="0">
                <a:solidFill>
                  <a:srgbClr val="000000"/>
                </a:solidFill>
                <a:latin typeface="Times New Roman" pitchFamily="18" charset="0"/>
                <a:cs typeface="+mn-cs"/>
              </a:rPr>
              <a:t>b</a:t>
            </a:r>
            <a:r>
              <a:rPr lang="en-US" sz="2000" baseline="-25000" dirty="0">
                <a:solidFill>
                  <a:srgbClr val="000000"/>
                </a:solidFill>
                <a:latin typeface="Times New Roman" pitchFamily="18" charset="0"/>
                <a:cs typeface="+mn-cs"/>
              </a:rPr>
              <a:t>i</a:t>
            </a:r>
            <a:r>
              <a:rPr lang="en-US" sz="2000" dirty="0">
                <a:solidFill>
                  <a:srgbClr val="000000"/>
                </a:solidFill>
                <a:latin typeface="Times New Roman" pitchFamily="18" charset="0"/>
                <a:cs typeface="+mn-cs"/>
              </a:rPr>
              <a:t>(o</a:t>
            </a:r>
            <a:r>
              <a:rPr lang="en-US" sz="2000" baseline="-25000" dirty="0">
                <a:solidFill>
                  <a:srgbClr val="000000"/>
                </a:solidFill>
                <a:latin typeface="Times New Roman" pitchFamily="18" charset="0"/>
                <a:cs typeface="+mn-cs"/>
              </a:rPr>
              <a:t>t+1</a:t>
            </a:r>
            <a:r>
              <a:rPr lang="en-US" sz="2000" dirty="0">
                <a:solidFill>
                  <a:srgbClr val="000000"/>
                </a:solidFill>
                <a:latin typeface="Times New Roman" pitchFamily="18" charset="0"/>
                <a:cs typeface="+mn-cs"/>
              </a:rPr>
              <a:t>)</a:t>
            </a:r>
            <a:r>
              <a:rPr lang="en-US" sz="2000" baseline="-25000" dirty="0">
                <a:solidFill>
                  <a:srgbClr val="000000"/>
                </a:solidFill>
                <a:latin typeface="Times New Roman" pitchFamily="18" charset="0"/>
                <a:cs typeface="+mn-cs"/>
              </a:rPr>
              <a:t> </a:t>
            </a:r>
            <a:r>
              <a:rPr lang="en-US" sz="2000" dirty="0">
                <a:solidFill>
                  <a:srgbClr val="000000"/>
                </a:solidFill>
                <a:latin typeface="Times New Roman" pitchFamily="18" charset="0"/>
                <a:cs typeface="+mn-cs"/>
              </a:rPr>
              <a:t>are </a:t>
            </a:r>
            <a:r>
              <a:rPr lang="en-US" sz="2400" dirty="0">
                <a:solidFill>
                  <a:srgbClr val="000000"/>
                </a:solidFill>
                <a:latin typeface="Times New Roman" pitchFamily="18" charset="0"/>
                <a:cs typeface="+mn-cs"/>
              </a:rPr>
              <a:t>HMM </a:t>
            </a:r>
            <a:r>
              <a:rPr lang="el-GR" sz="2400" dirty="0">
                <a:solidFill>
                  <a:srgbClr val="000000"/>
                </a:solidFill>
                <a:latin typeface="Times New Roman" pitchFamily="18" charset="0"/>
                <a:cs typeface="+mn-cs"/>
              </a:rPr>
              <a:t>λ</a:t>
            </a:r>
            <a:r>
              <a:rPr lang="en-US" sz="2400" dirty="0">
                <a:solidFill>
                  <a:srgbClr val="000000"/>
                </a:solidFill>
                <a:latin typeface="Times New Roman" pitchFamily="18" charset="0"/>
                <a:cs typeface="+mn-cs"/>
              </a:rPr>
              <a:t> </a:t>
            </a:r>
            <a:r>
              <a:rPr lang="en-US" sz="2000" dirty="0">
                <a:solidFill>
                  <a:srgbClr val="000000"/>
                </a:solidFill>
                <a:latin typeface="Times New Roman" pitchFamily="18" charset="0"/>
                <a:cs typeface="+mn-cs"/>
              </a:rPr>
              <a:t>state transition and state emit probabilities</a:t>
            </a:r>
            <a:endParaRPr lang="en-US" sz="2000" dirty="0">
              <a:solidFill>
                <a:srgbClr val="000000"/>
              </a:solidFill>
              <a:latin typeface="Times New Roman" pitchFamily="18" charset="0"/>
              <a:cs typeface="Times New Roman" pitchFamily="18" charset="0"/>
            </a:endParaRPr>
          </a:p>
          <a:p>
            <a:pPr>
              <a:buFontTx/>
              <a:buChar char="•"/>
              <a:defRPr/>
            </a:pPr>
            <a:r>
              <a:rPr lang="en-US" sz="2000" b="1" dirty="0">
                <a:solidFill>
                  <a:srgbClr val="000000"/>
                </a:solidFill>
                <a:latin typeface="Times New Roman" pitchFamily="18" charset="0"/>
                <a:cs typeface="Times New Roman" pitchFamily="18" charset="0"/>
              </a:rPr>
              <a:t>Recall</a:t>
            </a:r>
            <a:r>
              <a:rPr lang="en-US" sz="2000" dirty="0">
                <a:solidFill>
                  <a:srgbClr val="000000"/>
                </a:solidFill>
                <a:latin typeface="Times New Roman" pitchFamily="18" charset="0"/>
                <a:cs typeface="Times New Roman" pitchFamily="18" charset="0"/>
              </a:rPr>
              <a:t>: </a:t>
            </a:r>
            <a:r>
              <a:rPr lang="el-GR" sz="2000" dirty="0">
                <a:solidFill>
                  <a:srgbClr val="000000"/>
                </a:solidFill>
                <a:latin typeface="Times New Roman" pitchFamily="18" charset="0"/>
                <a:cs typeface="Times New Roman" pitchFamily="18" charset="0"/>
              </a:rPr>
              <a:t>α</a:t>
            </a:r>
            <a:r>
              <a:rPr lang="en-US" sz="2000" baseline="-25000" dirty="0">
                <a:solidFill>
                  <a:srgbClr val="000000"/>
                </a:solidFill>
                <a:latin typeface="Times New Roman" pitchFamily="18" charset="0"/>
                <a:cs typeface="Times New Roman" pitchFamily="18" charset="0"/>
              </a:rPr>
              <a:t>t</a:t>
            </a:r>
            <a:r>
              <a:rPr lang="en-US" sz="2000" dirty="0">
                <a:solidFill>
                  <a:srgbClr val="000000"/>
                </a:solidFill>
                <a:latin typeface="Times New Roman" pitchFamily="18" charset="0"/>
                <a:cs typeface="Times New Roman" pitchFamily="18" charset="0"/>
              </a:rPr>
              <a:t>(</a:t>
            </a:r>
            <a:r>
              <a:rPr lang="en-US" sz="2000" dirty="0" err="1">
                <a:solidFill>
                  <a:srgbClr val="000000"/>
                </a:solidFill>
                <a:latin typeface="Times New Roman" pitchFamily="18" charset="0"/>
                <a:cs typeface="Times New Roman" pitchFamily="18" charset="0"/>
              </a:rPr>
              <a:t>i</a:t>
            </a:r>
            <a:r>
              <a:rPr lang="en-US" sz="2000" dirty="0">
                <a:solidFill>
                  <a:srgbClr val="000000"/>
                </a:solidFill>
                <a:latin typeface="Times New Roman" pitchFamily="18" charset="0"/>
                <a:cs typeface="Times New Roman" pitchFamily="18" charset="0"/>
              </a:rPr>
              <a:t>) is the probability of getting to state </a:t>
            </a:r>
            <a:r>
              <a:rPr lang="en-US" sz="2000" dirty="0" err="1">
                <a:solidFill>
                  <a:srgbClr val="000000"/>
                </a:solidFill>
                <a:latin typeface="Times New Roman" pitchFamily="18" charset="0"/>
                <a:cs typeface="Times New Roman" pitchFamily="18" charset="0"/>
              </a:rPr>
              <a:t>i</a:t>
            </a:r>
            <a:r>
              <a:rPr lang="en-US" sz="2000" dirty="0">
                <a:solidFill>
                  <a:srgbClr val="000000"/>
                </a:solidFill>
                <a:latin typeface="Times New Roman" pitchFamily="18" charset="0"/>
                <a:cs typeface="Times New Roman" pitchFamily="18" charset="0"/>
              </a:rPr>
              <a:t> using observations o</a:t>
            </a:r>
            <a:r>
              <a:rPr lang="en-US" sz="2000" baseline="-25000" dirty="0">
                <a:solidFill>
                  <a:srgbClr val="000000"/>
                </a:solidFill>
                <a:latin typeface="Times New Roman" pitchFamily="18" charset="0"/>
                <a:cs typeface="Times New Roman" pitchFamily="18" charset="0"/>
              </a:rPr>
              <a:t>1</a:t>
            </a:r>
            <a:r>
              <a:rPr lang="en-US" sz="2000" dirty="0">
                <a:solidFill>
                  <a:srgbClr val="000000"/>
                </a:solidFill>
                <a:latin typeface="Times New Roman" pitchFamily="18" charset="0"/>
                <a:cs typeface="Times New Roman" pitchFamily="18" charset="0"/>
              </a:rPr>
              <a:t>,…,</a:t>
            </a:r>
            <a:r>
              <a:rPr lang="en-US" sz="2000" dirty="0" err="1">
                <a:solidFill>
                  <a:srgbClr val="000000"/>
                </a:solidFill>
                <a:latin typeface="Times New Roman" pitchFamily="18" charset="0"/>
                <a:cs typeface="Times New Roman" pitchFamily="18" charset="0"/>
              </a:rPr>
              <a:t>o</a:t>
            </a:r>
            <a:r>
              <a:rPr lang="en-US" sz="2000" baseline="-25000" dirty="0" err="1">
                <a:solidFill>
                  <a:srgbClr val="000000"/>
                </a:solidFill>
                <a:latin typeface="Times New Roman" pitchFamily="18" charset="0"/>
                <a:cs typeface="Times New Roman" pitchFamily="18" charset="0"/>
              </a:rPr>
              <a:t>t</a:t>
            </a:r>
            <a:endParaRPr lang="el-GR" sz="2000" baseline="-25000" dirty="0">
              <a:solidFill>
                <a:srgbClr val="000000"/>
              </a:solidFill>
              <a:latin typeface="Times New Roman" pitchFamily="18" charset="0"/>
              <a:cs typeface="Times New Roman" pitchFamily="18" charset="0"/>
            </a:endParaRPr>
          </a:p>
          <a:p>
            <a:pPr>
              <a:buFontTx/>
              <a:buChar char="•"/>
              <a:defRPr/>
            </a:pPr>
            <a:r>
              <a:rPr lang="en-US" sz="2000" b="1" dirty="0">
                <a:solidFill>
                  <a:srgbClr val="000000"/>
                </a:solidFill>
                <a:latin typeface="Times New Roman" pitchFamily="18" charset="0"/>
                <a:cs typeface="+mn-cs"/>
              </a:rPr>
              <a:t>Recall</a:t>
            </a:r>
            <a:r>
              <a:rPr lang="en-US" sz="2000" dirty="0">
                <a:solidFill>
                  <a:srgbClr val="000000"/>
                </a:solidFill>
                <a:latin typeface="Times New Roman" pitchFamily="18" charset="0"/>
                <a:cs typeface="+mn-cs"/>
              </a:rPr>
              <a:t>: </a:t>
            </a:r>
            <a:r>
              <a:rPr lang="el-GR" sz="2000" dirty="0">
                <a:solidFill>
                  <a:srgbClr val="000000"/>
                </a:solidFill>
                <a:latin typeface="Times New Roman" pitchFamily="18" charset="0"/>
                <a:cs typeface="+mn-cs"/>
              </a:rPr>
              <a:t>β</a:t>
            </a:r>
            <a:r>
              <a:rPr lang="en-US" sz="2000" baseline="-25000" dirty="0">
                <a:solidFill>
                  <a:srgbClr val="000000"/>
                </a:solidFill>
                <a:latin typeface="Times New Roman" pitchFamily="18" charset="0"/>
                <a:cs typeface="+mn-cs"/>
              </a:rPr>
              <a:t>t</a:t>
            </a:r>
            <a:r>
              <a:rPr lang="en-US" sz="2000" dirty="0">
                <a:solidFill>
                  <a:srgbClr val="000000"/>
                </a:solidFill>
                <a:latin typeface="Times New Roman" pitchFamily="18" charset="0"/>
                <a:cs typeface="+mn-cs"/>
              </a:rPr>
              <a:t>(</a:t>
            </a:r>
            <a:r>
              <a:rPr lang="en-US" sz="2000" dirty="0" err="1">
                <a:solidFill>
                  <a:srgbClr val="000000"/>
                </a:solidFill>
                <a:latin typeface="Times New Roman" pitchFamily="18" charset="0"/>
                <a:cs typeface="+mn-cs"/>
              </a:rPr>
              <a:t>i</a:t>
            </a:r>
            <a:r>
              <a:rPr lang="en-US" sz="2000" dirty="0">
                <a:solidFill>
                  <a:srgbClr val="000000"/>
                </a:solidFill>
                <a:latin typeface="Times New Roman" pitchFamily="18" charset="0"/>
                <a:cs typeface="+mn-cs"/>
              </a:rPr>
              <a:t>) is the probability of getting to state </a:t>
            </a:r>
            <a:r>
              <a:rPr lang="en-US" sz="2000" dirty="0" err="1">
                <a:solidFill>
                  <a:srgbClr val="000000"/>
                </a:solidFill>
                <a:latin typeface="Times New Roman" pitchFamily="18" charset="0"/>
                <a:cs typeface="+mn-cs"/>
              </a:rPr>
              <a:t>i</a:t>
            </a:r>
            <a:r>
              <a:rPr lang="en-US" sz="2000" dirty="0">
                <a:solidFill>
                  <a:srgbClr val="000000"/>
                </a:solidFill>
                <a:latin typeface="Times New Roman" pitchFamily="18" charset="0"/>
                <a:cs typeface="+mn-cs"/>
              </a:rPr>
              <a:t> using observations </a:t>
            </a:r>
            <a:r>
              <a:rPr lang="en-US" sz="2000" dirty="0" err="1">
                <a:solidFill>
                  <a:srgbClr val="000000"/>
                </a:solidFill>
                <a:latin typeface="Times New Roman" pitchFamily="18" charset="0"/>
                <a:cs typeface="+mn-cs"/>
              </a:rPr>
              <a:t>o</a:t>
            </a:r>
            <a:r>
              <a:rPr lang="en-US" sz="2000" baseline="-25000" dirty="0" err="1">
                <a:solidFill>
                  <a:srgbClr val="000000"/>
                </a:solidFill>
                <a:latin typeface="Times New Roman" pitchFamily="18" charset="0"/>
                <a:cs typeface="+mn-cs"/>
              </a:rPr>
              <a:t>T</a:t>
            </a:r>
            <a:r>
              <a:rPr lang="en-US" sz="2000" dirty="0">
                <a:solidFill>
                  <a:srgbClr val="000000"/>
                </a:solidFill>
                <a:latin typeface="Times New Roman" pitchFamily="18" charset="0"/>
                <a:cs typeface="+mn-cs"/>
              </a:rPr>
              <a:t>,…,o</a:t>
            </a:r>
            <a:r>
              <a:rPr lang="en-US" sz="2000" baseline="-25000" dirty="0">
                <a:solidFill>
                  <a:srgbClr val="000000"/>
                </a:solidFill>
                <a:latin typeface="Times New Roman" pitchFamily="18" charset="0"/>
                <a:cs typeface="+mn-cs"/>
              </a:rPr>
              <a:t>t+1</a:t>
            </a:r>
          </a:p>
          <a:p>
            <a:pPr>
              <a:buFontTx/>
              <a:buChar char="•"/>
              <a:defRPr/>
            </a:pPr>
            <a:r>
              <a:rPr lang="en-US" sz="2000" b="1" dirty="0">
                <a:solidFill>
                  <a:srgbClr val="000000"/>
                </a:solidFill>
                <a:latin typeface="Times New Roman" pitchFamily="18" charset="0"/>
                <a:cs typeface="+mn-cs"/>
              </a:rPr>
              <a:t>Note</a:t>
            </a:r>
            <a:r>
              <a:rPr lang="en-US" sz="2000" dirty="0">
                <a:solidFill>
                  <a:srgbClr val="000000"/>
                </a:solidFill>
                <a:latin typeface="Times New Roman" pitchFamily="18" charset="0"/>
                <a:cs typeface="+mn-cs"/>
              </a:rPr>
              <a:t>: </a:t>
            </a:r>
            <a:r>
              <a:rPr lang="en-US" sz="2000" dirty="0" err="1">
                <a:solidFill>
                  <a:srgbClr val="000000"/>
                </a:solidFill>
                <a:latin typeface="Times New Roman" pitchFamily="18" charset="0"/>
                <a:cs typeface="+mn-cs"/>
              </a:rPr>
              <a:t>a</a:t>
            </a:r>
            <a:r>
              <a:rPr lang="en-US" sz="2000" baseline="-25000" dirty="0" err="1">
                <a:solidFill>
                  <a:srgbClr val="000000"/>
                </a:solidFill>
                <a:latin typeface="Times New Roman" pitchFamily="18" charset="0"/>
                <a:cs typeface="+mn-cs"/>
              </a:rPr>
              <a:t>ij</a:t>
            </a:r>
            <a:r>
              <a:rPr lang="en-US" sz="2000" dirty="0">
                <a:solidFill>
                  <a:srgbClr val="000000"/>
                </a:solidFill>
                <a:latin typeface="Times New Roman" pitchFamily="18" charset="0"/>
                <a:cs typeface="+mn-cs"/>
              </a:rPr>
              <a:t>*</a:t>
            </a:r>
            <a:r>
              <a:rPr lang="en-US" sz="2000" dirty="0" err="1">
                <a:solidFill>
                  <a:srgbClr val="000000"/>
                </a:solidFill>
                <a:latin typeface="Times New Roman" pitchFamily="18" charset="0"/>
                <a:cs typeface="+mn-cs"/>
              </a:rPr>
              <a:t>b</a:t>
            </a:r>
            <a:r>
              <a:rPr lang="en-US" sz="2000" baseline="-25000" dirty="0" err="1">
                <a:solidFill>
                  <a:srgbClr val="000000"/>
                </a:solidFill>
                <a:latin typeface="Times New Roman" pitchFamily="18" charset="0"/>
                <a:cs typeface="+mn-cs"/>
              </a:rPr>
              <a:t>j</a:t>
            </a:r>
            <a:r>
              <a:rPr lang="en-US" sz="2000" dirty="0">
                <a:solidFill>
                  <a:srgbClr val="000000"/>
                </a:solidFill>
                <a:latin typeface="Times New Roman" pitchFamily="18" charset="0"/>
                <a:cs typeface="+mn-cs"/>
              </a:rPr>
              <a:t>(o</a:t>
            </a:r>
            <a:r>
              <a:rPr lang="en-US" sz="2000" baseline="-25000" dirty="0">
                <a:solidFill>
                  <a:srgbClr val="000000"/>
                </a:solidFill>
                <a:latin typeface="Times New Roman" pitchFamily="18" charset="0"/>
                <a:cs typeface="+mn-cs"/>
              </a:rPr>
              <a:t>t</a:t>
            </a:r>
            <a:r>
              <a:rPr lang="en-US" sz="2000" dirty="0">
                <a:solidFill>
                  <a:srgbClr val="000000"/>
                </a:solidFill>
                <a:latin typeface="Times New Roman" pitchFamily="18" charset="0"/>
                <a:cs typeface="+mn-cs"/>
              </a:rPr>
              <a:t>+1)*</a:t>
            </a:r>
            <a:r>
              <a:rPr lang="el-GR" sz="2000" dirty="0">
                <a:solidFill>
                  <a:srgbClr val="000000"/>
                </a:solidFill>
                <a:latin typeface="Times New Roman" pitchFamily="18" charset="0"/>
                <a:cs typeface="+mn-cs"/>
              </a:rPr>
              <a:t>α</a:t>
            </a:r>
            <a:r>
              <a:rPr lang="en-US" sz="2000" baseline="-25000" dirty="0">
                <a:solidFill>
                  <a:srgbClr val="000000"/>
                </a:solidFill>
                <a:latin typeface="Times New Roman" pitchFamily="18" charset="0"/>
                <a:cs typeface="+mn-cs"/>
              </a:rPr>
              <a:t>t</a:t>
            </a:r>
            <a:r>
              <a:rPr lang="en-US" sz="2000" dirty="0">
                <a:solidFill>
                  <a:srgbClr val="000000"/>
                </a:solidFill>
                <a:latin typeface="Times New Roman" pitchFamily="18" charset="0"/>
                <a:cs typeface="+mn-cs"/>
              </a:rPr>
              <a:t>(</a:t>
            </a:r>
            <a:r>
              <a:rPr lang="en-US" sz="2000" dirty="0" err="1">
                <a:solidFill>
                  <a:srgbClr val="000000"/>
                </a:solidFill>
                <a:latin typeface="Times New Roman" pitchFamily="18" charset="0"/>
                <a:cs typeface="+mn-cs"/>
              </a:rPr>
              <a:t>i</a:t>
            </a:r>
            <a:r>
              <a:rPr lang="en-US" sz="2000" dirty="0">
                <a:solidFill>
                  <a:srgbClr val="000000"/>
                </a:solidFill>
                <a:latin typeface="Times New Roman" pitchFamily="18" charset="0"/>
                <a:cs typeface="+mn-cs"/>
              </a:rPr>
              <a:t>)*</a:t>
            </a:r>
            <a:r>
              <a:rPr lang="el-GR" sz="2000" dirty="0">
                <a:solidFill>
                  <a:srgbClr val="000000"/>
                </a:solidFill>
                <a:latin typeface="Times New Roman" pitchFamily="18" charset="0"/>
                <a:cs typeface="+mn-cs"/>
              </a:rPr>
              <a:t>β</a:t>
            </a:r>
            <a:r>
              <a:rPr lang="en-US" sz="2000" baseline="-25000" dirty="0">
                <a:solidFill>
                  <a:srgbClr val="000000"/>
                </a:solidFill>
                <a:latin typeface="Times New Roman" pitchFamily="18" charset="0"/>
                <a:cs typeface="+mn-cs"/>
              </a:rPr>
              <a:t>t</a:t>
            </a:r>
            <a:r>
              <a:rPr lang="en-US" sz="2000" dirty="0">
                <a:solidFill>
                  <a:srgbClr val="000000"/>
                </a:solidFill>
                <a:latin typeface="Times New Roman" pitchFamily="18" charset="0"/>
                <a:cs typeface="+mn-cs"/>
              </a:rPr>
              <a:t>(</a:t>
            </a:r>
            <a:r>
              <a:rPr lang="en-US" sz="2000" dirty="0" err="1">
                <a:solidFill>
                  <a:srgbClr val="000000"/>
                </a:solidFill>
                <a:latin typeface="Times New Roman" pitchFamily="18" charset="0"/>
                <a:cs typeface="+mn-cs"/>
              </a:rPr>
              <a:t>i</a:t>
            </a:r>
            <a:r>
              <a:rPr lang="en-US" sz="2000" dirty="0">
                <a:solidFill>
                  <a:srgbClr val="000000"/>
                </a:solidFill>
                <a:latin typeface="Times New Roman" pitchFamily="18" charset="0"/>
                <a:cs typeface="+mn-cs"/>
              </a:rPr>
              <a:t>) estimates the probability to transition from </a:t>
            </a:r>
            <a:r>
              <a:rPr lang="en-US" sz="2000" dirty="0" err="1">
                <a:solidFill>
                  <a:srgbClr val="000000"/>
                </a:solidFill>
                <a:latin typeface="Times New Roman" pitchFamily="18" charset="0"/>
                <a:cs typeface="+mn-cs"/>
              </a:rPr>
              <a:t>i</a:t>
            </a:r>
            <a:r>
              <a:rPr lang="en-US" sz="2000" dirty="0">
                <a:solidFill>
                  <a:srgbClr val="000000"/>
                </a:solidFill>
                <a:latin typeface="Times New Roman" pitchFamily="18" charset="0"/>
                <a:cs typeface="+mn-cs"/>
              </a:rPr>
              <a:t> to j at t</a:t>
            </a:r>
          </a:p>
          <a:p>
            <a:pPr>
              <a:buFontTx/>
              <a:buChar char="•"/>
              <a:defRPr/>
            </a:pPr>
            <a:r>
              <a:rPr lang="en-US" sz="2000" b="1" dirty="0">
                <a:solidFill>
                  <a:srgbClr val="000000"/>
                </a:solidFill>
                <a:latin typeface="Times New Roman" pitchFamily="18" charset="0"/>
                <a:cs typeface="+mn-cs"/>
              </a:rPr>
              <a:t>Note</a:t>
            </a:r>
            <a:r>
              <a:rPr lang="en-US" sz="2000" dirty="0">
                <a:solidFill>
                  <a:srgbClr val="000000"/>
                </a:solidFill>
                <a:latin typeface="Times New Roman" pitchFamily="18" charset="0"/>
                <a:cs typeface="+mn-cs"/>
              </a:rPr>
              <a:t>: Division by all possible transitions normalizes to  a value between 0 and 1</a:t>
            </a:r>
          </a:p>
        </p:txBody>
      </p:sp>
      <p:sp>
        <p:nvSpPr>
          <p:cNvPr id="76810" name="Text Box 10"/>
          <p:cNvSpPr txBox="1">
            <a:spLocks noChangeArrowheads="1"/>
          </p:cNvSpPr>
          <p:nvPr/>
        </p:nvSpPr>
        <p:spPr bwMode="auto">
          <a:xfrm>
            <a:off x="79375" y="5653088"/>
            <a:ext cx="37639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000" b="1">
                <a:solidFill>
                  <a:srgbClr val="000000"/>
                </a:solidFill>
                <a:latin typeface="Times New Roman" pitchFamily="18" charset="0"/>
                <a:cs typeface="+mn-cs"/>
              </a:rPr>
              <a:t>Note the calculation components </a:t>
            </a:r>
            <a:br>
              <a:rPr lang="en-US" sz="2000" b="1">
                <a:solidFill>
                  <a:srgbClr val="000000"/>
                </a:solidFill>
                <a:latin typeface="Times New Roman" pitchFamily="18" charset="0"/>
                <a:cs typeface="+mn-cs"/>
              </a:rPr>
            </a:br>
            <a:r>
              <a:rPr lang="en-US" sz="2000" b="1">
                <a:solidFill>
                  <a:srgbClr val="000000"/>
                </a:solidFill>
                <a:latin typeface="Times New Roman" pitchFamily="18" charset="0"/>
                <a:cs typeface="+mn-cs"/>
              </a:rPr>
              <a:t>in the diagram on the right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304800"/>
            <a:ext cx="7772400" cy="1143000"/>
          </a:xfrm>
        </p:spPr>
        <p:txBody>
          <a:bodyPr>
            <a:normAutofit/>
          </a:bodyPr>
          <a:lstStyle/>
          <a:p>
            <a:pPr eaLnBrk="1" hangingPunct="1"/>
            <a:r>
              <a:rPr lang="en-US" sz="2800" dirty="0" smtClean="0"/>
              <a:t>Re-estimating Transition Probabilities</a:t>
            </a:r>
          </a:p>
        </p:txBody>
      </p:sp>
      <mc:AlternateContent xmlns:mc="http://schemas.openxmlformats.org/markup-compatibility/2006">
        <mc:Choice xmlns:a14="http://schemas.microsoft.com/office/drawing/2010/main" Requires="a14">
          <p:sp>
            <p:nvSpPr>
              <p:cNvPr id="59395" name="Rectangle 3"/>
              <p:cNvSpPr>
                <a:spLocks noGrp="1" noChangeArrowheads="1"/>
              </p:cNvSpPr>
              <p:nvPr>
                <p:ph type="body" sz="half" idx="1"/>
              </p:nvPr>
            </p:nvSpPr>
            <p:spPr>
              <a:xfrm>
                <a:off x="842962" y="1600200"/>
                <a:ext cx="7843837" cy="2743200"/>
              </a:xfrm>
            </p:spPr>
            <p:txBody>
              <a:bodyPr>
                <a:normAutofit fontScale="92500" lnSpcReduction="10000"/>
              </a:bodyPr>
              <a:lstStyle/>
              <a:p>
                <a:pPr eaLnBrk="1" hangingPunct="1">
                  <a:lnSpc>
                    <a:spcPct val="90000"/>
                  </a:lnSpc>
                </a:pPr>
                <a:r>
                  <a:rPr lang="en-US" sz="2800" dirty="0" smtClean="0">
                    <a:latin typeface="Arial" pitchFamily="34" charset="0"/>
                  </a:rPr>
                  <a:t>The intuition behind the re-estimation equation for transition probabilities is</a:t>
                </a:r>
                <a:br>
                  <a:rPr lang="en-US" sz="2800" dirty="0" smtClean="0">
                    <a:latin typeface="Arial" pitchFamily="34" charset="0"/>
                  </a:rPr>
                </a:br>
                <a:endParaRPr lang="en-US" sz="2800" dirty="0" smtClean="0">
                  <a:latin typeface="Arial" pitchFamily="34" charset="0"/>
                </a:endParaRPr>
              </a:p>
              <a:p>
                <a:pPr marL="0" indent="0" eaLnBrk="1" hangingPunct="1">
                  <a:lnSpc>
                    <a:spcPct val="90000"/>
                  </a:lnSpc>
                  <a:buNone/>
                </a:pPr>
                <a14:m>
                  <m:oMathPara xmlns:m="http://schemas.openxmlformats.org/officeDocument/2006/math">
                    <m:oMathParaPr>
                      <m:jc m:val="centerGroup"/>
                    </m:oMathParaPr>
                    <m:oMath xmlns:m="http://schemas.openxmlformats.org/officeDocument/2006/math">
                      <m:f>
                        <m:fPr>
                          <m:ctrlPr>
                            <a:rPr lang="en-US" sz="2800" i="1" smtClean="0">
                              <a:latin typeface="Cambria Math"/>
                            </a:rPr>
                          </m:ctrlPr>
                        </m:fPr>
                        <m:num>
                          <m:r>
                            <a:rPr lang="en-US" sz="2800" b="0" i="1" smtClean="0">
                              <a:latin typeface="Cambria Math"/>
                            </a:rPr>
                            <m:t>𝑒𝑥𝑝𝑒𝑐𝑡𝑒𝑑</m:t>
                          </m:r>
                          <m:r>
                            <a:rPr lang="en-US" sz="2800" b="0" i="1" smtClean="0">
                              <a:latin typeface="Cambria Math"/>
                            </a:rPr>
                            <m:t> </m:t>
                          </m:r>
                          <m:r>
                            <a:rPr lang="en-US" sz="2800" b="0" i="1" smtClean="0">
                              <a:latin typeface="Cambria Math"/>
                            </a:rPr>
                            <m:t>𝑡𝑟𝑎𝑛𝑠𝑖𝑡𝑖𝑜𝑛𝑠</m:t>
                          </m:r>
                          <m:r>
                            <a:rPr lang="en-US" sz="2800" b="0" i="1" smtClean="0">
                              <a:latin typeface="Cambria Math"/>
                            </a:rPr>
                            <m:t> </m:t>
                          </m:r>
                          <m:r>
                            <a:rPr lang="en-US" sz="2800" b="0" i="1" smtClean="0">
                              <a:latin typeface="Cambria Math"/>
                            </a:rPr>
                            <m:t>𝑓𝑟𝑜𝑚</m:t>
                          </m:r>
                          <m:r>
                            <a:rPr lang="en-US" sz="2800" b="0" i="1" smtClean="0">
                              <a:latin typeface="Cambria Math"/>
                            </a:rPr>
                            <m:t> </m:t>
                          </m:r>
                          <m:r>
                            <a:rPr lang="en-US" sz="2800" b="0" i="1" smtClean="0">
                              <a:latin typeface="Cambria Math"/>
                            </a:rPr>
                            <m:t>𝑠𝑡𝑎𝑡𝑒</m:t>
                          </m:r>
                          <m:r>
                            <a:rPr lang="en-US" sz="2800" b="0" i="1" smtClean="0">
                              <a:latin typeface="Cambria Math"/>
                            </a:rPr>
                            <m:t> </m:t>
                          </m:r>
                          <m:sSub>
                            <m:sSubPr>
                              <m:ctrlPr>
                                <a:rPr lang="en-US" sz="2800" b="0" i="1" smtClean="0">
                                  <a:latin typeface="Cambria Math"/>
                                </a:rPr>
                              </m:ctrlPr>
                            </m:sSubPr>
                            <m:e>
                              <m:r>
                                <a:rPr lang="en-US" sz="2800" b="0" i="1" smtClean="0">
                                  <a:latin typeface="Cambria Math"/>
                                </a:rPr>
                                <m:t>𝑠</m:t>
                              </m:r>
                            </m:e>
                            <m:sub>
                              <m:r>
                                <a:rPr lang="en-US" sz="2800" b="0" i="1" smtClean="0">
                                  <a:latin typeface="Cambria Math"/>
                                </a:rPr>
                                <m:t>𝑖</m:t>
                              </m:r>
                            </m:sub>
                          </m:sSub>
                          <m:r>
                            <a:rPr lang="en-US" sz="2800" b="0" i="1" smtClean="0">
                              <a:latin typeface="Cambria Math"/>
                            </a:rPr>
                            <m:t> </m:t>
                          </m:r>
                          <m:r>
                            <a:rPr lang="en-US" sz="2800" b="0" i="1" smtClean="0">
                              <a:latin typeface="Cambria Math"/>
                            </a:rPr>
                            <m:t>𝑡𝑜</m:t>
                          </m:r>
                          <m:r>
                            <a:rPr lang="en-US" sz="2800" b="0" i="1" smtClean="0">
                              <a:latin typeface="Cambria Math"/>
                            </a:rPr>
                            <m:t> </m:t>
                          </m:r>
                          <m:sSub>
                            <m:sSubPr>
                              <m:ctrlPr>
                                <a:rPr lang="en-US" sz="2800" b="0" i="1" smtClean="0">
                                  <a:latin typeface="Cambria Math"/>
                                </a:rPr>
                              </m:ctrlPr>
                            </m:sSubPr>
                            <m:e>
                              <m:r>
                                <a:rPr lang="en-US" sz="2800" b="0" i="1" smtClean="0">
                                  <a:latin typeface="Cambria Math"/>
                                </a:rPr>
                                <m:t>𝑠</m:t>
                              </m:r>
                            </m:e>
                            <m:sub>
                              <m:r>
                                <a:rPr lang="en-US" sz="2800" b="0" i="1" smtClean="0">
                                  <a:latin typeface="Cambria Math"/>
                                </a:rPr>
                                <m:t>𝑗</m:t>
                              </m:r>
                            </m:sub>
                          </m:sSub>
                        </m:num>
                        <m:den>
                          <m:r>
                            <a:rPr lang="en-US" sz="2800" b="0" i="1" smtClean="0">
                              <a:latin typeface="Cambria Math"/>
                            </a:rPr>
                            <m:t>𝑡𝑜𝑡𝑎𝑙</m:t>
                          </m:r>
                          <m:r>
                            <a:rPr lang="en-US" sz="2800" b="0" i="1" smtClean="0">
                              <a:latin typeface="Cambria Math"/>
                            </a:rPr>
                            <m:t> </m:t>
                          </m:r>
                          <m:r>
                            <a:rPr lang="en-US" sz="2800" b="0" i="1" smtClean="0">
                              <a:latin typeface="Cambria Math"/>
                            </a:rPr>
                            <m:t>𝑒𝑥𝑝𝑒𝑐𝑡𝑒𝑑</m:t>
                          </m:r>
                          <m:r>
                            <a:rPr lang="en-US" sz="2800" b="0" i="1" smtClean="0">
                              <a:latin typeface="Cambria Math"/>
                            </a:rPr>
                            <m:t> </m:t>
                          </m:r>
                          <m:r>
                            <a:rPr lang="en-US" sz="2800" b="0" i="1" smtClean="0">
                              <a:latin typeface="Cambria Math"/>
                            </a:rPr>
                            <m:t>𝑡𝑟𝑎𝑛𝑠𝑖𝑡𝑖𝑜𝑛𝑠</m:t>
                          </m:r>
                          <m:r>
                            <a:rPr lang="en-US" sz="2800" b="0" i="1" smtClean="0">
                              <a:latin typeface="Cambria Math"/>
                            </a:rPr>
                            <m:t> </m:t>
                          </m:r>
                          <m:r>
                            <a:rPr lang="en-US" sz="2800" b="0" i="1" smtClean="0">
                              <a:latin typeface="Cambria Math"/>
                            </a:rPr>
                            <m:t>𝑓𝑟𝑜𝑚</m:t>
                          </m:r>
                          <m:r>
                            <a:rPr lang="en-US" sz="2800" b="0" i="1" smtClean="0">
                              <a:latin typeface="Cambria Math"/>
                            </a:rPr>
                            <m:t> </m:t>
                          </m:r>
                          <m:r>
                            <a:rPr lang="en-US" sz="2800" b="0" i="1" smtClean="0">
                              <a:latin typeface="Cambria Math"/>
                            </a:rPr>
                            <m:t>𝑠𝑡𝑎𝑡𝑒</m:t>
                          </m:r>
                          <m:r>
                            <a:rPr lang="en-US" sz="2800" b="0" i="1" smtClean="0">
                              <a:latin typeface="Cambria Math"/>
                            </a:rPr>
                            <m:t> </m:t>
                          </m:r>
                          <m:sSub>
                            <m:sSubPr>
                              <m:ctrlPr>
                                <a:rPr lang="en-US" sz="2800" b="0" i="1" smtClean="0">
                                  <a:latin typeface="Cambria Math"/>
                                </a:rPr>
                              </m:ctrlPr>
                            </m:sSubPr>
                            <m:e>
                              <m:r>
                                <a:rPr lang="en-US" sz="2800" b="0" i="1" smtClean="0">
                                  <a:latin typeface="Cambria Math"/>
                                </a:rPr>
                                <m:t>𝑠</m:t>
                              </m:r>
                            </m:e>
                            <m:sub>
                              <m:r>
                                <a:rPr lang="en-US" sz="2800" b="0" i="1" smtClean="0">
                                  <a:latin typeface="Cambria Math"/>
                                </a:rPr>
                                <m:t>𝑖</m:t>
                              </m:r>
                            </m:sub>
                          </m:sSub>
                        </m:den>
                      </m:f>
                    </m:oMath>
                  </m:oMathPara>
                </a14:m>
                <a:endParaRPr lang="en-US" sz="2800" dirty="0" smtClean="0">
                  <a:latin typeface="Arial" pitchFamily="34" charset="0"/>
                </a:endParaRPr>
              </a:p>
              <a:p>
                <a:pPr eaLnBrk="1" hangingPunct="1">
                  <a:lnSpc>
                    <a:spcPct val="90000"/>
                  </a:lnSpc>
                </a:pPr>
                <a:endParaRPr lang="en-US" sz="2800" dirty="0" smtClean="0">
                  <a:latin typeface="Arial" pitchFamily="34" charset="0"/>
                </a:endParaRPr>
              </a:p>
              <a:p>
                <a:pPr eaLnBrk="1" hangingPunct="1">
                  <a:lnSpc>
                    <a:spcPct val="90000"/>
                  </a:lnSpc>
                </a:pPr>
                <a:r>
                  <a:rPr lang="en-US" sz="2800" dirty="0" smtClean="0">
                    <a:latin typeface="Arial" pitchFamily="34" charset="0"/>
                  </a:rPr>
                  <a:t>Formally:</a:t>
                </a:r>
              </a:p>
            </p:txBody>
          </p:sp>
        </mc:Choice>
        <mc:Fallback>
          <p:sp>
            <p:nvSpPr>
              <p:cNvPr id="59395" name="Rectangle 3"/>
              <p:cNvSpPr>
                <a:spLocks noGrp="1" noRot="1" noChangeAspect="1" noMove="1" noResize="1" noEditPoints="1" noAdjustHandles="1" noChangeArrowheads="1" noChangeShapeType="1" noTextEdit="1"/>
              </p:cNvSpPr>
              <p:nvPr>
                <p:ph type="body" sz="half" idx="1"/>
              </p:nvPr>
            </p:nvSpPr>
            <p:spPr>
              <a:xfrm>
                <a:off x="842962" y="1600200"/>
                <a:ext cx="7843837" cy="2743200"/>
              </a:xfrm>
              <a:blipFill rotWithShape="1">
                <a:blip r:embed="rId4"/>
                <a:stretch>
                  <a:fillRect l="-389" t="-4889" r="-2176"/>
                </a:stretch>
              </a:blipFill>
            </p:spPr>
            <p:txBody>
              <a:bodyPr/>
              <a:lstStyle/>
              <a:p>
                <a:r>
                  <a:rPr lang="en-US">
                    <a:noFill/>
                  </a:rPr>
                  <a:t> </a:t>
                </a:r>
              </a:p>
            </p:txBody>
          </p:sp>
        </mc:Fallback>
      </mc:AlternateContent>
      <p:sp>
        <p:nvSpPr>
          <p:cNvPr id="78858" name="Rectangle 10"/>
          <p:cNvSpPr>
            <a:spLocks noChangeArrowheads="1"/>
          </p:cNvSpPr>
          <p:nvPr/>
        </p:nvSpPr>
        <p:spPr bwMode="auto">
          <a:xfrm>
            <a:off x="3498850" y="7324725"/>
            <a:ext cx="1397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200">
                <a:solidFill>
                  <a:srgbClr val="000000"/>
                </a:solidFill>
                <a:latin typeface="Symbol" pitchFamily="18" charset="2"/>
                <a:cs typeface="+mn-cs"/>
              </a:rPr>
              <a:t>  </a:t>
            </a:r>
            <a:endParaRPr lang="en-US" sz="2400">
              <a:solidFill>
                <a:srgbClr val="000000"/>
              </a:solidFill>
              <a:latin typeface="Times New Roman" pitchFamily="18" charset="0"/>
              <a:cs typeface="+mn-cs"/>
            </a:endParaRPr>
          </a:p>
        </p:txBody>
      </p:sp>
      <p:grpSp>
        <p:nvGrpSpPr>
          <p:cNvPr id="6" name="Group 5"/>
          <p:cNvGrpSpPr/>
          <p:nvPr/>
        </p:nvGrpSpPr>
        <p:grpSpPr>
          <a:xfrm>
            <a:off x="1581149" y="4419600"/>
            <a:ext cx="5734051" cy="1752600"/>
            <a:chOff x="276224" y="4495800"/>
            <a:chExt cx="5734051" cy="1752600"/>
          </a:xfrm>
        </p:grpSpPr>
        <p:graphicFrame>
          <p:nvGraphicFramePr>
            <p:cNvPr id="59400" name="Object 5"/>
            <p:cNvGraphicFramePr>
              <a:graphicFrameLocks noChangeAspect="1"/>
            </p:cNvGraphicFramePr>
            <p:nvPr>
              <p:extLst>
                <p:ext uri="{D42A27DB-BD31-4B8C-83A1-F6EECF244321}">
                  <p14:modId xmlns:p14="http://schemas.microsoft.com/office/powerpoint/2010/main" val="905433536"/>
                </p:ext>
              </p:extLst>
            </p:nvPr>
          </p:nvGraphicFramePr>
          <p:xfrm>
            <a:off x="276224" y="4495800"/>
            <a:ext cx="3687763" cy="1714500"/>
          </p:xfrm>
          <a:graphic>
            <a:graphicData uri="http://schemas.openxmlformats.org/presentationml/2006/ole">
              <mc:AlternateContent xmlns:mc="http://schemas.openxmlformats.org/markup-compatibility/2006">
                <mc:Choice xmlns:v="urn:schemas-microsoft-com:vml" Requires="v">
                  <p:oleObj spid="_x0000_s59527" name="Equation" r:id="rId5" imgW="1803240" imgH="838080" progId="Equation.3">
                    <p:embed/>
                  </p:oleObj>
                </mc:Choice>
                <mc:Fallback>
                  <p:oleObj name="Equation" r:id="rId5" imgW="1803240" imgH="838080" progId="Equation.3">
                    <p:embed/>
                    <p:pic>
                      <p:nvPicPr>
                        <p:cNvPr id="0" name="Object 5"/>
                        <p:cNvPicPr>
                          <a:picLocks noChangeAspect="1" noChangeArrowheads="1"/>
                        </p:cNvPicPr>
                        <p:nvPr/>
                      </p:nvPicPr>
                      <p:blipFill>
                        <a:blip r:embed="rId6"/>
                        <a:srcRect/>
                        <a:stretch>
                          <a:fillRect/>
                        </a:stretch>
                      </p:blipFill>
                      <p:spPr bwMode="auto">
                        <a:xfrm>
                          <a:off x="276224" y="4495800"/>
                          <a:ext cx="3687763"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3" name="Group 2"/>
            <p:cNvGrpSpPr/>
            <p:nvPr/>
          </p:nvGrpSpPr>
          <p:grpSpPr>
            <a:xfrm>
              <a:off x="4267200" y="4610100"/>
              <a:ext cx="1743075" cy="1638300"/>
              <a:chOff x="4267200" y="4610100"/>
              <a:chExt cx="1743075" cy="1638300"/>
            </a:xfrm>
          </p:grpSpPr>
          <p:sp>
            <p:nvSpPr>
              <p:cNvPr id="78864" name="Rectangle 16"/>
              <p:cNvSpPr>
                <a:spLocks noChangeArrowheads="1"/>
              </p:cNvSpPr>
              <p:nvPr/>
            </p:nvSpPr>
            <p:spPr bwMode="auto">
              <a:xfrm>
                <a:off x="4267200" y="5133975"/>
                <a:ext cx="19526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800" dirty="0">
                    <a:solidFill>
                      <a:srgbClr val="000000"/>
                    </a:solidFill>
                    <a:latin typeface="Symbol" pitchFamily="18" charset="2"/>
                    <a:cs typeface="+mn-cs"/>
                  </a:rPr>
                  <a:t>=</a:t>
                </a:r>
                <a:endParaRPr lang="en-US" sz="2800" dirty="0">
                  <a:solidFill>
                    <a:srgbClr val="000000"/>
                  </a:solidFill>
                  <a:latin typeface="Times New Roman" pitchFamily="18" charset="0"/>
                  <a:cs typeface="+mn-cs"/>
                </a:endParaRPr>
              </a:p>
            </p:txBody>
          </p:sp>
          <p:sp>
            <p:nvSpPr>
              <p:cNvPr id="78865" name="Rectangle 17"/>
              <p:cNvSpPr>
                <a:spLocks noChangeArrowheads="1"/>
              </p:cNvSpPr>
              <p:nvPr/>
            </p:nvSpPr>
            <p:spPr bwMode="auto">
              <a:xfrm>
                <a:off x="5060950" y="4808537"/>
                <a:ext cx="13811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200" i="1" dirty="0">
                    <a:solidFill>
                      <a:srgbClr val="000000"/>
                    </a:solidFill>
                    <a:latin typeface="Symbol" pitchFamily="18" charset="2"/>
                    <a:cs typeface="+mn-cs"/>
                  </a:rPr>
                  <a:t>x</a:t>
                </a:r>
                <a:endParaRPr lang="en-US" sz="2400" dirty="0">
                  <a:solidFill>
                    <a:srgbClr val="000000"/>
                  </a:solidFill>
                  <a:latin typeface="Times New Roman" pitchFamily="18" charset="0"/>
                  <a:cs typeface="+mn-cs"/>
                </a:endParaRPr>
              </a:p>
            </p:txBody>
          </p:sp>
          <p:sp>
            <p:nvSpPr>
              <p:cNvPr id="78866" name="Rectangle 18"/>
              <p:cNvSpPr>
                <a:spLocks noChangeArrowheads="1"/>
              </p:cNvSpPr>
              <p:nvPr/>
            </p:nvSpPr>
            <p:spPr bwMode="auto">
              <a:xfrm>
                <a:off x="5257800" y="5016500"/>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i="1" dirty="0" smtClean="0">
                    <a:solidFill>
                      <a:srgbClr val="000000"/>
                    </a:solidFill>
                    <a:latin typeface="Times" pitchFamily="18" charset="0"/>
                    <a:cs typeface="+mn-cs"/>
                  </a:rPr>
                  <a:t>t-1</a:t>
                </a:r>
                <a:endParaRPr lang="en-US" sz="2400" dirty="0">
                  <a:solidFill>
                    <a:srgbClr val="000000"/>
                  </a:solidFill>
                  <a:latin typeface="Times New Roman" pitchFamily="18" charset="0"/>
                  <a:cs typeface="+mn-cs"/>
                </a:endParaRPr>
              </a:p>
            </p:txBody>
          </p:sp>
          <p:sp>
            <p:nvSpPr>
              <p:cNvPr id="78867" name="Rectangle 19"/>
              <p:cNvSpPr>
                <a:spLocks noChangeArrowheads="1"/>
              </p:cNvSpPr>
              <p:nvPr/>
            </p:nvSpPr>
            <p:spPr bwMode="auto">
              <a:xfrm>
                <a:off x="5486400" y="4840287"/>
                <a:ext cx="9366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200" dirty="0">
                    <a:solidFill>
                      <a:srgbClr val="000000"/>
                    </a:solidFill>
                    <a:latin typeface="Times" pitchFamily="18" charset="0"/>
                    <a:cs typeface="+mn-cs"/>
                  </a:rPr>
                  <a:t>(</a:t>
                </a:r>
                <a:endParaRPr lang="en-US" sz="2400" dirty="0">
                  <a:solidFill>
                    <a:srgbClr val="000000"/>
                  </a:solidFill>
                  <a:latin typeface="Times New Roman" pitchFamily="18" charset="0"/>
                  <a:cs typeface="+mn-cs"/>
                </a:endParaRPr>
              </a:p>
            </p:txBody>
          </p:sp>
          <p:sp>
            <p:nvSpPr>
              <p:cNvPr id="78868" name="Rectangle 20"/>
              <p:cNvSpPr>
                <a:spLocks noChangeArrowheads="1"/>
              </p:cNvSpPr>
              <p:nvPr/>
            </p:nvSpPr>
            <p:spPr bwMode="auto">
              <a:xfrm>
                <a:off x="5562600" y="4840287"/>
                <a:ext cx="7778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200" i="1">
                    <a:solidFill>
                      <a:srgbClr val="000000"/>
                    </a:solidFill>
                    <a:latin typeface="Times" pitchFamily="18" charset="0"/>
                    <a:cs typeface="+mn-cs"/>
                  </a:rPr>
                  <a:t>i</a:t>
                </a:r>
                <a:endParaRPr lang="en-US" sz="2400">
                  <a:solidFill>
                    <a:srgbClr val="000000"/>
                  </a:solidFill>
                  <a:latin typeface="Times New Roman" pitchFamily="18" charset="0"/>
                  <a:cs typeface="+mn-cs"/>
                </a:endParaRPr>
              </a:p>
            </p:txBody>
          </p:sp>
          <p:sp>
            <p:nvSpPr>
              <p:cNvPr id="78869" name="Rectangle 21"/>
              <p:cNvSpPr>
                <a:spLocks noChangeArrowheads="1"/>
              </p:cNvSpPr>
              <p:nvPr/>
            </p:nvSpPr>
            <p:spPr bwMode="auto">
              <a:xfrm>
                <a:off x="5645150" y="4840287"/>
                <a:ext cx="698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200">
                    <a:solidFill>
                      <a:srgbClr val="000000"/>
                    </a:solidFill>
                    <a:latin typeface="Times" pitchFamily="18" charset="0"/>
                    <a:cs typeface="+mn-cs"/>
                  </a:rPr>
                  <a:t>,</a:t>
                </a:r>
                <a:endParaRPr lang="en-US" sz="2400">
                  <a:solidFill>
                    <a:srgbClr val="000000"/>
                  </a:solidFill>
                  <a:latin typeface="Times New Roman" pitchFamily="18" charset="0"/>
                  <a:cs typeface="+mn-cs"/>
                </a:endParaRPr>
              </a:p>
            </p:txBody>
          </p:sp>
          <p:sp>
            <p:nvSpPr>
              <p:cNvPr id="78870" name="Rectangle 22"/>
              <p:cNvSpPr>
                <a:spLocks noChangeArrowheads="1"/>
              </p:cNvSpPr>
              <p:nvPr/>
            </p:nvSpPr>
            <p:spPr bwMode="auto">
              <a:xfrm>
                <a:off x="5802312" y="4840287"/>
                <a:ext cx="7778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200" i="1" dirty="0">
                    <a:solidFill>
                      <a:srgbClr val="000000"/>
                    </a:solidFill>
                    <a:latin typeface="Times" pitchFamily="18" charset="0"/>
                    <a:cs typeface="+mn-cs"/>
                  </a:rPr>
                  <a:t>j</a:t>
                </a:r>
                <a:endParaRPr lang="en-US" sz="2400" dirty="0">
                  <a:solidFill>
                    <a:srgbClr val="000000"/>
                  </a:solidFill>
                  <a:latin typeface="Times New Roman" pitchFamily="18" charset="0"/>
                  <a:cs typeface="+mn-cs"/>
                </a:endParaRPr>
              </a:p>
            </p:txBody>
          </p:sp>
          <p:sp>
            <p:nvSpPr>
              <p:cNvPr id="78871" name="Rectangle 23"/>
              <p:cNvSpPr>
                <a:spLocks noChangeArrowheads="1"/>
              </p:cNvSpPr>
              <p:nvPr/>
            </p:nvSpPr>
            <p:spPr bwMode="auto">
              <a:xfrm>
                <a:off x="5916612" y="4840287"/>
                <a:ext cx="9366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200">
                    <a:solidFill>
                      <a:srgbClr val="000000"/>
                    </a:solidFill>
                    <a:latin typeface="Times" pitchFamily="18" charset="0"/>
                    <a:cs typeface="+mn-cs"/>
                  </a:rPr>
                  <a:t>)</a:t>
                </a:r>
                <a:endParaRPr lang="en-US" sz="2400">
                  <a:solidFill>
                    <a:srgbClr val="000000"/>
                  </a:solidFill>
                  <a:latin typeface="Times New Roman" pitchFamily="18" charset="0"/>
                  <a:cs typeface="+mn-cs"/>
                </a:endParaRPr>
              </a:p>
            </p:txBody>
          </p:sp>
          <p:sp>
            <p:nvSpPr>
              <p:cNvPr id="78872" name="Rectangle 24"/>
              <p:cNvSpPr>
                <a:spLocks noChangeArrowheads="1"/>
              </p:cNvSpPr>
              <p:nvPr/>
            </p:nvSpPr>
            <p:spPr bwMode="auto">
              <a:xfrm>
                <a:off x="4738687" y="5246687"/>
                <a:ext cx="4603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i="1">
                    <a:solidFill>
                      <a:srgbClr val="000000"/>
                    </a:solidFill>
                    <a:latin typeface="Times" pitchFamily="18" charset="0"/>
                    <a:cs typeface="+mn-cs"/>
                  </a:rPr>
                  <a:t>t</a:t>
                </a:r>
                <a:endParaRPr lang="en-US" sz="2400">
                  <a:solidFill>
                    <a:srgbClr val="000000"/>
                  </a:solidFill>
                  <a:latin typeface="Times New Roman" pitchFamily="18" charset="0"/>
                  <a:cs typeface="+mn-cs"/>
                </a:endParaRPr>
              </a:p>
            </p:txBody>
          </p:sp>
          <p:sp>
            <p:nvSpPr>
              <p:cNvPr id="78873" name="Rectangle 25"/>
              <p:cNvSpPr>
                <a:spLocks noChangeArrowheads="1"/>
              </p:cNvSpPr>
              <p:nvPr/>
            </p:nvSpPr>
            <p:spPr bwMode="auto">
              <a:xfrm>
                <a:off x="4810125" y="5229225"/>
                <a:ext cx="904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a:solidFill>
                      <a:srgbClr val="000000"/>
                    </a:solidFill>
                    <a:latin typeface="Symbol" pitchFamily="18" charset="2"/>
                    <a:cs typeface="+mn-cs"/>
                  </a:rPr>
                  <a:t>=</a:t>
                </a:r>
                <a:endParaRPr lang="en-US" sz="2400">
                  <a:solidFill>
                    <a:srgbClr val="000000"/>
                  </a:solidFill>
                  <a:latin typeface="Times New Roman" pitchFamily="18" charset="0"/>
                  <a:cs typeface="+mn-cs"/>
                </a:endParaRPr>
              </a:p>
            </p:txBody>
          </p:sp>
          <p:sp>
            <p:nvSpPr>
              <p:cNvPr id="78874" name="Rectangle 26"/>
              <p:cNvSpPr>
                <a:spLocks noChangeArrowheads="1"/>
              </p:cNvSpPr>
              <p:nvPr/>
            </p:nvSpPr>
            <p:spPr bwMode="auto">
              <a:xfrm>
                <a:off x="4924425" y="5246687"/>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a:solidFill>
                      <a:srgbClr val="000000"/>
                    </a:solidFill>
                    <a:latin typeface="Times" pitchFamily="18" charset="0"/>
                    <a:cs typeface="+mn-cs"/>
                  </a:rPr>
                  <a:t>1</a:t>
                </a:r>
                <a:endParaRPr lang="en-US" sz="2400">
                  <a:solidFill>
                    <a:srgbClr val="000000"/>
                  </a:solidFill>
                  <a:latin typeface="Times New Roman" pitchFamily="18" charset="0"/>
                  <a:cs typeface="+mn-cs"/>
                </a:endParaRPr>
              </a:p>
            </p:txBody>
          </p:sp>
          <p:sp>
            <p:nvSpPr>
              <p:cNvPr id="78875" name="Rectangle 27"/>
              <p:cNvSpPr>
                <a:spLocks noChangeArrowheads="1"/>
              </p:cNvSpPr>
              <p:nvPr/>
            </p:nvSpPr>
            <p:spPr bwMode="auto">
              <a:xfrm flipH="1">
                <a:off x="4794250" y="4610100"/>
                <a:ext cx="12223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en-US" sz="1300" i="1" dirty="0">
                    <a:solidFill>
                      <a:srgbClr val="000000"/>
                    </a:solidFill>
                    <a:latin typeface="Times" pitchFamily="18" charset="0"/>
                    <a:cs typeface="+mn-cs"/>
                  </a:rPr>
                  <a:t>T</a:t>
                </a:r>
                <a:endParaRPr lang="en-US" sz="2400" dirty="0">
                  <a:solidFill>
                    <a:srgbClr val="000000"/>
                  </a:solidFill>
                  <a:latin typeface="Times New Roman" pitchFamily="18" charset="0"/>
                  <a:cs typeface="+mn-cs"/>
                </a:endParaRPr>
              </a:p>
            </p:txBody>
          </p:sp>
          <p:sp>
            <p:nvSpPr>
              <p:cNvPr id="78876" name="Rectangle 28"/>
              <p:cNvSpPr>
                <a:spLocks noChangeArrowheads="1"/>
              </p:cNvSpPr>
              <p:nvPr/>
            </p:nvSpPr>
            <p:spPr bwMode="auto">
              <a:xfrm>
                <a:off x="4846637" y="4610100"/>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sz="2400" dirty="0">
                  <a:solidFill>
                    <a:srgbClr val="000000"/>
                  </a:solidFill>
                  <a:latin typeface="Times New Roman" pitchFamily="18" charset="0"/>
                  <a:cs typeface="+mn-cs"/>
                </a:endParaRPr>
              </a:p>
            </p:txBody>
          </p:sp>
          <p:sp>
            <p:nvSpPr>
              <p:cNvPr id="78877" name="Rectangle 29"/>
              <p:cNvSpPr>
                <a:spLocks noChangeArrowheads="1"/>
              </p:cNvSpPr>
              <p:nvPr/>
            </p:nvSpPr>
            <p:spPr bwMode="auto">
              <a:xfrm>
                <a:off x="4946650" y="4627562"/>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sz="2400" dirty="0">
                  <a:solidFill>
                    <a:srgbClr val="000000"/>
                  </a:solidFill>
                  <a:latin typeface="Times New Roman" pitchFamily="18" charset="0"/>
                  <a:cs typeface="+mn-cs"/>
                </a:endParaRPr>
              </a:p>
            </p:txBody>
          </p:sp>
          <p:sp>
            <p:nvSpPr>
              <p:cNvPr id="78878" name="Rectangle 30"/>
              <p:cNvSpPr>
                <a:spLocks noChangeArrowheads="1"/>
              </p:cNvSpPr>
              <p:nvPr/>
            </p:nvSpPr>
            <p:spPr bwMode="auto">
              <a:xfrm>
                <a:off x="4687887" y="4706937"/>
                <a:ext cx="3079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3400" dirty="0">
                    <a:solidFill>
                      <a:srgbClr val="000000"/>
                    </a:solidFill>
                    <a:latin typeface="Symbol" pitchFamily="18" charset="2"/>
                    <a:cs typeface="+mn-cs"/>
                  </a:rPr>
                  <a:t>å</a:t>
                </a:r>
                <a:endParaRPr lang="en-US" sz="2400" dirty="0">
                  <a:solidFill>
                    <a:srgbClr val="000000"/>
                  </a:solidFill>
                  <a:latin typeface="Times New Roman" pitchFamily="18" charset="0"/>
                  <a:cs typeface="+mn-cs"/>
                </a:endParaRPr>
              </a:p>
            </p:txBody>
          </p:sp>
          <p:sp>
            <p:nvSpPr>
              <p:cNvPr id="78879" name="Rectangle 31"/>
              <p:cNvSpPr>
                <a:spLocks noChangeArrowheads="1"/>
              </p:cNvSpPr>
              <p:nvPr/>
            </p:nvSpPr>
            <p:spPr bwMode="auto">
              <a:xfrm>
                <a:off x="5208587" y="5611812"/>
                <a:ext cx="1143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200" i="1">
                    <a:solidFill>
                      <a:srgbClr val="000000"/>
                    </a:solidFill>
                    <a:latin typeface="Symbol" pitchFamily="18" charset="2"/>
                    <a:cs typeface="+mn-cs"/>
                  </a:rPr>
                  <a:t>g</a:t>
                </a:r>
                <a:endParaRPr lang="en-US" sz="2400">
                  <a:solidFill>
                    <a:srgbClr val="000000"/>
                  </a:solidFill>
                  <a:latin typeface="Times New Roman" pitchFamily="18" charset="0"/>
                  <a:cs typeface="+mn-cs"/>
                </a:endParaRPr>
              </a:p>
            </p:txBody>
          </p:sp>
          <p:sp>
            <p:nvSpPr>
              <p:cNvPr id="78880" name="Rectangle 32"/>
              <p:cNvSpPr>
                <a:spLocks noChangeArrowheads="1"/>
              </p:cNvSpPr>
              <p:nvPr/>
            </p:nvSpPr>
            <p:spPr bwMode="auto">
              <a:xfrm>
                <a:off x="5380037" y="5819775"/>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i="1" dirty="0">
                    <a:solidFill>
                      <a:srgbClr val="000000"/>
                    </a:solidFill>
                    <a:latin typeface="Times" pitchFamily="18" charset="0"/>
                    <a:cs typeface="+mn-cs"/>
                  </a:rPr>
                  <a:t>t</a:t>
                </a:r>
                <a:r>
                  <a:rPr lang="en-US" sz="1300" i="1" dirty="0" smtClean="0">
                    <a:solidFill>
                      <a:srgbClr val="000000"/>
                    </a:solidFill>
                    <a:latin typeface="Times" pitchFamily="18" charset="0"/>
                    <a:cs typeface="+mn-cs"/>
                  </a:rPr>
                  <a:t>-1</a:t>
                </a:r>
                <a:endParaRPr lang="en-US" sz="2400" dirty="0">
                  <a:solidFill>
                    <a:srgbClr val="000000"/>
                  </a:solidFill>
                  <a:latin typeface="Times New Roman" pitchFamily="18" charset="0"/>
                  <a:cs typeface="+mn-cs"/>
                </a:endParaRPr>
              </a:p>
            </p:txBody>
          </p:sp>
          <p:sp>
            <p:nvSpPr>
              <p:cNvPr id="78881" name="Rectangle 33"/>
              <p:cNvSpPr>
                <a:spLocks noChangeArrowheads="1"/>
              </p:cNvSpPr>
              <p:nvPr/>
            </p:nvSpPr>
            <p:spPr bwMode="auto">
              <a:xfrm>
                <a:off x="5562600" y="5643562"/>
                <a:ext cx="9366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200">
                    <a:solidFill>
                      <a:srgbClr val="000000"/>
                    </a:solidFill>
                    <a:latin typeface="Times" pitchFamily="18" charset="0"/>
                    <a:cs typeface="+mn-cs"/>
                  </a:rPr>
                  <a:t>(</a:t>
                </a:r>
                <a:endParaRPr lang="en-US" sz="2400">
                  <a:solidFill>
                    <a:srgbClr val="000000"/>
                  </a:solidFill>
                  <a:latin typeface="Times New Roman" pitchFamily="18" charset="0"/>
                  <a:cs typeface="+mn-cs"/>
                </a:endParaRPr>
              </a:p>
            </p:txBody>
          </p:sp>
          <p:sp>
            <p:nvSpPr>
              <p:cNvPr id="78882" name="Rectangle 34"/>
              <p:cNvSpPr>
                <a:spLocks noChangeArrowheads="1"/>
              </p:cNvSpPr>
              <p:nvPr/>
            </p:nvSpPr>
            <p:spPr bwMode="auto">
              <a:xfrm>
                <a:off x="5678487" y="5643562"/>
                <a:ext cx="7778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200" i="1">
                    <a:solidFill>
                      <a:srgbClr val="000000"/>
                    </a:solidFill>
                    <a:latin typeface="Times" pitchFamily="18" charset="0"/>
                    <a:cs typeface="+mn-cs"/>
                  </a:rPr>
                  <a:t>i</a:t>
                </a:r>
                <a:endParaRPr lang="en-US" sz="2400">
                  <a:solidFill>
                    <a:srgbClr val="000000"/>
                  </a:solidFill>
                  <a:latin typeface="Times New Roman" pitchFamily="18" charset="0"/>
                  <a:cs typeface="+mn-cs"/>
                </a:endParaRPr>
              </a:p>
            </p:txBody>
          </p:sp>
          <p:sp>
            <p:nvSpPr>
              <p:cNvPr id="78883" name="Rectangle 35"/>
              <p:cNvSpPr>
                <a:spLocks noChangeArrowheads="1"/>
              </p:cNvSpPr>
              <p:nvPr/>
            </p:nvSpPr>
            <p:spPr bwMode="auto">
              <a:xfrm>
                <a:off x="5775325" y="5643562"/>
                <a:ext cx="9366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200">
                    <a:solidFill>
                      <a:srgbClr val="000000"/>
                    </a:solidFill>
                    <a:latin typeface="Times" pitchFamily="18" charset="0"/>
                    <a:cs typeface="+mn-cs"/>
                  </a:rPr>
                  <a:t>)</a:t>
                </a:r>
                <a:endParaRPr lang="en-US" sz="2400">
                  <a:solidFill>
                    <a:srgbClr val="000000"/>
                  </a:solidFill>
                  <a:latin typeface="Times New Roman" pitchFamily="18" charset="0"/>
                  <a:cs typeface="+mn-cs"/>
                </a:endParaRPr>
              </a:p>
            </p:txBody>
          </p:sp>
          <p:sp>
            <p:nvSpPr>
              <p:cNvPr id="78884" name="Rectangle 36"/>
              <p:cNvSpPr>
                <a:spLocks noChangeArrowheads="1"/>
              </p:cNvSpPr>
              <p:nvPr/>
            </p:nvSpPr>
            <p:spPr bwMode="auto">
              <a:xfrm>
                <a:off x="4870450" y="6049962"/>
                <a:ext cx="4603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i="1">
                    <a:solidFill>
                      <a:srgbClr val="000000"/>
                    </a:solidFill>
                    <a:latin typeface="Times" pitchFamily="18" charset="0"/>
                    <a:cs typeface="+mn-cs"/>
                  </a:rPr>
                  <a:t>t</a:t>
                </a:r>
                <a:endParaRPr lang="en-US" sz="2400">
                  <a:solidFill>
                    <a:srgbClr val="000000"/>
                  </a:solidFill>
                  <a:latin typeface="Times New Roman" pitchFamily="18" charset="0"/>
                  <a:cs typeface="+mn-cs"/>
                </a:endParaRPr>
              </a:p>
            </p:txBody>
          </p:sp>
          <p:sp>
            <p:nvSpPr>
              <p:cNvPr id="78885" name="Rectangle 37"/>
              <p:cNvSpPr>
                <a:spLocks noChangeArrowheads="1"/>
              </p:cNvSpPr>
              <p:nvPr/>
            </p:nvSpPr>
            <p:spPr bwMode="auto">
              <a:xfrm>
                <a:off x="4943475" y="6032500"/>
                <a:ext cx="904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a:solidFill>
                      <a:srgbClr val="000000"/>
                    </a:solidFill>
                    <a:latin typeface="Symbol" pitchFamily="18" charset="2"/>
                    <a:cs typeface="+mn-cs"/>
                  </a:rPr>
                  <a:t>=</a:t>
                </a:r>
                <a:endParaRPr lang="en-US" sz="2400">
                  <a:solidFill>
                    <a:srgbClr val="000000"/>
                  </a:solidFill>
                  <a:latin typeface="Times New Roman" pitchFamily="18" charset="0"/>
                  <a:cs typeface="+mn-cs"/>
                </a:endParaRPr>
              </a:p>
            </p:txBody>
          </p:sp>
          <p:sp>
            <p:nvSpPr>
              <p:cNvPr id="78886" name="Rectangle 38"/>
              <p:cNvSpPr>
                <a:spLocks noChangeArrowheads="1"/>
              </p:cNvSpPr>
              <p:nvPr/>
            </p:nvSpPr>
            <p:spPr bwMode="auto">
              <a:xfrm>
                <a:off x="5057775" y="6049962"/>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a:solidFill>
                      <a:srgbClr val="000000"/>
                    </a:solidFill>
                    <a:latin typeface="Times" pitchFamily="18" charset="0"/>
                    <a:cs typeface="+mn-cs"/>
                  </a:rPr>
                  <a:t>1</a:t>
                </a:r>
                <a:endParaRPr lang="en-US" sz="2400">
                  <a:solidFill>
                    <a:srgbClr val="000000"/>
                  </a:solidFill>
                  <a:latin typeface="Times New Roman" pitchFamily="18" charset="0"/>
                  <a:cs typeface="+mn-cs"/>
                </a:endParaRPr>
              </a:p>
            </p:txBody>
          </p:sp>
          <p:sp>
            <p:nvSpPr>
              <p:cNvPr id="78887" name="Rectangle 39"/>
              <p:cNvSpPr>
                <a:spLocks noChangeArrowheads="1"/>
              </p:cNvSpPr>
              <p:nvPr/>
            </p:nvSpPr>
            <p:spPr bwMode="auto">
              <a:xfrm>
                <a:off x="4835525" y="5430837"/>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i="1">
                    <a:solidFill>
                      <a:srgbClr val="000000"/>
                    </a:solidFill>
                    <a:latin typeface="Times" pitchFamily="18" charset="0"/>
                    <a:cs typeface="+mn-cs"/>
                  </a:rPr>
                  <a:t>T</a:t>
                </a:r>
                <a:endParaRPr lang="en-US" sz="2400">
                  <a:solidFill>
                    <a:srgbClr val="000000"/>
                  </a:solidFill>
                  <a:latin typeface="Times New Roman" pitchFamily="18" charset="0"/>
                  <a:cs typeface="+mn-cs"/>
                </a:endParaRPr>
              </a:p>
            </p:txBody>
          </p:sp>
          <p:sp>
            <p:nvSpPr>
              <p:cNvPr id="78888" name="Rectangle 40"/>
              <p:cNvSpPr>
                <a:spLocks noChangeArrowheads="1"/>
              </p:cNvSpPr>
              <p:nvPr/>
            </p:nvSpPr>
            <p:spPr bwMode="auto">
              <a:xfrm>
                <a:off x="4978400" y="5413375"/>
                <a:ext cx="904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a:solidFill>
                      <a:srgbClr val="000000"/>
                    </a:solidFill>
                    <a:latin typeface="Symbol" pitchFamily="18" charset="2"/>
                    <a:cs typeface="+mn-cs"/>
                  </a:rPr>
                  <a:t>-</a:t>
                </a:r>
                <a:endParaRPr lang="en-US" sz="2400">
                  <a:solidFill>
                    <a:srgbClr val="000000"/>
                  </a:solidFill>
                  <a:latin typeface="Times New Roman" pitchFamily="18" charset="0"/>
                  <a:cs typeface="+mn-cs"/>
                </a:endParaRPr>
              </a:p>
            </p:txBody>
          </p:sp>
          <p:sp>
            <p:nvSpPr>
              <p:cNvPr id="78889" name="Rectangle 41"/>
              <p:cNvSpPr>
                <a:spLocks noChangeArrowheads="1"/>
              </p:cNvSpPr>
              <p:nvPr/>
            </p:nvSpPr>
            <p:spPr bwMode="auto">
              <a:xfrm>
                <a:off x="5078412" y="5430837"/>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a:solidFill>
                      <a:srgbClr val="000000"/>
                    </a:solidFill>
                    <a:latin typeface="Times" pitchFamily="18" charset="0"/>
                    <a:cs typeface="+mn-cs"/>
                  </a:rPr>
                  <a:t>1</a:t>
                </a:r>
                <a:endParaRPr lang="en-US" sz="2400">
                  <a:solidFill>
                    <a:srgbClr val="000000"/>
                  </a:solidFill>
                  <a:latin typeface="Times New Roman" pitchFamily="18" charset="0"/>
                  <a:cs typeface="+mn-cs"/>
                </a:endParaRPr>
              </a:p>
            </p:txBody>
          </p:sp>
          <p:sp>
            <p:nvSpPr>
              <p:cNvPr id="78890" name="Rectangle 42"/>
              <p:cNvSpPr>
                <a:spLocks noChangeArrowheads="1"/>
              </p:cNvSpPr>
              <p:nvPr/>
            </p:nvSpPr>
            <p:spPr bwMode="auto">
              <a:xfrm>
                <a:off x="4821237" y="5510212"/>
                <a:ext cx="3079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3400">
                    <a:solidFill>
                      <a:srgbClr val="000000"/>
                    </a:solidFill>
                    <a:latin typeface="Symbol" pitchFamily="18" charset="2"/>
                    <a:cs typeface="+mn-cs"/>
                  </a:rPr>
                  <a:t>å</a:t>
                </a:r>
                <a:endParaRPr lang="en-US" sz="2400">
                  <a:solidFill>
                    <a:srgbClr val="000000"/>
                  </a:solidFill>
                  <a:latin typeface="Times New Roman" pitchFamily="18" charset="0"/>
                  <a:cs typeface="+mn-cs"/>
                </a:endParaRPr>
              </a:p>
            </p:txBody>
          </p:sp>
          <p:sp>
            <p:nvSpPr>
              <p:cNvPr id="78891" name="Line 43"/>
              <p:cNvSpPr>
                <a:spLocks noChangeShapeType="1"/>
              </p:cNvSpPr>
              <p:nvPr/>
            </p:nvSpPr>
            <p:spPr bwMode="auto">
              <a:xfrm>
                <a:off x="4673600" y="5424487"/>
                <a:ext cx="1273175" cy="158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imes New Roman"/>
                  <a:cs typeface="+mn-cs"/>
                </a:endParaRPr>
              </a:p>
            </p:txBody>
          </p:sp>
        </p:grpSp>
      </p:grpSp>
      <p:sp>
        <p:nvSpPr>
          <p:cNvPr id="78897" name="Text Box 49"/>
          <p:cNvSpPr txBox="1">
            <a:spLocks noChangeArrowheads="1"/>
          </p:cNvSpPr>
          <p:nvPr/>
        </p:nvSpPr>
        <p:spPr bwMode="auto">
          <a:xfrm>
            <a:off x="569912" y="6400800"/>
            <a:ext cx="7739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defRPr/>
            </a:pPr>
            <a:r>
              <a:rPr lang="en-US" sz="2400">
                <a:solidFill>
                  <a:srgbClr val="000000"/>
                </a:solidFill>
                <a:latin typeface="Times New Roman" pitchFamily="18" charset="0"/>
                <a:cs typeface="+mn-cs"/>
              </a:rPr>
              <a:t>Note:  </a:t>
            </a:r>
            <a:r>
              <a:rPr lang="el-GR" sz="2000">
                <a:solidFill>
                  <a:srgbClr val="000000"/>
                </a:solidFill>
                <a:latin typeface="Times New Roman" pitchFamily="18" charset="0"/>
                <a:cs typeface="Times New Roman" pitchFamily="18" charset="0"/>
              </a:rPr>
              <a:t>γ</a:t>
            </a:r>
            <a:r>
              <a:rPr lang="en-US" sz="2000" baseline="-25000">
                <a:solidFill>
                  <a:srgbClr val="000000"/>
                </a:solidFill>
                <a:latin typeface="Times New Roman" pitchFamily="18" charset="0"/>
                <a:cs typeface="Times New Roman" pitchFamily="18" charset="0"/>
              </a:rPr>
              <a:t>t</a:t>
            </a:r>
            <a:r>
              <a:rPr lang="en-US" sz="2000">
                <a:solidFill>
                  <a:srgbClr val="000000"/>
                </a:solidFill>
                <a:latin typeface="Times New Roman" pitchFamily="18" charset="0"/>
                <a:cs typeface="Times New Roman" pitchFamily="18" charset="0"/>
              </a:rPr>
              <a:t>(i) </a:t>
            </a:r>
            <a:r>
              <a:rPr lang="en-US" sz="2000">
                <a:solidFill>
                  <a:srgbClr val="000000"/>
                </a:solidFill>
                <a:latin typeface="Times New Roman" pitchFamily="18" charset="0"/>
                <a:cs typeface="+mn-cs"/>
              </a:rPr>
              <a:t>is the probability of being in state s</a:t>
            </a:r>
            <a:r>
              <a:rPr lang="en-US" sz="2000" baseline="-25000">
                <a:solidFill>
                  <a:srgbClr val="000000"/>
                </a:solidFill>
                <a:latin typeface="Times New Roman" pitchFamily="18" charset="0"/>
                <a:cs typeface="+mn-cs"/>
              </a:rPr>
              <a:t>i </a:t>
            </a:r>
            <a:r>
              <a:rPr lang="en-US" sz="2000">
                <a:solidFill>
                  <a:srgbClr val="000000"/>
                </a:solidFill>
                <a:latin typeface="Times New Roman" pitchFamily="18" charset="0"/>
                <a:cs typeface="+mn-cs"/>
              </a:rPr>
              <a:t>at time t, given o</a:t>
            </a:r>
            <a:r>
              <a:rPr lang="en-US" sz="2000" baseline="-25000">
                <a:solidFill>
                  <a:srgbClr val="000000"/>
                </a:solidFill>
                <a:latin typeface="Times New Roman" pitchFamily="18" charset="0"/>
                <a:cs typeface="+mn-cs"/>
              </a:rPr>
              <a:t>1</a:t>
            </a:r>
            <a:r>
              <a:rPr lang="en-US" sz="2000">
                <a:solidFill>
                  <a:srgbClr val="000000"/>
                </a:solidFill>
                <a:latin typeface="Times New Roman" pitchFamily="18" charset="0"/>
                <a:cs typeface="+mn-cs"/>
              </a:rPr>
              <a:t>,o</a:t>
            </a:r>
            <a:r>
              <a:rPr lang="en-US" sz="2000" baseline="-25000">
                <a:solidFill>
                  <a:srgbClr val="000000"/>
                </a:solidFill>
                <a:latin typeface="Times New Roman" pitchFamily="18" charset="0"/>
                <a:cs typeface="+mn-cs"/>
              </a:rPr>
              <a:t>2</a:t>
            </a:r>
            <a:r>
              <a:rPr lang="en-US" sz="2000">
                <a:solidFill>
                  <a:srgbClr val="000000"/>
                </a:solidFill>
                <a:latin typeface="Times New Roman" pitchFamily="18" charset="0"/>
                <a:cs typeface="+mn-cs"/>
              </a:rPr>
              <a:t>,…o</a:t>
            </a:r>
            <a:r>
              <a:rPr lang="en-US" sz="2000" baseline="-25000">
                <a:solidFill>
                  <a:srgbClr val="000000"/>
                </a:solidFill>
                <a:latin typeface="Times New Roman" pitchFamily="18" charset="0"/>
                <a:cs typeface="+mn-cs"/>
              </a:rPr>
              <a:t>T</a:t>
            </a:r>
          </a:p>
        </p:txBody>
      </p:sp>
      <p:graphicFrame>
        <p:nvGraphicFramePr>
          <p:cNvPr id="5" name="Object 4"/>
          <p:cNvGraphicFramePr>
            <a:graphicFrameLocks noChangeAspect="1"/>
          </p:cNvGraphicFramePr>
          <p:nvPr>
            <p:extLst>
              <p:ext uri="{D42A27DB-BD31-4B8C-83A1-F6EECF244321}">
                <p14:modId xmlns:p14="http://schemas.microsoft.com/office/powerpoint/2010/main" val="96180434"/>
              </p:ext>
            </p:extLst>
          </p:nvPr>
        </p:nvGraphicFramePr>
        <p:xfrm>
          <a:off x="569912" y="2590800"/>
          <a:ext cx="1114592" cy="730250"/>
        </p:xfrm>
        <a:graphic>
          <a:graphicData uri="http://schemas.openxmlformats.org/presentationml/2006/ole">
            <mc:AlternateContent xmlns:mc="http://schemas.openxmlformats.org/markup-compatibility/2006">
              <mc:Choice xmlns:v="urn:schemas-microsoft-com:vml" Requires="v">
                <p:oleObj spid="_x0000_s59528" name="Equation" r:id="rId7" imgW="368280" imgH="241200" progId="Equation.3">
                  <p:embed/>
                </p:oleObj>
              </mc:Choice>
              <mc:Fallback>
                <p:oleObj name="Equation" r:id="rId7" imgW="368280" imgH="241200" progId="Equation.3">
                  <p:embed/>
                  <p:pic>
                    <p:nvPicPr>
                      <p:cNvPr id="0" name=""/>
                      <p:cNvPicPr/>
                      <p:nvPr/>
                    </p:nvPicPr>
                    <p:blipFill>
                      <a:blip r:embed="rId8"/>
                      <a:stretch>
                        <a:fillRect/>
                      </a:stretch>
                    </p:blipFill>
                    <p:spPr>
                      <a:xfrm>
                        <a:off x="569912" y="2590800"/>
                        <a:ext cx="1114592" cy="73025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fontScale="90000"/>
          </a:bodyPr>
          <a:lstStyle/>
          <a:p>
            <a:pPr eaLnBrk="1" hangingPunct="1"/>
            <a:r>
              <a:rPr lang="en-US" sz="3600" smtClean="0"/>
              <a:t>Re-estimating Initial State Probabilities</a:t>
            </a:r>
            <a:endParaRPr lang="en-US" smtClean="0"/>
          </a:p>
        </p:txBody>
      </p:sp>
      <p:sp>
        <p:nvSpPr>
          <p:cNvPr id="60419" name="Rectangle 3"/>
          <p:cNvSpPr>
            <a:spLocks noGrp="1" noChangeArrowheads="1"/>
          </p:cNvSpPr>
          <p:nvPr>
            <p:ph idx="1"/>
          </p:nvPr>
        </p:nvSpPr>
        <p:spPr>
          <a:xfrm>
            <a:off x="457200" y="1981200"/>
            <a:ext cx="8153400" cy="4114800"/>
          </a:xfrm>
        </p:spPr>
        <p:txBody>
          <a:bodyPr/>
          <a:lstStyle/>
          <a:p>
            <a:pPr eaLnBrk="1" hangingPunct="1"/>
            <a:r>
              <a:rPr lang="en-US" b="1" dirty="0" smtClean="0"/>
              <a:t>Initial state distribution</a:t>
            </a:r>
            <a:r>
              <a:rPr lang="en-US" dirty="0" smtClean="0"/>
              <a:t>:     </a:t>
            </a:r>
          </a:p>
          <a:p>
            <a:pPr lvl="1" eaLnBrk="1" hangingPunct="1">
              <a:buFontTx/>
              <a:buNone/>
            </a:pPr>
            <a:r>
              <a:rPr lang="en-US" dirty="0" smtClean="0"/>
              <a:t>     is the original probability that </a:t>
            </a:r>
            <a:r>
              <a:rPr lang="en-US" dirty="0" err="1" smtClean="0"/>
              <a:t>s</a:t>
            </a:r>
            <a:r>
              <a:rPr lang="en-US" baseline="-25000" dirty="0" err="1" smtClean="0"/>
              <a:t>i</a:t>
            </a:r>
            <a:r>
              <a:rPr lang="en-US" dirty="0" smtClean="0"/>
              <a:t> is a start </a:t>
            </a:r>
            <a:r>
              <a:rPr lang="en-US" dirty="0" smtClean="0"/>
              <a:t>state</a:t>
            </a:r>
            <a:endParaRPr lang="en-US" dirty="0" smtClean="0"/>
          </a:p>
          <a:p>
            <a:pPr eaLnBrk="1" hangingPunct="1"/>
            <a:r>
              <a:rPr lang="en-US" b="1" dirty="0" smtClean="0"/>
              <a:t>Re-estimated initial state distribution</a:t>
            </a:r>
            <a:r>
              <a:rPr lang="en-US" dirty="0" smtClean="0"/>
              <a:t>:</a:t>
            </a:r>
          </a:p>
          <a:p>
            <a:pPr marL="0" indent="0" eaLnBrk="1" hangingPunct="1">
              <a:buNone/>
            </a:pPr>
            <a:r>
              <a:rPr lang="en-US" dirty="0" smtClean="0"/>
              <a:t/>
            </a:r>
            <a:br>
              <a:rPr lang="en-US" dirty="0" smtClean="0"/>
            </a:br>
            <a:endParaRPr lang="en-US" dirty="0" smtClean="0"/>
          </a:p>
          <a:p>
            <a:pPr eaLnBrk="1" hangingPunct="1"/>
            <a:r>
              <a:rPr lang="en-US" b="1" dirty="0" smtClean="0"/>
              <a:t>Formally</a:t>
            </a:r>
            <a:r>
              <a:rPr lang="en-US" b="1" dirty="0" smtClean="0"/>
              <a:t>:</a:t>
            </a:r>
          </a:p>
        </p:txBody>
      </p:sp>
      <p:graphicFrame>
        <p:nvGraphicFramePr>
          <p:cNvPr id="60420" name="Object 4"/>
          <p:cNvGraphicFramePr>
            <a:graphicFrameLocks noChangeAspect="1"/>
          </p:cNvGraphicFramePr>
          <p:nvPr/>
        </p:nvGraphicFramePr>
        <p:xfrm>
          <a:off x="990600" y="2590800"/>
          <a:ext cx="392113" cy="457200"/>
        </p:xfrm>
        <a:graphic>
          <a:graphicData uri="http://schemas.openxmlformats.org/presentationml/2006/ole">
            <mc:AlternateContent xmlns:mc="http://schemas.openxmlformats.org/markup-compatibility/2006">
              <mc:Choice xmlns:v="urn:schemas-microsoft-com:vml" Requires="v">
                <p:oleObj spid="_x0000_s60489" name="Equation" r:id="rId4" imgW="152400" imgH="177800" progId="Equation.3">
                  <p:embed/>
                </p:oleObj>
              </mc:Choice>
              <mc:Fallback>
                <p:oleObj name="Equation" r:id="rId4" imgW="152400" imgH="1778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590800"/>
                        <a:ext cx="3921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0421" name="Object 6"/>
          <p:cNvGraphicFramePr>
            <a:graphicFrameLocks noChangeAspect="1"/>
          </p:cNvGraphicFramePr>
          <p:nvPr>
            <p:extLst>
              <p:ext uri="{D42A27DB-BD31-4B8C-83A1-F6EECF244321}">
                <p14:modId xmlns:p14="http://schemas.microsoft.com/office/powerpoint/2010/main" val="1758493066"/>
              </p:ext>
            </p:extLst>
          </p:nvPr>
        </p:nvGraphicFramePr>
        <p:xfrm>
          <a:off x="2819400" y="4816475"/>
          <a:ext cx="1423988" cy="441325"/>
        </p:xfrm>
        <a:graphic>
          <a:graphicData uri="http://schemas.openxmlformats.org/presentationml/2006/ole">
            <mc:AlternateContent xmlns:mc="http://schemas.openxmlformats.org/markup-compatibility/2006">
              <mc:Choice xmlns:v="urn:schemas-microsoft-com:vml" Requires="v">
                <p:oleObj spid="_x0000_s60490" name="Equation" r:id="rId6" imgW="571500" imgH="177800" progId="Equation.3">
                  <p:embed/>
                </p:oleObj>
              </mc:Choice>
              <mc:Fallback>
                <p:oleObj name="Equation" r:id="rId6" imgW="571500" imgH="1778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4816475"/>
                        <a:ext cx="1423988" cy="44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5001" name="Rectangle 9"/>
          <p:cNvSpPr>
            <a:spLocks noChangeArrowheads="1"/>
          </p:cNvSpPr>
          <p:nvPr/>
        </p:nvSpPr>
        <p:spPr bwMode="auto">
          <a:xfrm>
            <a:off x="-222250" y="5153025"/>
            <a:ext cx="190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3000">
                <a:solidFill>
                  <a:srgbClr val="000000"/>
                </a:solidFill>
                <a:latin typeface="Symbol" pitchFamily="18" charset="2"/>
                <a:cs typeface="+mn-cs"/>
              </a:rPr>
              <a:t>  </a:t>
            </a:r>
            <a:endParaRPr lang="en-US" sz="2400">
              <a:solidFill>
                <a:srgbClr val="000000"/>
              </a:solidFill>
              <a:latin typeface="Times New Roman" pitchFamily="18" charset="0"/>
              <a:cs typeface="+mn-cs"/>
            </a:endParaRPr>
          </a:p>
        </p:txBody>
      </p:sp>
      <p:grpSp>
        <p:nvGrpSpPr>
          <p:cNvPr id="2" name="Group 1"/>
          <p:cNvGrpSpPr/>
          <p:nvPr/>
        </p:nvGrpSpPr>
        <p:grpSpPr>
          <a:xfrm>
            <a:off x="1066800" y="3729037"/>
            <a:ext cx="7848600" cy="538163"/>
            <a:chOff x="1066800" y="3729037"/>
            <a:chExt cx="7848600" cy="538163"/>
          </a:xfrm>
        </p:grpSpPr>
        <p:sp>
          <p:nvSpPr>
            <p:cNvPr id="84999" name="AutoShape 7"/>
            <p:cNvSpPr>
              <a:spLocks noChangeAspect="1" noChangeArrowheads="1" noTextEdit="1"/>
            </p:cNvSpPr>
            <p:nvPr/>
          </p:nvSpPr>
          <p:spPr bwMode="auto">
            <a:xfrm>
              <a:off x="1295400" y="3795712"/>
              <a:ext cx="7620000" cy="441325"/>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srgbClr val="000000"/>
                </a:solidFill>
                <a:latin typeface="Times New Roman"/>
                <a:cs typeface="+mn-cs"/>
              </a:endParaRPr>
            </a:p>
          </p:txBody>
        </p:sp>
        <p:sp>
          <p:nvSpPr>
            <p:cNvPr id="85002" name="Rectangle 10"/>
            <p:cNvSpPr>
              <a:spLocks noChangeArrowheads="1"/>
            </p:cNvSpPr>
            <p:nvPr/>
          </p:nvSpPr>
          <p:spPr bwMode="auto">
            <a:xfrm>
              <a:off x="1143000" y="3741737"/>
              <a:ext cx="222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3000">
                  <a:solidFill>
                    <a:srgbClr val="000000"/>
                  </a:solidFill>
                  <a:latin typeface="Times" pitchFamily="18" charset="0"/>
                  <a:cs typeface="+mn-cs"/>
                </a:rPr>
                <a:t>ˆ </a:t>
              </a:r>
              <a:endParaRPr lang="en-US" sz="2400">
                <a:solidFill>
                  <a:srgbClr val="000000"/>
                </a:solidFill>
                <a:latin typeface="Times New Roman" pitchFamily="18" charset="0"/>
                <a:cs typeface="+mn-cs"/>
              </a:endParaRPr>
            </a:p>
          </p:txBody>
        </p:sp>
        <p:sp>
          <p:nvSpPr>
            <p:cNvPr id="85003" name="Rectangle 11"/>
            <p:cNvSpPr>
              <a:spLocks noChangeArrowheads="1"/>
            </p:cNvSpPr>
            <p:nvPr/>
          </p:nvSpPr>
          <p:spPr bwMode="auto">
            <a:xfrm>
              <a:off x="1066800" y="3729037"/>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3000" i="1">
                  <a:solidFill>
                    <a:srgbClr val="000000"/>
                  </a:solidFill>
                  <a:latin typeface="Symbol" pitchFamily="18" charset="2"/>
                  <a:cs typeface="+mn-cs"/>
                </a:rPr>
                <a:t>p </a:t>
              </a:r>
              <a:endParaRPr lang="en-US" sz="2400">
                <a:solidFill>
                  <a:srgbClr val="000000"/>
                </a:solidFill>
                <a:latin typeface="Times New Roman" pitchFamily="18" charset="0"/>
                <a:cs typeface="+mn-cs"/>
              </a:endParaRPr>
            </a:p>
          </p:txBody>
        </p:sp>
        <p:sp>
          <p:nvSpPr>
            <p:cNvPr id="85004" name="Rectangle 12"/>
            <p:cNvSpPr>
              <a:spLocks noChangeArrowheads="1"/>
            </p:cNvSpPr>
            <p:nvPr/>
          </p:nvSpPr>
          <p:spPr bwMode="auto">
            <a:xfrm>
              <a:off x="1295400" y="4008437"/>
              <a:ext cx="6032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700" i="1">
                  <a:solidFill>
                    <a:srgbClr val="000000"/>
                  </a:solidFill>
                  <a:latin typeface="Times" pitchFamily="18" charset="0"/>
                  <a:cs typeface="+mn-cs"/>
                </a:rPr>
                <a:t>i</a:t>
              </a:r>
              <a:endParaRPr lang="en-US" sz="2400">
                <a:solidFill>
                  <a:srgbClr val="000000"/>
                </a:solidFill>
                <a:latin typeface="Times New Roman" pitchFamily="18" charset="0"/>
                <a:cs typeface="+mn-cs"/>
              </a:endParaRPr>
            </a:p>
          </p:txBody>
        </p:sp>
        <p:sp>
          <p:nvSpPr>
            <p:cNvPr id="85005" name="Rectangle 13"/>
            <p:cNvSpPr>
              <a:spLocks noChangeArrowheads="1"/>
            </p:cNvSpPr>
            <p:nvPr/>
          </p:nvSpPr>
          <p:spPr bwMode="auto">
            <a:xfrm>
              <a:off x="1524000" y="3729037"/>
              <a:ext cx="209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3000">
                  <a:solidFill>
                    <a:srgbClr val="000000"/>
                  </a:solidFill>
                  <a:latin typeface="Symbol" pitchFamily="18" charset="2"/>
                  <a:cs typeface="+mn-cs"/>
                </a:rPr>
                <a:t>=</a:t>
              </a:r>
              <a:endParaRPr lang="en-US" sz="2400">
                <a:solidFill>
                  <a:srgbClr val="000000"/>
                </a:solidFill>
                <a:latin typeface="Times New Roman" pitchFamily="18" charset="0"/>
                <a:cs typeface="+mn-cs"/>
              </a:endParaRPr>
            </a:p>
          </p:txBody>
        </p:sp>
        <p:sp>
          <p:nvSpPr>
            <p:cNvPr id="85006" name="Rectangle 14"/>
            <p:cNvSpPr>
              <a:spLocks noChangeArrowheads="1"/>
            </p:cNvSpPr>
            <p:nvPr/>
          </p:nvSpPr>
          <p:spPr bwMode="auto">
            <a:xfrm>
              <a:off x="1828800" y="3811587"/>
              <a:ext cx="7045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400" dirty="0">
                  <a:solidFill>
                    <a:srgbClr val="000000"/>
                  </a:solidFill>
                  <a:latin typeface="Times" pitchFamily="18" charset="0"/>
                  <a:cs typeface="+mn-cs"/>
                </a:rPr>
                <a:t>Probability that </a:t>
              </a:r>
              <a:r>
                <a:rPr lang="en-US" sz="2400" dirty="0" err="1">
                  <a:solidFill>
                    <a:srgbClr val="000000"/>
                  </a:solidFill>
                  <a:latin typeface="Times" pitchFamily="18" charset="0"/>
                  <a:cs typeface="+mn-cs"/>
                </a:rPr>
                <a:t>s</a:t>
              </a:r>
              <a:r>
                <a:rPr lang="en-US" sz="2400" baseline="-25000" dirty="0" err="1">
                  <a:solidFill>
                    <a:srgbClr val="000000"/>
                  </a:solidFill>
                  <a:latin typeface="Times" pitchFamily="18" charset="0"/>
                  <a:cs typeface="+mn-cs"/>
                </a:rPr>
                <a:t>i</a:t>
              </a:r>
              <a:r>
                <a:rPr lang="en-US" sz="2400" baseline="-25000" dirty="0">
                  <a:solidFill>
                    <a:srgbClr val="000000"/>
                  </a:solidFill>
                  <a:latin typeface="Times" pitchFamily="18" charset="0"/>
                  <a:cs typeface="+mn-cs"/>
                </a:rPr>
                <a:t> </a:t>
              </a:r>
              <a:r>
                <a:rPr lang="en-US" sz="2400" dirty="0">
                  <a:solidFill>
                    <a:srgbClr val="000000"/>
                  </a:solidFill>
                  <a:latin typeface="Times" pitchFamily="18" charset="0"/>
                  <a:cs typeface="+mn-cs"/>
                </a:rPr>
                <a:t>is a start state at time 1 given o</a:t>
              </a:r>
              <a:r>
                <a:rPr lang="en-US" sz="2400" baseline="-25000" dirty="0">
                  <a:solidFill>
                    <a:srgbClr val="000000"/>
                  </a:solidFill>
                  <a:latin typeface="Times" pitchFamily="18" charset="0"/>
                  <a:cs typeface="+mn-cs"/>
                </a:rPr>
                <a:t>1</a:t>
              </a:r>
              <a:r>
                <a:rPr lang="en-US" sz="2400" dirty="0">
                  <a:solidFill>
                    <a:srgbClr val="000000"/>
                  </a:solidFill>
                  <a:latin typeface="Times" pitchFamily="18" charset="0"/>
                  <a:cs typeface="+mn-cs"/>
                </a:rPr>
                <a:t>,o</a:t>
              </a:r>
              <a:r>
                <a:rPr lang="en-US" sz="2400" baseline="-25000" dirty="0">
                  <a:solidFill>
                    <a:srgbClr val="000000"/>
                  </a:solidFill>
                  <a:latin typeface="Times" pitchFamily="18" charset="0"/>
                  <a:cs typeface="+mn-cs"/>
                </a:rPr>
                <a:t>2</a:t>
              </a:r>
              <a:r>
                <a:rPr lang="en-US" sz="2400" dirty="0">
                  <a:solidFill>
                    <a:srgbClr val="000000"/>
                  </a:solidFill>
                  <a:latin typeface="Times" pitchFamily="18" charset="0"/>
                  <a:cs typeface="+mn-cs"/>
                </a:rPr>
                <a:t>,…</a:t>
              </a:r>
              <a:r>
                <a:rPr lang="en-US" sz="2400" dirty="0" err="1">
                  <a:solidFill>
                    <a:srgbClr val="000000"/>
                  </a:solidFill>
                  <a:latin typeface="Times" pitchFamily="18" charset="0"/>
                  <a:cs typeface="+mn-cs"/>
                </a:rPr>
                <a:t>o</a:t>
              </a:r>
              <a:r>
                <a:rPr lang="en-US" sz="2400" baseline="-25000" dirty="0" err="1">
                  <a:solidFill>
                    <a:srgbClr val="000000"/>
                  </a:solidFill>
                  <a:latin typeface="Times" pitchFamily="18" charset="0"/>
                  <a:cs typeface="+mn-cs"/>
                </a:rPr>
                <a:t>T</a:t>
              </a:r>
              <a:endParaRPr lang="en-US" sz="2400" baseline="-25000" dirty="0">
                <a:solidFill>
                  <a:srgbClr val="000000"/>
                </a:solidFill>
                <a:latin typeface="Times New Roman" pitchFamily="18" charset="0"/>
                <a:cs typeface="+mn-cs"/>
              </a:endParaRP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304800"/>
            <a:ext cx="7772400" cy="1143000"/>
          </a:xfrm>
        </p:spPr>
        <p:txBody>
          <a:bodyPr>
            <a:normAutofit/>
          </a:bodyPr>
          <a:lstStyle/>
          <a:p>
            <a:pPr eaLnBrk="1" hangingPunct="1"/>
            <a:r>
              <a:rPr lang="en-US" sz="2800" dirty="0" smtClean="0"/>
              <a:t>Re-estimation of Emission Probabilities</a:t>
            </a:r>
          </a:p>
        </p:txBody>
      </p:sp>
      <p:sp>
        <p:nvSpPr>
          <p:cNvPr id="61443" name="Rectangle 3"/>
          <p:cNvSpPr>
            <a:spLocks noGrp="1" noChangeArrowheads="1"/>
          </p:cNvSpPr>
          <p:nvPr>
            <p:ph idx="1"/>
          </p:nvPr>
        </p:nvSpPr>
        <p:spPr>
          <a:xfrm>
            <a:off x="304800" y="2027237"/>
            <a:ext cx="8686800" cy="4525963"/>
          </a:xfrm>
        </p:spPr>
        <p:txBody>
          <a:bodyPr>
            <a:normAutofit/>
          </a:bodyPr>
          <a:lstStyle/>
          <a:p>
            <a:pPr eaLnBrk="1" hangingPunct="1">
              <a:lnSpc>
                <a:spcPct val="90000"/>
              </a:lnSpc>
            </a:pPr>
            <a:r>
              <a:rPr lang="en-US" sz="2800" dirty="0" smtClean="0"/>
              <a:t>Re-estimation of Emission probabilities</a:t>
            </a:r>
          </a:p>
          <a:p>
            <a:pPr eaLnBrk="1" hangingPunct="1">
              <a:lnSpc>
                <a:spcPct val="90000"/>
              </a:lnSpc>
            </a:pPr>
            <a:endParaRPr lang="en-US" sz="2800" dirty="0" smtClean="0"/>
          </a:p>
          <a:p>
            <a:pPr marL="0" indent="0" eaLnBrk="1" hangingPunct="1">
              <a:lnSpc>
                <a:spcPct val="90000"/>
              </a:lnSpc>
              <a:buNone/>
            </a:pPr>
            <a:r>
              <a:rPr lang="en-US" sz="2800" dirty="0" smtClean="0"/>
              <a:t/>
            </a:r>
            <a:br>
              <a:rPr lang="en-US" sz="2800" dirty="0" smtClean="0"/>
            </a:br>
            <a:endParaRPr lang="en-US" sz="2800" dirty="0" smtClean="0"/>
          </a:p>
          <a:p>
            <a:pPr eaLnBrk="1" hangingPunct="1">
              <a:lnSpc>
                <a:spcPct val="90000"/>
              </a:lnSpc>
            </a:pPr>
            <a:r>
              <a:rPr lang="en-US" sz="2800" dirty="0" smtClean="0"/>
              <a:t>Formally:</a:t>
            </a:r>
            <a:br>
              <a:rPr lang="en-US" sz="2800" dirty="0" smtClean="0"/>
            </a:br>
            <a:r>
              <a:rPr lang="en-US" sz="2800" dirty="0" smtClean="0"/>
              <a:t/>
            </a:r>
            <a:br>
              <a:rPr lang="en-US" sz="2800" dirty="0" smtClean="0"/>
            </a:br>
            <a:endParaRPr lang="en-US" sz="2800" dirty="0" smtClean="0"/>
          </a:p>
          <a:p>
            <a:pPr eaLnBrk="1" hangingPunct="1">
              <a:lnSpc>
                <a:spcPct val="90000"/>
              </a:lnSpc>
              <a:buFontTx/>
              <a:buNone/>
            </a:pPr>
            <a:r>
              <a:rPr lang="en-US" sz="2800" dirty="0" smtClean="0"/>
              <a:t>	Where</a:t>
            </a:r>
          </a:p>
          <a:p>
            <a:pPr eaLnBrk="1" hangingPunct="1">
              <a:lnSpc>
                <a:spcPct val="90000"/>
              </a:lnSpc>
              <a:buFontTx/>
              <a:buNone/>
            </a:pPr>
            <a:r>
              <a:rPr lang="en-US" sz="2800" dirty="0" smtClean="0"/>
              <a:t>	</a:t>
            </a:r>
            <a:r>
              <a:rPr lang="en-US" sz="2200" dirty="0" smtClean="0"/>
              <a:t>Note that </a:t>
            </a:r>
            <a:r>
              <a:rPr lang="el-GR" sz="2200" dirty="0" smtClean="0"/>
              <a:t>δ</a:t>
            </a:r>
            <a:r>
              <a:rPr lang="en-US" sz="2200" dirty="0" smtClean="0"/>
              <a:t> here is not related to the </a:t>
            </a:r>
            <a:r>
              <a:rPr lang="el-GR" sz="2200" dirty="0" smtClean="0">
                <a:cs typeface="Times New Roman" pitchFamily="18" charset="0"/>
              </a:rPr>
              <a:t>δ</a:t>
            </a:r>
            <a:r>
              <a:rPr lang="en-US" sz="2200" dirty="0" smtClean="0">
                <a:cs typeface="Times New Roman" pitchFamily="18" charset="0"/>
              </a:rPr>
              <a:t> </a:t>
            </a:r>
            <a:r>
              <a:rPr lang="en-US" sz="2200" dirty="0" smtClean="0"/>
              <a:t>in the discussion of the Viterbi algorithm!!</a:t>
            </a:r>
          </a:p>
        </p:txBody>
      </p:sp>
      <p:graphicFrame>
        <p:nvGraphicFramePr>
          <p:cNvPr id="61444" name="Object 6"/>
          <p:cNvGraphicFramePr>
            <a:graphicFrameLocks noChangeAspect="1"/>
          </p:cNvGraphicFramePr>
          <p:nvPr>
            <p:extLst>
              <p:ext uri="{D42A27DB-BD31-4B8C-83A1-F6EECF244321}">
                <p14:modId xmlns:p14="http://schemas.microsoft.com/office/powerpoint/2010/main" val="99372426"/>
              </p:ext>
            </p:extLst>
          </p:nvPr>
        </p:nvGraphicFramePr>
        <p:xfrm>
          <a:off x="2133600" y="5135563"/>
          <a:ext cx="4648200" cy="350837"/>
        </p:xfrm>
        <a:graphic>
          <a:graphicData uri="http://schemas.openxmlformats.org/presentationml/2006/ole">
            <mc:AlternateContent xmlns:mc="http://schemas.openxmlformats.org/markup-compatibility/2006">
              <mc:Choice xmlns:v="urn:schemas-microsoft-com:vml" Requires="v">
                <p:oleObj spid="_x0000_s61551" name="Equation" r:id="rId4" imgW="2349500" imgH="177800" progId="Equation.3">
                  <p:embed/>
                </p:oleObj>
              </mc:Choice>
              <mc:Fallback>
                <p:oleObj name="Equation" r:id="rId4" imgW="2349500" imgH="1778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5135563"/>
                        <a:ext cx="4648200" cy="350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7049" name="Text Box 9"/>
          <p:cNvSpPr txBox="1">
            <a:spLocks noChangeArrowheads="1"/>
          </p:cNvSpPr>
          <p:nvPr/>
        </p:nvSpPr>
        <p:spPr bwMode="auto">
          <a:xfrm>
            <a:off x="749300" y="1447800"/>
            <a:ext cx="7708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400" dirty="0">
                <a:solidFill>
                  <a:srgbClr val="000000"/>
                </a:solidFill>
                <a:latin typeface="Times New Roman" pitchFamily="18" charset="0"/>
                <a:cs typeface="+mn-cs"/>
              </a:rPr>
              <a:t>The likelihood of an output being observed from a given state</a:t>
            </a:r>
          </a:p>
        </p:txBody>
      </p:sp>
      <p:sp>
        <p:nvSpPr>
          <p:cNvPr id="87050" name="AutoShape 10"/>
          <p:cNvSpPr>
            <a:spLocks noChangeAspect="1" noChangeArrowheads="1" noTextEdit="1"/>
          </p:cNvSpPr>
          <p:nvPr/>
        </p:nvSpPr>
        <p:spPr bwMode="auto">
          <a:xfrm>
            <a:off x="1524000" y="2514600"/>
            <a:ext cx="7391400" cy="728663"/>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srgbClr val="000000"/>
              </a:solidFill>
              <a:latin typeface="Times New Roman"/>
              <a:cs typeface="+mn-cs"/>
            </a:endParaRPr>
          </a:p>
        </p:txBody>
      </p:sp>
      <p:sp>
        <p:nvSpPr>
          <p:cNvPr id="87052" name="Rectangle 12"/>
          <p:cNvSpPr>
            <a:spLocks noChangeArrowheads="1"/>
          </p:cNvSpPr>
          <p:nvPr/>
        </p:nvSpPr>
        <p:spPr bwMode="auto">
          <a:xfrm>
            <a:off x="428625" y="4060825"/>
            <a:ext cx="1397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200">
                <a:solidFill>
                  <a:srgbClr val="000000"/>
                </a:solidFill>
                <a:latin typeface="Symbol" pitchFamily="18" charset="2"/>
                <a:cs typeface="+mn-cs"/>
              </a:rPr>
              <a:t>  </a:t>
            </a:r>
            <a:endParaRPr lang="en-US" sz="2400">
              <a:solidFill>
                <a:srgbClr val="000000"/>
              </a:solidFill>
              <a:latin typeface="Times New Roman" pitchFamily="18" charset="0"/>
              <a:cs typeface="+mn-cs"/>
            </a:endParaRPr>
          </a:p>
        </p:txBody>
      </p:sp>
      <p:sp>
        <p:nvSpPr>
          <p:cNvPr id="87053" name="Rectangle 13"/>
          <p:cNvSpPr>
            <a:spLocks noChangeArrowheads="1"/>
          </p:cNvSpPr>
          <p:nvPr/>
        </p:nvSpPr>
        <p:spPr bwMode="auto">
          <a:xfrm>
            <a:off x="1598613" y="2589213"/>
            <a:ext cx="163512"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200">
                <a:solidFill>
                  <a:srgbClr val="000000"/>
                </a:solidFill>
                <a:latin typeface="Times" pitchFamily="18" charset="0"/>
                <a:cs typeface="+mn-cs"/>
              </a:rPr>
              <a:t>ˆ </a:t>
            </a:r>
            <a:endParaRPr lang="en-US" sz="2400">
              <a:solidFill>
                <a:srgbClr val="000000"/>
              </a:solidFill>
              <a:latin typeface="Times New Roman" pitchFamily="18" charset="0"/>
              <a:cs typeface="+mn-cs"/>
            </a:endParaRPr>
          </a:p>
        </p:txBody>
      </p:sp>
      <p:sp>
        <p:nvSpPr>
          <p:cNvPr id="87054" name="Rectangle 14"/>
          <p:cNvSpPr>
            <a:spLocks noChangeArrowheads="1"/>
          </p:cNvSpPr>
          <p:nvPr/>
        </p:nvSpPr>
        <p:spPr bwMode="auto">
          <a:xfrm>
            <a:off x="1558925" y="2679700"/>
            <a:ext cx="2095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200" i="1">
                <a:solidFill>
                  <a:srgbClr val="000000"/>
                </a:solidFill>
                <a:latin typeface="Times" pitchFamily="18" charset="0"/>
                <a:cs typeface="+mn-cs"/>
              </a:rPr>
              <a:t>b </a:t>
            </a:r>
            <a:endParaRPr lang="en-US" sz="2400">
              <a:solidFill>
                <a:srgbClr val="000000"/>
              </a:solidFill>
              <a:latin typeface="Times New Roman" pitchFamily="18" charset="0"/>
              <a:cs typeface="+mn-cs"/>
            </a:endParaRPr>
          </a:p>
        </p:txBody>
      </p:sp>
      <p:sp>
        <p:nvSpPr>
          <p:cNvPr id="87055" name="Rectangle 15"/>
          <p:cNvSpPr>
            <a:spLocks noChangeArrowheads="1"/>
          </p:cNvSpPr>
          <p:nvPr/>
        </p:nvSpPr>
        <p:spPr bwMode="auto">
          <a:xfrm>
            <a:off x="1685925" y="2849563"/>
            <a:ext cx="4603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i="1">
                <a:solidFill>
                  <a:srgbClr val="000000"/>
                </a:solidFill>
                <a:latin typeface="Times" pitchFamily="18" charset="0"/>
                <a:cs typeface="+mn-cs"/>
              </a:rPr>
              <a:t>i</a:t>
            </a:r>
            <a:endParaRPr lang="en-US" sz="2400">
              <a:solidFill>
                <a:srgbClr val="000000"/>
              </a:solidFill>
              <a:latin typeface="Times New Roman" pitchFamily="18" charset="0"/>
              <a:cs typeface="+mn-cs"/>
            </a:endParaRPr>
          </a:p>
        </p:txBody>
      </p:sp>
      <p:sp>
        <p:nvSpPr>
          <p:cNvPr id="87056" name="Rectangle 16"/>
          <p:cNvSpPr>
            <a:spLocks noChangeArrowheads="1"/>
          </p:cNvSpPr>
          <p:nvPr/>
        </p:nvSpPr>
        <p:spPr bwMode="auto">
          <a:xfrm>
            <a:off x="1755775" y="2679700"/>
            <a:ext cx="9366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200">
                <a:solidFill>
                  <a:srgbClr val="000000"/>
                </a:solidFill>
                <a:latin typeface="Times" pitchFamily="18" charset="0"/>
                <a:cs typeface="+mn-cs"/>
              </a:rPr>
              <a:t>(</a:t>
            </a:r>
            <a:endParaRPr lang="en-US" sz="2400">
              <a:solidFill>
                <a:srgbClr val="000000"/>
              </a:solidFill>
              <a:latin typeface="Times New Roman" pitchFamily="18" charset="0"/>
              <a:cs typeface="+mn-cs"/>
            </a:endParaRPr>
          </a:p>
        </p:txBody>
      </p:sp>
      <p:sp>
        <p:nvSpPr>
          <p:cNvPr id="87057" name="Rectangle 17"/>
          <p:cNvSpPr>
            <a:spLocks noChangeArrowheads="1"/>
          </p:cNvSpPr>
          <p:nvPr/>
        </p:nvSpPr>
        <p:spPr bwMode="auto">
          <a:xfrm>
            <a:off x="1854200" y="2679700"/>
            <a:ext cx="22383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200" i="1">
                <a:solidFill>
                  <a:srgbClr val="000000"/>
                </a:solidFill>
                <a:latin typeface="Times" pitchFamily="18" charset="0"/>
                <a:cs typeface="+mn-cs"/>
              </a:rPr>
              <a:t>o</a:t>
            </a:r>
            <a:r>
              <a:rPr lang="en-US" sz="2200" i="1" baseline="-25000">
                <a:solidFill>
                  <a:srgbClr val="000000"/>
                </a:solidFill>
                <a:latin typeface="Times" pitchFamily="18" charset="0"/>
                <a:cs typeface="+mn-cs"/>
              </a:rPr>
              <a:t>k</a:t>
            </a:r>
            <a:endParaRPr lang="en-US" sz="2400" baseline="-25000">
              <a:solidFill>
                <a:srgbClr val="000000"/>
              </a:solidFill>
              <a:latin typeface="Times New Roman" pitchFamily="18" charset="0"/>
              <a:cs typeface="+mn-cs"/>
            </a:endParaRPr>
          </a:p>
        </p:txBody>
      </p:sp>
      <p:sp>
        <p:nvSpPr>
          <p:cNvPr id="87058" name="Rectangle 18"/>
          <p:cNvSpPr>
            <a:spLocks noChangeArrowheads="1"/>
          </p:cNvSpPr>
          <p:nvPr/>
        </p:nvSpPr>
        <p:spPr bwMode="auto">
          <a:xfrm>
            <a:off x="2116138" y="2679700"/>
            <a:ext cx="9366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200">
                <a:solidFill>
                  <a:srgbClr val="000000"/>
                </a:solidFill>
                <a:latin typeface="Times" pitchFamily="18" charset="0"/>
                <a:cs typeface="+mn-cs"/>
              </a:rPr>
              <a:t>)</a:t>
            </a:r>
            <a:endParaRPr lang="en-US" sz="2400">
              <a:solidFill>
                <a:srgbClr val="000000"/>
              </a:solidFill>
              <a:latin typeface="Times New Roman" pitchFamily="18" charset="0"/>
              <a:cs typeface="+mn-cs"/>
            </a:endParaRPr>
          </a:p>
        </p:txBody>
      </p:sp>
      <p:sp>
        <p:nvSpPr>
          <p:cNvPr id="87059" name="Rectangle 19"/>
          <p:cNvSpPr>
            <a:spLocks noChangeArrowheads="1"/>
          </p:cNvSpPr>
          <p:nvPr/>
        </p:nvSpPr>
        <p:spPr bwMode="auto">
          <a:xfrm>
            <a:off x="2284413" y="2647950"/>
            <a:ext cx="15398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200">
                <a:solidFill>
                  <a:srgbClr val="000000"/>
                </a:solidFill>
                <a:latin typeface="Symbol" pitchFamily="18" charset="2"/>
                <a:cs typeface="+mn-cs"/>
              </a:rPr>
              <a:t>=</a:t>
            </a:r>
            <a:endParaRPr lang="en-US" sz="2400">
              <a:solidFill>
                <a:srgbClr val="000000"/>
              </a:solidFill>
              <a:latin typeface="Times New Roman" pitchFamily="18" charset="0"/>
              <a:cs typeface="+mn-cs"/>
            </a:endParaRPr>
          </a:p>
        </p:txBody>
      </p:sp>
      <p:sp>
        <p:nvSpPr>
          <p:cNvPr id="87060" name="Rectangle 20"/>
          <p:cNvSpPr>
            <a:spLocks noChangeArrowheads="1"/>
          </p:cNvSpPr>
          <p:nvPr/>
        </p:nvSpPr>
        <p:spPr bwMode="auto">
          <a:xfrm>
            <a:off x="2555875" y="2509838"/>
            <a:ext cx="393223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200">
                <a:solidFill>
                  <a:srgbClr val="000000"/>
                </a:solidFill>
                <a:latin typeface="Times" pitchFamily="18" charset="0"/>
                <a:cs typeface="+mn-cs"/>
              </a:rPr>
              <a:t>expected number of times in state s</a:t>
            </a:r>
            <a:endParaRPr lang="en-US" sz="2400">
              <a:solidFill>
                <a:srgbClr val="000000"/>
              </a:solidFill>
              <a:latin typeface="Times New Roman" pitchFamily="18" charset="0"/>
              <a:cs typeface="+mn-cs"/>
            </a:endParaRPr>
          </a:p>
        </p:txBody>
      </p:sp>
      <p:sp>
        <p:nvSpPr>
          <p:cNvPr id="87061" name="Rectangle 21"/>
          <p:cNvSpPr>
            <a:spLocks noChangeArrowheads="1"/>
          </p:cNvSpPr>
          <p:nvPr/>
        </p:nvSpPr>
        <p:spPr bwMode="auto">
          <a:xfrm>
            <a:off x="6465888" y="2679700"/>
            <a:ext cx="4603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a:solidFill>
                  <a:srgbClr val="000000"/>
                </a:solidFill>
                <a:latin typeface="Times" pitchFamily="18" charset="0"/>
                <a:cs typeface="+mn-cs"/>
              </a:rPr>
              <a:t>i</a:t>
            </a:r>
            <a:endParaRPr lang="en-US" sz="2400">
              <a:solidFill>
                <a:srgbClr val="000000"/>
              </a:solidFill>
              <a:latin typeface="Times New Roman" pitchFamily="18" charset="0"/>
              <a:cs typeface="+mn-cs"/>
            </a:endParaRPr>
          </a:p>
        </p:txBody>
      </p:sp>
      <p:sp>
        <p:nvSpPr>
          <p:cNvPr id="87062" name="Rectangle 22"/>
          <p:cNvSpPr>
            <a:spLocks noChangeArrowheads="1"/>
          </p:cNvSpPr>
          <p:nvPr/>
        </p:nvSpPr>
        <p:spPr bwMode="auto">
          <a:xfrm>
            <a:off x="6473825" y="2509838"/>
            <a:ext cx="250983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200">
                <a:solidFill>
                  <a:srgbClr val="000000"/>
                </a:solidFill>
                <a:latin typeface="Times" pitchFamily="18" charset="0"/>
                <a:cs typeface="+mn-cs"/>
              </a:rPr>
              <a:t> and observe symbol o</a:t>
            </a:r>
            <a:endParaRPr lang="en-US" sz="2400">
              <a:solidFill>
                <a:srgbClr val="000000"/>
              </a:solidFill>
              <a:latin typeface="Times New Roman" pitchFamily="18" charset="0"/>
              <a:cs typeface="+mn-cs"/>
            </a:endParaRPr>
          </a:p>
        </p:txBody>
      </p:sp>
      <p:sp>
        <p:nvSpPr>
          <p:cNvPr id="87063" name="Rectangle 23"/>
          <p:cNvSpPr>
            <a:spLocks noChangeArrowheads="1"/>
          </p:cNvSpPr>
          <p:nvPr/>
        </p:nvSpPr>
        <p:spPr bwMode="auto">
          <a:xfrm>
            <a:off x="8945563" y="2679700"/>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a:solidFill>
                  <a:srgbClr val="000000"/>
                </a:solidFill>
                <a:latin typeface="Times" pitchFamily="18" charset="0"/>
                <a:cs typeface="+mn-cs"/>
              </a:rPr>
              <a:t>k</a:t>
            </a:r>
            <a:endParaRPr lang="en-US" sz="2400">
              <a:solidFill>
                <a:srgbClr val="000000"/>
              </a:solidFill>
              <a:latin typeface="Times New Roman" pitchFamily="18" charset="0"/>
              <a:cs typeface="+mn-cs"/>
            </a:endParaRPr>
          </a:p>
        </p:txBody>
      </p:sp>
      <p:sp>
        <p:nvSpPr>
          <p:cNvPr id="87064" name="Rectangle 24"/>
          <p:cNvSpPr>
            <a:spLocks noChangeArrowheads="1"/>
          </p:cNvSpPr>
          <p:nvPr/>
        </p:nvSpPr>
        <p:spPr bwMode="auto">
          <a:xfrm>
            <a:off x="3841750" y="2890838"/>
            <a:ext cx="393223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200">
                <a:solidFill>
                  <a:srgbClr val="000000"/>
                </a:solidFill>
                <a:latin typeface="Times" pitchFamily="18" charset="0"/>
                <a:cs typeface="+mn-cs"/>
              </a:rPr>
              <a:t>expected number of times in state s</a:t>
            </a:r>
            <a:endParaRPr lang="en-US" sz="2400">
              <a:solidFill>
                <a:srgbClr val="000000"/>
              </a:solidFill>
              <a:latin typeface="Times New Roman" pitchFamily="18" charset="0"/>
              <a:cs typeface="+mn-cs"/>
            </a:endParaRPr>
          </a:p>
        </p:txBody>
      </p:sp>
      <p:sp>
        <p:nvSpPr>
          <p:cNvPr id="87065" name="Rectangle 25"/>
          <p:cNvSpPr>
            <a:spLocks noChangeArrowheads="1"/>
          </p:cNvSpPr>
          <p:nvPr/>
        </p:nvSpPr>
        <p:spPr bwMode="auto">
          <a:xfrm>
            <a:off x="7807325" y="3060700"/>
            <a:ext cx="4603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a:solidFill>
                  <a:srgbClr val="000000"/>
                </a:solidFill>
                <a:latin typeface="Times" pitchFamily="18" charset="0"/>
                <a:cs typeface="+mn-cs"/>
              </a:rPr>
              <a:t>i</a:t>
            </a:r>
            <a:endParaRPr lang="en-US" sz="2400">
              <a:solidFill>
                <a:srgbClr val="000000"/>
              </a:solidFill>
              <a:latin typeface="Times New Roman" pitchFamily="18" charset="0"/>
              <a:cs typeface="+mn-cs"/>
            </a:endParaRPr>
          </a:p>
        </p:txBody>
      </p:sp>
      <p:sp>
        <p:nvSpPr>
          <p:cNvPr id="87066" name="Line 26"/>
          <p:cNvSpPr>
            <a:spLocks noChangeShapeType="1"/>
          </p:cNvSpPr>
          <p:nvPr/>
        </p:nvSpPr>
        <p:spPr bwMode="auto">
          <a:xfrm>
            <a:off x="2544763" y="2855913"/>
            <a:ext cx="6523037" cy="158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imes New Roman"/>
              <a:cs typeface="+mn-cs"/>
            </a:endParaRPr>
          </a:p>
        </p:txBody>
      </p:sp>
      <p:sp>
        <p:nvSpPr>
          <p:cNvPr id="87067" name="AutoShape 27"/>
          <p:cNvSpPr>
            <a:spLocks noChangeAspect="1" noChangeArrowheads="1" noTextEdit="1"/>
          </p:cNvSpPr>
          <p:nvPr/>
        </p:nvSpPr>
        <p:spPr bwMode="auto">
          <a:xfrm>
            <a:off x="3200400" y="3429000"/>
            <a:ext cx="2667000" cy="1630363"/>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srgbClr val="000000"/>
              </a:solidFill>
              <a:latin typeface="Times New Roman"/>
              <a:cs typeface="+mn-cs"/>
            </a:endParaRPr>
          </a:p>
        </p:txBody>
      </p:sp>
      <p:sp>
        <p:nvSpPr>
          <p:cNvPr id="87069" name="Rectangle 29"/>
          <p:cNvSpPr>
            <a:spLocks noChangeArrowheads="1"/>
          </p:cNvSpPr>
          <p:nvPr/>
        </p:nvSpPr>
        <p:spPr bwMode="auto">
          <a:xfrm>
            <a:off x="2047875" y="5919788"/>
            <a:ext cx="14605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300">
                <a:solidFill>
                  <a:srgbClr val="000000"/>
                </a:solidFill>
                <a:latin typeface="Symbol" pitchFamily="18" charset="2"/>
                <a:cs typeface="+mn-cs"/>
              </a:rPr>
              <a:t>  </a:t>
            </a:r>
            <a:endParaRPr lang="en-US" sz="2400">
              <a:solidFill>
                <a:srgbClr val="000000"/>
              </a:solidFill>
              <a:latin typeface="Times New Roman" pitchFamily="18" charset="0"/>
              <a:cs typeface="+mn-cs"/>
            </a:endParaRPr>
          </a:p>
        </p:txBody>
      </p:sp>
      <p:sp>
        <p:nvSpPr>
          <p:cNvPr id="87070" name="Rectangle 30"/>
          <p:cNvSpPr>
            <a:spLocks noChangeArrowheads="1"/>
          </p:cNvSpPr>
          <p:nvPr/>
        </p:nvSpPr>
        <p:spPr bwMode="auto">
          <a:xfrm>
            <a:off x="3278188" y="3962400"/>
            <a:ext cx="169862"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300">
                <a:solidFill>
                  <a:srgbClr val="000000"/>
                </a:solidFill>
                <a:latin typeface="Times" pitchFamily="18" charset="0"/>
                <a:cs typeface="+mn-cs"/>
              </a:rPr>
              <a:t>ˆ </a:t>
            </a:r>
            <a:endParaRPr lang="en-US" sz="2400">
              <a:solidFill>
                <a:srgbClr val="000000"/>
              </a:solidFill>
              <a:latin typeface="Times New Roman" pitchFamily="18" charset="0"/>
              <a:cs typeface="+mn-cs"/>
            </a:endParaRPr>
          </a:p>
        </p:txBody>
      </p:sp>
      <p:sp>
        <p:nvSpPr>
          <p:cNvPr id="87071" name="Rectangle 31"/>
          <p:cNvSpPr>
            <a:spLocks noChangeArrowheads="1"/>
          </p:cNvSpPr>
          <p:nvPr/>
        </p:nvSpPr>
        <p:spPr bwMode="auto">
          <a:xfrm>
            <a:off x="3236913" y="4059238"/>
            <a:ext cx="21907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300" i="1" dirty="0">
                <a:solidFill>
                  <a:srgbClr val="000000"/>
                </a:solidFill>
                <a:latin typeface="Times" pitchFamily="18" charset="0"/>
                <a:cs typeface="+mn-cs"/>
              </a:rPr>
              <a:t>b </a:t>
            </a:r>
            <a:endParaRPr lang="en-US" sz="2400" dirty="0">
              <a:solidFill>
                <a:srgbClr val="000000"/>
              </a:solidFill>
              <a:latin typeface="Times New Roman" pitchFamily="18" charset="0"/>
              <a:cs typeface="+mn-cs"/>
            </a:endParaRPr>
          </a:p>
        </p:txBody>
      </p:sp>
      <p:sp>
        <p:nvSpPr>
          <p:cNvPr id="87072" name="Rectangle 32"/>
          <p:cNvSpPr>
            <a:spLocks noChangeArrowheads="1"/>
          </p:cNvSpPr>
          <p:nvPr/>
        </p:nvSpPr>
        <p:spPr bwMode="auto">
          <a:xfrm>
            <a:off x="3371850" y="4238625"/>
            <a:ext cx="4603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i="1">
                <a:solidFill>
                  <a:srgbClr val="000000"/>
                </a:solidFill>
                <a:latin typeface="Times" pitchFamily="18" charset="0"/>
                <a:cs typeface="+mn-cs"/>
              </a:rPr>
              <a:t>i</a:t>
            </a:r>
            <a:endParaRPr lang="en-US" sz="2400">
              <a:solidFill>
                <a:srgbClr val="000000"/>
              </a:solidFill>
              <a:latin typeface="Times New Roman" pitchFamily="18" charset="0"/>
              <a:cs typeface="+mn-cs"/>
            </a:endParaRPr>
          </a:p>
        </p:txBody>
      </p:sp>
      <p:sp>
        <p:nvSpPr>
          <p:cNvPr id="87073" name="Rectangle 33"/>
          <p:cNvSpPr>
            <a:spLocks noChangeArrowheads="1"/>
          </p:cNvSpPr>
          <p:nvPr/>
        </p:nvSpPr>
        <p:spPr bwMode="auto">
          <a:xfrm>
            <a:off x="3443288" y="4059238"/>
            <a:ext cx="9683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300">
                <a:solidFill>
                  <a:srgbClr val="000000"/>
                </a:solidFill>
                <a:latin typeface="Times" pitchFamily="18" charset="0"/>
                <a:cs typeface="+mn-cs"/>
              </a:rPr>
              <a:t>(</a:t>
            </a:r>
            <a:endParaRPr lang="en-US" sz="2400">
              <a:solidFill>
                <a:srgbClr val="000000"/>
              </a:solidFill>
              <a:latin typeface="Times New Roman" pitchFamily="18" charset="0"/>
              <a:cs typeface="+mn-cs"/>
            </a:endParaRPr>
          </a:p>
        </p:txBody>
      </p:sp>
      <p:sp>
        <p:nvSpPr>
          <p:cNvPr id="87074" name="Rectangle 34"/>
          <p:cNvSpPr>
            <a:spLocks noChangeArrowheads="1"/>
          </p:cNvSpPr>
          <p:nvPr/>
        </p:nvSpPr>
        <p:spPr bwMode="auto">
          <a:xfrm>
            <a:off x="3548063" y="4059238"/>
            <a:ext cx="23018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300" i="1" dirty="0">
                <a:solidFill>
                  <a:srgbClr val="000000"/>
                </a:solidFill>
                <a:latin typeface="Times" pitchFamily="18" charset="0"/>
                <a:cs typeface="+mn-cs"/>
              </a:rPr>
              <a:t>o</a:t>
            </a:r>
            <a:r>
              <a:rPr lang="en-US" sz="2300" i="1" baseline="-25000" dirty="0">
                <a:solidFill>
                  <a:srgbClr val="000000"/>
                </a:solidFill>
                <a:latin typeface="Times" pitchFamily="18" charset="0"/>
                <a:cs typeface="+mn-cs"/>
              </a:rPr>
              <a:t>k</a:t>
            </a:r>
            <a:endParaRPr lang="en-US" sz="2400" baseline="-25000" dirty="0">
              <a:solidFill>
                <a:srgbClr val="000000"/>
              </a:solidFill>
              <a:latin typeface="Times New Roman" pitchFamily="18" charset="0"/>
              <a:cs typeface="+mn-cs"/>
            </a:endParaRPr>
          </a:p>
        </p:txBody>
      </p:sp>
      <p:grpSp>
        <p:nvGrpSpPr>
          <p:cNvPr id="61470" name="Group 66"/>
          <p:cNvGrpSpPr>
            <a:grpSpLocks/>
          </p:cNvGrpSpPr>
          <p:nvPr/>
        </p:nvGrpSpPr>
        <p:grpSpPr bwMode="auto">
          <a:xfrm>
            <a:off x="3808413" y="3435350"/>
            <a:ext cx="2135187" cy="1643063"/>
            <a:chOff x="2399" y="2164"/>
            <a:chExt cx="1345" cy="1035"/>
          </a:xfrm>
        </p:grpSpPr>
        <p:sp>
          <p:nvSpPr>
            <p:cNvPr id="87075" name="Rectangle 35"/>
            <p:cNvSpPr>
              <a:spLocks noChangeArrowheads="1"/>
            </p:cNvSpPr>
            <p:nvPr/>
          </p:nvSpPr>
          <p:spPr bwMode="auto">
            <a:xfrm>
              <a:off x="2399" y="2557"/>
              <a:ext cx="6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300">
                  <a:solidFill>
                    <a:srgbClr val="000000"/>
                  </a:solidFill>
                  <a:latin typeface="Times" pitchFamily="18" charset="0"/>
                  <a:cs typeface="+mn-cs"/>
                </a:rPr>
                <a:t>)</a:t>
              </a:r>
              <a:endParaRPr lang="en-US" sz="2400">
                <a:solidFill>
                  <a:srgbClr val="000000"/>
                </a:solidFill>
                <a:latin typeface="Times New Roman" pitchFamily="18" charset="0"/>
                <a:cs typeface="+mn-cs"/>
              </a:endParaRPr>
            </a:p>
          </p:txBody>
        </p:sp>
        <p:sp>
          <p:nvSpPr>
            <p:cNvPr id="87076" name="Rectangle 36"/>
            <p:cNvSpPr>
              <a:spLocks noChangeArrowheads="1"/>
            </p:cNvSpPr>
            <p:nvPr/>
          </p:nvSpPr>
          <p:spPr bwMode="auto">
            <a:xfrm>
              <a:off x="2498" y="2536"/>
              <a:ext cx="10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300" dirty="0">
                  <a:solidFill>
                    <a:srgbClr val="000000"/>
                  </a:solidFill>
                  <a:latin typeface="Symbol" pitchFamily="18" charset="2"/>
                  <a:cs typeface="+mn-cs"/>
                </a:rPr>
                <a:t>=</a:t>
              </a:r>
              <a:endParaRPr lang="en-US" sz="2400" dirty="0">
                <a:solidFill>
                  <a:srgbClr val="000000"/>
                </a:solidFill>
                <a:latin typeface="Times New Roman" pitchFamily="18" charset="0"/>
                <a:cs typeface="+mn-cs"/>
              </a:endParaRPr>
            </a:p>
          </p:txBody>
        </p:sp>
        <p:sp>
          <p:nvSpPr>
            <p:cNvPr id="87077" name="Rectangle 37"/>
            <p:cNvSpPr>
              <a:spLocks noChangeArrowheads="1"/>
            </p:cNvSpPr>
            <p:nvPr/>
          </p:nvSpPr>
          <p:spPr bwMode="auto">
            <a:xfrm>
              <a:off x="2846" y="2279"/>
              <a:ext cx="9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300" i="1">
                  <a:solidFill>
                    <a:srgbClr val="000000"/>
                  </a:solidFill>
                  <a:latin typeface="Symbol" pitchFamily="18" charset="2"/>
                  <a:cs typeface="+mn-cs"/>
                </a:rPr>
                <a:t>d</a:t>
              </a:r>
              <a:endParaRPr lang="en-US" sz="2400">
                <a:solidFill>
                  <a:srgbClr val="000000"/>
                </a:solidFill>
                <a:latin typeface="Times New Roman" pitchFamily="18" charset="0"/>
                <a:cs typeface="+mn-cs"/>
              </a:endParaRPr>
            </a:p>
          </p:txBody>
        </p:sp>
        <p:sp>
          <p:nvSpPr>
            <p:cNvPr id="87078" name="Rectangle 38"/>
            <p:cNvSpPr>
              <a:spLocks noChangeArrowheads="1"/>
            </p:cNvSpPr>
            <p:nvPr/>
          </p:nvSpPr>
          <p:spPr bwMode="auto">
            <a:xfrm>
              <a:off x="2942" y="2300"/>
              <a:ext cx="6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300">
                  <a:solidFill>
                    <a:srgbClr val="000000"/>
                  </a:solidFill>
                  <a:latin typeface="Times" pitchFamily="18" charset="0"/>
                  <a:cs typeface="+mn-cs"/>
                </a:rPr>
                <a:t>(</a:t>
              </a:r>
              <a:endParaRPr lang="en-US" sz="2400">
                <a:solidFill>
                  <a:srgbClr val="000000"/>
                </a:solidFill>
                <a:latin typeface="Times New Roman" pitchFamily="18" charset="0"/>
                <a:cs typeface="+mn-cs"/>
              </a:endParaRPr>
            </a:p>
          </p:txBody>
        </p:sp>
        <p:sp>
          <p:nvSpPr>
            <p:cNvPr id="87079" name="Rectangle 39"/>
            <p:cNvSpPr>
              <a:spLocks noChangeArrowheads="1"/>
            </p:cNvSpPr>
            <p:nvPr/>
          </p:nvSpPr>
          <p:spPr bwMode="auto">
            <a:xfrm>
              <a:off x="3003" y="2300"/>
              <a:ext cx="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300" i="1">
                  <a:solidFill>
                    <a:srgbClr val="000000"/>
                  </a:solidFill>
                  <a:latin typeface="Times" pitchFamily="18" charset="0"/>
                  <a:cs typeface="+mn-cs"/>
                </a:rPr>
                <a:t>o</a:t>
              </a:r>
              <a:endParaRPr lang="en-US" sz="2400">
                <a:solidFill>
                  <a:srgbClr val="000000"/>
                </a:solidFill>
                <a:latin typeface="Times New Roman" pitchFamily="18" charset="0"/>
                <a:cs typeface="+mn-cs"/>
              </a:endParaRPr>
            </a:p>
          </p:txBody>
        </p:sp>
        <p:sp>
          <p:nvSpPr>
            <p:cNvPr id="87080" name="Rectangle 40"/>
            <p:cNvSpPr>
              <a:spLocks noChangeArrowheads="1"/>
            </p:cNvSpPr>
            <p:nvPr/>
          </p:nvSpPr>
          <p:spPr bwMode="auto">
            <a:xfrm>
              <a:off x="3094" y="2413"/>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i="1">
                  <a:solidFill>
                    <a:srgbClr val="000000"/>
                  </a:solidFill>
                  <a:latin typeface="Times" pitchFamily="18" charset="0"/>
                  <a:cs typeface="+mn-cs"/>
                </a:rPr>
                <a:t>t</a:t>
              </a:r>
              <a:endParaRPr lang="en-US" sz="2400">
                <a:solidFill>
                  <a:srgbClr val="000000"/>
                </a:solidFill>
                <a:latin typeface="Times New Roman" pitchFamily="18" charset="0"/>
                <a:cs typeface="+mn-cs"/>
              </a:endParaRPr>
            </a:p>
          </p:txBody>
        </p:sp>
        <p:sp>
          <p:nvSpPr>
            <p:cNvPr id="87081" name="Rectangle 41"/>
            <p:cNvSpPr>
              <a:spLocks noChangeArrowheads="1"/>
            </p:cNvSpPr>
            <p:nvPr/>
          </p:nvSpPr>
          <p:spPr bwMode="auto">
            <a:xfrm>
              <a:off x="3137" y="2300"/>
              <a:ext cx="4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300">
                  <a:solidFill>
                    <a:srgbClr val="000000"/>
                  </a:solidFill>
                  <a:latin typeface="Times" pitchFamily="18" charset="0"/>
                  <a:cs typeface="+mn-cs"/>
                </a:rPr>
                <a:t>,</a:t>
              </a:r>
              <a:endParaRPr lang="en-US" sz="2400">
                <a:solidFill>
                  <a:srgbClr val="000000"/>
                </a:solidFill>
                <a:latin typeface="Times New Roman" pitchFamily="18" charset="0"/>
                <a:cs typeface="+mn-cs"/>
              </a:endParaRPr>
            </a:p>
          </p:txBody>
        </p:sp>
        <p:sp>
          <p:nvSpPr>
            <p:cNvPr id="87082" name="Rectangle 42"/>
            <p:cNvSpPr>
              <a:spLocks noChangeArrowheads="1"/>
            </p:cNvSpPr>
            <p:nvPr/>
          </p:nvSpPr>
          <p:spPr bwMode="auto">
            <a:xfrm>
              <a:off x="3190" y="2300"/>
              <a:ext cx="8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300" i="1">
                  <a:solidFill>
                    <a:srgbClr val="000000"/>
                  </a:solidFill>
                  <a:latin typeface="Times" pitchFamily="18" charset="0"/>
                  <a:cs typeface="+mn-cs"/>
                </a:rPr>
                <a:t>v</a:t>
              </a:r>
              <a:endParaRPr lang="en-US" sz="2400">
                <a:solidFill>
                  <a:srgbClr val="000000"/>
                </a:solidFill>
                <a:latin typeface="Times New Roman" pitchFamily="18" charset="0"/>
                <a:cs typeface="+mn-cs"/>
              </a:endParaRPr>
            </a:p>
          </p:txBody>
        </p:sp>
        <p:sp>
          <p:nvSpPr>
            <p:cNvPr id="87083" name="Rectangle 43"/>
            <p:cNvSpPr>
              <a:spLocks noChangeArrowheads="1"/>
            </p:cNvSpPr>
            <p:nvPr/>
          </p:nvSpPr>
          <p:spPr bwMode="auto">
            <a:xfrm>
              <a:off x="3281" y="2413"/>
              <a:ext cx="4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i="1">
                  <a:solidFill>
                    <a:srgbClr val="000000"/>
                  </a:solidFill>
                  <a:latin typeface="Times" pitchFamily="18" charset="0"/>
                  <a:cs typeface="+mn-cs"/>
                </a:rPr>
                <a:t>k</a:t>
              </a:r>
              <a:endParaRPr lang="en-US" sz="2400">
                <a:solidFill>
                  <a:srgbClr val="000000"/>
                </a:solidFill>
                <a:latin typeface="Times New Roman" pitchFamily="18" charset="0"/>
                <a:cs typeface="+mn-cs"/>
              </a:endParaRPr>
            </a:p>
          </p:txBody>
        </p:sp>
        <p:sp>
          <p:nvSpPr>
            <p:cNvPr id="87084" name="Rectangle 44"/>
            <p:cNvSpPr>
              <a:spLocks noChangeArrowheads="1"/>
            </p:cNvSpPr>
            <p:nvPr/>
          </p:nvSpPr>
          <p:spPr bwMode="auto">
            <a:xfrm>
              <a:off x="3349" y="2300"/>
              <a:ext cx="6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300">
                  <a:solidFill>
                    <a:srgbClr val="000000"/>
                  </a:solidFill>
                  <a:latin typeface="Times" pitchFamily="18" charset="0"/>
                  <a:cs typeface="+mn-cs"/>
                </a:rPr>
                <a:t>)</a:t>
              </a:r>
              <a:endParaRPr lang="en-US" sz="2400">
                <a:solidFill>
                  <a:srgbClr val="000000"/>
                </a:solidFill>
                <a:latin typeface="Times New Roman" pitchFamily="18" charset="0"/>
                <a:cs typeface="+mn-cs"/>
              </a:endParaRPr>
            </a:p>
          </p:txBody>
        </p:sp>
        <p:sp>
          <p:nvSpPr>
            <p:cNvPr id="87085" name="Rectangle 45"/>
            <p:cNvSpPr>
              <a:spLocks noChangeArrowheads="1"/>
            </p:cNvSpPr>
            <p:nvPr/>
          </p:nvSpPr>
          <p:spPr bwMode="auto">
            <a:xfrm>
              <a:off x="3425" y="2279"/>
              <a:ext cx="7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300" i="1">
                  <a:solidFill>
                    <a:srgbClr val="000000"/>
                  </a:solidFill>
                  <a:latin typeface="Symbol" pitchFamily="18" charset="2"/>
                  <a:cs typeface="+mn-cs"/>
                </a:rPr>
                <a:t>g</a:t>
              </a:r>
              <a:endParaRPr lang="en-US" sz="2400">
                <a:solidFill>
                  <a:srgbClr val="000000"/>
                </a:solidFill>
                <a:latin typeface="Times New Roman" pitchFamily="18" charset="0"/>
                <a:cs typeface="+mn-cs"/>
              </a:endParaRPr>
            </a:p>
          </p:txBody>
        </p:sp>
        <p:sp>
          <p:nvSpPr>
            <p:cNvPr id="87086" name="Rectangle 46"/>
            <p:cNvSpPr>
              <a:spLocks noChangeArrowheads="1"/>
            </p:cNvSpPr>
            <p:nvPr/>
          </p:nvSpPr>
          <p:spPr bwMode="auto">
            <a:xfrm>
              <a:off x="3515" y="2413"/>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i="1">
                  <a:solidFill>
                    <a:srgbClr val="000000"/>
                  </a:solidFill>
                  <a:latin typeface="Times" pitchFamily="18" charset="0"/>
                  <a:cs typeface="+mn-cs"/>
                </a:rPr>
                <a:t>t</a:t>
              </a:r>
              <a:endParaRPr lang="en-US" sz="2400">
                <a:solidFill>
                  <a:srgbClr val="000000"/>
                </a:solidFill>
                <a:latin typeface="Times New Roman" pitchFamily="18" charset="0"/>
                <a:cs typeface="+mn-cs"/>
              </a:endParaRPr>
            </a:p>
          </p:txBody>
        </p:sp>
        <p:sp>
          <p:nvSpPr>
            <p:cNvPr id="87087" name="Rectangle 47"/>
            <p:cNvSpPr>
              <a:spLocks noChangeArrowheads="1"/>
            </p:cNvSpPr>
            <p:nvPr/>
          </p:nvSpPr>
          <p:spPr bwMode="auto">
            <a:xfrm>
              <a:off x="3567" y="2300"/>
              <a:ext cx="6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300">
                  <a:solidFill>
                    <a:srgbClr val="000000"/>
                  </a:solidFill>
                  <a:latin typeface="Times" pitchFamily="18" charset="0"/>
                  <a:cs typeface="+mn-cs"/>
                </a:rPr>
                <a:t>(</a:t>
              </a:r>
              <a:endParaRPr lang="en-US" sz="2400">
                <a:solidFill>
                  <a:srgbClr val="000000"/>
                </a:solidFill>
                <a:latin typeface="Times New Roman" pitchFamily="18" charset="0"/>
                <a:cs typeface="+mn-cs"/>
              </a:endParaRPr>
            </a:p>
          </p:txBody>
        </p:sp>
        <p:sp>
          <p:nvSpPr>
            <p:cNvPr id="87088" name="Rectangle 48"/>
            <p:cNvSpPr>
              <a:spLocks noChangeArrowheads="1"/>
            </p:cNvSpPr>
            <p:nvPr/>
          </p:nvSpPr>
          <p:spPr bwMode="auto">
            <a:xfrm>
              <a:off x="3627" y="2300"/>
              <a:ext cx="5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300" i="1">
                  <a:solidFill>
                    <a:srgbClr val="000000"/>
                  </a:solidFill>
                  <a:latin typeface="Times" pitchFamily="18" charset="0"/>
                  <a:cs typeface="+mn-cs"/>
                </a:rPr>
                <a:t>i</a:t>
              </a:r>
              <a:endParaRPr lang="en-US" sz="2400">
                <a:solidFill>
                  <a:srgbClr val="000000"/>
                </a:solidFill>
                <a:latin typeface="Times New Roman" pitchFamily="18" charset="0"/>
                <a:cs typeface="+mn-cs"/>
              </a:endParaRPr>
            </a:p>
          </p:txBody>
        </p:sp>
        <p:sp>
          <p:nvSpPr>
            <p:cNvPr id="87089" name="Rectangle 49"/>
            <p:cNvSpPr>
              <a:spLocks noChangeArrowheads="1"/>
            </p:cNvSpPr>
            <p:nvPr/>
          </p:nvSpPr>
          <p:spPr bwMode="auto">
            <a:xfrm>
              <a:off x="3678" y="2300"/>
              <a:ext cx="6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300">
                  <a:solidFill>
                    <a:srgbClr val="000000"/>
                  </a:solidFill>
                  <a:latin typeface="Times" pitchFamily="18" charset="0"/>
                  <a:cs typeface="+mn-cs"/>
                </a:rPr>
                <a:t>)</a:t>
              </a:r>
              <a:endParaRPr lang="en-US" sz="2400">
                <a:solidFill>
                  <a:srgbClr val="000000"/>
                </a:solidFill>
                <a:latin typeface="Times New Roman" pitchFamily="18" charset="0"/>
                <a:cs typeface="+mn-cs"/>
              </a:endParaRPr>
            </a:p>
          </p:txBody>
        </p:sp>
        <p:sp>
          <p:nvSpPr>
            <p:cNvPr id="87090" name="Rectangle 50"/>
            <p:cNvSpPr>
              <a:spLocks noChangeArrowheads="1"/>
            </p:cNvSpPr>
            <p:nvPr/>
          </p:nvSpPr>
          <p:spPr bwMode="auto">
            <a:xfrm>
              <a:off x="2675" y="2561"/>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i="1">
                  <a:solidFill>
                    <a:srgbClr val="000000"/>
                  </a:solidFill>
                  <a:latin typeface="Times" pitchFamily="18" charset="0"/>
                  <a:cs typeface="+mn-cs"/>
                </a:rPr>
                <a:t>t</a:t>
              </a:r>
              <a:endParaRPr lang="en-US" sz="2400">
                <a:solidFill>
                  <a:srgbClr val="000000"/>
                </a:solidFill>
                <a:latin typeface="Times New Roman" pitchFamily="18" charset="0"/>
                <a:cs typeface="+mn-cs"/>
              </a:endParaRPr>
            </a:p>
          </p:txBody>
        </p:sp>
        <p:sp>
          <p:nvSpPr>
            <p:cNvPr id="87091" name="Rectangle 51"/>
            <p:cNvSpPr>
              <a:spLocks noChangeArrowheads="1"/>
            </p:cNvSpPr>
            <p:nvPr/>
          </p:nvSpPr>
          <p:spPr bwMode="auto">
            <a:xfrm>
              <a:off x="2713" y="2549"/>
              <a:ext cx="5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a:solidFill>
                    <a:srgbClr val="000000"/>
                  </a:solidFill>
                  <a:latin typeface="Symbol" pitchFamily="18" charset="2"/>
                  <a:cs typeface="+mn-cs"/>
                </a:rPr>
                <a:t>=</a:t>
              </a:r>
              <a:endParaRPr lang="en-US" sz="2400">
                <a:solidFill>
                  <a:srgbClr val="000000"/>
                </a:solidFill>
                <a:latin typeface="Times New Roman" pitchFamily="18" charset="0"/>
                <a:cs typeface="+mn-cs"/>
              </a:endParaRPr>
            </a:p>
          </p:txBody>
        </p:sp>
        <p:sp>
          <p:nvSpPr>
            <p:cNvPr id="87092" name="Rectangle 52"/>
            <p:cNvSpPr>
              <a:spLocks noChangeArrowheads="1"/>
            </p:cNvSpPr>
            <p:nvPr/>
          </p:nvSpPr>
          <p:spPr bwMode="auto">
            <a:xfrm>
              <a:off x="2774" y="2561"/>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a:solidFill>
                    <a:srgbClr val="000000"/>
                  </a:solidFill>
                  <a:latin typeface="Times" pitchFamily="18" charset="0"/>
                  <a:cs typeface="+mn-cs"/>
                </a:rPr>
                <a:t>1</a:t>
              </a:r>
              <a:endParaRPr lang="en-US" sz="2400">
                <a:solidFill>
                  <a:srgbClr val="000000"/>
                </a:solidFill>
                <a:latin typeface="Times New Roman" pitchFamily="18" charset="0"/>
                <a:cs typeface="+mn-cs"/>
              </a:endParaRPr>
            </a:p>
          </p:txBody>
        </p:sp>
        <p:sp>
          <p:nvSpPr>
            <p:cNvPr id="87093" name="Rectangle 53"/>
            <p:cNvSpPr>
              <a:spLocks noChangeArrowheads="1"/>
            </p:cNvSpPr>
            <p:nvPr/>
          </p:nvSpPr>
          <p:spPr bwMode="auto">
            <a:xfrm>
              <a:off x="2706" y="2164"/>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i="1">
                  <a:solidFill>
                    <a:srgbClr val="000000"/>
                  </a:solidFill>
                  <a:latin typeface="Times" pitchFamily="18" charset="0"/>
                  <a:cs typeface="+mn-cs"/>
                </a:rPr>
                <a:t>T</a:t>
              </a:r>
              <a:endParaRPr lang="en-US" sz="2400">
                <a:solidFill>
                  <a:srgbClr val="000000"/>
                </a:solidFill>
                <a:latin typeface="Times New Roman" pitchFamily="18" charset="0"/>
                <a:cs typeface="+mn-cs"/>
              </a:endParaRPr>
            </a:p>
          </p:txBody>
        </p:sp>
        <p:sp>
          <p:nvSpPr>
            <p:cNvPr id="87094" name="Rectangle 54"/>
            <p:cNvSpPr>
              <a:spLocks noChangeArrowheads="1"/>
            </p:cNvSpPr>
            <p:nvPr/>
          </p:nvSpPr>
          <p:spPr bwMode="auto">
            <a:xfrm>
              <a:off x="2649" y="2214"/>
              <a:ext cx="19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3400">
                  <a:solidFill>
                    <a:srgbClr val="000000"/>
                  </a:solidFill>
                  <a:latin typeface="Symbol" pitchFamily="18" charset="2"/>
                  <a:cs typeface="+mn-cs"/>
                </a:rPr>
                <a:t>å</a:t>
              </a:r>
              <a:endParaRPr lang="en-US" sz="2400">
                <a:solidFill>
                  <a:srgbClr val="000000"/>
                </a:solidFill>
                <a:latin typeface="Times New Roman" pitchFamily="18" charset="0"/>
                <a:cs typeface="+mn-cs"/>
              </a:endParaRPr>
            </a:p>
          </p:txBody>
        </p:sp>
        <p:sp>
          <p:nvSpPr>
            <p:cNvPr id="87095" name="Rectangle 55"/>
            <p:cNvSpPr>
              <a:spLocks noChangeArrowheads="1"/>
            </p:cNvSpPr>
            <p:nvPr/>
          </p:nvSpPr>
          <p:spPr bwMode="auto">
            <a:xfrm>
              <a:off x="3139" y="2793"/>
              <a:ext cx="7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300" i="1">
                  <a:solidFill>
                    <a:srgbClr val="000000"/>
                  </a:solidFill>
                  <a:latin typeface="Symbol" pitchFamily="18" charset="2"/>
                  <a:cs typeface="+mn-cs"/>
                </a:rPr>
                <a:t>g</a:t>
              </a:r>
              <a:endParaRPr lang="en-US" sz="2400">
                <a:solidFill>
                  <a:srgbClr val="000000"/>
                </a:solidFill>
                <a:latin typeface="Times New Roman" pitchFamily="18" charset="0"/>
                <a:cs typeface="+mn-cs"/>
              </a:endParaRPr>
            </a:p>
          </p:txBody>
        </p:sp>
        <p:sp>
          <p:nvSpPr>
            <p:cNvPr id="87096" name="Rectangle 56"/>
            <p:cNvSpPr>
              <a:spLocks noChangeArrowheads="1"/>
            </p:cNvSpPr>
            <p:nvPr/>
          </p:nvSpPr>
          <p:spPr bwMode="auto">
            <a:xfrm>
              <a:off x="3230" y="2927"/>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i="1">
                  <a:solidFill>
                    <a:srgbClr val="000000"/>
                  </a:solidFill>
                  <a:latin typeface="Times" pitchFamily="18" charset="0"/>
                  <a:cs typeface="+mn-cs"/>
                </a:rPr>
                <a:t>t</a:t>
              </a:r>
              <a:endParaRPr lang="en-US" sz="2400">
                <a:solidFill>
                  <a:srgbClr val="000000"/>
                </a:solidFill>
                <a:latin typeface="Times New Roman" pitchFamily="18" charset="0"/>
                <a:cs typeface="+mn-cs"/>
              </a:endParaRPr>
            </a:p>
          </p:txBody>
        </p:sp>
        <p:sp>
          <p:nvSpPr>
            <p:cNvPr id="87097" name="Rectangle 57"/>
            <p:cNvSpPr>
              <a:spLocks noChangeArrowheads="1"/>
            </p:cNvSpPr>
            <p:nvPr/>
          </p:nvSpPr>
          <p:spPr bwMode="auto">
            <a:xfrm>
              <a:off x="3281" y="2814"/>
              <a:ext cx="6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300">
                  <a:solidFill>
                    <a:srgbClr val="000000"/>
                  </a:solidFill>
                  <a:latin typeface="Times" pitchFamily="18" charset="0"/>
                  <a:cs typeface="+mn-cs"/>
                </a:rPr>
                <a:t>(</a:t>
              </a:r>
              <a:endParaRPr lang="en-US" sz="2400">
                <a:solidFill>
                  <a:srgbClr val="000000"/>
                </a:solidFill>
                <a:latin typeface="Times New Roman" pitchFamily="18" charset="0"/>
                <a:cs typeface="+mn-cs"/>
              </a:endParaRPr>
            </a:p>
          </p:txBody>
        </p:sp>
        <p:sp>
          <p:nvSpPr>
            <p:cNvPr id="87098" name="Rectangle 58"/>
            <p:cNvSpPr>
              <a:spLocks noChangeArrowheads="1"/>
            </p:cNvSpPr>
            <p:nvPr/>
          </p:nvSpPr>
          <p:spPr bwMode="auto">
            <a:xfrm>
              <a:off x="3341" y="2814"/>
              <a:ext cx="5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300" i="1">
                  <a:solidFill>
                    <a:srgbClr val="000000"/>
                  </a:solidFill>
                  <a:latin typeface="Times" pitchFamily="18" charset="0"/>
                  <a:cs typeface="+mn-cs"/>
                </a:rPr>
                <a:t>i</a:t>
              </a:r>
              <a:endParaRPr lang="en-US" sz="2400">
                <a:solidFill>
                  <a:srgbClr val="000000"/>
                </a:solidFill>
                <a:latin typeface="Times New Roman" pitchFamily="18" charset="0"/>
                <a:cs typeface="+mn-cs"/>
              </a:endParaRPr>
            </a:p>
          </p:txBody>
        </p:sp>
        <p:sp>
          <p:nvSpPr>
            <p:cNvPr id="87099" name="Rectangle 59"/>
            <p:cNvSpPr>
              <a:spLocks noChangeArrowheads="1"/>
            </p:cNvSpPr>
            <p:nvPr/>
          </p:nvSpPr>
          <p:spPr bwMode="auto">
            <a:xfrm>
              <a:off x="3393" y="2814"/>
              <a:ext cx="6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300">
                  <a:solidFill>
                    <a:srgbClr val="000000"/>
                  </a:solidFill>
                  <a:latin typeface="Times" pitchFamily="18" charset="0"/>
                  <a:cs typeface="+mn-cs"/>
                </a:rPr>
                <a:t>)</a:t>
              </a:r>
              <a:endParaRPr lang="en-US" sz="2400">
                <a:solidFill>
                  <a:srgbClr val="000000"/>
                </a:solidFill>
                <a:latin typeface="Times New Roman" pitchFamily="18" charset="0"/>
                <a:cs typeface="+mn-cs"/>
              </a:endParaRPr>
            </a:p>
          </p:txBody>
        </p:sp>
        <p:sp>
          <p:nvSpPr>
            <p:cNvPr id="87100" name="Rectangle 60"/>
            <p:cNvSpPr>
              <a:spLocks noChangeArrowheads="1"/>
            </p:cNvSpPr>
            <p:nvPr/>
          </p:nvSpPr>
          <p:spPr bwMode="auto">
            <a:xfrm>
              <a:off x="2961" y="3074"/>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i="1">
                  <a:solidFill>
                    <a:srgbClr val="000000"/>
                  </a:solidFill>
                  <a:latin typeface="Times" pitchFamily="18" charset="0"/>
                  <a:cs typeface="+mn-cs"/>
                </a:rPr>
                <a:t>t</a:t>
              </a:r>
              <a:endParaRPr lang="en-US" sz="2400">
                <a:solidFill>
                  <a:srgbClr val="000000"/>
                </a:solidFill>
                <a:latin typeface="Times New Roman" pitchFamily="18" charset="0"/>
                <a:cs typeface="+mn-cs"/>
              </a:endParaRPr>
            </a:p>
          </p:txBody>
        </p:sp>
        <p:sp>
          <p:nvSpPr>
            <p:cNvPr id="87101" name="Rectangle 61"/>
            <p:cNvSpPr>
              <a:spLocks noChangeArrowheads="1"/>
            </p:cNvSpPr>
            <p:nvPr/>
          </p:nvSpPr>
          <p:spPr bwMode="auto">
            <a:xfrm>
              <a:off x="2999" y="3062"/>
              <a:ext cx="5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a:solidFill>
                    <a:srgbClr val="000000"/>
                  </a:solidFill>
                  <a:latin typeface="Symbol" pitchFamily="18" charset="2"/>
                  <a:cs typeface="+mn-cs"/>
                </a:rPr>
                <a:t>=</a:t>
              </a:r>
              <a:endParaRPr lang="en-US" sz="2400">
                <a:solidFill>
                  <a:srgbClr val="000000"/>
                </a:solidFill>
                <a:latin typeface="Times New Roman" pitchFamily="18" charset="0"/>
                <a:cs typeface="+mn-cs"/>
              </a:endParaRPr>
            </a:p>
          </p:txBody>
        </p:sp>
        <p:sp>
          <p:nvSpPr>
            <p:cNvPr id="87102" name="Rectangle 62"/>
            <p:cNvSpPr>
              <a:spLocks noChangeArrowheads="1"/>
            </p:cNvSpPr>
            <p:nvPr/>
          </p:nvSpPr>
          <p:spPr bwMode="auto">
            <a:xfrm>
              <a:off x="3060" y="3074"/>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a:solidFill>
                    <a:srgbClr val="000000"/>
                  </a:solidFill>
                  <a:latin typeface="Times" pitchFamily="18" charset="0"/>
                  <a:cs typeface="+mn-cs"/>
                </a:rPr>
                <a:t>1</a:t>
              </a:r>
              <a:endParaRPr lang="en-US" sz="2400">
                <a:solidFill>
                  <a:srgbClr val="000000"/>
                </a:solidFill>
                <a:latin typeface="Times New Roman" pitchFamily="18" charset="0"/>
                <a:cs typeface="+mn-cs"/>
              </a:endParaRPr>
            </a:p>
          </p:txBody>
        </p:sp>
        <p:sp>
          <p:nvSpPr>
            <p:cNvPr id="87103" name="Rectangle 63"/>
            <p:cNvSpPr>
              <a:spLocks noChangeArrowheads="1"/>
            </p:cNvSpPr>
            <p:nvPr/>
          </p:nvSpPr>
          <p:spPr bwMode="auto">
            <a:xfrm>
              <a:off x="2991" y="2678"/>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i="1">
                  <a:solidFill>
                    <a:srgbClr val="000000"/>
                  </a:solidFill>
                  <a:latin typeface="Times" pitchFamily="18" charset="0"/>
                  <a:cs typeface="+mn-cs"/>
                </a:rPr>
                <a:t>T</a:t>
              </a:r>
              <a:endParaRPr lang="en-US" sz="2400">
                <a:solidFill>
                  <a:srgbClr val="000000"/>
                </a:solidFill>
                <a:latin typeface="Times New Roman" pitchFamily="18" charset="0"/>
                <a:cs typeface="+mn-cs"/>
              </a:endParaRPr>
            </a:p>
          </p:txBody>
        </p:sp>
        <p:sp>
          <p:nvSpPr>
            <p:cNvPr id="87104" name="Rectangle 64"/>
            <p:cNvSpPr>
              <a:spLocks noChangeArrowheads="1"/>
            </p:cNvSpPr>
            <p:nvPr/>
          </p:nvSpPr>
          <p:spPr bwMode="auto">
            <a:xfrm>
              <a:off x="2935" y="2728"/>
              <a:ext cx="19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3400" dirty="0">
                  <a:solidFill>
                    <a:srgbClr val="000000"/>
                  </a:solidFill>
                  <a:latin typeface="Symbol" pitchFamily="18" charset="2"/>
                  <a:cs typeface="+mn-cs"/>
                </a:rPr>
                <a:t>å</a:t>
              </a:r>
              <a:endParaRPr lang="en-US" sz="2400" dirty="0">
                <a:solidFill>
                  <a:srgbClr val="000000"/>
                </a:solidFill>
                <a:latin typeface="Times New Roman" pitchFamily="18" charset="0"/>
                <a:cs typeface="+mn-cs"/>
              </a:endParaRPr>
            </a:p>
          </p:txBody>
        </p:sp>
        <p:sp>
          <p:nvSpPr>
            <p:cNvPr id="87105" name="Line 65"/>
            <p:cNvSpPr>
              <a:spLocks noChangeShapeType="1"/>
            </p:cNvSpPr>
            <p:nvPr/>
          </p:nvSpPr>
          <p:spPr bwMode="auto">
            <a:xfrm>
              <a:off x="2641" y="2674"/>
              <a:ext cx="1103"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imes New Roman"/>
                <a:cs typeface="+mn-cs"/>
              </a:endParaRP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533400"/>
            <a:ext cx="7772400" cy="762000"/>
          </a:xfrm>
        </p:spPr>
        <p:txBody>
          <a:bodyPr>
            <a:normAutofit fontScale="90000"/>
          </a:bodyPr>
          <a:lstStyle/>
          <a:p>
            <a:pPr eaLnBrk="1" hangingPunct="1"/>
            <a:r>
              <a:rPr lang="en-US" sz="4000" dirty="0" smtClean="0"/>
              <a:t>Computing the New HMM Model </a:t>
            </a:r>
            <a:r>
              <a:rPr lang="el-GR" sz="4000" dirty="0" smtClean="0">
                <a:cs typeface="Times New Roman" pitchFamily="18" charset="0"/>
              </a:rPr>
              <a:t>λ</a:t>
            </a:r>
            <a:r>
              <a:rPr lang="en-US" sz="4000" dirty="0" smtClean="0">
                <a:cs typeface="Times New Roman" pitchFamily="18" charset="0"/>
              </a:rPr>
              <a:t>’</a:t>
            </a:r>
            <a:endParaRPr lang="el-GR" sz="4000" dirty="0" smtClean="0">
              <a:cs typeface="Times New Roman" pitchFamily="18" charset="0"/>
            </a:endParaRPr>
          </a:p>
        </p:txBody>
      </p:sp>
      <p:sp>
        <p:nvSpPr>
          <p:cNvPr id="62467" name="Rectangle 3"/>
          <p:cNvSpPr>
            <a:spLocks noGrp="1" noChangeArrowheads="1"/>
          </p:cNvSpPr>
          <p:nvPr>
            <p:ph idx="1"/>
          </p:nvPr>
        </p:nvSpPr>
        <p:spPr>
          <a:xfrm>
            <a:off x="557213" y="1600200"/>
            <a:ext cx="7772400" cy="4876800"/>
          </a:xfrm>
        </p:spPr>
        <p:txBody>
          <a:bodyPr/>
          <a:lstStyle/>
          <a:p>
            <a:pPr eaLnBrk="1" hangingPunct="1">
              <a:lnSpc>
                <a:spcPct val="80000"/>
              </a:lnSpc>
            </a:pPr>
            <a:r>
              <a:rPr lang="en-US" sz="2800" dirty="0" smtClean="0"/>
              <a:t>Original HMM </a:t>
            </a:r>
            <a:r>
              <a:rPr lang="el-GR" sz="2800" dirty="0" smtClean="0">
                <a:cs typeface="Times New Roman" pitchFamily="18" charset="0"/>
              </a:rPr>
              <a:t>λ</a:t>
            </a:r>
            <a:r>
              <a:rPr lang="en-US" sz="2800" dirty="0" smtClean="0">
                <a:cs typeface="Times New Roman" pitchFamily="18" charset="0"/>
              </a:rPr>
              <a:t> having </a:t>
            </a:r>
          </a:p>
          <a:p>
            <a:pPr lvl="1" eaLnBrk="1" hangingPunct="1">
              <a:lnSpc>
                <a:spcPct val="80000"/>
              </a:lnSpc>
            </a:pPr>
            <a:r>
              <a:rPr lang="en-US" sz="2400" dirty="0" smtClean="0">
                <a:cs typeface="Times New Roman" pitchFamily="18" charset="0"/>
              </a:rPr>
              <a:t>Probability of transition from state </a:t>
            </a:r>
            <a:r>
              <a:rPr lang="en-US" sz="2400" dirty="0" err="1" smtClean="0">
                <a:cs typeface="Times New Roman" pitchFamily="18" charset="0"/>
              </a:rPr>
              <a:t>i</a:t>
            </a:r>
            <a:r>
              <a:rPr lang="en-US" sz="2400" dirty="0" smtClean="0">
                <a:cs typeface="Times New Roman" pitchFamily="18" charset="0"/>
              </a:rPr>
              <a:t> to j: </a:t>
            </a:r>
            <a:r>
              <a:rPr lang="en-US" sz="2400" dirty="0" err="1" smtClean="0">
                <a:cs typeface="Times New Roman" pitchFamily="18" charset="0"/>
              </a:rPr>
              <a:t>a</a:t>
            </a:r>
            <a:r>
              <a:rPr lang="en-US" sz="2400" baseline="-25000" dirty="0" err="1" smtClean="0">
                <a:cs typeface="Times New Roman" pitchFamily="18" charset="0"/>
              </a:rPr>
              <a:t>i,j</a:t>
            </a:r>
            <a:endParaRPr lang="en-US" sz="2400" baseline="-25000" dirty="0" smtClean="0">
              <a:cs typeface="Times New Roman" pitchFamily="18" charset="0"/>
            </a:endParaRPr>
          </a:p>
          <a:p>
            <a:pPr lvl="1" eaLnBrk="1" hangingPunct="1">
              <a:lnSpc>
                <a:spcPct val="80000"/>
              </a:lnSpc>
            </a:pPr>
            <a:r>
              <a:rPr lang="en-US" sz="2400" dirty="0" smtClean="0">
                <a:cs typeface="Times New Roman" pitchFamily="18" charset="0"/>
              </a:rPr>
              <a:t>Probability of state </a:t>
            </a:r>
            <a:r>
              <a:rPr lang="en-US" sz="2400" dirty="0" err="1" smtClean="0">
                <a:cs typeface="Times New Roman" pitchFamily="18" charset="0"/>
              </a:rPr>
              <a:t>i</a:t>
            </a:r>
            <a:r>
              <a:rPr lang="en-US" sz="2400" dirty="0" smtClean="0">
                <a:cs typeface="Times New Roman" pitchFamily="18" charset="0"/>
              </a:rPr>
              <a:t> Emitting output o</a:t>
            </a:r>
            <a:r>
              <a:rPr lang="en-US" sz="2400" baseline="-25000" dirty="0" smtClean="0">
                <a:cs typeface="Times New Roman" pitchFamily="18" charset="0"/>
              </a:rPr>
              <a:t>k</a:t>
            </a:r>
            <a:r>
              <a:rPr lang="en-US" sz="2400" dirty="0" smtClean="0">
                <a:cs typeface="Times New Roman" pitchFamily="18" charset="0"/>
              </a:rPr>
              <a:t>: b</a:t>
            </a:r>
            <a:r>
              <a:rPr lang="en-US" sz="2400" baseline="-25000" dirty="0" smtClean="0">
                <a:cs typeface="Times New Roman" pitchFamily="18" charset="0"/>
              </a:rPr>
              <a:t>i</a:t>
            </a:r>
            <a:r>
              <a:rPr lang="en-US" sz="2400" dirty="0" smtClean="0">
                <a:cs typeface="Times New Roman" pitchFamily="18" charset="0"/>
              </a:rPr>
              <a:t>(o</a:t>
            </a:r>
            <a:r>
              <a:rPr lang="en-US" sz="2400" baseline="-25000" dirty="0" smtClean="0">
                <a:cs typeface="Times New Roman" pitchFamily="18" charset="0"/>
              </a:rPr>
              <a:t>k</a:t>
            </a:r>
            <a:r>
              <a:rPr lang="en-US" sz="2400" dirty="0" smtClean="0">
                <a:cs typeface="Times New Roman" pitchFamily="18" charset="0"/>
              </a:rPr>
              <a:t>)</a:t>
            </a:r>
          </a:p>
          <a:p>
            <a:pPr lvl="1" eaLnBrk="1" hangingPunct="1">
              <a:lnSpc>
                <a:spcPct val="80000"/>
              </a:lnSpc>
            </a:pPr>
            <a:r>
              <a:rPr lang="en-US" sz="2400" dirty="0" smtClean="0">
                <a:cs typeface="Times New Roman" pitchFamily="18" charset="0"/>
              </a:rPr>
              <a:t>Probability of state </a:t>
            </a:r>
            <a:r>
              <a:rPr lang="en-US" sz="2400" dirty="0" err="1" smtClean="0">
                <a:cs typeface="Times New Roman" pitchFamily="18" charset="0"/>
              </a:rPr>
              <a:t>i</a:t>
            </a:r>
            <a:r>
              <a:rPr lang="en-US" sz="2400" dirty="0" smtClean="0">
                <a:cs typeface="Times New Roman" pitchFamily="18" charset="0"/>
              </a:rPr>
              <a:t> being an initial state:</a:t>
            </a:r>
          </a:p>
          <a:p>
            <a:pPr eaLnBrk="1" hangingPunct="1">
              <a:lnSpc>
                <a:spcPct val="80000"/>
              </a:lnSpc>
            </a:pPr>
            <a:r>
              <a:rPr lang="en-US" sz="2800" dirty="0" smtClean="0"/>
              <a:t>The Revised HMM </a:t>
            </a:r>
            <a:r>
              <a:rPr lang="el-GR" sz="2800" dirty="0" smtClean="0">
                <a:cs typeface="Times New Roman" pitchFamily="18" charset="0"/>
              </a:rPr>
              <a:t>λ</a:t>
            </a:r>
            <a:r>
              <a:rPr lang="en-US" sz="2800" dirty="0" smtClean="0">
                <a:cs typeface="Times New Roman" pitchFamily="18" charset="0"/>
              </a:rPr>
              <a:t>’</a:t>
            </a:r>
            <a:r>
              <a:rPr lang="en-US" sz="2800" dirty="0" smtClean="0"/>
              <a:t> having</a:t>
            </a:r>
            <a:br>
              <a:rPr lang="en-US" sz="2800" dirty="0" smtClean="0"/>
            </a:br>
            <a:r>
              <a:rPr lang="en-US" sz="2800" dirty="0" smtClean="0"/>
              <a:t/>
            </a:r>
            <a:br>
              <a:rPr lang="en-US" sz="2800" dirty="0" smtClean="0"/>
            </a:br>
            <a:endParaRPr lang="en-US" sz="2800" dirty="0" smtClean="0"/>
          </a:p>
          <a:p>
            <a:pPr eaLnBrk="1" hangingPunct="1">
              <a:lnSpc>
                <a:spcPct val="80000"/>
              </a:lnSpc>
              <a:buFontTx/>
              <a:buNone/>
            </a:pPr>
            <a:r>
              <a:rPr lang="en-US" sz="2800" dirty="0" smtClean="0"/>
              <a:t>                       </a:t>
            </a:r>
            <a:br>
              <a:rPr lang="en-US" sz="2800" dirty="0" smtClean="0"/>
            </a:br>
            <a:r>
              <a:rPr lang="en-US" sz="2800" dirty="0" smtClean="0"/>
              <a:t/>
            </a:r>
            <a:br>
              <a:rPr lang="en-US" sz="2800" dirty="0" smtClean="0"/>
            </a:br>
            <a:r>
              <a:rPr lang="en-US" sz="2800" dirty="0" smtClean="0"/>
              <a:t/>
            </a:r>
            <a:br>
              <a:rPr lang="en-US" sz="2800" dirty="0" smtClean="0"/>
            </a:br>
            <a:endParaRPr lang="en-US" sz="2800" dirty="0" smtClean="0"/>
          </a:p>
          <a:p>
            <a:pPr eaLnBrk="1" hangingPunct="1">
              <a:lnSpc>
                <a:spcPct val="80000"/>
              </a:lnSpc>
            </a:pPr>
            <a:r>
              <a:rPr lang="en-US" sz="2800" dirty="0" smtClean="0"/>
              <a:t>Iterate until the parameters converge for all </a:t>
            </a:r>
            <a:r>
              <a:rPr lang="en-US" sz="2800" dirty="0" err="1" smtClean="0"/>
              <a:t>i</a:t>
            </a:r>
            <a:r>
              <a:rPr lang="en-US" sz="2800" dirty="0" smtClean="0"/>
              <a:t>, j,  and k</a:t>
            </a:r>
          </a:p>
        </p:txBody>
      </p:sp>
      <p:sp>
        <p:nvSpPr>
          <p:cNvPr id="89099" name="Rectangle 11"/>
          <p:cNvSpPr>
            <a:spLocks noChangeArrowheads="1"/>
          </p:cNvSpPr>
          <p:nvPr/>
        </p:nvSpPr>
        <p:spPr bwMode="auto">
          <a:xfrm>
            <a:off x="5643563" y="6143625"/>
            <a:ext cx="190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3000">
                <a:solidFill>
                  <a:srgbClr val="000000"/>
                </a:solidFill>
                <a:latin typeface="Symbol" pitchFamily="18" charset="2"/>
                <a:cs typeface="+mn-cs"/>
              </a:rPr>
              <a:t>  </a:t>
            </a:r>
            <a:endParaRPr lang="en-US" sz="2400">
              <a:solidFill>
                <a:srgbClr val="000000"/>
              </a:solidFill>
              <a:latin typeface="Times New Roman" pitchFamily="18" charset="0"/>
              <a:cs typeface="+mn-cs"/>
            </a:endParaRPr>
          </a:p>
        </p:txBody>
      </p:sp>
      <p:sp>
        <p:nvSpPr>
          <p:cNvPr id="89112" name="Rectangle 24"/>
          <p:cNvSpPr>
            <a:spLocks noChangeArrowheads="1"/>
          </p:cNvSpPr>
          <p:nvPr/>
        </p:nvSpPr>
        <p:spPr bwMode="auto">
          <a:xfrm>
            <a:off x="-527050" y="6078538"/>
            <a:ext cx="1714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700">
                <a:solidFill>
                  <a:srgbClr val="000000"/>
                </a:solidFill>
                <a:latin typeface="Symbol" pitchFamily="18" charset="2"/>
                <a:cs typeface="+mn-cs"/>
              </a:rPr>
              <a:t>  </a:t>
            </a:r>
            <a:endParaRPr lang="en-US" sz="2400">
              <a:solidFill>
                <a:srgbClr val="000000"/>
              </a:solidFill>
              <a:latin typeface="Times New Roman" pitchFamily="18" charset="0"/>
              <a:cs typeface="+mn-cs"/>
            </a:endParaRPr>
          </a:p>
        </p:txBody>
      </p:sp>
      <p:grpSp>
        <p:nvGrpSpPr>
          <p:cNvPr id="62470" name="Group 2"/>
          <p:cNvGrpSpPr>
            <a:grpSpLocks/>
          </p:cNvGrpSpPr>
          <p:nvPr/>
        </p:nvGrpSpPr>
        <p:grpSpPr bwMode="auto">
          <a:xfrm>
            <a:off x="1081088" y="3795713"/>
            <a:ext cx="7302500" cy="1714500"/>
            <a:chOff x="1080893" y="3795712"/>
            <a:chExt cx="7301901" cy="1714501"/>
          </a:xfrm>
        </p:grpSpPr>
        <p:graphicFrame>
          <p:nvGraphicFramePr>
            <p:cNvPr id="62471" name="Object 6"/>
            <p:cNvGraphicFramePr>
              <a:graphicFrameLocks noChangeAspect="1"/>
            </p:cNvGraphicFramePr>
            <p:nvPr/>
          </p:nvGraphicFramePr>
          <p:xfrm>
            <a:off x="3583375" y="3825875"/>
            <a:ext cx="2596787" cy="1630363"/>
          </p:xfrm>
          <a:graphic>
            <a:graphicData uri="http://schemas.openxmlformats.org/presentationml/2006/ole">
              <mc:AlternateContent xmlns:mc="http://schemas.openxmlformats.org/markup-compatibility/2006">
                <mc:Choice xmlns:v="urn:schemas-microsoft-com:vml" Requires="v">
                  <p:oleObj spid="_x0000_s62547" name="Equation" r:id="rId4" imgW="1409700" imgH="863600" progId="Equation.3">
                    <p:embed/>
                  </p:oleObj>
                </mc:Choice>
                <mc:Fallback>
                  <p:oleObj name="Equation" r:id="rId4" imgW="1409700" imgH="8636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3375" y="3825875"/>
                          <a:ext cx="2596787" cy="1630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9097" name="AutoShape 9"/>
            <p:cNvSpPr>
              <a:spLocks noChangeAspect="1" noChangeArrowheads="1" noTextEdit="1"/>
            </p:cNvSpPr>
            <p:nvPr/>
          </p:nvSpPr>
          <p:spPr bwMode="auto">
            <a:xfrm>
              <a:off x="6997020" y="4351337"/>
              <a:ext cx="1385774" cy="441325"/>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srgbClr val="000000"/>
                </a:solidFill>
                <a:latin typeface="Times New Roman"/>
                <a:cs typeface="+mn-cs"/>
              </a:endParaRPr>
            </a:p>
          </p:txBody>
        </p:sp>
        <p:sp>
          <p:nvSpPr>
            <p:cNvPr id="89100" name="Rectangle 12"/>
            <p:cNvSpPr>
              <a:spLocks noChangeArrowheads="1"/>
            </p:cNvSpPr>
            <p:nvPr/>
          </p:nvSpPr>
          <p:spPr bwMode="auto">
            <a:xfrm>
              <a:off x="7119248" y="4283074"/>
              <a:ext cx="21746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3000">
                  <a:solidFill>
                    <a:srgbClr val="000000"/>
                  </a:solidFill>
                  <a:latin typeface="Times" pitchFamily="18" charset="0"/>
                  <a:cs typeface="+mn-cs"/>
                </a:rPr>
                <a:t>ˆ </a:t>
              </a:r>
              <a:endParaRPr lang="en-US" sz="2400">
                <a:solidFill>
                  <a:srgbClr val="000000"/>
                </a:solidFill>
                <a:latin typeface="Times New Roman" pitchFamily="18" charset="0"/>
                <a:cs typeface="+mn-cs"/>
              </a:endParaRPr>
            </a:p>
          </p:txBody>
        </p:sp>
        <p:sp>
          <p:nvSpPr>
            <p:cNvPr id="89101" name="Rectangle 13"/>
            <p:cNvSpPr>
              <a:spLocks noChangeArrowheads="1"/>
            </p:cNvSpPr>
            <p:nvPr/>
          </p:nvSpPr>
          <p:spPr bwMode="auto">
            <a:xfrm>
              <a:off x="7043054" y="4284662"/>
              <a:ext cx="296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3000" i="1" dirty="0">
                  <a:solidFill>
                    <a:srgbClr val="000000"/>
                  </a:solidFill>
                  <a:latin typeface="Symbol" pitchFamily="18" charset="2"/>
                  <a:cs typeface="+mn-cs"/>
                </a:rPr>
                <a:t>p </a:t>
              </a:r>
              <a:endParaRPr lang="en-US" sz="2400" dirty="0">
                <a:solidFill>
                  <a:srgbClr val="000000"/>
                </a:solidFill>
                <a:latin typeface="Times New Roman" pitchFamily="18" charset="0"/>
                <a:cs typeface="+mn-cs"/>
              </a:endParaRPr>
            </a:p>
          </p:txBody>
        </p:sp>
        <p:sp>
          <p:nvSpPr>
            <p:cNvPr id="89102" name="Rectangle 14"/>
            <p:cNvSpPr>
              <a:spLocks noChangeArrowheads="1"/>
            </p:cNvSpPr>
            <p:nvPr/>
          </p:nvSpPr>
          <p:spPr bwMode="auto">
            <a:xfrm>
              <a:off x="7289096" y="4549774"/>
              <a:ext cx="5873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700" i="1">
                  <a:solidFill>
                    <a:srgbClr val="000000"/>
                  </a:solidFill>
                  <a:latin typeface="Times" pitchFamily="18" charset="0"/>
                  <a:cs typeface="+mn-cs"/>
                </a:rPr>
                <a:t>i</a:t>
              </a:r>
              <a:endParaRPr lang="en-US" sz="2400">
                <a:solidFill>
                  <a:srgbClr val="000000"/>
                </a:solidFill>
                <a:latin typeface="Times New Roman" pitchFamily="18" charset="0"/>
                <a:cs typeface="+mn-cs"/>
              </a:endParaRPr>
            </a:p>
          </p:txBody>
        </p:sp>
        <p:sp>
          <p:nvSpPr>
            <p:cNvPr id="89103" name="Rectangle 15"/>
            <p:cNvSpPr>
              <a:spLocks noChangeArrowheads="1"/>
            </p:cNvSpPr>
            <p:nvPr/>
          </p:nvSpPr>
          <p:spPr bwMode="auto">
            <a:xfrm>
              <a:off x="7458945" y="4284662"/>
              <a:ext cx="2031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3000">
                  <a:solidFill>
                    <a:srgbClr val="000000"/>
                  </a:solidFill>
                  <a:latin typeface="Symbol" pitchFamily="18" charset="2"/>
                  <a:cs typeface="+mn-cs"/>
                </a:rPr>
                <a:t>=</a:t>
              </a:r>
              <a:endParaRPr lang="en-US" sz="2400">
                <a:solidFill>
                  <a:srgbClr val="000000"/>
                </a:solidFill>
                <a:latin typeface="Times New Roman" pitchFamily="18" charset="0"/>
                <a:cs typeface="+mn-cs"/>
              </a:endParaRPr>
            </a:p>
          </p:txBody>
        </p:sp>
        <p:sp>
          <p:nvSpPr>
            <p:cNvPr id="89104" name="Rectangle 16"/>
            <p:cNvSpPr>
              <a:spLocks noChangeArrowheads="1"/>
            </p:cNvSpPr>
            <p:nvPr/>
          </p:nvSpPr>
          <p:spPr bwMode="auto">
            <a:xfrm>
              <a:off x="7735147" y="4284662"/>
              <a:ext cx="152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3000" i="1" dirty="0">
                  <a:solidFill>
                    <a:srgbClr val="000000"/>
                  </a:solidFill>
                  <a:latin typeface="Symbol" pitchFamily="18" charset="2"/>
                  <a:cs typeface="+mn-cs"/>
                </a:rPr>
                <a:t>g</a:t>
              </a:r>
              <a:endParaRPr lang="en-US" sz="2400" dirty="0">
                <a:solidFill>
                  <a:srgbClr val="000000"/>
                </a:solidFill>
                <a:latin typeface="Times New Roman" pitchFamily="18" charset="0"/>
                <a:cs typeface="+mn-cs"/>
              </a:endParaRPr>
            </a:p>
          </p:txBody>
        </p:sp>
        <p:sp>
          <p:nvSpPr>
            <p:cNvPr id="89105" name="Rectangle 17"/>
            <p:cNvSpPr>
              <a:spLocks noChangeArrowheads="1"/>
            </p:cNvSpPr>
            <p:nvPr/>
          </p:nvSpPr>
          <p:spPr bwMode="auto">
            <a:xfrm>
              <a:off x="7889121" y="4549774"/>
              <a:ext cx="106354"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700">
                  <a:solidFill>
                    <a:srgbClr val="000000"/>
                  </a:solidFill>
                  <a:latin typeface="Times" pitchFamily="18" charset="0"/>
                  <a:cs typeface="+mn-cs"/>
                </a:rPr>
                <a:t>1</a:t>
              </a:r>
              <a:endParaRPr lang="en-US" sz="2400">
                <a:solidFill>
                  <a:srgbClr val="000000"/>
                </a:solidFill>
                <a:latin typeface="Times New Roman" pitchFamily="18" charset="0"/>
                <a:cs typeface="+mn-cs"/>
              </a:endParaRPr>
            </a:p>
          </p:txBody>
        </p:sp>
        <p:sp>
          <p:nvSpPr>
            <p:cNvPr id="89106" name="Rectangle 18"/>
            <p:cNvSpPr>
              <a:spLocks noChangeArrowheads="1"/>
            </p:cNvSpPr>
            <p:nvPr/>
          </p:nvSpPr>
          <p:spPr bwMode="auto">
            <a:xfrm>
              <a:off x="8008175" y="4314824"/>
              <a:ext cx="12381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3000">
                  <a:solidFill>
                    <a:srgbClr val="000000"/>
                  </a:solidFill>
                  <a:latin typeface="Times" pitchFamily="18" charset="0"/>
                  <a:cs typeface="+mn-cs"/>
                </a:rPr>
                <a:t>(</a:t>
              </a:r>
              <a:endParaRPr lang="en-US" sz="2400">
                <a:solidFill>
                  <a:srgbClr val="000000"/>
                </a:solidFill>
                <a:latin typeface="Times New Roman" pitchFamily="18" charset="0"/>
                <a:cs typeface="+mn-cs"/>
              </a:endParaRPr>
            </a:p>
          </p:txBody>
        </p:sp>
        <p:sp>
          <p:nvSpPr>
            <p:cNvPr id="89107" name="Rectangle 19"/>
            <p:cNvSpPr>
              <a:spLocks noChangeArrowheads="1"/>
            </p:cNvSpPr>
            <p:nvPr/>
          </p:nvSpPr>
          <p:spPr bwMode="auto">
            <a:xfrm>
              <a:off x="8131990" y="4314824"/>
              <a:ext cx="10317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3000" i="1">
                  <a:solidFill>
                    <a:srgbClr val="000000"/>
                  </a:solidFill>
                  <a:latin typeface="Times" pitchFamily="18" charset="0"/>
                  <a:cs typeface="+mn-cs"/>
                </a:rPr>
                <a:t>i</a:t>
              </a:r>
              <a:endParaRPr lang="en-US" sz="2400">
                <a:solidFill>
                  <a:srgbClr val="000000"/>
                </a:solidFill>
                <a:latin typeface="Times New Roman" pitchFamily="18" charset="0"/>
                <a:cs typeface="+mn-cs"/>
              </a:endParaRPr>
            </a:p>
          </p:txBody>
        </p:sp>
        <p:sp>
          <p:nvSpPr>
            <p:cNvPr id="89108" name="Rectangle 20"/>
            <p:cNvSpPr>
              <a:spLocks noChangeArrowheads="1"/>
            </p:cNvSpPr>
            <p:nvPr/>
          </p:nvSpPr>
          <p:spPr bwMode="auto">
            <a:xfrm>
              <a:off x="8235168" y="4314824"/>
              <a:ext cx="12381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3000">
                  <a:solidFill>
                    <a:srgbClr val="000000"/>
                  </a:solidFill>
                  <a:latin typeface="Times" pitchFamily="18" charset="0"/>
                  <a:cs typeface="+mn-cs"/>
                </a:rPr>
                <a:t>)</a:t>
              </a:r>
              <a:endParaRPr lang="en-US" sz="2400">
                <a:solidFill>
                  <a:srgbClr val="000000"/>
                </a:solidFill>
                <a:latin typeface="Times New Roman" pitchFamily="18" charset="0"/>
                <a:cs typeface="+mn-cs"/>
              </a:endParaRPr>
            </a:p>
          </p:txBody>
        </p:sp>
        <p:graphicFrame>
          <p:nvGraphicFramePr>
            <p:cNvPr id="62484" name="Object 5"/>
            <p:cNvGraphicFramePr>
              <a:graphicFrameLocks noChangeAspect="1"/>
            </p:cNvGraphicFramePr>
            <p:nvPr>
              <p:extLst>
                <p:ext uri="{D42A27DB-BD31-4B8C-83A1-F6EECF244321}">
                  <p14:modId xmlns:p14="http://schemas.microsoft.com/office/powerpoint/2010/main" val="1302800695"/>
                </p:ext>
              </p:extLst>
            </p:nvPr>
          </p:nvGraphicFramePr>
          <p:xfrm>
            <a:off x="1080893" y="3795712"/>
            <a:ext cx="2050882" cy="1714501"/>
          </p:xfrm>
          <a:graphic>
            <a:graphicData uri="http://schemas.openxmlformats.org/presentationml/2006/ole">
              <mc:AlternateContent xmlns:mc="http://schemas.openxmlformats.org/markup-compatibility/2006">
                <mc:Choice xmlns:v="urn:schemas-microsoft-com:vml" Requires="v">
                  <p:oleObj spid="_x0000_s62548" name="Equation" r:id="rId6" imgW="1002960" imgH="838080" progId="Equation.3">
                    <p:embed/>
                  </p:oleObj>
                </mc:Choice>
                <mc:Fallback>
                  <p:oleObj name="Equation" r:id="rId6" imgW="1002960" imgH="838080" progId="Equation.3">
                    <p:embed/>
                    <p:pic>
                      <p:nvPicPr>
                        <p:cNvPr id="0" name="Object 5"/>
                        <p:cNvPicPr>
                          <a:picLocks noChangeAspect="1" noChangeArrowheads="1"/>
                        </p:cNvPicPr>
                        <p:nvPr/>
                      </p:nvPicPr>
                      <p:blipFill>
                        <a:blip r:embed="rId7"/>
                        <a:srcRect/>
                        <a:stretch>
                          <a:fillRect/>
                        </a:stretch>
                      </p:blipFill>
                      <p:spPr bwMode="auto">
                        <a:xfrm>
                          <a:off x="1080893" y="3795712"/>
                          <a:ext cx="2050882" cy="171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 for </a:t>
            </a:r>
            <a:r>
              <a:rPr lang="en-US" dirty="0" err="1" smtClean="0"/>
              <a:t>gaussian</a:t>
            </a:r>
            <a:r>
              <a:rPr lang="en-US" dirty="0" smtClean="0"/>
              <a:t> output</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pPr marL="0" indent="0">
                  <a:buNone/>
                </a:pPr>
                <a14:m>
                  <m:oMath xmlns:m="http://schemas.openxmlformats.org/officeDocument/2006/math">
                    <m:sSub>
                      <m:sSubPr>
                        <m:ctrlPr>
                          <a:rPr lang="en-US" sz="2400" i="1" smtClean="0">
                            <a:latin typeface="Cambria Math"/>
                          </a:rPr>
                        </m:ctrlPr>
                      </m:sSubPr>
                      <m:e>
                        <m:r>
                          <a:rPr lang="en-US" sz="2400" b="0" i="1" smtClean="0">
                            <a:latin typeface="Cambria Math"/>
                          </a:rPr>
                          <m:t>𝑏</m:t>
                        </m:r>
                      </m:e>
                      <m:sub>
                        <m:r>
                          <a:rPr lang="en-US" sz="2400" b="0" i="1" smtClean="0">
                            <a:latin typeface="Cambria Math"/>
                          </a:rPr>
                          <m:t>𝑗</m:t>
                        </m:r>
                      </m:sub>
                    </m:sSub>
                    <m:d>
                      <m:dPr>
                        <m:ctrlPr>
                          <a:rPr lang="en-US" sz="2400" b="0" i="1" smtClean="0">
                            <a:latin typeface="Cambria Math"/>
                          </a:rPr>
                        </m:ctrlPr>
                      </m:dPr>
                      <m:e>
                        <m:r>
                          <a:rPr lang="en-US" sz="2400" b="0" i="1" smtClean="0">
                            <a:latin typeface="Cambria Math"/>
                          </a:rPr>
                          <m:t>𝑜</m:t>
                        </m:r>
                      </m:e>
                    </m:d>
                    <m:r>
                      <a:rPr lang="en-US" sz="2400" b="0" i="1" smtClean="0">
                        <a:latin typeface="Cambria Math"/>
                      </a:rPr>
                      <m:t>=</m:t>
                    </m:r>
                    <m:r>
                      <a:rPr lang="en-US" sz="2400" b="0" i="1" smtClean="0">
                        <a:latin typeface="Cambria Math"/>
                      </a:rPr>
                      <m:t>𝐺</m:t>
                    </m:r>
                    <m:r>
                      <a:rPr lang="en-US" sz="2400" b="0" i="1" smtClean="0">
                        <a:latin typeface="Cambria Math"/>
                      </a:rPr>
                      <m:t>(</m:t>
                    </m:r>
                    <m:r>
                      <a:rPr lang="en-US" sz="2400" b="0" i="1" smtClean="0">
                        <a:latin typeface="Cambria Math"/>
                      </a:rPr>
                      <m:t>𝑜</m:t>
                    </m:r>
                    <m:r>
                      <a:rPr lang="en-US" sz="2400" b="0" i="1" smtClean="0">
                        <a:latin typeface="Cambria Math"/>
                      </a:rPr>
                      <m:t>, </m:t>
                    </m:r>
                    <m:r>
                      <a:rPr lang="en-US" sz="2400" b="0" i="1" smtClean="0">
                        <a:latin typeface="Cambria Math"/>
                      </a:rPr>
                      <m:t>𝑢</m:t>
                    </m:r>
                    <m:r>
                      <a:rPr lang="en-US" sz="2400" b="0" i="1" smtClean="0">
                        <a:latin typeface="Cambria Math"/>
                      </a:rPr>
                      <m:t>, </m:t>
                    </m:r>
                  </m:oMath>
                </a14:m>
                <a:r>
                  <a:rPr lang="en-US" sz="2400" dirty="0" smtClean="0"/>
                  <a:t>∑) </a:t>
                </a:r>
                <a:r>
                  <a:rPr lang="en-US" sz="2400" dirty="0"/>
                  <a:t>= </a:t>
                </a:r>
                <a14:m>
                  <m:oMath xmlns:m="http://schemas.openxmlformats.org/officeDocument/2006/math">
                    <m:f>
                      <m:fPr>
                        <m:ctrlPr>
                          <a:rPr lang="en-US" sz="2400" i="1">
                            <a:latin typeface="Cambria Math"/>
                          </a:rPr>
                        </m:ctrlPr>
                      </m:fPr>
                      <m:num>
                        <m:r>
                          <a:rPr lang="en-US" sz="2400" i="1">
                            <a:latin typeface="Cambria Math"/>
                          </a:rPr>
                          <m:t>1</m:t>
                        </m:r>
                      </m:num>
                      <m:den>
                        <m:rad>
                          <m:radPr>
                            <m:degHide m:val="on"/>
                            <m:ctrlPr>
                              <a:rPr lang="en-US" sz="2400" i="1">
                                <a:latin typeface="Cambria Math"/>
                              </a:rPr>
                            </m:ctrlPr>
                          </m:radPr>
                          <m:deg/>
                          <m:e>
                            <m:sSup>
                              <m:sSupPr>
                                <m:ctrlPr>
                                  <a:rPr lang="en-US" sz="2400" i="1">
                                    <a:latin typeface="Cambria Math"/>
                                  </a:rPr>
                                </m:ctrlPr>
                              </m:sSupPr>
                              <m:e>
                                <m:d>
                                  <m:dPr>
                                    <m:begChr m:val="|"/>
                                    <m:endChr m:val="|"/>
                                    <m:ctrlPr>
                                      <a:rPr lang="en-US" sz="2400" i="1" dirty="0">
                                        <a:latin typeface="Cambria Math"/>
                                      </a:rPr>
                                    </m:ctrlPr>
                                  </m:dPr>
                                  <m:e>
                                    <m:r>
                                      <a:rPr lang="en-US" sz="2400" dirty="0">
                                        <a:latin typeface="Cambria Math"/>
                                      </a:rPr>
                                      <m:t>∑</m:t>
                                    </m:r>
                                  </m:e>
                                </m:d>
                                <m:r>
                                  <a:rPr lang="en-US" sz="2400">
                                    <a:latin typeface="Cambria Math"/>
                                  </a:rPr>
                                  <m:t>(2</m:t>
                                </m:r>
                                <m:r>
                                  <m:rPr>
                                    <m:sty m:val="p"/>
                                  </m:rPr>
                                  <a:rPr lang="en-US" sz="2400">
                                    <a:latin typeface="Cambria Math"/>
                                    <a:ea typeface="Cambria Math"/>
                                  </a:rPr>
                                  <m:t>π</m:t>
                                </m:r>
                                <m:r>
                                  <a:rPr lang="en-US" sz="2400">
                                    <a:latin typeface="Cambria Math"/>
                                    <a:ea typeface="Cambria Math"/>
                                  </a:rPr>
                                  <m:t>)</m:t>
                                </m:r>
                              </m:e>
                              <m:sup>
                                <m:r>
                                  <a:rPr lang="en-US" sz="2400" i="1">
                                    <a:latin typeface="Cambria Math"/>
                                  </a:rPr>
                                  <m:t>𝑛</m:t>
                                </m:r>
                              </m:sup>
                            </m:sSup>
                          </m:e>
                        </m:rad>
                      </m:den>
                    </m:f>
                    <m:r>
                      <m:rPr>
                        <m:sty m:val="p"/>
                      </m:rPr>
                      <a:rPr lang="en-US" sz="2400">
                        <a:latin typeface="Cambria Math"/>
                      </a:rPr>
                      <m:t>exp</m:t>
                    </m:r>
                    <m:r>
                      <a:rPr lang="en-US" sz="2400" i="1">
                        <a:latin typeface="Cambria Math"/>
                      </a:rPr>
                      <m:t>⁡(−</m:t>
                    </m:r>
                    <m:f>
                      <m:fPr>
                        <m:ctrlPr>
                          <a:rPr lang="en-US" sz="2400" i="1">
                            <a:latin typeface="Cambria Math"/>
                          </a:rPr>
                        </m:ctrlPr>
                      </m:fPr>
                      <m:num>
                        <m:r>
                          <a:rPr lang="en-US" sz="2400" i="1">
                            <a:latin typeface="Cambria Math"/>
                          </a:rPr>
                          <m:t>1</m:t>
                        </m:r>
                      </m:num>
                      <m:den>
                        <m:r>
                          <a:rPr lang="en-US" sz="2400" i="1">
                            <a:latin typeface="Cambria Math"/>
                          </a:rPr>
                          <m:t>2</m:t>
                        </m:r>
                      </m:den>
                    </m:f>
                    <m:r>
                      <a:rPr lang="en-US" sz="2400" i="1">
                        <a:latin typeface="Cambria Math"/>
                      </a:rPr>
                      <m:t>(</m:t>
                    </m:r>
                    <m:r>
                      <a:rPr lang="en-US" sz="2400" i="1">
                        <a:latin typeface="Cambria Math"/>
                      </a:rPr>
                      <m:t>𝑜</m:t>
                    </m:r>
                    <m:r>
                      <a:rPr lang="en-US" sz="2400" i="1">
                        <a:latin typeface="Cambria Math"/>
                      </a:rPr>
                      <m:t>−</m:t>
                    </m:r>
                    <m:r>
                      <a:rPr lang="en-US" sz="2400" i="1">
                        <a:latin typeface="Cambria Math"/>
                      </a:rPr>
                      <m:t>𝑢</m:t>
                    </m:r>
                    <m:r>
                      <a:rPr lang="en-US" sz="2400" i="1">
                        <a:latin typeface="Cambria Math"/>
                      </a:rPr>
                      <m:t>)</m:t>
                    </m:r>
                  </m:oMath>
                </a14:m>
                <a:r>
                  <a:rPr lang="en-US" sz="2400" dirty="0"/>
                  <a:t> </a:t>
                </a:r>
                <a:r>
                  <a:rPr lang="en-US" sz="2400" dirty="0"/>
                  <a:t>∑</a:t>
                </a:r>
                <a:r>
                  <a:rPr lang="en-US" sz="2400" baseline="36000" dirty="0"/>
                  <a:t>-1</a:t>
                </a:r>
                <a:r>
                  <a:rPr lang="en-US" sz="2400" dirty="0"/>
                  <a:t>(</a:t>
                </a:r>
                <a:r>
                  <a:rPr lang="en-US" sz="2400" i="1" dirty="0"/>
                  <a:t>o-u</a:t>
                </a:r>
                <a:r>
                  <a:rPr lang="en-US" sz="2400" dirty="0"/>
                  <a:t>))</a:t>
                </a:r>
                <a:endParaRPr lang="en-US" sz="2400" dirty="0"/>
              </a:p>
              <a:p>
                <a:pPr marL="0" indent="0">
                  <a:buNone/>
                </a:pPr>
                <a:endParaRPr lang="en-US" sz="800" dirty="0" smtClean="0"/>
              </a:p>
              <a:p>
                <a:pPr marL="0" indent="0">
                  <a:buNone/>
                </a:pPr>
                <a:r>
                  <a:rPr lang="en-US" sz="2400" dirty="0" smtClean="0"/>
                  <a:t>Update covariance matrix</a:t>
                </a:r>
                <a:br>
                  <a:rPr lang="en-US" sz="2400" dirty="0" smtClean="0"/>
                </a:br>
                <a:endParaRPr lang="en-US" sz="800" dirty="0" smtClean="0"/>
              </a:p>
              <a:p>
                <a:pPr marL="0" indent="0">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a:rPr>
                          </m:ctrlPr>
                        </m:sSubPr>
                        <m:e>
                          <m:r>
                            <a:rPr lang="en-US" sz="2400" b="0" i="1" smtClean="0">
                              <a:latin typeface="Cambria Math"/>
                            </a:rPr>
                            <m:t>𝑐𝑜𝑣</m:t>
                          </m:r>
                          <m:r>
                            <a:rPr lang="en-US" sz="2400" b="0" i="1" smtClean="0">
                              <a:latin typeface="Cambria Math"/>
                            </a:rPr>
                            <m:t>′</m:t>
                          </m:r>
                        </m:e>
                        <m:sub>
                          <m:r>
                            <a:rPr lang="en-US" sz="2400" b="0" i="1" smtClean="0">
                              <a:latin typeface="Cambria Math"/>
                            </a:rPr>
                            <m:t>𝑗</m:t>
                          </m:r>
                          <m:r>
                            <a:rPr lang="en-US" sz="2400" b="0" i="1" smtClean="0">
                              <a:latin typeface="Cambria Math"/>
                            </a:rPr>
                            <m:t>,</m:t>
                          </m:r>
                          <m:r>
                            <a:rPr lang="en-US" sz="2400" b="0" i="1" smtClean="0">
                              <a:latin typeface="Cambria Math"/>
                            </a:rPr>
                            <m:t>𝑘</m:t>
                          </m:r>
                        </m:sub>
                      </m:sSub>
                      <m:r>
                        <a:rPr lang="en-US" sz="2400" b="0" i="1" smtClean="0">
                          <a:latin typeface="Cambria Math"/>
                        </a:rPr>
                        <m:t>= </m:t>
                      </m:r>
                      <m:f>
                        <m:fPr>
                          <m:ctrlPr>
                            <a:rPr lang="en-US" sz="2400" b="0" i="1" smtClean="0">
                              <a:latin typeface="Cambria Math"/>
                            </a:rPr>
                          </m:ctrlPr>
                        </m:fPr>
                        <m:num>
                          <m:nary>
                            <m:naryPr>
                              <m:chr m:val="∑"/>
                              <m:limLoc m:val="subSup"/>
                              <m:ctrlPr>
                                <a:rPr lang="en-US" sz="2400" b="0" i="1" smtClean="0">
                                  <a:latin typeface="Cambria Math"/>
                                </a:rPr>
                              </m:ctrlPr>
                            </m:naryPr>
                            <m:sub>
                              <m:r>
                                <m:rPr>
                                  <m:brk m:alnAt="25"/>
                                </m:rPr>
                                <a:rPr lang="en-US" sz="2400" b="0" i="1" smtClean="0">
                                  <a:latin typeface="Cambria Math"/>
                                </a:rPr>
                                <m:t>𝑡</m:t>
                              </m:r>
                              <m:r>
                                <a:rPr lang="en-US" sz="2400" b="0" i="1" smtClean="0">
                                  <a:latin typeface="Cambria Math"/>
                                </a:rPr>
                                <m:t>=1</m:t>
                              </m:r>
                            </m:sub>
                            <m:sup>
                              <m:r>
                                <a:rPr lang="en-US" sz="2400" b="0" i="1" smtClean="0">
                                  <a:latin typeface="Cambria Math"/>
                                </a:rPr>
                                <m:t>𝑇</m:t>
                              </m:r>
                            </m:sup>
                            <m:e>
                              <m:sSub>
                                <m:sSubPr>
                                  <m:ctrlPr>
                                    <a:rPr lang="en-US" sz="2400" b="0" i="1" smtClean="0">
                                      <a:latin typeface="Cambria Math"/>
                                    </a:rPr>
                                  </m:ctrlPr>
                                </m:sSubPr>
                                <m:e>
                                  <m:r>
                                    <a:rPr lang="en-US" sz="2400" b="0" i="1" smtClean="0">
                                      <a:latin typeface="Cambria Math"/>
                                      <a:ea typeface="Cambria Math"/>
                                    </a:rPr>
                                    <m:t>𝛾</m:t>
                                  </m:r>
                                </m:e>
                                <m:sub>
                                  <m:r>
                                    <a:rPr lang="en-US" sz="2400" b="0" i="1" smtClean="0">
                                      <a:latin typeface="Cambria Math"/>
                                    </a:rPr>
                                    <m:t>𝑡</m:t>
                                  </m:r>
                                </m:sub>
                              </m:sSub>
                            </m:e>
                          </m:nary>
                          <m:d>
                            <m:dPr>
                              <m:ctrlPr>
                                <a:rPr lang="en-US" sz="2400" b="0" i="1" smtClean="0">
                                  <a:latin typeface="Cambria Math"/>
                                </a:rPr>
                              </m:ctrlPr>
                            </m:dPr>
                            <m:e>
                              <m:r>
                                <a:rPr lang="en-US" sz="2400" b="0" i="1" smtClean="0">
                                  <a:latin typeface="Cambria Math"/>
                                </a:rPr>
                                <m:t>𝑗</m:t>
                              </m:r>
                              <m:r>
                                <a:rPr lang="en-US" sz="2400" b="0" i="1" smtClean="0">
                                  <a:latin typeface="Cambria Math"/>
                                </a:rPr>
                                <m:t>,</m:t>
                              </m:r>
                              <m:r>
                                <a:rPr lang="en-US" sz="2400" b="0" i="1" smtClean="0">
                                  <a:latin typeface="Cambria Math"/>
                                </a:rPr>
                                <m:t>𝑘</m:t>
                              </m:r>
                            </m:e>
                          </m:d>
                          <m:r>
                            <a:rPr lang="en-US" sz="2400" b="0" i="1" smtClean="0">
                              <a:latin typeface="Cambria Math"/>
                            </a:rPr>
                            <m:t>∗</m:t>
                          </m:r>
                          <m:d>
                            <m:dPr>
                              <m:ctrlPr>
                                <a:rPr lang="en-US" sz="2400" b="0" i="1" smtClean="0">
                                  <a:latin typeface="Cambria Math"/>
                                </a:rPr>
                              </m:ctrlPr>
                            </m:dPr>
                            <m:e>
                              <m:r>
                                <a:rPr lang="en-US" sz="2400" b="0" i="1" smtClean="0">
                                  <a:latin typeface="Cambria Math"/>
                                </a:rPr>
                                <m:t>𝑜</m:t>
                              </m:r>
                              <m:r>
                                <a:rPr lang="en-US" sz="2400" b="0" i="1" baseline="-25000" smtClean="0">
                                  <a:latin typeface="Cambria Math"/>
                                </a:rPr>
                                <m:t>𝑡</m:t>
                              </m:r>
                              <m:r>
                                <a:rPr lang="en-US" sz="2400" b="0" i="1" smtClean="0">
                                  <a:latin typeface="Cambria Math"/>
                                </a:rPr>
                                <m:t>−</m:t>
                              </m:r>
                              <m:r>
                                <a:rPr lang="en-US" sz="2400" b="0" i="1" smtClean="0">
                                  <a:latin typeface="Cambria Math"/>
                                </a:rPr>
                                <m:t>𝑢𝑗</m:t>
                              </m:r>
                              <m:r>
                                <a:rPr lang="en-US" sz="2400" b="0" i="1" baseline="-25000" smtClean="0">
                                  <a:latin typeface="Cambria Math"/>
                                </a:rPr>
                                <m:t>𝑘</m:t>
                              </m:r>
                            </m:e>
                          </m:d>
                          <m:d>
                            <m:dPr>
                              <m:ctrlPr>
                                <a:rPr lang="en-US" sz="2400" b="0" i="1" smtClean="0">
                                  <a:latin typeface="Cambria Math"/>
                                </a:rPr>
                              </m:ctrlPr>
                            </m:dPr>
                            <m:e>
                              <m:r>
                                <a:rPr lang="en-US" sz="2400" b="0" i="1" smtClean="0">
                                  <a:latin typeface="Cambria Math"/>
                                </a:rPr>
                                <m:t>𝑜</m:t>
                              </m:r>
                              <m:r>
                                <a:rPr lang="en-US" sz="2400" b="0" i="1" baseline="-25000" smtClean="0">
                                  <a:latin typeface="Cambria Math"/>
                                </a:rPr>
                                <m:t>𝑡</m:t>
                              </m:r>
                              <m:r>
                                <a:rPr lang="en-US" sz="2400" b="0" i="1" smtClean="0">
                                  <a:latin typeface="Cambria Math"/>
                                </a:rPr>
                                <m:t>−</m:t>
                              </m:r>
                              <m:r>
                                <a:rPr lang="en-US" sz="2400" b="0" i="1" smtClean="0">
                                  <a:latin typeface="Cambria Math"/>
                                </a:rPr>
                                <m:t>𝑢𝑗</m:t>
                              </m:r>
                              <m:r>
                                <a:rPr lang="en-US" sz="2400" b="0" i="1" baseline="-25000" smtClean="0">
                                  <a:latin typeface="Cambria Math"/>
                                </a:rPr>
                                <m:t>𝑘</m:t>
                              </m:r>
                            </m:e>
                          </m:d>
                          <m:r>
                            <a:rPr lang="en-US" sz="2400" b="0" i="1" baseline="30000" smtClean="0">
                              <a:latin typeface="Cambria Math"/>
                            </a:rPr>
                            <m:t>𝑇</m:t>
                          </m:r>
                        </m:num>
                        <m:den>
                          <m:nary>
                            <m:naryPr>
                              <m:chr m:val="∑"/>
                              <m:ctrlPr>
                                <a:rPr lang="en-US" sz="2400" b="0" i="1" smtClean="0">
                                  <a:latin typeface="Cambria Math"/>
                                </a:rPr>
                              </m:ctrlPr>
                            </m:naryPr>
                            <m:sub>
                              <m:r>
                                <m:rPr>
                                  <m:brk m:alnAt="23"/>
                                </m:rPr>
                                <a:rPr lang="en-US" sz="2400" b="0" i="1" smtClean="0">
                                  <a:latin typeface="Cambria Math"/>
                                </a:rPr>
                                <m:t>𝑡</m:t>
                              </m:r>
                              <m:r>
                                <a:rPr lang="en-US" sz="2400" b="0" i="1" smtClean="0">
                                  <a:latin typeface="Cambria Math"/>
                                </a:rPr>
                                <m:t>=1</m:t>
                              </m:r>
                            </m:sub>
                            <m:sup>
                              <m:r>
                                <a:rPr lang="en-US" sz="2400" b="0" i="1" smtClean="0">
                                  <a:latin typeface="Cambria Math"/>
                                </a:rPr>
                                <m:t>𝑇</m:t>
                              </m:r>
                            </m:sup>
                            <m:e>
                              <m:sSub>
                                <m:sSubPr>
                                  <m:ctrlPr>
                                    <a:rPr lang="en-US" sz="2400" i="1">
                                      <a:latin typeface="Cambria Math"/>
                                    </a:rPr>
                                  </m:ctrlPr>
                                </m:sSubPr>
                                <m:e>
                                  <m:r>
                                    <a:rPr lang="en-US" sz="2400" i="1">
                                      <a:latin typeface="Cambria Math"/>
                                      <a:ea typeface="Cambria Math"/>
                                    </a:rPr>
                                    <m:t>𝛾</m:t>
                                  </m:r>
                                </m:e>
                                <m:sub>
                                  <m:r>
                                    <a:rPr lang="en-US" sz="2400" i="1">
                                      <a:latin typeface="Cambria Math"/>
                                    </a:rPr>
                                    <m:t>𝑡</m:t>
                                  </m:r>
                                </m:sub>
                              </m:sSub>
                              <m:r>
                                <a:rPr lang="en-US" sz="2400" i="1">
                                  <a:latin typeface="Cambria Math"/>
                                </a:rPr>
                                <m:t>(</m:t>
                              </m:r>
                              <m:r>
                                <a:rPr lang="en-US" sz="2400" i="1">
                                  <a:latin typeface="Cambria Math"/>
                                </a:rPr>
                                <m:t>𝑗</m:t>
                              </m:r>
                              <m:r>
                                <a:rPr lang="en-US" sz="2400" i="1">
                                  <a:latin typeface="Cambria Math"/>
                                </a:rPr>
                                <m:t>,</m:t>
                              </m:r>
                              <m:r>
                                <a:rPr lang="en-US" sz="2400" i="1">
                                  <a:latin typeface="Cambria Math"/>
                                </a:rPr>
                                <m:t>𝑘</m:t>
                              </m:r>
                              <m:r>
                                <a:rPr lang="en-US" sz="2400" i="1">
                                  <a:latin typeface="Cambria Math"/>
                                </a:rPr>
                                <m:t>)</m:t>
                              </m:r>
                            </m:e>
                          </m:nary>
                        </m:den>
                      </m:f>
                    </m:oMath>
                  </m:oMathPara>
                </a14:m>
                <a:endParaRPr lang="en-US" sz="2400" dirty="0"/>
              </a:p>
              <a:p>
                <a:pPr marL="0" indent="0">
                  <a:buNone/>
                </a:pPr>
                <a:endParaRPr lang="en-US" sz="800" dirty="0" smtClean="0"/>
              </a:p>
              <a:p>
                <a:pPr marL="0" indent="0">
                  <a:buNone/>
                </a:pPr>
                <a:r>
                  <a:rPr lang="en-US" sz="2400" dirty="0" smtClean="0"/>
                  <a:t>Update mean</a:t>
                </a:r>
              </a:p>
              <a:p>
                <a:pPr marL="0" indent="0">
                  <a:buNone/>
                </a:pPr>
                <a:r>
                  <a:rPr lang="en-US" sz="2400" dirty="0" smtClean="0"/>
                  <a:t>			</a:t>
                </a:r>
                <a14:m>
                  <m:oMath xmlns:m="http://schemas.openxmlformats.org/officeDocument/2006/math">
                    <m:sSub>
                      <m:sSubPr>
                        <m:ctrlPr>
                          <a:rPr lang="en-US" sz="2400" i="1" smtClean="0">
                            <a:latin typeface="Cambria Math"/>
                          </a:rPr>
                        </m:ctrlPr>
                      </m:sSubPr>
                      <m:e>
                        <m:r>
                          <a:rPr lang="en-US" sz="2400" b="0" i="1" smtClean="0">
                            <a:latin typeface="Cambria Math"/>
                          </a:rPr>
                          <m:t>𝑢</m:t>
                        </m:r>
                        <m:r>
                          <a:rPr lang="en-US" sz="2400" b="0" i="1" smtClean="0">
                            <a:latin typeface="Cambria Math"/>
                          </a:rPr>
                          <m:t>′</m:t>
                        </m:r>
                      </m:e>
                      <m:sub>
                        <m:r>
                          <a:rPr lang="en-US" sz="2400" b="0" i="1" smtClean="0">
                            <a:latin typeface="Cambria Math"/>
                          </a:rPr>
                          <m:t>𝑗</m:t>
                        </m:r>
                        <m:r>
                          <a:rPr lang="en-US" sz="2400" b="0" i="1" smtClean="0">
                            <a:latin typeface="Cambria Math"/>
                          </a:rPr>
                          <m:t>,</m:t>
                        </m:r>
                        <m:r>
                          <a:rPr lang="en-US" sz="2400" b="0" i="1" smtClean="0">
                            <a:latin typeface="Cambria Math"/>
                          </a:rPr>
                          <m:t>𝑘</m:t>
                        </m:r>
                      </m:sub>
                    </m:sSub>
                  </m:oMath>
                </a14:m>
                <a:r>
                  <a:rPr lang="en-US" sz="2400" dirty="0" smtClean="0"/>
                  <a:t>= </a:t>
                </a:r>
                <a14:m>
                  <m:oMath xmlns:m="http://schemas.openxmlformats.org/officeDocument/2006/math">
                    <m:f>
                      <m:fPr>
                        <m:ctrlPr>
                          <a:rPr lang="en-US" sz="2400" i="1" dirty="0" smtClean="0">
                            <a:latin typeface="Cambria Math"/>
                          </a:rPr>
                        </m:ctrlPr>
                      </m:fPr>
                      <m:num>
                        <m:nary>
                          <m:naryPr>
                            <m:chr m:val="∑"/>
                            <m:limLoc m:val="subSup"/>
                            <m:ctrlPr>
                              <a:rPr lang="en-US" sz="2400" i="1" dirty="0" smtClean="0">
                                <a:latin typeface="Cambria Math"/>
                              </a:rPr>
                            </m:ctrlPr>
                          </m:naryPr>
                          <m:sub>
                            <m:r>
                              <m:rPr>
                                <m:brk m:alnAt="25"/>
                              </m:rPr>
                              <a:rPr lang="en-US" sz="2400" b="0" i="1" dirty="0" smtClean="0">
                                <a:latin typeface="Cambria Math"/>
                              </a:rPr>
                              <m:t>𝑡</m:t>
                            </m:r>
                            <m:r>
                              <a:rPr lang="en-US" sz="2400" b="0" i="1" dirty="0" smtClean="0">
                                <a:latin typeface="Cambria Math"/>
                              </a:rPr>
                              <m:t>=1</m:t>
                            </m:r>
                          </m:sub>
                          <m:sup>
                            <m:r>
                              <a:rPr lang="en-US" sz="2400" b="0" i="1" dirty="0" smtClean="0">
                                <a:latin typeface="Cambria Math"/>
                              </a:rPr>
                              <m:t>𝑇</m:t>
                            </m:r>
                          </m:sup>
                          <m:e>
                            <m:sSub>
                              <m:sSubPr>
                                <m:ctrlPr>
                                  <a:rPr lang="en-US" sz="2400" i="1" dirty="0" smtClean="0">
                                    <a:latin typeface="Cambria Math"/>
                                  </a:rPr>
                                </m:ctrlPr>
                              </m:sSubPr>
                              <m:e>
                                <m:sSub>
                                  <m:sSubPr>
                                    <m:ctrlPr>
                                      <a:rPr lang="en-US" sz="2400" i="1" dirty="0" smtClean="0">
                                        <a:latin typeface="Cambria Math"/>
                                      </a:rPr>
                                    </m:ctrlPr>
                                  </m:sSubPr>
                                  <m:e>
                                    <m:r>
                                      <a:rPr lang="en-US" sz="2400" i="1" dirty="0" smtClean="0">
                                        <a:latin typeface="Cambria Math"/>
                                        <a:ea typeface="Cambria Math"/>
                                      </a:rPr>
                                      <m:t>𝛾</m:t>
                                    </m:r>
                                  </m:e>
                                  <m:sub>
                                    <m:r>
                                      <a:rPr lang="en-US" sz="2400" b="0" i="1" dirty="0" smtClean="0">
                                        <a:latin typeface="Cambria Math"/>
                                      </a:rPr>
                                      <m:t>𝑡</m:t>
                                    </m:r>
                                  </m:sub>
                                </m:sSub>
                                <m:d>
                                  <m:dPr>
                                    <m:ctrlPr>
                                      <a:rPr lang="en-US" sz="2400" b="0" i="1" dirty="0" smtClean="0">
                                        <a:latin typeface="Cambria Math"/>
                                      </a:rPr>
                                    </m:ctrlPr>
                                  </m:dPr>
                                  <m:e>
                                    <m:r>
                                      <a:rPr lang="en-US" sz="2400" b="0" i="1" dirty="0" smtClean="0">
                                        <a:latin typeface="Cambria Math"/>
                                      </a:rPr>
                                      <m:t>𝑗</m:t>
                                    </m:r>
                                    <m:r>
                                      <a:rPr lang="en-US" sz="2400" b="0" i="1" dirty="0" smtClean="0">
                                        <a:latin typeface="Cambria Math"/>
                                      </a:rPr>
                                      <m:t>,</m:t>
                                    </m:r>
                                    <m:r>
                                      <a:rPr lang="en-US" sz="2400" b="0" i="1" dirty="0" smtClean="0">
                                        <a:latin typeface="Cambria Math"/>
                                      </a:rPr>
                                      <m:t>𝑘</m:t>
                                    </m:r>
                                  </m:e>
                                </m:d>
                                <m:r>
                                  <a:rPr lang="en-US" sz="2400" b="0" i="1" dirty="0" smtClean="0">
                                    <a:latin typeface="Cambria Math"/>
                                  </a:rPr>
                                  <m:t>.</m:t>
                                </m:r>
                                <m:r>
                                  <a:rPr lang="en-US" sz="2400" b="0" i="1" dirty="0" smtClean="0">
                                    <a:latin typeface="Cambria Math"/>
                                  </a:rPr>
                                  <m:t>𝑂</m:t>
                                </m:r>
                              </m:e>
                              <m:sub>
                                <m:r>
                                  <a:rPr lang="en-US" sz="2400" b="0" i="1" dirty="0" smtClean="0">
                                    <a:latin typeface="Cambria Math"/>
                                  </a:rPr>
                                  <m:t>𝑡</m:t>
                                </m:r>
                              </m:sub>
                            </m:sSub>
                          </m:e>
                        </m:nary>
                      </m:num>
                      <m:den>
                        <m:nary>
                          <m:naryPr>
                            <m:chr m:val="∑"/>
                            <m:limLoc m:val="subSup"/>
                            <m:ctrlPr>
                              <a:rPr lang="en-US" sz="2400" i="1" dirty="0" smtClean="0">
                                <a:latin typeface="Cambria Math"/>
                              </a:rPr>
                            </m:ctrlPr>
                          </m:naryPr>
                          <m:sub>
                            <m:r>
                              <m:rPr>
                                <m:brk m:alnAt="25"/>
                              </m:rPr>
                              <a:rPr lang="en-US" sz="2400" b="0" i="1" dirty="0" smtClean="0">
                                <a:latin typeface="Cambria Math"/>
                              </a:rPr>
                              <m:t>𝑡</m:t>
                            </m:r>
                            <m:r>
                              <a:rPr lang="en-US" sz="2400" b="0" i="1" dirty="0" smtClean="0">
                                <a:latin typeface="Cambria Math"/>
                              </a:rPr>
                              <m:t>=1</m:t>
                            </m:r>
                          </m:sub>
                          <m:sup>
                            <m:r>
                              <a:rPr lang="en-US" sz="2400" b="0" i="1" dirty="0" smtClean="0">
                                <a:latin typeface="Cambria Math"/>
                              </a:rPr>
                              <m:t>𝑇</m:t>
                            </m:r>
                          </m:sup>
                          <m:e>
                            <m:r>
                              <a:rPr lang="en-US" sz="2400" b="0" i="1" dirty="0" smtClean="0">
                                <a:latin typeface="Cambria Math"/>
                              </a:rPr>
                              <m:t> </m:t>
                            </m:r>
                            <m:sSub>
                              <m:sSubPr>
                                <m:ctrlPr>
                                  <a:rPr lang="en-US" sz="2400" b="0" i="1" dirty="0" smtClean="0">
                                    <a:latin typeface="Cambria Math"/>
                                  </a:rPr>
                                </m:ctrlPr>
                              </m:sSubPr>
                              <m:e>
                                <m:r>
                                  <a:rPr lang="en-US" sz="2400" b="0" i="1" dirty="0" smtClean="0">
                                    <a:latin typeface="Cambria Math"/>
                                    <a:ea typeface="Cambria Math"/>
                                  </a:rPr>
                                  <m:t>𝛾</m:t>
                                </m:r>
                              </m:e>
                              <m:sub>
                                <m:r>
                                  <a:rPr lang="en-US" sz="2400" b="0" i="1" dirty="0" smtClean="0">
                                    <a:latin typeface="Cambria Math"/>
                                  </a:rPr>
                                  <m:t>𝑡</m:t>
                                </m:r>
                              </m:sub>
                            </m:sSub>
                            <m:sSub>
                              <m:sSubPr>
                                <m:ctrlPr>
                                  <a:rPr lang="en-US" sz="2400" i="1" dirty="0" smtClean="0">
                                    <a:latin typeface="Cambria Math"/>
                                  </a:rPr>
                                </m:ctrlPr>
                              </m:sSubPr>
                              <m:e>
                                <m:r>
                                  <a:rPr lang="en-US" sz="2400" b="0" i="1" dirty="0" smtClean="0">
                                    <a:latin typeface="Cambria Math"/>
                                  </a:rPr>
                                  <m:t>(</m:t>
                                </m:r>
                                <m:r>
                                  <a:rPr lang="en-US" sz="2400" b="0" i="1" dirty="0" smtClean="0">
                                    <a:latin typeface="Cambria Math"/>
                                  </a:rPr>
                                  <m:t>𝑗</m:t>
                                </m:r>
                                <m:r>
                                  <a:rPr lang="en-US" sz="2400" b="0" i="1" dirty="0" smtClean="0">
                                    <a:latin typeface="Cambria Math"/>
                                  </a:rPr>
                                  <m:t>,</m:t>
                                </m:r>
                                <m:r>
                                  <a:rPr lang="en-US" sz="2400" b="0" i="1" dirty="0" smtClean="0">
                                    <a:latin typeface="Cambria Math"/>
                                  </a:rPr>
                                  <m:t>𝑘</m:t>
                                </m:r>
                                <m:r>
                                  <a:rPr lang="en-US" sz="2400" b="0" i="1" dirty="0" smtClean="0">
                                    <a:latin typeface="Cambria Math"/>
                                  </a:rPr>
                                  <m:t>)</m:t>
                                </m:r>
                              </m:e>
                              <m:sub/>
                            </m:sSub>
                          </m:e>
                        </m:nary>
                      </m:den>
                    </m:f>
                  </m:oMath>
                </a14:m>
                <a:endParaRPr lang="en-US" sz="240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53"/>
                </a:stretch>
              </a:blipFill>
            </p:spPr>
            <p:txBody>
              <a:bodyPr/>
              <a:lstStyle/>
              <a:p>
                <a:r>
                  <a:rPr lang="en-US">
                    <a:noFill/>
                  </a:rPr>
                  <a:t> </a:t>
                </a:r>
              </a:p>
            </p:txBody>
          </p:sp>
        </mc:Fallback>
      </mc:AlternateContent>
      <p:sp>
        <p:nvSpPr>
          <p:cNvPr id="4" name="TextBox 3"/>
          <p:cNvSpPr txBox="1"/>
          <p:nvPr/>
        </p:nvSpPr>
        <p:spPr>
          <a:xfrm>
            <a:off x="152400" y="5943600"/>
            <a:ext cx="8936421" cy="707886"/>
          </a:xfrm>
          <a:prstGeom prst="rect">
            <a:avLst/>
          </a:prstGeom>
          <a:noFill/>
        </p:spPr>
        <p:txBody>
          <a:bodyPr wrap="none" rtlCol="0">
            <a:spAutoFit/>
          </a:bodyPr>
          <a:lstStyle/>
          <a:p>
            <a:r>
              <a:rPr lang="en-US" sz="2000" dirty="0" smtClean="0"/>
              <a:t>∑ is a common symbol for covariance matrix, ∑</a:t>
            </a:r>
            <a:r>
              <a:rPr lang="en-US" sz="2000" baseline="30000" dirty="0" smtClean="0"/>
              <a:t>-1</a:t>
            </a:r>
            <a:r>
              <a:rPr lang="en-US" sz="2000" dirty="0" smtClean="0"/>
              <a:t> is its inverse, |</a:t>
            </a:r>
            <a:r>
              <a:rPr lang="en-US" sz="2000" dirty="0"/>
              <a:t> </a:t>
            </a:r>
            <a:r>
              <a:rPr lang="en-US" sz="2000" dirty="0" smtClean="0"/>
              <a:t>∑| is its determinant</a:t>
            </a:r>
          </a:p>
          <a:p>
            <a:r>
              <a:rPr lang="en-US" sz="2000" dirty="0" smtClean="0"/>
              <a:t>The superscript, T indicates the transpose </a:t>
            </a:r>
            <a:endParaRPr lang="en-US" sz="2000" dirty="0"/>
          </a:p>
        </p:txBody>
      </p:sp>
    </p:spTree>
    <p:extLst>
      <p:ext uri="{BB962C8B-B14F-4D97-AF65-F5344CB8AC3E}">
        <p14:creationId xmlns:p14="http://schemas.microsoft.com/office/powerpoint/2010/main" val="8513433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Coin Flips Example</a:t>
            </a:r>
          </a:p>
        </p:txBody>
      </p:sp>
      <p:sp>
        <p:nvSpPr>
          <p:cNvPr id="51203" name="Rectangle 3"/>
          <p:cNvSpPr>
            <a:spLocks noGrp="1" noChangeArrowheads="1"/>
          </p:cNvSpPr>
          <p:nvPr>
            <p:ph idx="1"/>
          </p:nvPr>
        </p:nvSpPr>
        <p:spPr/>
        <p:txBody>
          <a:bodyPr/>
          <a:lstStyle/>
          <a:p>
            <a:pPr eaLnBrk="1" hangingPunct="1"/>
            <a:r>
              <a:rPr lang="en-US" smtClean="0"/>
              <a:t>Two trick coins used to generated a sequence of heads and tails</a:t>
            </a:r>
          </a:p>
          <a:p>
            <a:pPr eaLnBrk="1" hangingPunct="1"/>
            <a:r>
              <a:rPr lang="en-US" smtClean="0"/>
              <a:t>You see only the sequence, and must determine the probability of heads for each coin</a:t>
            </a:r>
          </a:p>
          <a:p>
            <a:pPr eaLnBrk="1" hangingPunct="1"/>
            <a:endParaRPr lang="en-US" smtClean="0"/>
          </a:p>
        </p:txBody>
      </p:sp>
      <p:sp>
        <p:nvSpPr>
          <p:cNvPr id="95236" name="Oval 4"/>
          <p:cNvSpPr>
            <a:spLocks noChangeArrowheads="1"/>
          </p:cNvSpPr>
          <p:nvPr/>
        </p:nvSpPr>
        <p:spPr bwMode="auto">
          <a:xfrm>
            <a:off x="2514600" y="5410200"/>
            <a:ext cx="914400" cy="914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400">
                <a:solidFill>
                  <a:srgbClr val="808080"/>
                </a:solidFill>
                <a:latin typeface="Times New Roman" pitchFamily="18" charset="0"/>
                <a:cs typeface="+mn-cs"/>
              </a:rPr>
              <a:t>Coin A</a:t>
            </a:r>
          </a:p>
        </p:txBody>
      </p:sp>
      <p:sp>
        <p:nvSpPr>
          <p:cNvPr id="95237" name="Oval 5"/>
          <p:cNvSpPr>
            <a:spLocks noChangeArrowheads="1"/>
          </p:cNvSpPr>
          <p:nvPr/>
        </p:nvSpPr>
        <p:spPr bwMode="auto">
          <a:xfrm>
            <a:off x="5029200" y="5410200"/>
            <a:ext cx="914400" cy="914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400">
                <a:solidFill>
                  <a:srgbClr val="808080"/>
                </a:solidFill>
                <a:latin typeface="Times New Roman" pitchFamily="18" charset="0"/>
                <a:cs typeface="+mn-cs"/>
              </a:rPr>
              <a:t>Coin B</a:t>
            </a:r>
          </a:p>
        </p:txBody>
      </p:sp>
      <p:cxnSp>
        <p:nvCxnSpPr>
          <p:cNvPr id="51206" name="AutoShape 6"/>
          <p:cNvCxnSpPr>
            <a:cxnSpLocks noChangeShapeType="1"/>
            <a:stCxn id="95236" idx="2"/>
            <a:endCxn id="95236" idx="1"/>
          </p:cNvCxnSpPr>
          <p:nvPr/>
        </p:nvCxnSpPr>
        <p:spPr bwMode="auto">
          <a:xfrm rot="10800000" flipH="1">
            <a:off x="2514600" y="5543550"/>
            <a:ext cx="133350" cy="323850"/>
          </a:xfrm>
          <a:prstGeom prst="curvedConnector4">
            <a:avLst>
              <a:gd name="adj1" fmla="val -171431"/>
              <a:gd name="adj2" fmla="val 211764"/>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07" name="AutoShape 7"/>
          <p:cNvCxnSpPr>
            <a:cxnSpLocks noChangeShapeType="1"/>
            <a:stCxn id="95236" idx="0"/>
            <a:endCxn id="95237" idx="0"/>
          </p:cNvCxnSpPr>
          <p:nvPr/>
        </p:nvCxnSpPr>
        <p:spPr bwMode="auto">
          <a:xfrm rot="5400000" flipV="1">
            <a:off x="4228306" y="4153694"/>
            <a:ext cx="1588" cy="2514600"/>
          </a:xfrm>
          <a:prstGeom prst="curvedConnector3">
            <a:avLst>
              <a:gd name="adj1" fmla="val -1440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08" name="AutoShape 8"/>
          <p:cNvCxnSpPr>
            <a:cxnSpLocks noChangeShapeType="1"/>
            <a:stCxn id="95237" idx="4"/>
            <a:endCxn id="95236" idx="4"/>
          </p:cNvCxnSpPr>
          <p:nvPr/>
        </p:nvCxnSpPr>
        <p:spPr bwMode="auto">
          <a:xfrm rot="5400000">
            <a:off x="4228306" y="5068094"/>
            <a:ext cx="1588" cy="2514600"/>
          </a:xfrm>
          <a:prstGeom prst="curvedConnector3">
            <a:avLst>
              <a:gd name="adj1" fmla="val 1440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09" name="AutoShape 9"/>
          <p:cNvCxnSpPr>
            <a:cxnSpLocks noChangeShapeType="1"/>
            <a:stCxn id="95237" idx="6"/>
            <a:endCxn id="95237" idx="7"/>
          </p:cNvCxnSpPr>
          <p:nvPr/>
        </p:nvCxnSpPr>
        <p:spPr bwMode="auto">
          <a:xfrm flipH="1" flipV="1">
            <a:off x="5810250" y="5543550"/>
            <a:ext cx="133350" cy="323850"/>
          </a:xfrm>
          <a:prstGeom prst="curvedConnector4">
            <a:avLst>
              <a:gd name="adj1" fmla="val -171431"/>
              <a:gd name="adj2" fmla="val 211764"/>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254039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381000"/>
            <a:ext cx="7772400" cy="1143000"/>
          </a:xfrm>
        </p:spPr>
        <p:txBody>
          <a:bodyPr/>
          <a:lstStyle/>
          <a:p>
            <a:pPr eaLnBrk="1" hangingPunct="1"/>
            <a:r>
              <a:rPr lang="en-US" dirty="0" smtClean="0"/>
              <a:t>10,000 Coin Flips</a:t>
            </a:r>
          </a:p>
        </p:txBody>
      </p:sp>
      <p:sp>
        <p:nvSpPr>
          <p:cNvPr id="52227" name="Rectangle 3"/>
          <p:cNvSpPr>
            <a:spLocks noGrp="1" noChangeArrowheads="1"/>
          </p:cNvSpPr>
          <p:nvPr>
            <p:ph type="body" sz="half" idx="2"/>
          </p:nvPr>
        </p:nvSpPr>
        <p:spPr/>
        <p:txBody>
          <a:bodyPr/>
          <a:lstStyle/>
          <a:p>
            <a:pPr eaLnBrk="1" hangingPunct="1">
              <a:lnSpc>
                <a:spcPct val="90000"/>
              </a:lnSpc>
            </a:pPr>
            <a:r>
              <a:rPr lang="en-US" sz="2800" smtClean="0">
                <a:latin typeface="Arial" pitchFamily="34" charset="0"/>
              </a:rPr>
              <a:t>Real coins</a:t>
            </a:r>
          </a:p>
          <a:p>
            <a:pPr lvl="1" eaLnBrk="1" hangingPunct="1">
              <a:lnSpc>
                <a:spcPct val="90000"/>
              </a:lnSpc>
            </a:pPr>
            <a:r>
              <a:rPr lang="en-US" sz="2400" smtClean="0">
                <a:latin typeface="Arial" pitchFamily="34" charset="0"/>
              </a:rPr>
              <a:t>P</a:t>
            </a:r>
            <a:r>
              <a:rPr lang="en-US" sz="2400" baseline="-25000" smtClean="0">
                <a:latin typeface="Arial" pitchFamily="34" charset="0"/>
              </a:rPr>
              <a:t>A</a:t>
            </a:r>
            <a:r>
              <a:rPr lang="en-US" sz="2400" smtClean="0">
                <a:latin typeface="Arial" pitchFamily="34" charset="0"/>
              </a:rPr>
              <a:t>(heads) = 0.4</a:t>
            </a:r>
          </a:p>
          <a:p>
            <a:pPr lvl="1" eaLnBrk="1" hangingPunct="1">
              <a:lnSpc>
                <a:spcPct val="90000"/>
              </a:lnSpc>
            </a:pPr>
            <a:r>
              <a:rPr lang="en-US" sz="2400" smtClean="0">
                <a:latin typeface="Arial" pitchFamily="34" charset="0"/>
              </a:rPr>
              <a:t>P</a:t>
            </a:r>
            <a:r>
              <a:rPr lang="en-US" sz="2400" baseline="-25000" smtClean="0">
                <a:latin typeface="Arial" pitchFamily="34" charset="0"/>
              </a:rPr>
              <a:t>B</a:t>
            </a:r>
            <a:r>
              <a:rPr lang="en-US" sz="2400" smtClean="0">
                <a:latin typeface="Arial" pitchFamily="34" charset="0"/>
              </a:rPr>
              <a:t>(heads) = 0.8</a:t>
            </a:r>
          </a:p>
          <a:p>
            <a:pPr eaLnBrk="1" hangingPunct="1">
              <a:lnSpc>
                <a:spcPct val="90000"/>
              </a:lnSpc>
            </a:pPr>
            <a:r>
              <a:rPr lang="en-US" sz="2800" smtClean="0">
                <a:latin typeface="Arial" pitchFamily="34" charset="0"/>
              </a:rPr>
              <a:t>Initial guess</a:t>
            </a:r>
          </a:p>
          <a:p>
            <a:pPr lvl="1" eaLnBrk="1" hangingPunct="1">
              <a:lnSpc>
                <a:spcPct val="90000"/>
              </a:lnSpc>
            </a:pPr>
            <a:r>
              <a:rPr lang="en-US" sz="2400" smtClean="0">
                <a:latin typeface="Arial" pitchFamily="34" charset="0"/>
              </a:rPr>
              <a:t>P</a:t>
            </a:r>
            <a:r>
              <a:rPr lang="en-US" sz="2400" baseline="-25000" smtClean="0">
                <a:latin typeface="Arial" pitchFamily="34" charset="0"/>
              </a:rPr>
              <a:t>A</a:t>
            </a:r>
            <a:r>
              <a:rPr lang="en-US" sz="2400" smtClean="0">
                <a:latin typeface="Arial" pitchFamily="34" charset="0"/>
              </a:rPr>
              <a:t>(heads) = 0.51</a:t>
            </a:r>
          </a:p>
          <a:p>
            <a:pPr lvl="1" eaLnBrk="1" hangingPunct="1">
              <a:lnSpc>
                <a:spcPct val="90000"/>
              </a:lnSpc>
            </a:pPr>
            <a:r>
              <a:rPr lang="en-US" sz="2400" smtClean="0">
                <a:latin typeface="Arial" pitchFamily="34" charset="0"/>
              </a:rPr>
              <a:t>P</a:t>
            </a:r>
            <a:r>
              <a:rPr lang="en-US" sz="2400" baseline="-25000" smtClean="0">
                <a:latin typeface="Arial" pitchFamily="34" charset="0"/>
              </a:rPr>
              <a:t>B</a:t>
            </a:r>
            <a:r>
              <a:rPr lang="en-US" sz="2400" smtClean="0">
                <a:latin typeface="Arial" pitchFamily="34" charset="0"/>
              </a:rPr>
              <a:t>(heads) = 0.49</a:t>
            </a:r>
          </a:p>
          <a:p>
            <a:pPr eaLnBrk="1" hangingPunct="1">
              <a:lnSpc>
                <a:spcPct val="90000"/>
              </a:lnSpc>
            </a:pPr>
            <a:r>
              <a:rPr lang="en-US" sz="2800" smtClean="0">
                <a:latin typeface="Arial" pitchFamily="34" charset="0"/>
              </a:rPr>
              <a:t>Learned model</a:t>
            </a:r>
          </a:p>
          <a:p>
            <a:pPr lvl="1" eaLnBrk="1" hangingPunct="1">
              <a:lnSpc>
                <a:spcPct val="90000"/>
              </a:lnSpc>
            </a:pPr>
            <a:r>
              <a:rPr lang="en-US" sz="2400" smtClean="0">
                <a:latin typeface="Arial" pitchFamily="34" charset="0"/>
              </a:rPr>
              <a:t>P</a:t>
            </a:r>
            <a:r>
              <a:rPr lang="en-US" sz="2400" baseline="-25000" smtClean="0">
                <a:latin typeface="Arial" pitchFamily="34" charset="0"/>
              </a:rPr>
              <a:t>A</a:t>
            </a:r>
            <a:r>
              <a:rPr lang="en-US" sz="2400" smtClean="0">
                <a:latin typeface="Arial" pitchFamily="34" charset="0"/>
              </a:rPr>
              <a:t>(heads) = 0.413</a:t>
            </a:r>
          </a:p>
          <a:p>
            <a:pPr lvl="1" eaLnBrk="1" hangingPunct="1">
              <a:lnSpc>
                <a:spcPct val="90000"/>
              </a:lnSpc>
            </a:pPr>
            <a:r>
              <a:rPr lang="en-US" sz="2400" smtClean="0">
                <a:latin typeface="Arial" pitchFamily="34" charset="0"/>
              </a:rPr>
              <a:t>P</a:t>
            </a:r>
            <a:r>
              <a:rPr lang="en-US" sz="2400" baseline="-25000" smtClean="0">
                <a:latin typeface="Arial" pitchFamily="34" charset="0"/>
              </a:rPr>
              <a:t>B</a:t>
            </a:r>
            <a:r>
              <a:rPr lang="en-US" sz="2400" smtClean="0">
                <a:latin typeface="Arial" pitchFamily="34" charset="0"/>
              </a:rPr>
              <a:t>(heads) = 0.801</a:t>
            </a:r>
          </a:p>
        </p:txBody>
      </p:sp>
      <p:sp>
        <p:nvSpPr>
          <p:cNvPr id="96263" name="Rectangle 7"/>
          <p:cNvSpPr>
            <a:spLocks noChangeArrowheads="1"/>
          </p:cNvSpPr>
          <p:nvPr/>
        </p:nvSpPr>
        <p:spPr bwMode="auto">
          <a:xfrm>
            <a:off x="1943100" y="2305050"/>
            <a:ext cx="2409825"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rgbClr val="000000"/>
              </a:solidFill>
              <a:latin typeface="Times New Roman"/>
              <a:cs typeface="+mn-cs"/>
            </a:endParaRPr>
          </a:p>
        </p:txBody>
      </p:sp>
      <p:sp>
        <p:nvSpPr>
          <p:cNvPr id="96264" name="Line 8"/>
          <p:cNvSpPr>
            <a:spLocks noChangeShapeType="1"/>
          </p:cNvSpPr>
          <p:nvPr/>
        </p:nvSpPr>
        <p:spPr bwMode="auto">
          <a:xfrm>
            <a:off x="1943100" y="5381625"/>
            <a:ext cx="24098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imes New Roman"/>
              <a:cs typeface="+mn-cs"/>
            </a:endParaRPr>
          </a:p>
        </p:txBody>
      </p:sp>
      <p:sp>
        <p:nvSpPr>
          <p:cNvPr id="96265" name="Line 9"/>
          <p:cNvSpPr>
            <a:spLocks noChangeShapeType="1"/>
          </p:cNvSpPr>
          <p:nvPr/>
        </p:nvSpPr>
        <p:spPr bwMode="auto">
          <a:xfrm>
            <a:off x="1943100" y="5038725"/>
            <a:ext cx="24098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imes New Roman"/>
              <a:cs typeface="+mn-cs"/>
            </a:endParaRPr>
          </a:p>
        </p:txBody>
      </p:sp>
      <p:sp>
        <p:nvSpPr>
          <p:cNvPr id="96266" name="Line 10"/>
          <p:cNvSpPr>
            <a:spLocks noChangeShapeType="1"/>
          </p:cNvSpPr>
          <p:nvPr/>
        </p:nvSpPr>
        <p:spPr bwMode="auto">
          <a:xfrm>
            <a:off x="1943100" y="4695825"/>
            <a:ext cx="24098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imes New Roman"/>
              <a:cs typeface="+mn-cs"/>
            </a:endParaRPr>
          </a:p>
        </p:txBody>
      </p:sp>
      <p:sp>
        <p:nvSpPr>
          <p:cNvPr id="96267" name="Line 11"/>
          <p:cNvSpPr>
            <a:spLocks noChangeShapeType="1"/>
          </p:cNvSpPr>
          <p:nvPr/>
        </p:nvSpPr>
        <p:spPr bwMode="auto">
          <a:xfrm>
            <a:off x="1943100" y="4352925"/>
            <a:ext cx="24098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imes New Roman"/>
              <a:cs typeface="+mn-cs"/>
            </a:endParaRPr>
          </a:p>
        </p:txBody>
      </p:sp>
      <p:sp>
        <p:nvSpPr>
          <p:cNvPr id="96268" name="Line 12"/>
          <p:cNvSpPr>
            <a:spLocks noChangeShapeType="1"/>
          </p:cNvSpPr>
          <p:nvPr/>
        </p:nvSpPr>
        <p:spPr bwMode="auto">
          <a:xfrm>
            <a:off x="1943100" y="4010025"/>
            <a:ext cx="24098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imes New Roman"/>
              <a:cs typeface="+mn-cs"/>
            </a:endParaRPr>
          </a:p>
        </p:txBody>
      </p:sp>
      <p:sp>
        <p:nvSpPr>
          <p:cNvPr id="96269" name="Line 13"/>
          <p:cNvSpPr>
            <a:spLocks noChangeShapeType="1"/>
          </p:cNvSpPr>
          <p:nvPr/>
        </p:nvSpPr>
        <p:spPr bwMode="auto">
          <a:xfrm>
            <a:off x="1943100" y="3676650"/>
            <a:ext cx="24098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imes New Roman"/>
              <a:cs typeface="+mn-cs"/>
            </a:endParaRPr>
          </a:p>
        </p:txBody>
      </p:sp>
      <p:sp>
        <p:nvSpPr>
          <p:cNvPr id="96270" name="Line 14"/>
          <p:cNvSpPr>
            <a:spLocks noChangeShapeType="1"/>
          </p:cNvSpPr>
          <p:nvPr/>
        </p:nvSpPr>
        <p:spPr bwMode="auto">
          <a:xfrm>
            <a:off x="1943100" y="3333750"/>
            <a:ext cx="24098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imes New Roman"/>
              <a:cs typeface="+mn-cs"/>
            </a:endParaRPr>
          </a:p>
        </p:txBody>
      </p:sp>
      <p:sp>
        <p:nvSpPr>
          <p:cNvPr id="96271" name="Line 15"/>
          <p:cNvSpPr>
            <a:spLocks noChangeShapeType="1"/>
          </p:cNvSpPr>
          <p:nvPr/>
        </p:nvSpPr>
        <p:spPr bwMode="auto">
          <a:xfrm>
            <a:off x="1943100" y="2990850"/>
            <a:ext cx="24098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imes New Roman"/>
              <a:cs typeface="+mn-cs"/>
            </a:endParaRPr>
          </a:p>
        </p:txBody>
      </p:sp>
      <p:sp>
        <p:nvSpPr>
          <p:cNvPr id="96272" name="Line 16"/>
          <p:cNvSpPr>
            <a:spLocks noChangeShapeType="1"/>
          </p:cNvSpPr>
          <p:nvPr/>
        </p:nvSpPr>
        <p:spPr bwMode="auto">
          <a:xfrm>
            <a:off x="1943100" y="2647950"/>
            <a:ext cx="24098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imes New Roman"/>
              <a:cs typeface="+mn-cs"/>
            </a:endParaRPr>
          </a:p>
        </p:txBody>
      </p:sp>
      <p:sp>
        <p:nvSpPr>
          <p:cNvPr id="96273" name="Rectangle 17"/>
          <p:cNvSpPr>
            <a:spLocks noChangeArrowheads="1"/>
          </p:cNvSpPr>
          <p:nvPr/>
        </p:nvSpPr>
        <p:spPr bwMode="auto">
          <a:xfrm>
            <a:off x="1943100" y="2305050"/>
            <a:ext cx="2409825" cy="3076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srgbClr val="000000"/>
              </a:solidFill>
              <a:latin typeface="Times New Roman"/>
              <a:cs typeface="+mn-cs"/>
            </a:endParaRPr>
          </a:p>
        </p:txBody>
      </p:sp>
      <p:sp>
        <p:nvSpPr>
          <p:cNvPr id="96274" name="Line 18"/>
          <p:cNvSpPr>
            <a:spLocks noChangeShapeType="1"/>
          </p:cNvSpPr>
          <p:nvPr/>
        </p:nvSpPr>
        <p:spPr bwMode="auto">
          <a:xfrm>
            <a:off x="1943100" y="2305050"/>
            <a:ext cx="1588" cy="30765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imes New Roman"/>
              <a:cs typeface="+mn-cs"/>
            </a:endParaRPr>
          </a:p>
        </p:txBody>
      </p:sp>
      <p:sp>
        <p:nvSpPr>
          <p:cNvPr id="96275" name="Line 19"/>
          <p:cNvSpPr>
            <a:spLocks noChangeShapeType="1"/>
          </p:cNvSpPr>
          <p:nvPr/>
        </p:nvSpPr>
        <p:spPr bwMode="auto">
          <a:xfrm>
            <a:off x="1876425" y="5381625"/>
            <a:ext cx="6667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imes New Roman"/>
              <a:cs typeface="+mn-cs"/>
            </a:endParaRPr>
          </a:p>
        </p:txBody>
      </p:sp>
      <p:sp>
        <p:nvSpPr>
          <p:cNvPr id="96276" name="Line 20"/>
          <p:cNvSpPr>
            <a:spLocks noChangeShapeType="1"/>
          </p:cNvSpPr>
          <p:nvPr/>
        </p:nvSpPr>
        <p:spPr bwMode="auto">
          <a:xfrm>
            <a:off x="1876425" y="5038725"/>
            <a:ext cx="6667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imes New Roman"/>
              <a:cs typeface="+mn-cs"/>
            </a:endParaRPr>
          </a:p>
        </p:txBody>
      </p:sp>
      <p:sp>
        <p:nvSpPr>
          <p:cNvPr id="96277" name="Line 21"/>
          <p:cNvSpPr>
            <a:spLocks noChangeShapeType="1"/>
          </p:cNvSpPr>
          <p:nvPr/>
        </p:nvSpPr>
        <p:spPr bwMode="auto">
          <a:xfrm>
            <a:off x="1876425" y="4695825"/>
            <a:ext cx="6667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imes New Roman"/>
              <a:cs typeface="+mn-cs"/>
            </a:endParaRPr>
          </a:p>
        </p:txBody>
      </p:sp>
      <p:sp>
        <p:nvSpPr>
          <p:cNvPr id="96278" name="Line 22"/>
          <p:cNvSpPr>
            <a:spLocks noChangeShapeType="1"/>
          </p:cNvSpPr>
          <p:nvPr/>
        </p:nvSpPr>
        <p:spPr bwMode="auto">
          <a:xfrm>
            <a:off x="1876425" y="4352925"/>
            <a:ext cx="6667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imes New Roman"/>
              <a:cs typeface="+mn-cs"/>
            </a:endParaRPr>
          </a:p>
        </p:txBody>
      </p:sp>
      <p:sp>
        <p:nvSpPr>
          <p:cNvPr id="96279" name="Line 23"/>
          <p:cNvSpPr>
            <a:spLocks noChangeShapeType="1"/>
          </p:cNvSpPr>
          <p:nvPr/>
        </p:nvSpPr>
        <p:spPr bwMode="auto">
          <a:xfrm>
            <a:off x="1876425" y="4010025"/>
            <a:ext cx="6667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imes New Roman"/>
              <a:cs typeface="+mn-cs"/>
            </a:endParaRPr>
          </a:p>
        </p:txBody>
      </p:sp>
      <p:sp>
        <p:nvSpPr>
          <p:cNvPr id="96280" name="Line 24"/>
          <p:cNvSpPr>
            <a:spLocks noChangeShapeType="1"/>
          </p:cNvSpPr>
          <p:nvPr/>
        </p:nvSpPr>
        <p:spPr bwMode="auto">
          <a:xfrm>
            <a:off x="1876425" y="3676650"/>
            <a:ext cx="6667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imes New Roman"/>
              <a:cs typeface="+mn-cs"/>
            </a:endParaRPr>
          </a:p>
        </p:txBody>
      </p:sp>
      <p:sp>
        <p:nvSpPr>
          <p:cNvPr id="96281" name="Line 25"/>
          <p:cNvSpPr>
            <a:spLocks noChangeShapeType="1"/>
          </p:cNvSpPr>
          <p:nvPr/>
        </p:nvSpPr>
        <p:spPr bwMode="auto">
          <a:xfrm>
            <a:off x="1876425" y="3333750"/>
            <a:ext cx="6667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imes New Roman"/>
              <a:cs typeface="+mn-cs"/>
            </a:endParaRPr>
          </a:p>
        </p:txBody>
      </p:sp>
      <p:sp>
        <p:nvSpPr>
          <p:cNvPr id="96282" name="Line 26"/>
          <p:cNvSpPr>
            <a:spLocks noChangeShapeType="1"/>
          </p:cNvSpPr>
          <p:nvPr/>
        </p:nvSpPr>
        <p:spPr bwMode="auto">
          <a:xfrm>
            <a:off x="1876425" y="2990850"/>
            <a:ext cx="6667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imes New Roman"/>
              <a:cs typeface="+mn-cs"/>
            </a:endParaRPr>
          </a:p>
        </p:txBody>
      </p:sp>
      <p:sp>
        <p:nvSpPr>
          <p:cNvPr id="96283" name="Line 27"/>
          <p:cNvSpPr>
            <a:spLocks noChangeShapeType="1"/>
          </p:cNvSpPr>
          <p:nvPr/>
        </p:nvSpPr>
        <p:spPr bwMode="auto">
          <a:xfrm>
            <a:off x="1876425" y="2647950"/>
            <a:ext cx="6667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imes New Roman"/>
              <a:cs typeface="+mn-cs"/>
            </a:endParaRPr>
          </a:p>
        </p:txBody>
      </p:sp>
      <p:sp>
        <p:nvSpPr>
          <p:cNvPr id="96284" name="Line 28"/>
          <p:cNvSpPr>
            <a:spLocks noChangeShapeType="1"/>
          </p:cNvSpPr>
          <p:nvPr/>
        </p:nvSpPr>
        <p:spPr bwMode="auto">
          <a:xfrm>
            <a:off x="1876425" y="2305050"/>
            <a:ext cx="6667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imes New Roman"/>
              <a:cs typeface="+mn-cs"/>
            </a:endParaRPr>
          </a:p>
        </p:txBody>
      </p:sp>
      <p:sp>
        <p:nvSpPr>
          <p:cNvPr id="96285" name="Line 29"/>
          <p:cNvSpPr>
            <a:spLocks noChangeShapeType="1"/>
          </p:cNvSpPr>
          <p:nvPr/>
        </p:nvSpPr>
        <p:spPr bwMode="auto">
          <a:xfrm>
            <a:off x="1943100" y="2305050"/>
            <a:ext cx="24098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imes New Roman"/>
              <a:cs typeface="+mn-cs"/>
            </a:endParaRPr>
          </a:p>
        </p:txBody>
      </p:sp>
      <p:sp>
        <p:nvSpPr>
          <p:cNvPr id="96286" name="Line 30"/>
          <p:cNvSpPr>
            <a:spLocks noChangeShapeType="1"/>
          </p:cNvSpPr>
          <p:nvPr/>
        </p:nvSpPr>
        <p:spPr bwMode="auto">
          <a:xfrm flipV="1">
            <a:off x="1943100" y="2305050"/>
            <a:ext cx="1588" cy="666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imes New Roman"/>
              <a:cs typeface="+mn-cs"/>
            </a:endParaRPr>
          </a:p>
        </p:txBody>
      </p:sp>
      <p:sp>
        <p:nvSpPr>
          <p:cNvPr id="96287" name="Line 31"/>
          <p:cNvSpPr>
            <a:spLocks noChangeShapeType="1"/>
          </p:cNvSpPr>
          <p:nvPr/>
        </p:nvSpPr>
        <p:spPr bwMode="auto">
          <a:xfrm flipV="1">
            <a:off x="2181225" y="2305050"/>
            <a:ext cx="1588" cy="666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imes New Roman"/>
              <a:cs typeface="+mn-cs"/>
            </a:endParaRPr>
          </a:p>
        </p:txBody>
      </p:sp>
      <p:sp>
        <p:nvSpPr>
          <p:cNvPr id="96288" name="Line 32"/>
          <p:cNvSpPr>
            <a:spLocks noChangeShapeType="1"/>
          </p:cNvSpPr>
          <p:nvPr/>
        </p:nvSpPr>
        <p:spPr bwMode="auto">
          <a:xfrm flipV="1">
            <a:off x="2428875" y="2305050"/>
            <a:ext cx="1588" cy="666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imes New Roman"/>
              <a:cs typeface="+mn-cs"/>
            </a:endParaRPr>
          </a:p>
        </p:txBody>
      </p:sp>
      <p:sp>
        <p:nvSpPr>
          <p:cNvPr id="96289" name="Line 33"/>
          <p:cNvSpPr>
            <a:spLocks noChangeShapeType="1"/>
          </p:cNvSpPr>
          <p:nvPr/>
        </p:nvSpPr>
        <p:spPr bwMode="auto">
          <a:xfrm flipV="1">
            <a:off x="2667000" y="2305050"/>
            <a:ext cx="1588" cy="666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imes New Roman"/>
              <a:cs typeface="+mn-cs"/>
            </a:endParaRPr>
          </a:p>
        </p:txBody>
      </p:sp>
      <p:sp>
        <p:nvSpPr>
          <p:cNvPr id="96290" name="Line 34"/>
          <p:cNvSpPr>
            <a:spLocks noChangeShapeType="1"/>
          </p:cNvSpPr>
          <p:nvPr/>
        </p:nvSpPr>
        <p:spPr bwMode="auto">
          <a:xfrm flipV="1">
            <a:off x="2905125" y="2305050"/>
            <a:ext cx="1588" cy="666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imes New Roman"/>
              <a:cs typeface="+mn-cs"/>
            </a:endParaRPr>
          </a:p>
        </p:txBody>
      </p:sp>
      <p:sp>
        <p:nvSpPr>
          <p:cNvPr id="96291" name="Line 35"/>
          <p:cNvSpPr>
            <a:spLocks noChangeShapeType="1"/>
          </p:cNvSpPr>
          <p:nvPr/>
        </p:nvSpPr>
        <p:spPr bwMode="auto">
          <a:xfrm flipV="1">
            <a:off x="3152775" y="2305050"/>
            <a:ext cx="1588" cy="666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imes New Roman"/>
              <a:cs typeface="+mn-cs"/>
            </a:endParaRPr>
          </a:p>
        </p:txBody>
      </p:sp>
      <p:sp>
        <p:nvSpPr>
          <p:cNvPr id="96292" name="Line 36"/>
          <p:cNvSpPr>
            <a:spLocks noChangeShapeType="1"/>
          </p:cNvSpPr>
          <p:nvPr/>
        </p:nvSpPr>
        <p:spPr bwMode="auto">
          <a:xfrm flipV="1">
            <a:off x="3390900" y="2305050"/>
            <a:ext cx="1588" cy="666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imes New Roman"/>
              <a:cs typeface="+mn-cs"/>
            </a:endParaRPr>
          </a:p>
        </p:txBody>
      </p:sp>
      <p:sp>
        <p:nvSpPr>
          <p:cNvPr id="96293" name="Line 37"/>
          <p:cNvSpPr>
            <a:spLocks noChangeShapeType="1"/>
          </p:cNvSpPr>
          <p:nvPr/>
        </p:nvSpPr>
        <p:spPr bwMode="auto">
          <a:xfrm flipV="1">
            <a:off x="3629025" y="2305050"/>
            <a:ext cx="1588" cy="666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imes New Roman"/>
              <a:cs typeface="+mn-cs"/>
            </a:endParaRPr>
          </a:p>
        </p:txBody>
      </p:sp>
      <p:sp>
        <p:nvSpPr>
          <p:cNvPr id="96294" name="Line 38"/>
          <p:cNvSpPr>
            <a:spLocks noChangeShapeType="1"/>
          </p:cNvSpPr>
          <p:nvPr/>
        </p:nvSpPr>
        <p:spPr bwMode="auto">
          <a:xfrm flipV="1">
            <a:off x="3867150" y="2305050"/>
            <a:ext cx="1588" cy="666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imes New Roman"/>
              <a:cs typeface="+mn-cs"/>
            </a:endParaRPr>
          </a:p>
        </p:txBody>
      </p:sp>
      <p:sp>
        <p:nvSpPr>
          <p:cNvPr id="96295" name="Line 39"/>
          <p:cNvSpPr>
            <a:spLocks noChangeShapeType="1"/>
          </p:cNvSpPr>
          <p:nvPr/>
        </p:nvSpPr>
        <p:spPr bwMode="auto">
          <a:xfrm flipV="1">
            <a:off x="4114800" y="2305050"/>
            <a:ext cx="1588" cy="666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imes New Roman"/>
              <a:cs typeface="+mn-cs"/>
            </a:endParaRPr>
          </a:p>
        </p:txBody>
      </p:sp>
      <p:sp>
        <p:nvSpPr>
          <p:cNvPr id="96296" name="Line 40"/>
          <p:cNvSpPr>
            <a:spLocks noChangeShapeType="1"/>
          </p:cNvSpPr>
          <p:nvPr/>
        </p:nvSpPr>
        <p:spPr bwMode="auto">
          <a:xfrm flipV="1">
            <a:off x="4352925" y="2305050"/>
            <a:ext cx="1588" cy="666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imes New Roman"/>
              <a:cs typeface="+mn-cs"/>
            </a:endParaRPr>
          </a:p>
        </p:txBody>
      </p:sp>
      <p:sp>
        <p:nvSpPr>
          <p:cNvPr id="96297" name="Freeform 41"/>
          <p:cNvSpPr>
            <a:spLocks/>
          </p:cNvSpPr>
          <p:nvPr/>
        </p:nvSpPr>
        <p:spPr bwMode="auto">
          <a:xfrm>
            <a:off x="2066925" y="3400425"/>
            <a:ext cx="2162175" cy="1743075"/>
          </a:xfrm>
          <a:custGeom>
            <a:avLst/>
            <a:gdLst>
              <a:gd name="T0" fmla="*/ 0 w 227"/>
              <a:gd name="T1" fmla="*/ 183 h 183"/>
              <a:gd name="T2" fmla="*/ 25 w 227"/>
              <a:gd name="T3" fmla="*/ 93 h 183"/>
              <a:gd name="T4" fmla="*/ 50 w 227"/>
              <a:gd name="T5" fmla="*/ 58 h 183"/>
              <a:gd name="T6" fmla="*/ 76 w 227"/>
              <a:gd name="T7" fmla="*/ 15 h 183"/>
              <a:gd name="T8" fmla="*/ 101 w 227"/>
              <a:gd name="T9" fmla="*/ 6 h 183"/>
              <a:gd name="T10" fmla="*/ 126 w 227"/>
              <a:gd name="T11" fmla="*/ 2 h 183"/>
              <a:gd name="T12" fmla="*/ 151 w 227"/>
              <a:gd name="T13" fmla="*/ 0 h 183"/>
              <a:gd name="T14" fmla="*/ 177 w 227"/>
              <a:gd name="T15" fmla="*/ 0 h 183"/>
              <a:gd name="T16" fmla="*/ 202 w 227"/>
              <a:gd name="T17" fmla="*/ 0 h 183"/>
              <a:gd name="T18" fmla="*/ 227 w 227"/>
              <a:gd name="T19"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183">
                <a:moveTo>
                  <a:pt x="0" y="183"/>
                </a:moveTo>
                <a:lnTo>
                  <a:pt x="25" y="93"/>
                </a:lnTo>
                <a:lnTo>
                  <a:pt x="50" y="58"/>
                </a:lnTo>
                <a:lnTo>
                  <a:pt x="76" y="15"/>
                </a:lnTo>
                <a:lnTo>
                  <a:pt x="101" y="6"/>
                </a:lnTo>
                <a:lnTo>
                  <a:pt x="126" y="2"/>
                </a:lnTo>
                <a:lnTo>
                  <a:pt x="151" y="0"/>
                </a:lnTo>
                <a:lnTo>
                  <a:pt x="177" y="0"/>
                </a:lnTo>
                <a:lnTo>
                  <a:pt x="202" y="0"/>
                </a:lnTo>
                <a:lnTo>
                  <a:pt x="227" y="0"/>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srgbClr val="000000"/>
              </a:solidFill>
              <a:latin typeface="Times New Roman"/>
              <a:cs typeface="+mn-cs"/>
            </a:endParaRPr>
          </a:p>
        </p:txBody>
      </p:sp>
      <p:sp>
        <p:nvSpPr>
          <p:cNvPr id="96298" name="Freeform 42"/>
          <p:cNvSpPr>
            <a:spLocks/>
          </p:cNvSpPr>
          <p:nvPr/>
        </p:nvSpPr>
        <p:spPr bwMode="auto">
          <a:xfrm>
            <a:off x="2038350" y="5114925"/>
            <a:ext cx="57150" cy="57150"/>
          </a:xfrm>
          <a:custGeom>
            <a:avLst/>
            <a:gdLst>
              <a:gd name="T0" fmla="*/ 18 w 36"/>
              <a:gd name="T1" fmla="*/ 0 h 36"/>
              <a:gd name="T2" fmla="*/ 36 w 36"/>
              <a:gd name="T3" fmla="*/ 18 h 36"/>
              <a:gd name="T4" fmla="*/ 18 w 36"/>
              <a:gd name="T5" fmla="*/ 36 h 36"/>
              <a:gd name="T6" fmla="*/ 0 w 36"/>
              <a:gd name="T7" fmla="*/ 18 h 36"/>
              <a:gd name="T8" fmla="*/ 18 w 36"/>
              <a:gd name="T9" fmla="*/ 0 h 36"/>
            </a:gdLst>
            <a:ahLst/>
            <a:cxnLst>
              <a:cxn ang="0">
                <a:pos x="T0" y="T1"/>
              </a:cxn>
              <a:cxn ang="0">
                <a:pos x="T2" y="T3"/>
              </a:cxn>
              <a:cxn ang="0">
                <a:pos x="T4" y="T5"/>
              </a:cxn>
              <a:cxn ang="0">
                <a:pos x="T6" y="T7"/>
              </a:cxn>
              <a:cxn ang="0">
                <a:pos x="T8" y="T9"/>
              </a:cxn>
            </a:cxnLst>
            <a:rect l="0" t="0" r="r" b="b"/>
            <a:pathLst>
              <a:path w="36" h="36">
                <a:moveTo>
                  <a:pt x="18" y="0"/>
                </a:moveTo>
                <a:lnTo>
                  <a:pt x="36" y="18"/>
                </a:lnTo>
                <a:lnTo>
                  <a:pt x="18" y="36"/>
                </a:lnTo>
                <a:lnTo>
                  <a:pt x="0" y="18"/>
                </a:lnTo>
                <a:lnTo>
                  <a:pt x="18" y="0"/>
                </a:lnTo>
                <a:close/>
              </a:path>
            </a:pathLst>
          </a:custGeom>
          <a:solidFill>
            <a:srgbClr val="FF0000"/>
          </a:solidFill>
          <a:ln w="9525">
            <a:solidFill>
              <a:srgbClr val="FF0000"/>
            </a:solidFill>
            <a:round/>
            <a:headEnd/>
            <a:tailEnd/>
          </a:ln>
        </p:spPr>
        <p:txBody>
          <a:bodyPr/>
          <a:lstStyle/>
          <a:p>
            <a:pPr fontAlgn="auto">
              <a:spcBef>
                <a:spcPts val="0"/>
              </a:spcBef>
              <a:spcAft>
                <a:spcPts val="0"/>
              </a:spcAft>
              <a:defRPr/>
            </a:pPr>
            <a:endParaRPr lang="en-US">
              <a:solidFill>
                <a:srgbClr val="000000"/>
              </a:solidFill>
              <a:latin typeface="Times New Roman"/>
              <a:cs typeface="+mn-cs"/>
            </a:endParaRPr>
          </a:p>
        </p:txBody>
      </p:sp>
      <p:sp>
        <p:nvSpPr>
          <p:cNvPr id="96299" name="Freeform 43"/>
          <p:cNvSpPr>
            <a:spLocks/>
          </p:cNvSpPr>
          <p:nvPr/>
        </p:nvSpPr>
        <p:spPr bwMode="auto">
          <a:xfrm>
            <a:off x="2276475" y="4257675"/>
            <a:ext cx="57150" cy="57150"/>
          </a:xfrm>
          <a:custGeom>
            <a:avLst/>
            <a:gdLst>
              <a:gd name="T0" fmla="*/ 18 w 36"/>
              <a:gd name="T1" fmla="*/ 0 h 36"/>
              <a:gd name="T2" fmla="*/ 36 w 36"/>
              <a:gd name="T3" fmla="*/ 18 h 36"/>
              <a:gd name="T4" fmla="*/ 18 w 36"/>
              <a:gd name="T5" fmla="*/ 36 h 36"/>
              <a:gd name="T6" fmla="*/ 0 w 36"/>
              <a:gd name="T7" fmla="*/ 18 h 36"/>
              <a:gd name="T8" fmla="*/ 18 w 36"/>
              <a:gd name="T9" fmla="*/ 0 h 36"/>
            </a:gdLst>
            <a:ahLst/>
            <a:cxnLst>
              <a:cxn ang="0">
                <a:pos x="T0" y="T1"/>
              </a:cxn>
              <a:cxn ang="0">
                <a:pos x="T2" y="T3"/>
              </a:cxn>
              <a:cxn ang="0">
                <a:pos x="T4" y="T5"/>
              </a:cxn>
              <a:cxn ang="0">
                <a:pos x="T6" y="T7"/>
              </a:cxn>
              <a:cxn ang="0">
                <a:pos x="T8" y="T9"/>
              </a:cxn>
            </a:cxnLst>
            <a:rect l="0" t="0" r="r" b="b"/>
            <a:pathLst>
              <a:path w="36" h="36">
                <a:moveTo>
                  <a:pt x="18" y="0"/>
                </a:moveTo>
                <a:lnTo>
                  <a:pt x="36" y="18"/>
                </a:lnTo>
                <a:lnTo>
                  <a:pt x="18" y="36"/>
                </a:lnTo>
                <a:lnTo>
                  <a:pt x="0" y="18"/>
                </a:lnTo>
                <a:lnTo>
                  <a:pt x="18" y="0"/>
                </a:lnTo>
                <a:close/>
              </a:path>
            </a:pathLst>
          </a:custGeom>
          <a:solidFill>
            <a:srgbClr val="FF0000"/>
          </a:solidFill>
          <a:ln w="9525">
            <a:solidFill>
              <a:srgbClr val="FF0000"/>
            </a:solidFill>
            <a:round/>
            <a:headEnd/>
            <a:tailEnd/>
          </a:ln>
        </p:spPr>
        <p:txBody>
          <a:bodyPr/>
          <a:lstStyle/>
          <a:p>
            <a:pPr fontAlgn="auto">
              <a:spcBef>
                <a:spcPts val="0"/>
              </a:spcBef>
              <a:spcAft>
                <a:spcPts val="0"/>
              </a:spcAft>
              <a:defRPr/>
            </a:pPr>
            <a:endParaRPr lang="en-US">
              <a:solidFill>
                <a:srgbClr val="000000"/>
              </a:solidFill>
              <a:latin typeface="Times New Roman"/>
              <a:cs typeface="+mn-cs"/>
            </a:endParaRPr>
          </a:p>
        </p:txBody>
      </p:sp>
      <p:sp>
        <p:nvSpPr>
          <p:cNvPr id="96300" name="Freeform 44"/>
          <p:cNvSpPr>
            <a:spLocks/>
          </p:cNvSpPr>
          <p:nvPr/>
        </p:nvSpPr>
        <p:spPr bwMode="auto">
          <a:xfrm>
            <a:off x="2514600" y="3924300"/>
            <a:ext cx="57150" cy="57150"/>
          </a:xfrm>
          <a:custGeom>
            <a:avLst/>
            <a:gdLst>
              <a:gd name="T0" fmla="*/ 18 w 36"/>
              <a:gd name="T1" fmla="*/ 0 h 36"/>
              <a:gd name="T2" fmla="*/ 36 w 36"/>
              <a:gd name="T3" fmla="*/ 18 h 36"/>
              <a:gd name="T4" fmla="*/ 18 w 36"/>
              <a:gd name="T5" fmla="*/ 36 h 36"/>
              <a:gd name="T6" fmla="*/ 0 w 36"/>
              <a:gd name="T7" fmla="*/ 18 h 36"/>
              <a:gd name="T8" fmla="*/ 18 w 36"/>
              <a:gd name="T9" fmla="*/ 0 h 36"/>
            </a:gdLst>
            <a:ahLst/>
            <a:cxnLst>
              <a:cxn ang="0">
                <a:pos x="T0" y="T1"/>
              </a:cxn>
              <a:cxn ang="0">
                <a:pos x="T2" y="T3"/>
              </a:cxn>
              <a:cxn ang="0">
                <a:pos x="T4" y="T5"/>
              </a:cxn>
              <a:cxn ang="0">
                <a:pos x="T6" y="T7"/>
              </a:cxn>
              <a:cxn ang="0">
                <a:pos x="T8" y="T9"/>
              </a:cxn>
            </a:cxnLst>
            <a:rect l="0" t="0" r="r" b="b"/>
            <a:pathLst>
              <a:path w="36" h="36">
                <a:moveTo>
                  <a:pt x="18" y="0"/>
                </a:moveTo>
                <a:lnTo>
                  <a:pt x="36" y="18"/>
                </a:lnTo>
                <a:lnTo>
                  <a:pt x="18" y="36"/>
                </a:lnTo>
                <a:lnTo>
                  <a:pt x="0" y="18"/>
                </a:lnTo>
                <a:lnTo>
                  <a:pt x="18" y="0"/>
                </a:lnTo>
                <a:close/>
              </a:path>
            </a:pathLst>
          </a:custGeom>
          <a:solidFill>
            <a:srgbClr val="FF0000"/>
          </a:solidFill>
          <a:ln w="9525">
            <a:solidFill>
              <a:srgbClr val="FF0000"/>
            </a:solidFill>
            <a:round/>
            <a:headEnd/>
            <a:tailEnd/>
          </a:ln>
        </p:spPr>
        <p:txBody>
          <a:bodyPr/>
          <a:lstStyle/>
          <a:p>
            <a:pPr fontAlgn="auto">
              <a:spcBef>
                <a:spcPts val="0"/>
              </a:spcBef>
              <a:spcAft>
                <a:spcPts val="0"/>
              </a:spcAft>
              <a:defRPr/>
            </a:pPr>
            <a:endParaRPr lang="en-US">
              <a:solidFill>
                <a:srgbClr val="000000"/>
              </a:solidFill>
              <a:latin typeface="Times New Roman"/>
              <a:cs typeface="+mn-cs"/>
            </a:endParaRPr>
          </a:p>
        </p:txBody>
      </p:sp>
      <p:sp>
        <p:nvSpPr>
          <p:cNvPr id="96301" name="Freeform 45"/>
          <p:cNvSpPr>
            <a:spLocks/>
          </p:cNvSpPr>
          <p:nvPr/>
        </p:nvSpPr>
        <p:spPr bwMode="auto">
          <a:xfrm>
            <a:off x="2762250" y="3514725"/>
            <a:ext cx="57150" cy="57150"/>
          </a:xfrm>
          <a:custGeom>
            <a:avLst/>
            <a:gdLst>
              <a:gd name="T0" fmla="*/ 18 w 36"/>
              <a:gd name="T1" fmla="*/ 0 h 36"/>
              <a:gd name="T2" fmla="*/ 36 w 36"/>
              <a:gd name="T3" fmla="*/ 18 h 36"/>
              <a:gd name="T4" fmla="*/ 18 w 36"/>
              <a:gd name="T5" fmla="*/ 36 h 36"/>
              <a:gd name="T6" fmla="*/ 0 w 36"/>
              <a:gd name="T7" fmla="*/ 18 h 36"/>
              <a:gd name="T8" fmla="*/ 18 w 36"/>
              <a:gd name="T9" fmla="*/ 0 h 36"/>
            </a:gdLst>
            <a:ahLst/>
            <a:cxnLst>
              <a:cxn ang="0">
                <a:pos x="T0" y="T1"/>
              </a:cxn>
              <a:cxn ang="0">
                <a:pos x="T2" y="T3"/>
              </a:cxn>
              <a:cxn ang="0">
                <a:pos x="T4" y="T5"/>
              </a:cxn>
              <a:cxn ang="0">
                <a:pos x="T6" y="T7"/>
              </a:cxn>
              <a:cxn ang="0">
                <a:pos x="T8" y="T9"/>
              </a:cxn>
            </a:cxnLst>
            <a:rect l="0" t="0" r="r" b="b"/>
            <a:pathLst>
              <a:path w="36" h="36">
                <a:moveTo>
                  <a:pt x="18" y="0"/>
                </a:moveTo>
                <a:lnTo>
                  <a:pt x="36" y="18"/>
                </a:lnTo>
                <a:lnTo>
                  <a:pt x="18" y="36"/>
                </a:lnTo>
                <a:lnTo>
                  <a:pt x="0" y="18"/>
                </a:lnTo>
                <a:lnTo>
                  <a:pt x="18" y="0"/>
                </a:lnTo>
                <a:close/>
              </a:path>
            </a:pathLst>
          </a:custGeom>
          <a:solidFill>
            <a:srgbClr val="FF0000"/>
          </a:solidFill>
          <a:ln w="9525">
            <a:solidFill>
              <a:srgbClr val="FF0000"/>
            </a:solidFill>
            <a:round/>
            <a:headEnd/>
            <a:tailEnd/>
          </a:ln>
        </p:spPr>
        <p:txBody>
          <a:bodyPr/>
          <a:lstStyle/>
          <a:p>
            <a:pPr fontAlgn="auto">
              <a:spcBef>
                <a:spcPts val="0"/>
              </a:spcBef>
              <a:spcAft>
                <a:spcPts val="0"/>
              </a:spcAft>
              <a:defRPr/>
            </a:pPr>
            <a:endParaRPr lang="en-US">
              <a:solidFill>
                <a:srgbClr val="000000"/>
              </a:solidFill>
              <a:latin typeface="Times New Roman"/>
              <a:cs typeface="+mn-cs"/>
            </a:endParaRPr>
          </a:p>
        </p:txBody>
      </p:sp>
      <p:sp>
        <p:nvSpPr>
          <p:cNvPr id="96302" name="Freeform 46"/>
          <p:cNvSpPr>
            <a:spLocks/>
          </p:cNvSpPr>
          <p:nvPr/>
        </p:nvSpPr>
        <p:spPr bwMode="auto">
          <a:xfrm>
            <a:off x="3000375" y="3429000"/>
            <a:ext cx="57150" cy="57150"/>
          </a:xfrm>
          <a:custGeom>
            <a:avLst/>
            <a:gdLst>
              <a:gd name="T0" fmla="*/ 18 w 36"/>
              <a:gd name="T1" fmla="*/ 0 h 36"/>
              <a:gd name="T2" fmla="*/ 36 w 36"/>
              <a:gd name="T3" fmla="*/ 18 h 36"/>
              <a:gd name="T4" fmla="*/ 18 w 36"/>
              <a:gd name="T5" fmla="*/ 36 h 36"/>
              <a:gd name="T6" fmla="*/ 0 w 36"/>
              <a:gd name="T7" fmla="*/ 18 h 36"/>
              <a:gd name="T8" fmla="*/ 18 w 36"/>
              <a:gd name="T9" fmla="*/ 0 h 36"/>
            </a:gdLst>
            <a:ahLst/>
            <a:cxnLst>
              <a:cxn ang="0">
                <a:pos x="T0" y="T1"/>
              </a:cxn>
              <a:cxn ang="0">
                <a:pos x="T2" y="T3"/>
              </a:cxn>
              <a:cxn ang="0">
                <a:pos x="T4" y="T5"/>
              </a:cxn>
              <a:cxn ang="0">
                <a:pos x="T6" y="T7"/>
              </a:cxn>
              <a:cxn ang="0">
                <a:pos x="T8" y="T9"/>
              </a:cxn>
            </a:cxnLst>
            <a:rect l="0" t="0" r="r" b="b"/>
            <a:pathLst>
              <a:path w="36" h="36">
                <a:moveTo>
                  <a:pt x="18" y="0"/>
                </a:moveTo>
                <a:lnTo>
                  <a:pt x="36" y="18"/>
                </a:lnTo>
                <a:lnTo>
                  <a:pt x="18" y="36"/>
                </a:lnTo>
                <a:lnTo>
                  <a:pt x="0" y="18"/>
                </a:lnTo>
                <a:lnTo>
                  <a:pt x="18" y="0"/>
                </a:lnTo>
                <a:close/>
              </a:path>
            </a:pathLst>
          </a:custGeom>
          <a:solidFill>
            <a:srgbClr val="FF0000"/>
          </a:solidFill>
          <a:ln w="9525">
            <a:solidFill>
              <a:srgbClr val="FF0000"/>
            </a:solidFill>
            <a:round/>
            <a:headEnd/>
            <a:tailEnd/>
          </a:ln>
        </p:spPr>
        <p:txBody>
          <a:bodyPr/>
          <a:lstStyle/>
          <a:p>
            <a:pPr fontAlgn="auto">
              <a:spcBef>
                <a:spcPts val="0"/>
              </a:spcBef>
              <a:spcAft>
                <a:spcPts val="0"/>
              </a:spcAft>
              <a:defRPr/>
            </a:pPr>
            <a:endParaRPr lang="en-US">
              <a:solidFill>
                <a:srgbClr val="000000"/>
              </a:solidFill>
              <a:latin typeface="Times New Roman"/>
              <a:cs typeface="+mn-cs"/>
            </a:endParaRPr>
          </a:p>
        </p:txBody>
      </p:sp>
      <p:sp>
        <p:nvSpPr>
          <p:cNvPr id="96303" name="Freeform 47"/>
          <p:cNvSpPr>
            <a:spLocks/>
          </p:cNvSpPr>
          <p:nvPr/>
        </p:nvSpPr>
        <p:spPr bwMode="auto">
          <a:xfrm>
            <a:off x="3238500" y="3390900"/>
            <a:ext cx="57150" cy="57150"/>
          </a:xfrm>
          <a:custGeom>
            <a:avLst/>
            <a:gdLst>
              <a:gd name="T0" fmla="*/ 18 w 36"/>
              <a:gd name="T1" fmla="*/ 0 h 36"/>
              <a:gd name="T2" fmla="*/ 36 w 36"/>
              <a:gd name="T3" fmla="*/ 18 h 36"/>
              <a:gd name="T4" fmla="*/ 18 w 36"/>
              <a:gd name="T5" fmla="*/ 36 h 36"/>
              <a:gd name="T6" fmla="*/ 0 w 36"/>
              <a:gd name="T7" fmla="*/ 18 h 36"/>
              <a:gd name="T8" fmla="*/ 18 w 36"/>
              <a:gd name="T9" fmla="*/ 0 h 36"/>
            </a:gdLst>
            <a:ahLst/>
            <a:cxnLst>
              <a:cxn ang="0">
                <a:pos x="T0" y="T1"/>
              </a:cxn>
              <a:cxn ang="0">
                <a:pos x="T2" y="T3"/>
              </a:cxn>
              <a:cxn ang="0">
                <a:pos x="T4" y="T5"/>
              </a:cxn>
              <a:cxn ang="0">
                <a:pos x="T6" y="T7"/>
              </a:cxn>
              <a:cxn ang="0">
                <a:pos x="T8" y="T9"/>
              </a:cxn>
            </a:cxnLst>
            <a:rect l="0" t="0" r="r" b="b"/>
            <a:pathLst>
              <a:path w="36" h="36">
                <a:moveTo>
                  <a:pt x="18" y="0"/>
                </a:moveTo>
                <a:lnTo>
                  <a:pt x="36" y="18"/>
                </a:lnTo>
                <a:lnTo>
                  <a:pt x="18" y="36"/>
                </a:lnTo>
                <a:lnTo>
                  <a:pt x="0" y="18"/>
                </a:lnTo>
                <a:lnTo>
                  <a:pt x="18" y="0"/>
                </a:lnTo>
                <a:close/>
              </a:path>
            </a:pathLst>
          </a:custGeom>
          <a:solidFill>
            <a:srgbClr val="FF0000"/>
          </a:solidFill>
          <a:ln w="9525">
            <a:solidFill>
              <a:srgbClr val="FF0000"/>
            </a:solidFill>
            <a:round/>
            <a:headEnd/>
            <a:tailEnd/>
          </a:ln>
        </p:spPr>
        <p:txBody>
          <a:bodyPr/>
          <a:lstStyle/>
          <a:p>
            <a:pPr fontAlgn="auto">
              <a:spcBef>
                <a:spcPts val="0"/>
              </a:spcBef>
              <a:spcAft>
                <a:spcPts val="0"/>
              </a:spcAft>
              <a:defRPr/>
            </a:pPr>
            <a:endParaRPr lang="en-US">
              <a:solidFill>
                <a:srgbClr val="000000"/>
              </a:solidFill>
              <a:latin typeface="Times New Roman"/>
              <a:cs typeface="+mn-cs"/>
            </a:endParaRPr>
          </a:p>
        </p:txBody>
      </p:sp>
      <p:sp>
        <p:nvSpPr>
          <p:cNvPr id="96304" name="Freeform 48"/>
          <p:cNvSpPr>
            <a:spLocks/>
          </p:cNvSpPr>
          <p:nvPr/>
        </p:nvSpPr>
        <p:spPr bwMode="auto">
          <a:xfrm>
            <a:off x="3476625" y="3371850"/>
            <a:ext cx="57150" cy="57150"/>
          </a:xfrm>
          <a:custGeom>
            <a:avLst/>
            <a:gdLst>
              <a:gd name="T0" fmla="*/ 18 w 36"/>
              <a:gd name="T1" fmla="*/ 0 h 36"/>
              <a:gd name="T2" fmla="*/ 36 w 36"/>
              <a:gd name="T3" fmla="*/ 18 h 36"/>
              <a:gd name="T4" fmla="*/ 18 w 36"/>
              <a:gd name="T5" fmla="*/ 36 h 36"/>
              <a:gd name="T6" fmla="*/ 0 w 36"/>
              <a:gd name="T7" fmla="*/ 18 h 36"/>
              <a:gd name="T8" fmla="*/ 18 w 36"/>
              <a:gd name="T9" fmla="*/ 0 h 36"/>
            </a:gdLst>
            <a:ahLst/>
            <a:cxnLst>
              <a:cxn ang="0">
                <a:pos x="T0" y="T1"/>
              </a:cxn>
              <a:cxn ang="0">
                <a:pos x="T2" y="T3"/>
              </a:cxn>
              <a:cxn ang="0">
                <a:pos x="T4" y="T5"/>
              </a:cxn>
              <a:cxn ang="0">
                <a:pos x="T6" y="T7"/>
              </a:cxn>
              <a:cxn ang="0">
                <a:pos x="T8" y="T9"/>
              </a:cxn>
            </a:cxnLst>
            <a:rect l="0" t="0" r="r" b="b"/>
            <a:pathLst>
              <a:path w="36" h="36">
                <a:moveTo>
                  <a:pt x="18" y="0"/>
                </a:moveTo>
                <a:lnTo>
                  <a:pt x="36" y="18"/>
                </a:lnTo>
                <a:lnTo>
                  <a:pt x="18" y="36"/>
                </a:lnTo>
                <a:lnTo>
                  <a:pt x="0" y="18"/>
                </a:lnTo>
                <a:lnTo>
                  <a:pt x="18" y="0"/>
                </a:lnTo>
                <a:close/>
              </a:path>
            </a:pathLst>
          </a:custGeom>
          <a:solidFill>
            <a:srgbClr val="FF0000"/>
          </a:solidFill>
          <a:ln w="9525">
            <a:solidFill>
              <a:srgbClr val="FF0000"/>
            </a:solidFill>
            <a:round/>
            <a:headEnd/>
            <a:tailEnd/>
          </a:ln>
        </p:spPr>
        <p:txBody>
          <a:bodyPr/>
          <a:lstStyle/>
          <a:p>
            <a:pPr fontAlgn="auto">
              <a:spcBef>
                <a:spcPts val="0"/>
              </a:spcBef>
              <a:spcAft>
                <a:spcPts val="0"/>
              </a:spcAft>
              <a:defRPr/>
            </a:pPr>
            <a:endParaRPr lang="en-US">
              <a:solidFill>
                <a:srgbClr val="000000"/>
              </a:solidFill>
              <a:latin typeface="Times New Roman"/>
              <a:cs typeface="+mn-cs"/>
            </a:endParaRPr>
          </a:p>
        </p:txBody>
      </p:sp>
      <p:sp>
        <p:nvSpPr>
          <p:cNvPr id="96305" name="Freeform 49"/>
          <p:cNvSpPr>
            <a:spLocks/>
          </p:cNvSpPr>
          <p:nvPr/>
        </p:nvSpPr>
        <p:spPr bwMode="auto">
          <a:xfrm>
            <a:off x="3724275" y="3371850"/>
            <a:ext cx="57150" cy="57150"/>
          </a:xfrm>
          <a:custGeom>
            <a:avLst/>
            <a:gdLst>
              <a:gd name="T0" fmla="*/ 18 w 36"/>
              <a:gd name="T1" fmla="*/ 0 h 36"/>
              <a:gd name="T2" fmla="*/ 36 w 36"/>
              <a:gd name="T3" fmla="*/ 18 h 36"/>
              <a:gd name="T4" fmla="*/ 18 w 36"/>
              <a:gd name="T5" fmla="*/ 36 h 36"/>
              <a:gd name="T6" fmla="*/ 0 w 36"/>
              <a:gd name="T7" fmla="*/ 18 h 36"/>
              <a:gd name="T8" fmla="*/ 18 w 36"/>
              <a:gd name="T9" fmla="*/ 0 h 36"/>
            </a:gdLst>
            <a:ahLst/>
            <a:cxnLst>
              <a:cxn ang="0">
                <a:pos x="T0" y="T1"/>
              </a:cxn>
              <a:cxn ang="0">
                <a:pos x="T2" y="T3"/>
              </a:cxn>
              <a:cxn ang="0">
                <a:pos x="T4" y="T5"/>
              </a:cxn>
              <a:cxn ang="0">
                <a:pos x="T6" y="T7"/>
              </a:cxn>
              <a:cxn ang="0">
                <a:pos x="T8" y="T9"/>
              </a:cxn>
            </a:cxnLst>
            <a:rect l="0" t="0" r="r" b="b"/>
            <a:pathLst>
              <a:path w="36" h="36">
                <a:moveTo>
                  <a:pt x="18" y="0"/>
                </a:moveTo>
                <a:lnTo>
                  <a:pt x="36" y="18"/>
                </a:lnTo>
                <a:lnTo>
                  <a:pt x="18" y="36"/>
                </a:lnTo>
                <a:lnTo>
                  <a:pt x="0" y="18"/>
                </a:lnTo>
                <a:lnTo>
                  <a:pt x="18" y="0"/>
                </a:lnTo>
                <a:close/>
              </a:path>
            </a:pathLst>
          </a:custGeom>
          <a:solidFill>
            <a:srgbClr val="FF0000"/>
          </a:solidFill>
          <a:ln w="9525">
            <a:solidFill>
              <a:srgbClr val="FF0000"/>
            </a:solidFill>
            <a:round/>
            <a:headEnd/>
            <a:tailEnd/>
          </a:ln>
        </p:spPr>
        <p:txBody>
          <a:bodyPr/>
          <a:lstStyle/>
          <a:p>
            <a:pPr fontAlgn="auto">
              <a:spcBef>
                <a:spcPts val="0"/>
              </a:spcBef>
              <a:spcAft>
                <a:spcPts val="0"/>
              </a:spcAft>
              <a:defRPr/>
            </a:pPr>
            <a:endParaRPr lang="en-US">
              <a:solidFill>
                <a:srgbClr val="000000"/>
              </a:solidFill>
              <a:latin typeface="Times New Roman"/>
              <a:cs typeface="+mn-cs"/>
            </a:endParaRPr>
          </a:p>
        </p:txBody>
      </p:sp>
      <p:sp>
        <p:nvSpPr>
          <p:cNvPr id="96306" name="Freeform 50"/>
          <p:cNvSpPr>
            <a:spLocks/>
          </p:cNvSpPr>
          <p:nvPr/>
        </p:nvSpPr>
        <p:spPr bwMode="auto">
          <a:xfrm>
            <a:off x="3962400" y="3371850"/>
            <a:ext cx="57150" cy="57150"/>
          </a:xfrm>
          <a:custGeom>
            <a:avLst/>
            <a:gdLst>
              <a:gd name="T0" fmla="*/ 18 w 36"/>
              <a:gd name="T1" fmla="*/ 0 h 36"/>
              <a:gd name="T2" fmla="*/ 36 w 36"/>
              <a:gd name="T3" fmla="*/ 18 h 36"/>
              <a:gd name="T4" fmla="*/ 18 w 36"/>
              <a:gd name="T5" fmla="*/ 36 h 36"/>
              <a:gd name="T6" fmla="*/ 0 w 36"/>
              <a:gd name="T7" fmla="*/ 18 h 36"/>
              <a:gd name="T8" fmla="*/ 18 w 36"/>
              <a:gd name="T9" fmla="*/ 0 h 36"/>
            </a:gdLst>
            <a:ahLst/>
            <a:cxnLst>
              <a:cxn ang="0">
                <a:pos x="T0" y="T1"/>
              </a:cxn>
              <a:cxn ang="0">
                <a:pos x="T2" y="T3"/>
              </a:cxn>
              <a:cxn ang="0">
                <a:pos x="T4" y="T5"/>
              </a:cxn>
              <a:cxn ang="0">
                <a:pos x="T6" y="T7"/>
              </a:cxn>
              <a:cxn ang="0">
                <a:pos x="T8" y="T9"/>
              </a:cxn>
            </a:cxnLst>
            <a:rect l="0" t="0" r="r" b="b"/>
            <a:pathLst>
              <a:path w="36" h="36">
                <a:moveTo>
                  <a:pt x="18" y="0"/>
                </a:moveTo>
                <a:lnTo>
                  <a:pt x="36" y="18"/>
                </a:lnTo>
                <a:lnTo>
                  <a:pt x="18" y="36"/>
                </a:lnTo>
                <a:lnTo>
                  <a:pt x="0" y="18"/>
                </a:lnTo>
                <a:lnTo>
                  <a:pt x="18" y="0"/>
                </a:lnTo>
                <a:close/>
              </a:path>
            </a:pathLst>
          </a:custGeom>
          <a:solidFill>
            <a:srgbClr val="FF0000"/>
          </a:solidFill>
          <a:ln w="9525">
            <a:solidFill>
              <a:srgbClr val="FF0000"/>
            </a:solidFill>
            <a:round/>
            <a:headEnd/>
            <a:tailEnd/>
          </a:ln>
        </p:spPr>
        <p:txBody>
          <a:bodyPr/>
          <a:lstStyle/>
          <a:p>
            <a:pPr fontAlgn="auto">
              <a:spcBef>
                <a:spcPts val="0"/>
              </a:spcBef>
              <a:spcAft>
                <a:spcPts val="0"/>
              </a:spcAft>
              <a:defRPr/>
            </a:pPr>
            <a:endParaRPr lang="en-US">
              <a:solidFill>
                <a:srgbClr val="000000"/>
              </a:solidFill>
              <a:latin typeface="Times New Roman"/>
              <a:cs typeface="+mn-cs"/>
            </a:endParaRPr>
          </a:p>
        </p:txBody>
      </p:sp>
      <p:sp>
        <p:nvSpPr>
          <p:cNvPr id="96307" name="Freeform 51"/>
          <p:cNvSpPr>
            <a:spLocks/>
          </p:cNvSpPr>
          <p:nvPr/>
        </p:nvSpPr>
        <p:spPr bwMode="auto">
          <a:xfrm>
            <a:off x="4200525" y="3371850"/>
            <a:ext cx="57150" cy="57150"/>
          </a:xfrm>
          <a:custGeom>
            <a:avLst/>
            <a:gdLst>
              <a:gd name="T0" fmla="*/ 18 w 36"/>
              <a:gd name="T1" fmla="*/ 0 h 36"/>
              <a:gd name="T2" fmla="*/ 36 w 36"/>
              <a:gd name="T3" fmla="*/ 18 h 36"/>
              <a:gd name="T4" fmla="*/ 18 w 36"/>
              <a:gd name="T5" fmla="*/ 36 h 36"/>
              <a:gd name="T6" fmla="*/ 0 w 36"/>
              <a:gd name="T7" fmla="*/ 18 h 36"/>
              <a:gd name="T8" fmla="*/ 18 w 36"/>
              <a:gd name="T9" fmla="*/ 0 h 36"/>
            </a:gdLst>
            <a:ahLst/>
            <a:cxnLst>
              <a:cxn ang="0">
                <a:pos x="T0" y="T1"/>
              </a:cxn>
              <a:cxn ang="0">
                <a:pos x="T2" y="T3"/>
              </a:cxn>
              <a:cxn ang="0">
                <a:pos x="T4" y="T5"/>
              </a:cxn>
              <a:cxn ang="0">
                <a:pos x="T6" y="T7"/>
              </a:cxn>
              <a:cxn ang="0">
                <a:pos x="T8" y="T9"/>
              </a:cxn>
            </a:cxnLst>
            <a:rect l="0" t="0" r="r" b="b"/>
            <a:pathLst>
              <a:path w="36" h="36">
                <a:moveTo>
                  <a:pt x="18" y="0"/>
                </a:moveTo>
                <a:lnTo>
                  <a:pt x="36" y="18"/>
                </a:lnTo>
                <a:lnTo>
                  <a:pt x="18" y="36"/>
                </a:lnTo>
                <a:lnTo>
                  <a:pt x="0" y="18"/>
                </a:lnTo>
                <a:lnTo>
                  <a:pt x="18" y="0"/>
                </a:lnTo>
                <a:close/>
              </a:path>
            </a:pathLst>
          </a:custGeom>
          <a:solidFill>
            <a:srgbClr val="FF0000"/>
          </a:solidFill>
          <a:ln w="9525">
            <a:solidFill>
              <a:srgbClr val="FF0000"/>
            </a:solidFill>
            <a:round/>
            <a:headEnd/>
            <a:tailEnd/>
          </a:ln>
        </p:spPr>
        <p:txBody>
          <a:bodyPr/>
          <a:lstStyle/>
          <a:p>
            <a:pPr fontAlgn="auto">
              <a:spcBef>
                <a:spcPts val="0"/>
              </a:spcBef>
              <a:spcAft>
                <a:spcPts val="0"/>
              </a:spcAft>
              <a:defRPr/>
            </a:pPr>
            <a:endParaRPr lang="en-US">
              <a:solidFill>
                <a:srgbClr val="000000"/>
              </a:solidFill>
              <a:latin typeface="Times New Roman"/>
              <a:cs typeface="+mn-cs"/>
            </a:endParaRPr>
          </a:p>
        </p:txBody>
      </p:sp>
      <p:sp>
        <p:nvSpPr>
          <p:cNvPr id="96318" name="Rectangle 62"/>
          <p:cNvSpPr>
            <a:spLocks noChangeArrowheads="1"/>
          </p:cNvSpPr>
          <p:nvPr/>
        </p:nvSpPr>
        <p:spPr bwMode="auto">
          <a:xfrm rot="16200000">
            <a:off x="2013744" y="2316956"/>
            <a:ext cx="114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b="1">
                <a:solidFill>
                  <a:srgbClr val="000000"/>
                </a:solidFill>
                <a:latin typeface="Times New Roman" pitchFamily="18" charset="0"/>
                <a:cs typeface="+mn-cs"/>
              </a:rPr>
              <a:t>1</a:t>
            </a:r>
            <a:endParaRPr lang="en-US" sz="2400">
              <a:solidFill>
                <a:srgbClr val="000000"/>
              </a:solidFill>
              <a:latin typeface="Times New Roman" pitchFamily="18" charset="0"/>
              <a:cs typeface="+mn-cs"/>
            </a:endParaRPr>
          </a:p>
        </p:txBody>
      </p:sp>
      <p:sp>
        <p:nvSpPr>
          <p:cNvPr id="96319" name="Rectangle 63"/>
          <p:cNvSpPr>
            <a:spLocks noChangeArrowheads="1"/>
          </p:cNvSpPr>
          <p:nvPr/>
        </p:nvSpPr>
        <p:spPr bwMode="auto">
          <a:xfrm rot="16200000">
            <a:off x="2432844" y="2374106"/>
            <a:ext cx="22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b="1">
                <a:solidFill>
                  <a:srgbClr val="000000"/>
                </a:solidFill>
                <a:latin typeface="Times New Roman" pitchFamily="18" charset="0"/>
                <a:cs typeface="+mn-cs"/>
              </a:rPr>
              <a:t>10</a:t>
            </a:r>
            <a:endParaRPr lang="en-US" sz="2400">
              <a:solidFill>
                <a:srgbClr val="000000"/>
              </a:solidFill>
              <a:latin typeface="Times New Roman" pitchFamily="18" charset="0"/>
              <a:cs typeface="+mn-cs"/>
            </a:endParaRPr>
          </a:p>
        </p:txBody>
      </p:sp>
      <p:sp>
        <p:nvSpPr>
          <p:cNvPr id="96320" name="Rectangle 64"/>
          <p:cNvSpPr>
            <a:spLocks noChangeArrowheads="1"/>
          </p:cNvSpPr>
          <p:nvPr/>
        </p:nvSpPr>
        <p:spPr bwMode="auto">
          <a:xfrm rot="16200000">
            <a:off x="2917032" y="2374106"/>
            <a:ext cx="228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b="1">
                <a:solidFill>
                  <a:srgbClr val="000000"/>
                </a:solidFill>
                <a:latin typeface="Times New Roman" pitchFamily="18" charset="0"/>
                <a:cs typeface="+mn-cs"/>
              </a:rPr>
              <a:t>20</a:t>
            </a:r>
            <a:endParaRPr lang="en-US" sz="2400">
              <a:solidFill>
                <a:srgbClr val="000000"/>
              </a:solidFill>
              <a:latin typeface="Times New Roman" pitchFamily="18" charset="0"/>
              <a:cs typeface="+mn-cs"/>
            </a:endParaRPr>
          </a:p>
        </p:txBody>
      </p:sp>
      <p:sp>
        <p:nvSpPr>
          <p:cNvPr id="96321" name="Rectangle 65"/>
          <p:cNvSpPr>
            <a:spLocks noChangeArrowheads="1"/>
          </p:cNvSpPr>
          <p:nvPr/>
        </p:nvSpPr>
        <p:spPr bwMode="auto">
          <a:xfrm rot="16200000">
            <a:off x="3394869" y="2377281"/>
            <a:ext cx="22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b="1">
                <a:solidFill>
                  <a:srgbClr val="000000"/>
                </a:solidFill>
                <a:latin typeface="Times New Roman" pitchFamily="18" charset="0"/>
                <a:cs typeface="+mn-cs"/>
              </a:rPr>
              <a:t>30</a:t>
            </a:r>
            <a:endParaRPr lang="en-US" sz="2400">
              <a:solidFill>
                <a:srgbClr val="000000"/>
              </a:solidFill>
              <a:latin typeface="Times New Roman" pitchFamily="18" charset="0"/>
              <a:cs typeface="+mn-cs"/>
            </a:endParaRPr>
          </a:p>
        </p:txBody>
      </p:sp>
      <p:sp>
        <p:nvSpPr>
          <p:cNvPr id="96322" name="Rectangle 66"/>
          <p:cNvSpPr>
            <a:spLocks noChangeArrowheads="1"/>
          </p:cNvSpPr>
          <p:nvPr/>
        </p:nvSpPr>
        <p:spPr bwMode="auto">
          <a:xfrm rot="16200000">
            <a:off x="3880644" y="2377281"/>
            <a:ext cx="22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b="1">
                <a:solidFill>
                  <a:srgbClr val="000000"/>
                </a:solidFill>
                <a:latin typeface="Times New Roman" pitchFamily="18" charset="0"/>
                <a:cs typeface="+mn-cs"/>
              </a:rPr>
              <a:t>40</a:t>
            </a:r>
            <a:endParaRPr lang="en-US" sz="2400">
              <a:solidFill>
                <a:srgbClr val="000000"/>
              </a:solidFill>
              <a:latin typeface="Times New Roman" pitchFamily="18" charset="0"/>
              <a:cs typeface="+mn-cs"/>
            </a:endParaRPr>
          </a:p>
        </p:txBody>
      </p:sp>
      <p:sp>
        <p:nvSpPr>
          <p:cNvPr id="96323" name="Rectangle 67"/>
          <p:cNvSpPr>
            <a:spLocks noChangeArrowheads="1"/>
          </p:cNvSpPr>
          <p:nvPr/>
        </p:nvSpPr>
        <p:spPr bwMode="auto">
          <a:xfrm>
            <a:off x="2714625" y="5638800"/>
            <a:ext cx="863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b="1">
                <a:solidFill>
                  <a:srgbClr val="000000"/>
                </a:solidFill>
                <a:latin typeface="Times New Roman" pitchFamily="18" charset="0"/>
                <a:cs typeface="+mn-cs"/>
              </a:rPr>
              <a:t>Iteration</a:t>
            </a:r>
            <a:endParaRPr lang="en-US" sz="2400">
              <a:solidFill>
                <a:srgbClr val="000000"/>
              </a:solidFill>
              <a:latin typeface="Times New Roman" pitchFamily="18" charset="0"/>
              <a:cs typeface="+mn-cs"/>
            </a:endParaRPr>
          </a:p>
        </p:txBody>
      </p:sp>
      <p:sp>
        <p:nvSpPr>
          <p:cNvPr id="96326" name="Text Box 70"/>
          <p:cNvSpPr txBox="1">
            <a:spLocks noChangeArrowheads="1"/>
          </p:cNvSpPr>
          <p:nvPr/>
        </p:nvSpPr>
        <p:spPr bwMode="auto">
          <a:xfrm rot="-10800000">
            <a:off x="1200150" y="2422525"/>
            <a:ext cx="458788" cy="291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pPr>
              <a:defRPr/>
            </a:pPr>
            <a:r>
              <a:rPr lang="en-US">
                <a:solidFill>
                  <a:srgbClr val="000000"/>
                </a:solidFill>
                <a:latin typeface="Times New Roman" pitchFamily="18" charset="0"/>
                <a:cs typeface="+mn-cs"/>
              </a:rPr>
              <a:t>Conergence between iterations</a:t>
            </a:r>
          </a:p>
        </p:txBody>
      </p:sp>
    </p:spTree>
    <p:extLst>
      <p:ext uri="{BB962C8B-B14F-4D97-AF65-F5344CB8AC3E}">
        <p14:creationId xmlns:p14="http://schemas.microsoft.com/office/powerpoint/2010/main" val="2222198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457200"/>
            <a:ext cx="7772400" cy="838200"/>
          </a:xfrm>
        </p:spPr>
        <p:txBody>
          <a:bodyPr/>
          <a:lstStyle/>
          <a:p>
            <a:pPr eaLnBrk="1" hangingPunct="1"/>
            <a:r>
              <a:rPr lang="en-US" dirty="0" smtClean="0"/>
              <a:t>Definitions</a:t>
            </a:r>
          </a:p>
        </p:txBody>
      </p:sp>
      <p:sp>
        <p:nvSpPr>
          <p:cNvPr id="48131" name="Rectangle 3"/>
          <p:cNvSpPr>
            <a:spLocks noGrp="1" noChangeArrowheads="1"/>
          </p:cNvSpPr>
          <p:nvPr>
            <p:ph idx="1"/>
          </p:nvPr>
        </p:nvSpPr>
        <p:spPr>
          <a:xfrm>
            <a:off x="685800" y="1371600"/>
            <a:ext cx="8229600" cy="5410200"/>
          </a:xfrm>
        </p:spPr>
        <p:txBody>
          <a:bodyPr/>
          <a:lstStyle/>
          <a:p>
            <a:pPr eaLnBrk="1" hangingPunct="1">
              <a:lnSpc>
                <a:spcPct val="80000"/>
              </a:lnSpc>
              <a:defRPr/>
            </a:pPr>
            <a:r>
              <a:rPr lang="en-US" sz="2400" b="1" dirty="0" smtClean="0"/>
              <a:t>Stochastic process: </a:t>
            </a:r>
            <a:r>
              <a:rPr lang="en-US" sz="2000" dirty="0" smtClean="0"/>
              <a:t>A process of change of one or more random variables {</a:t>
            </a:r>
            <a:r>
              <a:rPr lang="en-US" sz="2000" b="1" dirty="0" smtClean="0"/>
              <a:t>X</a:t>
            </a:r>
            <a:r>
              <a:rPr lang="en-US" sz="2000" i="1" dirty="0" smtClean="0"/>
              <a:t>i</a:t>
            </a:r>
            <a:r>
              <a:rPr lang="en-US" sz="2000" dirty="0" smtClean="0"/>
              <a:t>} over time based on a well-defined set of probabilities</a:t>
            </a:r>
            <a:br>
              <a:rPr lang="en-US" sz="2000" dirty="0" smtClean="0"/>
            </a:br>
            <a:endParaRPr lang="en-US" sz="800" dirty="0" smtClean="0"/>
          </a:p>
          <a:p>
            <a:pPr eaLnBrk="1" hangingPunct="1">
              <a:lnSpc>
                <a:spcPct val="80000"/>
              </a:lnSpc>
              <a:defRPr/>
            </a:pPr>
            <a:r>
              <a:rPr lang="en-US" sz="2400" b="1" dirty="0" smtClean="0"/>
              <a:t>Markov model: </a:t>
            </a:r>
            <a:r>
              <a:rPr lang="en-US" sz="2400" dirty="0"/>
              <a:t>a </a:t>
            </a:r>
            <a:r>
              <a:rPr lang="en-US" sz="2000" dirty="0"/>
              <a:t>Markov model consists of a </a:t>
            </a:r>
            <a:r>
              <a:rPr lang="en-US" sz="2000" dirty="0" smtClean="0"/>
              <a:t>finite list </a:t>
            </a:r>
            <a:r>
              <a:rPr lang="en-US" sz="2000" dirty="0"/>
              <a:t>of the possible states of that system, the possible </a:t>
            </a:r>
            <a:r>
              <a:rPr lang="en-US" sz="2000" dirty="0" smtClean="0"/>
              <a:t>transitions from one state to another, and </a:t>
            </a:r>
            <a:r>
              <a:rPr lang="en-US" sz="2000" dirty="0"/>
              <a:t>the </a:t>
            </a:r>
            <a:r>
              <a:rPr lang="en-US" sz="2000" dirty="0" smtClean="0"/>
              <a:t>rates that govern those </a:t>
            </a:r>
            <a:r>
              <a:rPr lang="en-US" sz="2000" dirty="0"/>
              <a:t>transitions</a:t>
            </a:r>
            <a:r>
              <a:rPr lang="en-US" sz="2000" dirty="0" smtClean="0"/>
              <a:t>. Transitions can depend on the current state and some number of previous states.</a:t>
            </a:r>
            <a:endParaRPr lang="en-US" sz="2000" b="1" dirty="0" smtClean="0"/>
          </a:p>
          <a:p>
            <a:pPr marL="457200" lvl="1" indent="0" eaLnBrk="1" hangingPunct="1">
              <a:lnSpc>
                <a:spcPct val="80000"/>
              </a:lnSpc>
              <a:buFont typeface="Arial" charset="0"/>
              <a:buNone/>
              <a:defRPr/>
            </a:pPr>
            <a:endParaRPr lang="en-US" sz="800" dirty="0" smtClean="0"/>
          </a:p>
          <a:p>
            <a:pPr eaLnBrk="1" hangingPunct="1">
              <a:lnSpc>
                <a:spcPct val="80000"/>
              </a:lnSpc>
              <a:defRPr/>
            </a:pPr>
            <a:r>
              <a:rPr lang="en-US" sz="2400" b="1" dirty="0" smtClean="0"/>
              <a:t>Markov Chain</a:t>
            </a:r>
          </a:p>
          <a:p>
            <a:pPr lvl="1" eaLnBrk="1" hangingPunct="1">
              <a:lnSpc>
                <a:spcPct val="80000"/>
              </a:lnSpc>
              <a:defRPr/>
            </a:pPr>
            <a:r>
              <a:rPr lang="en-US" sz="2000" dirty="0" smtClean="0"/>
              <a:t>Markov model with a finite number of states in which the probability of a next state depends only upon the current state and the immediate  past state</a:t>
            </a:r>
          </a:p>
        </p:txBody>
      </p:sp>
      <p:sp>
        <p:nvSpPr>
          <p:cNvPr id="4" name="TextBox 5"/>
          <p:cNvSpPr txBox="1">
            <a:spLocks noChangeArrowheads="1"/>
          </p:cNvSpPr>
          <p:nvPr/>
        </p:nvSpPr>
        <p:spPr bwMode="auto">
          <a:xfrm>
            <a:off x="2322513" y="4495800"/>
            <a:ext cx="5983287" cy="1200150"/>
          </a:xfrm>
          <a:prstGeom prst="rect">
            <a:avLst/>
          </a:prstGeom>
          <a:solidFill>
            <a:schemeClr val="accent3">
              <a:lumMod val="95000"/>
            </a:schemeClr>
          </a:solidFill>
          <a:ln>
            <a:solidFill>
              <a:schemeClr val="accent2">
                <a:lumMod val="75000"/>
              </a:schemeClr>
            </a:solidFill>
          </a:ln>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en-US" sz="2400" dirty="0" smtClean="0">
                <a:solidFill>
                  <a:srgbClr val="000000"/>
                </a:solidFill>
                <a:latin typeface="Arial" pitchFamily="34" charset="0"/>
              </a:rPr>
              <a:t>      P(w</a:t>
            </a:r>
            <a:r>
              <a:rPr lang="en-US" sz="2400" baseline="-25000" dirty="0" smtClean="0">
                <a:solidFill>
                  <a:srgbClr val="000000"/>
                </a:solidFill>
                <a:latin typeface="Arial" pitchFamily="34" charset="0"/>
              </a:rPr>
              <a:t>1</a:t>
            </a:r>
            <a:r>
              <a:rPr lang="en-US" sz="2400" dirty="0" smtClean="0">
                <a:solidFill>
                  <a:srgbClr val="000000"/>
                </a:solidFill>
                <a:latin typeface="Arial" pitchFamily="34" charset="0"/>
              </a:rPr>
              <a:t>, …, </a:t>
            </a:r>
            <a:r>
              <a:rPr lang="en-US" sz="2400" dirty="0" err="1" smtClean="0">
                <a:solidFill>
                  <a:srgbClr val="000000"/>
                </a:solidFill>
                <a:latin typeface="Arial" pitchFamily="34" charset="0"/>
              </a:rPr>
              <a:t>w</a:t>
            </a:r>
            <a:r>
              <a:rPr lang="en-US" sz="2400" baseline="-25000" dirty="0" err="1" smtClean="0">
                <a:solidFill>
                  <a:srgbClr val="000000"/>
                </a:solidFill>
                <a:latin typeface="Arial" pitchFamily="34" charset="0"/>
              </a:rPr>
              <a:t>n</a:t>
            </a:r>
            <a:r>
              <a:rPr lang="en-US" sz="2400" dirty="0" smtClean="0">
                <a:solidFill>
                  <a:srgbClr val="000000"/>
                </a:solidFill>
                <a:latin typeface="Arial" pitchFamily="34" charset="0"/>
              </a:rPr>
              <a:t>) ≈ ∏</a:t>
            </a:r>
            <a:r>
              <a:rPr lang="en-US" sz="2400" baseline="-25000" dirty="0" err="1" smtClean="0">
                <a:solidFill>
                  <a:srgbClr val="000000"/>
                </a:solidFill>
                <a:latin typeface="Arial" pitchFamily="34" charset="0"/>
              </a:rPr>
              <a:t>i</a:t>
            </a:r>
            <a:r>
              <a:rPr lang="en-US" sz="2400" baseline="-25000" dirty="0" smtClean="0">
                <a:solidFill>
                  <a:srgbClr val="000000"/>
                </a:solidFill>
                <a:latin typeface="Arial" pitchFamily="34" charset="0"/>
              </a:rPr>
              <a:t>=2,n</a:t>
            </a:r>
            <a:r>
              <a:rPr lang="en-US" sz="2400" dirty="0" smtClean="0">
                <a:solidFill>
                  <a:srgbClr val="000000"/>
                </a:solidFill>
                <a:latin typeface="Arial" pitchFamily="34" charset="0"/>
              </a:rPr>
              <a:t> P(</a:t>
            </a:r>
            <a:r>
              <a:rPr lang="en-US" sz="2400" dirty="0" err="1" smtClean="0">
                <a:solidFill>
                  <a:srgbClr val="000000"/>
                </a:solidFill>
                <a:latin typeface="Arial" pitchFamily="34" charset="0"/>
              </a:rPr>
              <a:t>w</a:t>
            </a:r>
            <a:r>
              <a:rPr lang="en-US" sz="2400" baseline="-25000" dirty="0" err="1" smtClean="0">
                <a:solidFill>
                  <a:srgbClr val="000000"/>
                </a:solidFill>
                <a:latin typeface="Arial" pitchFamily="34" charset="0"/>
              </a:rPr>
              <a:t>i</a:t>
            </a:r>
            <a:r>
              <a:rPr lang="en-US" sz="2400" dirty="0" smtClean="0">
                <a:solidFill>
                  <a:srgbClr val="000000"/>
                </a:solidFill>
                <a:latin typeface="Arial" pitchFamily="34" charset="0"/>
              </a:rPr>
              <a:t> | w</a:t>
            </a:r>
            <a:r>
              <a:rPr lang="en-US" sz="2400" baseline="-25000" dirty="0" smtClean="0">
                <a:solidFill>
                  <a:srgbClr val="000000"/>
                </a:solidFill>
                <a:latin typeface="Arial" pitchFamily="34" charset="0"/>
              </a:rPr>
              <a:t>i-1</a:t>
            </a:r>
            <a:r>
              <a:rPr lang="en-US" sz="2400" dirty="0" smtClean="0">
                <a:solidFill>
                  <a:srgbClr val="000000"/>
                </a:solidFill>
                <a:latin typeface="Arial" pitchFamily="34" charset="0"/>
              </a:rPr>
              <a:t>) </a:t>
            </a:r>
            <a:br>
              <a:rPr lang="en-US" sz="2400" dirty="0" smtClean="0">
                <a:solidFill>
                  <a:srgbClr val="000000"/>
                </a:solidFill>
                <a:latin typeface="Arial" pitchFamily="34" charset="0"/>
              </a:rPr>
            </a:br>
            <a:r>
              <a:rPr lang="en-US" sz="2400" dirty="0" smtClean="0">
                <a:solidFill>
                  <a:srgbClr val="000000"/>
                </a:solidFill>
                <a:latin typeface="Arial" pitchFamily="34" charset="0"/>
              </a:rPr>
              <a:t>not P(w</a:t>
            </a:r>
            <a:r>
              <a:rPr lang="en-US" sz="2400" baseline="-25000" dirty="0" smtClean="0">
                <a:solidFill>
                  <a:srgbClr val="000000"/>
                </a:solidFill>
                <a:latin typeface="Arial" pitchFamily="34" charset="0"/>
              </a:rPr>
              <a:t>1</a:t>
            </a:r>
            <a:r>
              <a:rPr lang="en-US" sz="2400" dirty="0" smtClean="0">
                <a:solidFill>
                  <a:srgbClr val="000000"/>
                </a:solidFill>
                <a:latin typeface="Arial" pitchFamily="34" charset="0"/>
              </a:rPr>
              <a:t>, …, </a:t>
            </a:r>
            <a:r>
              <a:rPr lang="en-US" sz="2400" dirty="0" err="1" smtClean="0">
                <a:solidFill>
                  <a:srgbClr val="000000"/>
                </a:solidFill>
                <a:latin typeface="Arial" pitchFamily="34" charset="0"/>
              </a:rPr>
              <a:t>w</a:t>
            </a:r>
            <a:r>
              <a:rPr lang="en-US" sz="2400" baseline="-25000" dirty="0" err="1" smtClean="0">
                <a:solidFill>
                  <a:srgbClr val="000000"/>
                </a:solidFill>
                <a:latin typeface="Arial" pitchFamily="34" charset="0"/>
              </a:rPr>
              <a:t>n</a:t>
            </a:r>
            <a:r>
              <a:rPr lang="en-US" sz="2400" dirty="0" smtClean="0">
                <a:solidFill>
                  <a:srgbClr val="000000"/>
                </a:solidFill>
                <a:latin typeface="Arial" pitchFamily="34" charset="0"/>
              </a:rPr>
              <a:t>) = ∏</a:t>
            </a:r>
            <a:r>
              <a:rPr lang="en-US" sz="2400" baseline="-25000" dirty="0" err="1" smtClean="0">
                <a:solidFill>
                  <a:srgbClr val="000000"/>
                </a:solidFill>
                <a:latin typeface="Arial" pitchFamily="34" charset="0"/>
              </a:rPr>
              <a:t>i</a:t>
            </a:r>
            <a:r>
              <a:rPr lang="en-US" sz="2400" baseline="-25000" dirty="0" smtClean="0">
                <a:solidFill>
                  <a:srgbClr val="000000"/>
                </a:solidFill>
                <a:latin typeface="Arial" pitchFamily="34" charset="0"/>
              </a:rPr>
              <a:t>=2,n</a:t>
            </a:r>
            <a:r>
              <a:rPr lang="en-US" sz="2400" dirty="0" smtClean="0">
                <a:solidFill>
                  <a:srgbClr val="000000"/>
                </a:solidFill>
                <a:latin typeface="Arial" pitchFamily="34" charset="0"/>
              </a:rPr>
              <a:t> P(</a:t>
            </a:r>
            <a:r>
              <a:rPr lang="en-US" sz="2400" dirty="0" err="1" smtClean="0">
                <a:solidFill>
                  <a:srgbClr val="000000"/>
                </a:solidFill>
                <a:latin typeface="Arial" pitchFamily="34" charset="0"/>
              </a:rPr>
              <a:t>w</a:t>
            </a:r>
            <a:r>
              <a:rPr lang="en-US" sz="2400" baseline="-25000" dirty="0" err="1" smtClean="0">
                <a:solidFill>
                  <a:srgbClr val="000000"/>
                </a:solidFill>
                <a:latin typeface="Arial" pitchFamily="34" charset="0"/>
              </a:rPr>
              <a:t>i</a:t>
            </a:r>
            <a:r>
              <a:rPr lang="en-US" sz="2400" dirty="0" smtClean="0">
                <a:solidFill>
                  <a:srgbClr val="000000"/>
                </a:solidFill>
                <a:latin typeface="Arial" pitchFamily="34" charset="0"/>
              </a:rPr>
              <a:t> | w</a:t>
            </a:r>
            <a:r>
              <a:rPr lang="en-US" sz="2400" baseline="-25000" dirty="0" smtClean="0">
                <a:solidFill>
                  <a:srgbClr val="000000"/>
                </a:solidFill>
                <a:latin typeface="Arial" pitchFamily="34" charset="0"/>
              </a:rPr>
              <a:t>1</a:t>
            </a:r>
            <a:r>
              <a:rPr lang="en-US" sz="2400" dirty="0" smtClean="0">
                <a:solidFill>
                  <a:srgbClr val="000000"/>
                </a:solidFill>
                <a:latin typeface="Arial" pitchFamily="34" charset="0"/>
              </a:rPr>
              <a:t>, …, w</a:t>
            </a:r>
            <a:r>
              <a:rPr lang="en-US" sz="2400" baseline="-25000" dirty="0" smtClean="0">
                <a:solidFill>
                  <a:srgbClr val="000000"/>
                </a:solidFill>
                <a:latin typeface="Arial" pitchFamily="34" charset="0"/>
              </a:rPr>
              <a:t>i-1</a:t>
            </a:r>
            <a:r>
              <a:rPr lang="en-US" sz="2400" dirty="0" smtClean="0">
                <a:solidFill>
                  <a:srgbClr val="000000"/>
                </a:solidFill>
                <a:latin typeface="Arial" pitchFamily="34" charset="0"/>
              </a:rPr>
              <a:t>)</a:t>
            </a:r>
          </a:p>
          <a:p>
            <a:pPr algn="ctr" eaLnBrk="1" hangingPunct="1">
              <a:defRPr/>
            </a:pPr>
            <a:r>
              <a:rPr lang="en-US" sz="2400" b="1" dirty="0" smtClean="0">
                <a:solidFill>
                  <a:schemeClr val="accent2">
                    <a:lumMod val="60000"/>
                    <a:lumOff val="40000"/>
                  </a:schemeClr>
                </a:solidFill>
                <a:latin typeface="Arial" pitchFamily="34" charset="0"/>
              </a:rPr>
              <a:t>Markov Assumption </a:t>
            </a:r>
          </a:p>
        </p:txBody>
      </p:sp>
      <p:sp>
        <p:nvSpPr>
          <p:cNvPr id="5" name="Text Box 6"/>
          <p:cNvSpPr txBox="1">
            <a:spLocks noChangeArrowheads="1"/>
          </p:cNvSpPr>
          <p:nvPr/>
        </p:nvSpPr>
        <p:spPr bwMode="auto">
          <a:xfrm>
            <a:off x="457200" y="5791200"/>
            <a:ext cx="8420100" cy="892175"/>
          </a:xfrm>
          <a:prstGeom prst="rect">
            <a:avLst/>
          </a:prstGeom>
          <a:solidFill>
            <a:schemeClr val="accent2"/>
          </a:solid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2800" b="1" dirty="0">
                <a:solidFill>
                  <a:srgbClr val="000000"/>
                </a:solidFill>
              </a:rPr>
              <a:t>Demonstration of a Stochastic Process</a:t>
            </a:r>
          </a:p>
          <a:p>
            <a:pPr algn="ctr" eaLnBrk="1" hangingPunct="1"/>
            <a:r>
              <a:rPr lang="en-US" sz="2400" dirty="0">
                <a:solidFill>
                  <a:schemeClr val="accent6">
                    <a:lumMod val="50000"/>
                  </a:schemeClr>
                </a:solidFill>
                <a:hlinkClick r:id="rId2"/>
              </a:rPr>
              <a:t>http://cs.sou.edu/~harveyd/classes/cs415/docs/unm/movie.html</a:t>
            </a:r>
            <a:r>
              <a:rPr lang="en-US" sz="2400" dirty="0">
                <a:solidFill>
                  <a:schemeClr val="accent6">
                    <a:lumMod val="50000"/>
                  </a:schemeClr>
                </a:solidFill>
              </a:rPr>
              <a:t> </a:t>
            </a:r>
          </a:p>
        </p:txBody>
      </p:sp>
    </p:spTree>
    <p:extLst>
      <p:ext uri="{BB962C8B-B14F-4D97-AF65-F5344CB8AC3E}">
        <p14:creationId xmlns:p14="http://schemas.microsoft.com/office/powerpoint/2010/main" val="31887537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6" name="Picture 4" descr="SpeechRecognitionScheme"/>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46743"/>
            <a:ext cx="8835090" cy="535885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05474" name="Rectangle 2"/>
          <p:cNvSpPr>
            <a:spLocks noGrp="1" noChangeArrowheads="1"/>
          </p:cNvSpPr>
          <p:nvPr>
            <p:ph type="title"/>
          </p:nvPr>
        </p:nvSpPr>
        <p:spPr>
          <a:xfrm>
            <a:off x="685800" y="533400"/>
            <a:ext cx="7772400" cy="838200"/>
          </a:xfrm>
        </p:spPr>
        <p:txBody>
          <a:bodyPr/>
          <a:lstStyle/>
          <a:p>
            <a:r>
              <a:rPr lang="en-US" altLang="en-US" dirty="0"/>
              <a:t>ASR Architecture</a:t>
            </a:r>
          </a:p>
        </p:txBody>
      </p:sp>
      <p:sp>
        <p:nvSpPr>
          <p:cNvPr id="105475" name="Rectangle 3"/>
          <p:cNvSpPr>
            <a:spLocks noGrp="1" noChangeArrowheads="1"/>
          </p:cNvSpPr>
          <p:nvPr>
            <p:ph idx="1"/>
          </p:nvPr>
        </p:nvSpPr>
        <p:spPr/>
        <p:txBody>
          <a:bodyPr/>
          <a:lstStyle/>
          <a:p>
            <a:endParaRPr lang="en-US" altLang="en-US" dirty="0"/>
          </a:p>
        </p:txBody>
      </p:sp>
      <p:sp>
        <p:nvSpPr>
          <p:cNvPr id="13" name="Footer Placeholder 12"/>
          <p:cNvSpPr>
            <a:spLocks noGrp="1"/>
          </p:cNvSpPr>
          <p:nvPr>
            <p:ph type="ftr" sz="quarter" idx="11"/>
          </p:nvPr>
        </p:nvSpPr>
        <p:spPr>
          <a:xfrm>
            <a:off x="228600" y="6416675"/>
            <a:ext cx="2895600" cy="288925"/>
          </a:xfrm>
        </p:spPr>
        <p:txBody>
          <a:bodyPr/>
          <a:lstStyle/>
          <a:p>
            <a:pPr algn="l"/>
            <a:r>
              <a:rPr lang="en-US" altLang="en-US" dirty="0">
                <a:solidFill>
                  <a:schemeClr val="accent6">
                    <a:lumMod val="50000"/>
                  </a:schemeClr>
                </a:solidFill>
              </a:rPr>
              <a:t>LML Speech Recognition 2008</a:t>
            </a:r>
          </a:p>
        </p:txBody>
      </p:sp>
      <p:sp>
        <p:nvSpPr>
          <p:cNvPr id="14" name="Slide Number Placeholder 13"/>
          <p:cNvSpPr>
            <a:spLocks noGrp="1"/>
          </p:cNvSpPr>
          <p:nvPr>
            <p:ph type="sldNum" sz="quarter" idx="12"/>
          </p:nvPr>
        </p:nvSpPr>
        <p:spPr/>
        <p:txBody>
          <a:bodyPr/>
          <a:lstStyle/>
          <a:p>
            <a:fld id="{A9E8C10E-5149-4088-8B1C-DB29F6F17D2C}" type="slidenum">
              <a:rPr lang="en-US" altLang="en-US"/>
              <a:pPr/>
              <a:t>40</a:t>
            </a:fld>
            <a:endParaRPr lang="en-US" altLang="en-US"/>
          </a:p>
        </p:txBody>
      </p:sp>
      <p:sp>
        <p:nvSpPr>
          <p:cNvPr id="105483" name="Text Box 11"/>
          <p:cNvSpPr txBox="1">
            <a:spLocks noChangeArrowheads="1"/>
          </p:cNvSpPr>
          <p:nvPr/>
        </p:nvSpPr>
        <p:spPr bwMode="auto">
          <a:xfrm>
            <a:off x="4933950" y="4102100"/>
            <a:ext cx="2728913" cy="317500"/>
          </a:xfrm>
          <a:prstGeom prst="rect">
            <a:avLst/>
          </a:prstGeom>
          <a:noFill/>
          <a:ln w="12700">
            <a:solidFill>
              <a:srgbClr val="0000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400" b="1" dirty="0">
                <a:solidFill>
                  <a:srgbClr val="CC0000"/>
                </a:solidFill>
                <a:latin typeface="Times New Roman" pitchFamily="18" charset="0"/>
              </a:rPr>
              <a:t>HMM Initialisation and Training</a:t>
            </a:r>
            <a:endParaRPr lang="en-GB" altLang="en-US" sz="1600" dirty="0">
              <a:solidFill>
                <a:srgbClr val="CC0000"/>
              </a:solidFill>
              <a:latin typeface="Times New Roman" pitchFamily="18" charset="0"/>
            </a:endParaRPr>
          </a:p>
        </p:txBody>
      </p:sp>
    </p:spTree>
    <p:extLst>
      <p:ext uri="{BB962C8B-B14F-4D97-AF65-F5344CB8AC3E}">
        <p14:creationId xmlns:p14="http://schemas.microsoft.com/office/powerpoint/2010/main" val="12174213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533400"/>
            <a:ext cx="7772400" cy="685800"/>
          </a:xfrm>
        </p:spPr>
        <p:txBody>
          <a:bodyPr>
            <a:normAutofit/>
          </a:bodyPr>
          <a:lstStyle/>
          <a:p>
            <a:pPr eaLnBrk="1" hangingPunct="1"/>
            <a:r>
              <a:rPr lang="en-US" sz="3200" dirty="0" smtClean="0"/>
              <a:t>HMM in Computational Linguistics</a:t>
            </a:r>
          </a:p>
        </p:txBody>
      </p:sp>
      <p:sp>
        <p:nvSpPr>
          <p:cNvPr id="25603" name="Rectangle 3"/>
          <p:cNvSpPr>
            <a:spLocks noGrp="1" noChangeArrowheads="1"/>
          </p:cNvSpPr>
          <p:nvPr>
            <p:ph idx="1"/>
          </p:nvPr>
        </p:nvSpPr>
        <p:spPr>
          <a:xfrm>
            <a:off x="152400" y="1447800"/>
            <a:ext cx="8686800" cy="4800600"/>
          </a:xfrm>
        </p:spPr>
        <p:txBody>
          <a:bodyPr/>
          <a:lstStyle/>
          <a:p>
            <a:pPr lvl="1" eaLnBrk="1" hangingPunct="1">
              <a:lnSpc>
                <a:spcPct val="80000"/>
              </a:lnSpc>
            </a:pPr>
            <a:r>
              <a:rPr lang="en-US" sz="2400" b="1" i="1" dirty="0" smtClean="0"/>
              <a:t>Speech Recognition</a:t>
            </a:r>
            <a:r>
              <a:rPr lang="en-US" sz="2400" dirty="0" smtClean="0"/>
              <a:t>: </a:t>
            </a:r>
          </a:p>
          <a:p>
            <a:pPr lvl="2" eaLnBrk="1" hangingPunct="1">
              <a:lnSpc>
                <a:spcPct val="80000"/>
              </a:lnSpc>
            </a:pPr>
            <a:r>
              <a:rPr lang="en-US" sz="2000" dirty="0" smtClean="0"/>
              <a:t>What words generated the observed acoustic signal?</a:t>
            </a:r>
          </a:p>
          <a:p>
            <a:pPr lvl="2" eaLnBrk="1" hangingPunct="1">
              <a:lnSpc>
                <a:spcPct val="80000"/>
              </a:lnSpc>
            </a:pPr>
            <a:r>
              <a:rPr lang="en-US" sz="2000" dirty="0" smtClean="0"/>
              <a:t>Where are the word/phoneme/syllable boundaries in an acoustic signal?</a:t>
            </a:r>
            <a:br>
              <a:rPr lang="en-US" sz="2000" dirty="0" smtClean="0"/>
            </a:br>
            <a:endParaRPr lang="en-US" sz="2000" dirty="0" smtClean="0"/>
          </a:p>
          <a:p>
            <a:pPr lvl="1" eaLnBrk="1" hangingPunct="1">
              <a:lnSpc>
                <a:spcPct val="80000"/>
              </a:lnSpc>
            </a:pPr>
            <a:r>
              <a:rPr lang="en-US" sz="2400" b="1" i="1" dirty="0" smtClean="0"/>
              <a:t>Handwriting Recognition</a:t>
            </a:r>
            <a:r>
              <a:rPr lang="en-US" sz="2400" dirty="0" smtClean="0"/>
              <a:t>: Which words generated the observed image?</a:t>
            </a:r>
            <a:br>
              <a:rPr lang="en-US" sz="2400" dirty="0" smtClean="0"/>
            </a:br>
            <a:endParaRPr lang="en-US" sz="2400" dirty="0" smtClean="0"/>
          </a:p>
          <a:p>
            <a:pPr lvl="1" eaLnBrk="1" hangingPunct="1">
              <a:lnSpc>
                <a:spcPct val="80000"/>
              </a:lnSpc>
            </a:pPr>
            <a:r>
              <a:rPr lang="en-US" sz="2400" b="1" i="1" dirty="0" smtClean="0"/>
              <a:t>Morphology</a:t>
            </a:r>
            <a:r>
              <a:rPr lang="en-US" sz="2400" dirty="0" smtClean="0"/>
              <a:t>: </a:t>
            </a:r>
          </a:p>
          <a:p>
            <a:pPr lvl="2" eaLnBrk="1" hangingPunct="1">
              <a:lnSpc>
                <a:spcPct val="80000"/>
              </a:lnSpc>
            </a:pPr>
            <a:r>
              <a:rPr lang="en-US" sz="2000" dirty="0" smtClean="0"/>
              <a:t>Which parts of speech correspond to the observed words?</a:t>
            </a:r>
          </a:p>
          <a:p>
            <a:pPr lvl="2" eaLnBrk="1" hangingPunct="1">
              <a:lnSpc>
                <a:spcPct val="80000"/>
              </a:lnSpc>
            </a:pPr>
            <a:r>
              <a:rPr lang="en-US" sz="2000" dirty="0" smtClean="0"/>
              <a:t>Where are the word boundaries in the acoustic signal?</a:t>
            </a:r>
          </a:p>
          <a:p>
            <a:pPr lvl="2" eaLnBrk="1" hangingPunct="1">
              <a:lnSpc>
                <a:spcPct val="80000"/>
              </a:lnSpc>
              <a:spcAft>
                <a:spcPts val="1200"/>
              </a:spcAft>
            </a:pPr>
            <a:r>
              <a:rPr lang="en-US" sz="2000" dirty="0" smtClean="0"/>
              <a:t>Which morphological word variants match the acoustic signal?</a:t>
            </a:r>
          </a:p>
          <a:p>
            <a:pPr lvl="1" eaLnBrk="1" hangingPunct="1">
              <a:lnSpc>
                <a:spcPct val="80000"/>
              </a:lnSpc>
            </a:pPr>
            <a:r>
              <a:rPr lang="en-US" sz="2400" b="1" i="1" dirty="0" smtClean="0"/>
              <a:t>Translation</a:t>
            </a:r>
            <a:r>
              <a:rPr lang="en-US" sz="2400" dirty="0" smtClean="0"/>
              <a:t>: Which target language words correspond to foreign words?</a:t>
            </a:r>
          </a:p>
        </p:txBody>
      </p:sp>
    </p:spTree>
    <p:extLst>
      <p:ext uri="{BB962C8B-B14F-4D97-AF65-F5344CB8AC3E}">
        <p14:creationId xmlns:p14="http://schemas.microsoft.com/office/powerpoint/2010/main" val="38891015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503237"/>
            <a:ext cx="8229600" cy="792163"/>
          </a:xfrm>
        </p:spPr>
        <p:txBody>
          <a:bodyPr/>
          <a:lstStyle/>
          <a:p>
            <a:pPr eaLnBrk="1" hangingPunct="1"/>
            <a:r>
              <a:rPr lang="en-US" dirty="0" smtClean="0"/>
              <a:t>Bayes' Rule</a:t>
            </a:r>
          </a:p>
        </p:txBody>
      </p:sp>
      <p:sp>
        <p:nvSpPr>
          <p:cNvPr id="63491" name="Rectangle 3"/>
          <p:cNvSpPr>
            <a:spLocks noGrp="1" noChangeArrowheads="1"/>
          </p:cNvSpPr>
          <p:nvPr>
            <p:ph idx="1"/>
          </p:nvPr>
        </p:nvSpPr>
        <p:spPr>
          <a:xfrm>
            <a:off x="228600" y="1493837"/>
            <a:ext cx="4343400" cy="4525963"/>
          </a:xfrm>
        </p:spPr>
        <p:txBody>
          <a:bodyPr/>
          <a:lstStyle/>
          <a:p>
            <a:pPr eaLnBrk="1" hangingPunct="1"/>
            <a:r>
              <a:rPr lang="en-US" sz="2800" dirty="0" smtClean="0"/>
              <a:t>P(A | B) = P(B | A)*P(A)</a:t>
            </a:r>
            <a:br>
              <a:rPr lang="en-US" sz="2800" dirty="0" smtClean="0"/>
            </a:br>
            <a:r>
              <a:rPr lang="en-US" sz="1000" dirty="0" smtClean="0"/>
              <a:t/>
            </a:r>
            <a:br>
              <a:rPr lang="en-US" sz="1000" dirty="0" smtClean="0"/>
            </a:br>
            <a:r>
              <a:rPr lang="en-US" sz="2800" dirty="0" smtClean="0"/>
              <a:t>                           P(B)</a:t>
            </a:r>
            <a:br>
              <a:rPr lang="en-US" sz="2800" dirty="0" smtClean="0"/>
            </a:br>
            <a:endParaRPr lang="en-US" sz="800" dirty="0" smtClean="0"/>
          </a:p>
          <a:p>
            <a:pPr eaLnBrk="1" hangingPunct="1"/>
            <a:r>
              <a:rPr lang="en-US" sz="2800" dirty="0" smtClean="0"/>
              <a:t>P(B) =</a:t>
            </a:r>
            <a:br>
              <a:rPr lang="en-US" sz="2800" dirty="0" smtClean="0"/>
            </a:br>
            <a:r>
              <a:rPr lang="en-US" sz="2800" dirty="0" smtClean="0"/>
              <a:t>   </a:t>
            </a:r>
            <a:r>
              <a:rPr lang="en-US" sz="2800" dirty="0" smtClean="0">
                <a:cs typeface="Arial" charset="0"/>
              </a:rPr>
              <a:t>∑</a:t>
            </a:r>
            <a:r>
              <a:rPr lang="en-US" sz="2800" baseline="-25000" dirty="0" smtClean="0">
                <a:cs typeface="Arial" charset="0"/>
              </a:rPr>
              <a:t>k=1,n </a:t>
            </a:r>
            <a:r>
              <a:rPr lang="en-US" sz="2800" dirty="0" smtClean="0">
                <a:cs typeface="Arial" charset="0"/>
              </a:rPr>
              <a:t>P(B | </a:t>
            </a:r>
            <a:r>
              <a:rPr lang="en-US" sz="2800" dirty="0" err="1" smtClean="0">
                <a:cs typeface="Arial" charset="0"/>
              </a:rPr>
              <a:t>A</a:t>
            </a:r>
            <a:r>
              <a:rPr lang="en-US" sz="2800" baseline="-25000" dirty="0" err="1" smtClean="0">
                <a:cs typeface="Arial" charset="0"/>
              </a:rPr>
              <a:t>k</a:t>
            </a:r>
            <a:r>
              <a:rPr lang="en-US" sz="2800" dirty="0" smtClean="0">
                <a:cs typeface="Arial" charset="0"/>
              </a:rPr>
              <a:t>) * P(</a:t>
            </a:r>
            <a:r>
              <a:rPr lang="en-US" sz="2800" dirty="0" err="1" smtClean="0">
                <a:cs typeface="Arial" charset="0"/>
              </a:rPr>
              <a:t>A</a:t>
            </a:r>
            <a:r>
              <a:rPr lang="en-US" sz="2800" baseline="-25000" dirty="0" err="1" smtClean="0">
                <a:cs typeface="Arial" charset="0"/>
              </a:rPr>
              <a:t>k</a:t>
            </a:r>
            <a:r>
              <a:rPr lang="en-US" sz="2800" dirty="0" smtClean="0">
                <a:cs typeface="Arial" charset="0"/>
              </a:rPr>
              <a:t>)</a:t>
            </a:r>
            <a:br>
              <a:rPr lang="en-US" sz="2800" dirty="0" smtClean="0">
                <a:cs typeface="Arial" charset="0"/>
              </a:rPr>
            </a:br>
            <a:endParaRPr lang="en-US" sz="1000" dirty="0" smtClean="0">
              <a:cs typeface="Arial" charset="0"/>
            </a:endParaRPr>
          </a:p>
          <a:p>
            <a:pPr eaLnBrk="1" hangingPunct="1"/>
            <a:r>
              <a:rPr lang="en-US" sz="2800" dirty="0" smtClean="0">
                <a:cs typeface="Arial" charset="0"/>
              </a:rPr>
              <a:t>P(A</a:t>
            </a:r>
            <a:r>
              <a:rPr lang="en-US" sz="2800" baseline="-25000" dirty="0" smtClean="0">
                <a:cs typeface="Arial" charset="0"/>
              </a:rPr>
              <a:t>i</a:t>
            </a:r>
            <a:r>
              <a:rPr lang="en-US" sz="2800" dirty="0" smtClean="0">
                <a:cs typeface="Arial" charset="0"/>
              </a:rPr>
              <a:t> | B) = </a:t>
            </a:r>
            <a:br>
              <a:rPr lang="en-US" sz="2800" dirty="0" smtClean="0">
                <a:cs typeface="Arial" charset="0"/>
              </a:rPr>
            </a:br>
            <a:r>
              <a:rPr lang="en-US" sz="2800" dirty="0" smtClean="0">
                <a:cs typeface="Arial" charset="0"/>
              </a:rPr>
              <a:t>         P(</a:t>
            </a:r>
            <a:r>
              <a:rPr lang="en-US" sz="2800" dirty="0" err="1" smtClean="0">
                <a:cs typeface="Arial" charset="0"/>
              </a:rPr>
              <a:t>B|A</a:t>
            </a:r>
            <a:r>
              <a:rPr lang="en-US" sz="2800" baseline="-25000" dirty="0" err="1" smtClean="0">
                <a:cs typeface="Arial" charset="0"/>
              </a:rPr>
              <a:t>i</a:t>
            </a:r>
            <a:r>
              <a:rPr lang="en-US" sz="2800" dirty="0" smtClean="0">
                <a:cs typeface="Arial" charset="0"/>
              </a:rPr>
              <a:t>)P(A</a:t>
            </a:r>
            <a:r>
              <a:rPr lang="en-US" sz="2800" baseline="-25000" dirty="0" smtClean="0">
                <a:cs typeface="Arial" charset="0"/>
              </a:rPr>
              <a:t>i</a:t>
            </a:r>
            <a:r>
              <a:rPr lang="en-US" sz="2800" dirty="0" smtClean="0">
                <a:cs typeface="Arial" charset="0"/>
              </a:rPr>
              <a:t>)</a:t>
            </a:r>
            <a:br>
              <a:rPr lang="en-US" sz="2800" dirty="0" smtClean="0">
                <a:cs typeface="Arial" charset="0"/>
              </a:rPr>
            </a:br>
            <a:r>
              <a:rPr lang="en-US" sz="1000" dirty="0" smtClean="0">
                <a:cs typeface="Arial" charset="0"/>
              </a:rPr>
              <a:t/>
            </a:r>
            <a:br>
              <a:rPr lang="en-US" sz="1000" dirty="0" smtClean="0">
                <a:cs typeface="Arial" charset="0"/>
              </a:rPr>
            </a:br>
            <a:r>
              <a:rPr lang="en-US" sz="2800" dirty="0" smtClean="0">
                <a:cs typeface="Arial" charset="0"/>
              </a:rPr>
              <a:t> ∑</a:t>
            </a:r>
            <a:r>
              <a:rPr lang="en-US" sz="2800" baseline="-25000" dirty="0" smtClean="0">
                <a:cs typeface="Arial" charset="0"/>
              </a:rPr>
              <a:t>k=1,n </a:t>
            </a:r>
            <a:r>
              <a:rPr lang="en-US" sz="2800" dirty="0" smtClean="0">
                <a:cs typeface="Arial" charset="0"/>
              </a:rPr>
              <a:t>P(B | </a:t>
            </a:r>
            <a:r>
              <a:rPr lang="en-US" sz="2800" dirty="0" err="1" smtClean="0">
                <a:cs typeface="Arial" charset="0"/>
              </a:rPr>
              <a:t>A</a:t>
            </a:r>
            <a:r>
              <a:rPr lang="en-US" sz="2800" baseline="-25000" dirty="0" err="1" smtClean="0">
                <a:cs typeface="Arial" charset="0"/>
              </a:rPr>
              <a:t>k</a:t>
            </a:r>
            <a:r>
              <a:rPr lang="en-US" sz="2800" dirty="0" smtClean="0">
                <a:cs typeface="Arial" charset="0"/>
              </a:rPr>
              <a:t>) * P(</a:t>
            </a:r>
            <a:r>
              <a:rPr lang="en-US" sz="2800" dirty="0" err="1" smtClean="0">
                <a:cs typeface="Arial" charset="0"/>
              </a:rPr>
              <a:t>A</a:t>
            </a:r>
            <a:r>
              <a:rPr lang="en-US" sz="2800" baseline="-25000" dirty="0" err="1" smtClean="0">
                <a:cs typeface="Arial" charset="0"/>
              </a:rPr>
              <a:t>k</a:t>
            </a:r>
            <a:r>
              <a:rPr lang="en-US" sz="2800" dirty="0" smtClean="0">
                <a:cs typeface="Arial" charset="0"/>
              </a:rPr>
              <a:t>)</a:t>
            </a:r>
          </a:p>
        </p:txBody>
      </p:sp>
      <p:grpSp>
        <p:nvGrpSpPr>
          <p:cNvPr id="63492" name="Group 24"/>
          <p:cNvGrpSpPr>
            <a:grpSpLocks/>
          </p:cNvGrpSpPr>
          <p:nvPr/>
        </p:nvGrpSpPr>
        <p:grpSpPr bwMode="auto">
          <a:xfrm>
            <a:off x="4648200" y="1600200"/>
            <a:ext cx="4038600" cy="4267200"/>
            <a:chOff x="2976" y="960"/>
            <a:chExt cx="2496" cy="2688"/>
          </a:xfrm>
        </p:grpSpPr>
        <p:sp>
          <p:nvSpPr>
            <p:cNvPr id="63497" name="Rectangle 4"/>
            <p:cNvSpPr>
              <a:spLocks noChangeArrowheads="1"/>
            </p:cNvSpPr>
            <p:nvPr/>
          </p:nvSpPr>
          <p:spPr bwMode="auto">
            <a:xfrm>
              <a:off x="2976" y="960"/>
              <a:ext cx="2496" cy="2688"/>
            </a:xfrm>
            <a:prstGeom prst="rect">
              <a:avLst/>
            </a:prstGeom>
            <a:solidFill>
              <a:schemeClr val="accent1"/>
            </a:solidFill>
            <a:ln w="9525">
              <a:solidFill>
                <a:schemeClr val="tx1"/>
              </a:solidFill>
              <a:miter lim="800000"/>
              <a:headEnd/>
              <a:tailEnd/>
            </a:ln>
          </p:spPr>
          <p:txBody>
            <a:bodyPr wrap="none" anchor="ctr"/>
            <a:lstStyle/>
            <a:p>
              <a:pPr algn="ctr"/>
              <a:r>
                <a:rPr lang="en-US" sz="2400">
                  <a:solidFill>
                    <a:srgbClr val="000000"/>
                  </a:solidFill>
                </a:rPr>
                <a:t>B</a:t>
              </a:r>
            </a:p>
          </p:txBody>
        </p:sp>
        <p:sp>
          <p:nvSpPr>
            <p:cNvPr id="63498" name="Oval 13"/>
            <p:cNvSpPr>
              <a:spLocks noChangeArrowheads="1"/>
            </p:cNvSpPr>
            <p:nvPr/>
          </p:nvSpPr>
          <p:spPr bwMode="auto">
            <a:xfrm>
              <a:off x="3552" y="1920"/>
              <a:ext cx="1776" cy="912"/>
            </a:xfrm>
            <a:prstGeom prst="ellipse">
              <a:avLst/>
            </a:prstGeom>
            <a:solidFill>
              <a:schemeClr val="accent1"/>
            </a:solidFill>
            <a:ln w="9525">
              <a:solidFill>
                <a:schemeClr val="tx1"/>
              </a:solidFill>
              <a:round/>
              <a:headEnd/>
              <a:tailEnd/>
            </a:ln>
          </p:spPr>
          <p:txBody>
            <a:bodyPr wrap="none" anchor="ctr"/>
            <a:lstStyle/>
            <a:p>
              <a:pPr algn="ctr"/>
              <a:r>
                <a:rPr lang="en-US" sz="2400" b="1">
                  <a:solidFill>
                    <a:srgbClr val="000000"/>
                  </a:solidFill>
                </a:rPr>
                <a:t>B</a:t>
              </a:r>
            </a:p>
          </p:txBody>
        </p:sp>
        <p:sp>
          <p:nvSpPr>
            <p:cNvPr id="63499" name="Line 9"/>
            <p:cNvSpPr>
              <a:spLocks noChangeShapeType="1"/>
            </p:cNvSpPr>
            <p:nvPr/>
          </p:nvSpPr>
          <p:spPr bwMode="auto">
            <a:xfrm>
              <a:off x="3552" y="960"/>
              <a:ext cx="432" cy="15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0" name="Line 7"/>
            <p:cNvSpPr>
              <a:spLocks noChangeShapeType="1"/>
            </p:cNvSpPr>
            <p:nvPr/>
          </p:nvSpPr>
          <p:spPr bwMode="auto">
            <a:xfrm>
              <a:off x="4656" y="960"/>
              <a:ext cx="480" cy="26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1" name="Line 8"/>
            <p:cNvSpPr>
              <a:spLocks noChangeShapeType="1"/>
            </p:cNvSpPr>
            <p:nvPr/>
          </p:nvSpPr>
          <p:spPr bwMode="auto">
            <a:xfrm>
              <a:off x="3072" y="2304"/>
              <a:ext cx="1392"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2" name="Line 6"/>
            <p:cNvSpPr>
              <a:spLocks noChangeShapeType="1"/>
            </p:cNvSpPr>
            <p:nvPr/>
          </p:nvSpPr>
          <p:spPr bwMode="auto">
            <a:xfrm flipV="1">
              <a:off x="3504" y="2208"/>
              <a:ext cx="1344" cy="14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3" name="Text Box 14"/>
            <p:cNvSpPr txBox="1">
              <a:spLocks noChangeArrowheads="1"/>
            </p:cNvSpPr>
            <p:nvPr/>
          </p:nvSpPr>
          <p:spPr bwMode="auto">
            <a:xfrm>
              <a:off x="3254" y="3001"/>
              <a:ext cx="30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400">
                  <a:solidFill>
                    <a:srgbClr val="000000"/>
                  </a:solidFill>
                </a:rPr>
                <a:t>A</a:t>
              </a:r>
              <a:r>
                <a:rPr lang="en-US" sz="2400" baseline="-25000">
                  <a:solidFill>
                    <a:srgbClr val="000000"/>
                  </a:solidFill>
                </a:rPr>
                <a:t>1</a:t>
              </a:r>
              <a:endParaRPr lang="en-US" sz="2400">
                <a:solidFill>
                  <a:srgbClr val="000000"/>
                </a:solidFill>
              </a:endParaRPr>
            </a:p>
          </p:txBody>
        </p:sp>
        <p:sp>
          <p:nvSpPr>
            <p:cNvPr id="63504" name="Text Box 15"/>
            <p:cNvSpPr txBox="1">
              <a:spLocks noChangeArrowheads="1"/>
            </p:cNvSpPr>
            <p:nvPr/>
          </p:nvSpPr>
          <p:spPr bwMode="auto">
            <a:xfrm>
              <a:off x="4272" y="3122"/>
              <a:ext cx="30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400">
                  <a:solidFill>
                    <a:srgbClr val="000000"/>
                  </a:solidFill>
                </a:rPr>
                <a:t>A</a:t>
              </a:r>
              <a:r>
                <a:rPr lang="en-US" sz="2400" baseline="-25000">
                  <a:solidFill>
                    <a:srgbClr val="000000"/>
                  </a:solidFill>
                </a:rPr>
                <a:t>5</a:t>
              </a:r>
              <a:endParaRPr lang="en-US" sz="2400">
                <a:solidFill>
                  <a:srgbClr val="000000"/>
                </a:solidFill>
              </a:endParaRPr>
            </a:p>
          </p:txBody>
        </p:sp>
        <p:sp>
          <p:nvSpPr>
            <p:cNvPr id="63505" name="Text Box 16"/>
            <p:cNvSpPr txBox="1">
              <a:spLocks noChangeArrowheads="1"/>
            </p:cNvSpPr>
            <p:nvPr/>
          </p:nvSpPr>
          <p:spPr bwMode="auto">
            <a:xfrm>
              <a:off x="4992" y="1586"/>
              <a:ext cx="30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400">
                  <a:solidFill>
                    <a:srgbClr val="000000"/>
                  </a:solidFill>
                </a:rPr>
                <a:t>A</a:t>
              </a:r>
              <a:r>
                <a:rPr lang="en-US" sz="2400" baseline="-25000">
                  <a:solidFill>
                    <a:srgbClr val="000000"/>
                  </a:solidFill>
                </a:rPr>
                <a:t>4</a:t>
              </a:r>
              <a:endParaRPr lang="en-US" sz="2400">
                <a:solidFill>
                  <a:srgbClr val="000000"/>
                </a:solidFill>
              </a:endParaRPr>
            </a:p>
          </p:txBody>
        </p:sp>
        <p:sp>
          <p:nvSpPr>
            <p:cNvPr id="63506" name="Text Box 17"/>
            <p:cNvSpPr txBox="1">
              <a:spLocks noChangeArrowheads="1"/>
            </p:cNvSpPr>
            <p:nvPr/>
          </p:nvSpPr>
          <p:spPr bwMode="auto">
            <a:xfrm>
              <a:off x="3264" y="1586"/>
              <a:ext cx="31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400">
                  <a:solidFill>
                    <a:srgbClr val="000000"/>
                  </a:solidFill>
                </a:rPr>
                <a:t>A</a:t>
              </a:r>
              <a:r>
                <a:rPr lang="en-US" sz="2400" baseline="-25000">
                  <a:solidFill>
                    <a:srgbClr val="000000"/>
                  </a:solidFill>
                </a:rPr>
                <a:t>2</a:t>
              </a:r>
              <a:endParaRPr lang="en-US" sz="2400">
                <a:solidFill>
                  <a:srgbClr val="000000"/>
                </a:solidFill>
              </a:endParaRPr>
            </a:p>
          </p:txBody>
        </p:sp>
        <p:sp>
          <p:nvSpPr>
            <p:cNvPr id="63507" name="Text Box 18"/>
            <p:cNvSpPr txBox="1">
              <a:spLocks noChangeArrowheads="1"/>
            </p:cNvSpPr>
            <p:nvPr/>
          </p:nvSpPr>
          <p:spPr bwMode="auto">
            <a:xfrm>
              <a:off x="3984" y="1394"/>
              <a:ext cx="30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400">
                  <a:solidFill>
                    <a:srgbClr val="000000"/>
                  </a:solidFill>
                </a:rPr>
                <a:t>A</a:t>
              </a:r>
              <a:r>
                <a:rPr lang="en-US" sz="2400" baseline="-25000">
                  <a:solidFill>
                    <a:srgbClr val="000000"/>
                  </a:solidFill>
                </a:rPr>
                <a:t>3</a:t>
              </a:r>
              <a:endParaRPr lang="en-US" sz="2400">
                <a:solidFill>
                  <a:srgbClr val="000000"/>
                </a:solidFill>
              </a:endParaRPr>
            </a:p>
          </p:txBody>
        </p:sp>
      </p:grpSp>
      <p:sp>
        <p:nvSpPr>
          <p:cNvPr id="63493" name="Line 20"/>
          <p:cNvSpPr>
            <a:spLocks noChangeShapeType="1"/>
          </p:cNvSpPr>
          <p:nvPr/>
        </p:nvSpPr>
        <p:spPr bwMode="auto">
          <a:xfrm>
            <a:off x="2133600" y="1905000"/>
            <a:ext cx="2133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94" name="Line 21"/>
          <p:cNvSpPr>
            <a:spLocks noChangeShapeType="1"/>
          </p:cNvSpPr>
          <p:nvPr/>
        </p:nvSpPr>
        <p:spPr bwMode="auto">
          <a:xfrm>
            <a:off x="762000" y="4648200"/>
            <a:ext cx="3276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95" name="Text Box 22"/>
          <p:cNvSpPr txBox="1">
            <a:spLocks noChangeArrowheads="1"/>
          </p:cNvSpPr>
          <p:nvPr/>
        </p:nvSpPr>
        <p:spPr bwMode="auto">
          <a:xfrm>
            <a:off x="1185863" y="1138535"/>
            <a:ext cx="68588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400" dirty="0">
                <a:solidFill>
                  <a:srgbClr val="000000"/>
                </a:solidFill>
              </a:rPr>
              <a:t>Fundamental to </a:t>
            </a:r>
            <a:r>
              <a:rPr lang="en-US" sz="2400" dirty="0" smtClean="0">
                <a:solidFill>
                  <a:srgbClr val="000000"/>
                </a:solidFill>
              </a:rPr>
              <a:t>HMM speech </a:t>
            </a:r>
            <a:r>
              <a:rPr lang="en-US" sz="2400" dirty="0">
                <a:solidFill>
                  <a:srgbClr val="000000"/>
                </a:solidFill>
              </a:rPr>
              <a:t>recognition algorithms</a:t>
            </a:r>
          </a:p>
        </p:txBody>
      </p:sp>
      <p:sp>
        <p:nvSpPr>
          <p:cNvPr id="63496" name="Text Box 23"/>
          <p:cNvSpPr txBox="1">
            <a:spLocks noChangeArrowheads="1"/>
          </p:cNvSpPr>
          <p:nvPr/>
        </p:nvSpPr>
        <p:spPr bwMode="auto">
          <a:xfrm>
            <a:off x="273050" y="6080125"/>
            <a:ext cx="86423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200" dirty="0">
                <a:solidFill>
                  <a:srgbClr val="000000"/>
                </a:solidFill>
              </a:rPr>
              <a:t>Max [P(word | sound)] = Max [P(sound | word) * P(word) / P(sound)]</a:t>
            </a:r>
            <a:r>
              <a:rPr lang="en-US" dirty="0">
                <a:solidFill>
                  <a:srgbClr val="000000"/>
                </a:solidFill>
              </a:rPr>
              <a:t> </a:t>
            </a:r>
          </a:p>
          <a:p>
            <a:pPr eaLnBrk="1" hangingPunct="1"/>
            <a:r>
              <a:rPr lang="en-US" dirty="0">
                <a:solidFill>
                  <a:srgbClr val="000000"/>
                </a:solidFill>
              </a:rPr>
              <a:t> = Max [P(sound | word) * P(word)] because the denominator is a constant </a:t>
            </a:r>
          </a:p>
        </p:txBody>
      </p:sp>
    </p:spTree>
    <p:extLst>
      <p:ext uri="{BB962C8B-B14F-4D97-AF65-F5344CB8AC3E}">
        <p14:creationId xmlns:p14="http://schemas.microsoft.com/office/powerpoint/2010/main" val="6948401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503237"/>
            <a:ext cx="8229600" cy="792163"/>
          </a:xfrm>
        </p:spPr>
        <p:txBody>
          <a:bodyPr/>
          <a:lstStyle/>
          <a:p>
            <a:r>
              <a:rPr lang="en-US" dirty="0" smtClean="0"/>
              <a:t>Bayes Example</a:t>
            </a:r>
          </a:p>
        </p:txBody>
      </p:sp>
      <p:pic>
        <p:nvPicPr>
          <p:cNvPr id="645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514600"/>
            <a:ext cx="4643438"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71600" y="1595437"/>
            <a:ext cx="6373813" cy="461963"/>
          </a:xfrm>
          <a:prstGeom prst="rect">
            <a:avLst/>
          </a:prstGeom>
          <a:solidFill>
            <a:schemeClr val="accent1">
              <a:lumMod val="20000"/>
              <a:lumOff val="80000"/>
            </a:schemeClr>
          </a:solidFill>
          <a:ln>
            <a:solidFill>
              <a:schemeClr val="accent1"/>
            </a:solidFill>
          </a:ln>
        </p:spPr>
        <p:txBody>
          <a:bodyPr wrap="none">
            <a:spAutoFit/>
          </a:bodyPr>
          <a:lstStyle/>
          <a:p>
            <a:pPr>
              <a:defRPr/>
            </a:pPr>
            <a:r>
              <a:rPr lang="en-US" sz="2400" dirty="0"/>
              <a:t>Probability that a car will be late to its destination</a:t>
            </a:r>
          </a:p>
        </p:txBody>
      </p:sp>
      <p:pic>
        <p:nvPicPr>
          <p:cNvPr id="706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5999"/>
            <a:ext cx="3908069" cy="4251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08518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5800" y="609600"/>
            <a:ext cx="7772400" cy="533400"/>
          </a:xfrm>
        </p:spPr>
        <p:txBody>
          <a:bodyPr rtlCol="0">
            <a:normAutofit fontScale="90000"/>
          </a:bodyPr>
          <a:lstStyle/>
          <a:p>
            <a:pPr eaLnBrk="1" fontAlgn="auto" hangingPunct="1">
              <a:spcAft>
                <a:spcPts val="0"/>
              </a:spcAft>
              <a:defRPr/>
            </a:pPr>
            <a:r>
              <a:rPr lang="en-US" sz="4000" dirty="0" smtClean="0"/>
              <a:t>Bayesian Inference</a:t>
            </a:r>
          </a:p>
        </p:txBody>
      </p:sp>
      <p:sp>
        <p:nvSpPr>
          <p:cNvPr id="66563" name="Rectangle 3"/>
          <p:cNvSpPr>
            <a:spLocks noGrp="1" noChangeArrowheads="1"/>
          </p:cNvSpPr>
          <p:nvPr>
            <p:ph idx="1"/>
          </p:nvPr>
        </p:nvSpPr>
        <p:spPr>
          <a:xfrm>
            <a:off x="457200" y="3810000"/>
            <a:ext cx="8496300" cy="2819400"/>
          </a:xfrm>
        </p:spPr>
        <p:txBody>
          <a:bodyPr/>
          <a:lstStyle/>
          <a:p>
            <a:pPr eaLnBrk="1" hangingPunct="1"/>
            <a:r>
              <a:rPr lang="en-US" sz="2400" dirty="0" smtClean="0"/>
              <a:t>Randomly choose students from population  of ten. Find probabilities:</a:t>
            </a:r>
          </a:p>
          <a:p>
            <a:pPr lvl="1" eaLnBrk="1" hangingPunct="1"/>
            <a:r>
              <a:rPr lang="en-US" sz="2000" dirty="0" smtClean="0"/>
              <a:t>p(</a:t>
            </a:r>
            <a:r>
              <a:rPr lang="en-US" sz="2000" dirty="0" smtClean="0">
                <a:solidFill>
                  <a:schemeClr val="accent2"/>
                </a:solidFill>
              </a:rPr>
              <a:t>vegetarian</a:t>
            </a:r>
            <a:r>
              <a:rPr lang="en-US" sz="2000" dirty="0" smtClean="0"/>
              <a:t>) = .4, p(</a:t>
            </a:r>
            <a:r>
              <a:rPr lang="en-US" sz="2000" dirty="0" err="1" smtClean="0">
                <a:solidFill>
                  <a:schemeClr val="hlink"/>
                </a:solidFill>
              </a:rPr>
              <a:t>cs</a:t>
            </a:r>
            <a:r>
              <a:rPr lang="en-US" sz="2000" dirty="0" smtClean="0">
                <a:solidFill>
                  <a:schemeClr val="hlink"/>
                </a:solidFill>
              </a:rPr>
              <a:t> major</a:t>
            </a:r>
            <a:r>
              <a:rPr lang="en-US" sz="2000" dirty="0" smtClean="0"/>
              <a:t>) = .3</a:t>
            </a:r>
          </a:p>
          <a:p>
            <a:pPr lvl="1" eaLnBrk="1" hangingPunct="1"/>
            <a:r>
              <a:rPr lang="en-US" sz="2000" dirty="0" smtClean="0"/>
              <a:t>Student</a:t>
            </a:r>
            <a:r>
              <a:rPr lang="en-US" sz="2000" i="1" dirty="0" smtClean="0"/>
              <a:t> </a:t>
            </a:r>
            <a:r>
              <a:rPr lang="en-US" sz="2000" dirty="0" smtClean="0">
                <a:solidFill>
                  <a:schemeClr val="accent2"/>
                </a:solidFill>
              </a:rPr>
              <a:t>vegetarian</a:t>
            </a:r>
            <a:r>
              <a:rPr lang="en-US" sz="2000" dirty="0" smtClean="0"/>
              <a:t> is a </a:t>
            </a:r>
            <a:r>
              <a:rPr lang="en-US" sz="2000" dirty="0" smtClean="0">
                <a:solidFill>
                  <a:schemeClr val="hlink"/>
                </a:solidFill>
              </a:rPr>
              <a:t>CS major</a:t>
            </a:r>
            <a:r>
              <a:rPr lang="en-US" sz="2000" dirty="0" smtClean="0"/>
              <a:t>? p(</a:t>
            </a:r>
            <a:r>
              <a:rPr lang="en-US" sz="2000" dirty="0" err="1" smtClean="0">
                <a:solidFill>
                  <a:schemeClr val="hlink"/>
                </a:solidFill>
              </a:rPr>
              <a:t>c</a:t>
            </a:r>
            <a:r>
              <a:rPr lang="en-US" sz="2000" dirty="0" err="1" smtClean="0">
                <a:solidFill>
                  <a:schemeClr val="accent2"/>
                </a:solidFill>
              </a:rPr>
              <a:t>|v</a:t>
            </a:r>
            <a:r>
              <a:rPr lang="en-US" sz="2000" dirty="0" smtClean="0">
                <a:solidFill>
                  <a:schemeClr val="accent2"/>
                </a:solidFill>
              </a:rPr>
              <a:t>)</a:t>
            </a:r>
            <a:r>
              <a:rPr lang="en-US" sz="2000" dirty="0" smtClean="0"/>
              <a:t> = .5 = p(c) p(</a:t>
            </a:r>
            <a:r>
              <a:rPr lang="en-US" sz="2000" dirty="0" err="1" smtClean="0"/>
              <a:t>v|c</a:t>
            </a:r>
            <a:r>
              <a:rPr lang="en-US" sz="2000" dirty="0" smtClean="0"/>
              <a:t>) / p(v) </a:t>
            </a:r>
          </a:p>
          <a:p>
            <a:pPr lvl="1" eaLnBrk="1" hangingPunct="1"/>
            <a:r>
              <a:rPr lang="en-US" sz="2000" dirty="0" smtClean="0"/>
              <a:t>Student is a </a:t>
            </a:r>
            <a:r>
              <a:rPr lang="en-US" sz="2000" dirty="0" smtClean="0">
                <a:solidFill>
                  <a:schemeClr val="accent2"/>
                </a:solidFill>
              </a:rPr>
              <a:t>vegetarian </a:t>
            </a:r>
            <a:r>
              <a:rPr lang="en-US" sz="2000" dirty="0" smtClean="0"/>
              <a:t>and</a:t>
            </a:r>
            <a:r>
              <a:rPr lang="en-US" sz="2000" dirty="0" smtClean="0">
                <a:solidFill>
                  <a:srgbClr val="CC00CC"/>
                </a:solidFill>
              </a:rPr>
              <a:t> </a:t>
            </a:r>
            <a:r>
              <a:rPr lang="en-US" sz="2000" dirty="0" smtClean="0">
                <a:solidFill>
                  <a:schemeClr val="hlink"/>
                </a:solidFill>
              </a:rPr>
              <a:t>CS major</a:t>
            </a:r>
            <a:r>
              <a:rPr lang="en-US" sz="2000" dirty="0" smtClean="0"/>
              <a:t>?  p(</a:t>
            </a:r>
            <a:r>
              <a:rPr lang="en-US" sz="2000" dirty="0" err="1" smtClean="0">
                <a:solidFill>
                  <a:schemeClr val="hlink"/>
                </a:solidFill>
              </a:rPr>
              <a:t>c</a:t>
            </a:r>
            <a:r>
              <a:rPr lang="en-US" sz="2000" dirty="0" err="1" smtClean="0"/>
              <a:t>,</a:t>
            </a:r>
            <a:r>
              <a:rPr lang="en-US" sz="2000" dirty="0" err="1" smtClean="0">
                <a:solidFill>
                  <a:schemeClr val="accent2"/>
                </a:solidFill>
              </a:rPr>
              <a:t>v</a:t>
            </a:r>
            <a:r>
              <a:rPr lang="en-US" sz="2000" dirty="0" smtClean="0"/>
              <a:t>) = .2 = p(</a:t>
            </a:r>
            <a:r>
              <a:rPr lang="en-US" sz="2000" dirty="0" smtClean="0">
                <a:solidFill>
                  <a:schemeClr val="accent2"/>
                </a:solidFill>
              </a:rPr>
              <a:t>v</a:t>
            </a:r>
            <a:r>
              <a:rPr lang="en-US" sz="2000" dirty="0" smtClean="0"/>
              <a:t>) p(</a:t>
            </a:r>
            <a:r>
              <a:rPr lang="en-US" sz="2000" dirty="0" err="1" smtClean="0">
                <a:solidFill>
                  <a:schemeClr val="hlink"/>
                </a:solidFill>
              </a:rPr>
              <a:t>c</a:t>
            </a:r>
            <a:r>
              <a:rPr lang="en-US" sz="2000" dirty="0" err="1" smtClean="0"/>
              <a:t>|</a:t>
            </a:r>
            <a:r>
              <a:rPr lang="en-US" sz="2000" dirty="0" err="1" smtClean="0">
                <a:solidFill>
                  <a:schemeClr val="accent2"/>
                </a:solidFill>
              </a:rPr>
              <a:t>v</a:t>
            </a:r>
            <a:r>
              <a:rPr lang="en-US" sz="2000" dirty="0" smtClean="0"/>
              <a:t>)</a:t>
            </a:r>
          </a:p>
          <a:p>
            <a:pPr lvl="1" eaLnBrk="1" hangingPunct="1"/>
            <a:r>
              <a:rPr lang="en-US" sz="2000" dirty="0" smtClean="0"/>
              <a:t>Student </a:t>
            </a:r>
            <a:r>
              <a:rPr lang="en-US" sz="2000" dirty="0" smtClean="0">
                <a:solidFill>
                  <a:schemeClr val="accent2"/>
                </a:solidFill>
              </a:rPr>
              <a:t>vegetarian</a:t>
            </a:r>
            <a:r>
              <a:rPr lang="en-US" sz="2000" dirty="0" smtClean="0">
                <a:solidFill>
                  <a:srgbClr val="CC00CC"/>
                </a:solidFill>
              </a:rPr>
              <a:t> </a:t>
            </a:r>
            <a:r>
              <a:rPr lang="en-US" sz="2000" dirty="0" smtClean="0"/>
              <a:t>and  </a:t>
            </a:r>
            <a:r>
              <a:rPr lang="en-US" sz="2000" dirty="0" smtClean="0">
                <a:solidFill>
                  <a:schemeClr val="hlink"/>
                </a:solidFill>
              </a:rPr>
              <a:t>CS major</a:t>
            </a:r>
            <a:r>
              <a:rPr lang="en-US" sz="2000" dirty="0" smtClean="0"/>
              <a:t>?  p(</a:t>
            </a:r>
            <a:r>
              <a:rPr lang="en-US" sz="2000" dirty="0" err="1" smtClean="0">
                <a:solidFill>
                  <a:schemeClr val="hlink"/>
                </a:solidFill>
              </a:rPr>
              <a:t>c</a:t>
            </a:r>
            <a:r>
              <a:rPr lang="en-US" sz="2000" dirty="0" err="1" smtClean="0">
                <a:solidFill>
                  <a:schemeClr val="accent2"/>
                </a:solidFill>
              </a:rPr>
              <a:t>,v</a:t>
            </a:r>
            <a:r>
              <a:rPr lang="en-US" sz="2000" dirty="0" smtClean="0"/>
              <a:t>) = .2 = p(</a:t>
            </a:r>
            <a:r>
              <a:rPr lang="en-US" sz="2000" dirty="0" smtClean="0">
                <a:solidFill>
                  <a:schemeClr val="hlink"/>
                </a:solidFill>
              </a:rPr>
              <a:t>c</a:t>
            </a:r>
            <a:r>
              <a:rPr lang="en-US" sz="2000" dirty="0" smtClean="0"/>
              <a:t>) p(</a:t>
            </a:r>
            <a:r>
              <a:rPr lang="en-US" sz="2000" dirty="0" err="1" smtClean="0">
                <a:solidFill>
                  <a:schemeClr val="accent2"/>
                </a:solidFill>
              </a:rPr>
              <a:t>v</a:t>
            </a:r>
            <a:r>
              <a:rPr lang="en-US" sz="2000" dirty="0" err="1" smtClean="0"/>
              <a:t>|</a:t>
            </a:r>
            <a:r>
              <a:rPr lang="en-US" sz="2000" dirty="0" err="1" smtClean="0">
                <a:solidFill>
                  <a:schemeClr val="hlink"/>
                </a:solidFill>
              </a:rPr>
              <a:t>c</a:t>
            </a:r>
            <a:r>
              <a:rPr lang="en-US" sz="2000" dirty="0" smtClean="0"/>
              <a:t>)</a:t>
            </a:r>
          </a:p>
          <a:p>
            <a:pPr lvl="1" eaLnBrk="1" hangingPunct="1"/>
            <a:r>
              <a:rPr lang="en-US" sz="2000" dirty="0" smtClean="0"/>
              <a:t>Student </a:t>
            </a:r>
            <a:r>
              <a:rPr lang="en-US" sz="2000" dirty="0" smtClean="0">
                <a:solidFill>
                  <a:schemeClr val="hlink"/>
                </a:solidFill>
              </a:rPr>
              <a:t>CS major</a:t>
            </a:r>
            <a:r>
              <a:rPr lang="en-US" sz="2000" dirty="0" smtClean="0"/>
              <a:t> is a </a:t>
            </a:r>
            <a:r>
              <a:rPr lang="en-US" sz="2000" dirty="0" smtClean="0">
                <a:solidFill>
                  <a:schemeClr val="accent2"/>
                </a:solidFill>
              </a:rPr>
              <a:t>vegetarian</a:t>
            </a:r>
            <a:r>
              <a:rPr lang="en-US" sz="2000" dirty="0" smtClean="0"/>
              <a:t>? p(</a:t>
            </a:r>
            <a:r>
              <a:rPr lang="en-US" sz="2000" dirty="0" err="1" smtClean="0">
                <a:solidFill>
                  <a:schemeClr val="accent2"/>
                </a:solidFill>
              </a:rPr>
              <a:t>v</a:t>
            </a:r>
            <a:r>
              <a:rPr lang="en-US" sz="2000" dirty="0" err="1" smtClean="0"/>
              <a:t>|</a:t>
            </a:r>
            <a:r>
              <a:rPr lang="en-US" sz="2000" dirty="0" err="1" smtClean="0">
                <a:solidFill>
                  <a:schemeClr val="hlink"/>
                </a:solidFill>
              </a:rPr>
              <a:t>c</a:t>
            </a:r>
            <a:r>
              <a:rPr lang="en-US" sz="2000" dirty="0" smtClean="0"/>
              <a:t>) = .66 = p(v) p(</a:t>
            </a:r>
            <a:r>
              <a:rPr lang="en-US" sz="2000" dirty="0" err="1" smtClean="0"/>
              <a:t>c|v</a:t>
            </a:r>
            <a:r>
              <a:rPr lang="en-US" sz="2000" dirty="0" smtClean="0"/>
              <a:t>) / p(c) </a:t>
            </a:r>
          </a:p>
        </p:txBody>
      </p:sp>
      <p:grpSp>
        <p:nvGrpSpPr>
          <p:cNvPr id="2" name="Group 1"/>
          <p:cNvGrpSpPr/>
          <p:nvPr/>
        </p:nvGrpSpPr>
        <p:grpSpPr>
          <a:xfrm>
            <a:off x="2438400" y="1295400"/>
            <a:ext cx="6515100" cy="2514600"/>
            <a:chOff x="2438400" y="762000"/>
            <a:chExt cx="6515100" cy="2514600"/>
          </a:xfrm>
        </p:grpSpPr>
        <p:sp>
          <p:nvSpPr>
            <p:cNvPr id="66564" name="AutoShape 5"/>
            <p:cNvSpPr>
              <a:spLocks noChangeArrowheads="1"/>
            </p:cNvSpPr>
            <p:nvPr/>
          </p:nvSpPr>
          <p:spPr bwMode="auto">
            <a:xfrm>
              <a:off x="6105525" y="990600"/>
              <a:ext cx="685800" cy="6858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solidFill>
                  <a:srgbClr val="000000"/>
                </a:solidFill>
              </a:endParaRPr>
            </a:p>
          </p:txBody>
        </p:sp>
        <p:sp>
          <p:nvSpPr>
            <p:cNvPr id="66565" name="AutoShape 6"/>
            <p:cNvSpPr>
              <a:spLocks noChangeArrowheads="1"/>
            </p:cNvSpPr>
            <p:nvPr/>
          </p:nvSpPr>
          <p:spPr bwMode="auto">
            <a:xfrm>
              <a:off x="5227638" y="990600"/>
              <a:ext cx="685800" cy="6858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solidFill>
                  <a:srgbClr val="000000"/>
                </a:solidFill>
              </a:endParaRPr>
            </a:p>
          </p:txBody>
        </p:sp>
        <p:sp>
          <p:nvSpPr>
            <p:cNvPr id="66566" name="AutoShape 7"/>
            <p:cNvSpPr>
              <a:spLocks noChangeArrowheads="1"/>
            </p:cNvSpPr>
            <p:nvPr/>
          </p:nvSpPr>
          <p:spPr bwMode="auto">
            <a:xfrm>
              <a:off x="4267200" y="990600"/>
              <a:ext cx="685800" cy="6858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solidFill>
                  <a:srgbClr val="000000"/>
                </a:solidFill>
              </a:endParaRPr>
            </a:p>
          </p:txBody>
        </p:sp>
        <p:sp>
          <p:nvSpPr>
            <p:cNvPr id="66567" name="AutoShape 8"/>
            <p:cNvSpPr>
              <a:spLocks noChangeArrowheads="1"/>
            </p:cNvSpPr>
            <p:nvPr/>
          </p:nvSpPr>
          <p:spPr bwMode="auto">
            <a:xfrm>
              <a:off x="3400425" y="990600"/>
              <a:ext cx="685800" cy="6858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solidFill>
                  <a:srgbClr val="000000"/>
                </a:solidFill>
              </a:endParaRPr>
            </a:p>
          </p:txBody>
        </p:sp>
        <p:sp>
          <p:nvSpPr>
            <p:cNvPr id="66568" name="AutoShape 9"/>
            <p:cNvSpPr>
              <a:spLocks noChangeArrowheads="1"/>
            </p:cNvSpPr>
            <p:nvPr/>
          </p:nvSpPr>
          <p:spPr bwMode="auto">
            <a:xfrm>
              <a:off x="2470150" y="990600"/>
              <a:ext cx="685800" cy="6858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solidFill>
                  <a:srgbClr val="000000"/>
                </a:solidFill>
              </a:endParaRPr>
            </a:p>
          </p:txBody>
        </p:sp>
        <p:sp>
          <p:nvSpPr>
            <p:cNvPr id="66569" name="AutoShape 10"/>
            <p:cNvSpPr>
              <a:spLocks noChangeArrowheads="1"/>
            </p:cNvSpPr>
            <p:nvPr/>
          </p:nvSpPr>
          <p:spPr bwMode="auto">
            <a:xfrm>
              <a:off x="6073775" y="1905000"/>
              <a:ext cx="685800" cy="6858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solidFill>
                  <a:srgbClr val="000000"/>
                </a:solidFill>
              </a:endParaRPr>
            </a:p>
          </p:txBody>
        </p:sp>
        <p:sp>
          <p:nvSpPr>
            <p:cNvPr id="66570" name="AutoShape 11"/>
            <p:cNvSpPr>
              <a:spLocks noChangeArrowheads="1"/>
            </p:cNvSpPr>
            <p:nvPr/>
          </p:nvSpPr>
          <p:spPr bwMode="auto">
            <a:xfrm>
              <a:off x="5181600" y="1905000"/>
              <a:ext cx="685800" cy="6858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solidFill>
                  <a:srgbClr val="000000"/>
                </a:solidFill>
              </a:endParaRPr>
            </a:p>
          </p:txBody>
        </p:sp>
        <p:sp>
          <p:nvSpPr>
            <p:cNvPr id="66571" name="AutoShape 12"/>
            <p:cNvSpPr>
              <a:spLocks noChangeArrowheads="1"/>
            </p:cNvSpPr>
            <p:nvPr/>
          </p:nvSpPr>
          <p:spPr bwMode="auto">
            <a:xfrm>
              <a:off x="4297363" y="1905000"/>
              <a:ext cx="685800" cy="6858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solidFill>
                  <a:srgbClr val="000000"/>
                </a:solidFill>
              </a:endParaRPr>
            </a:p>
          </p:txBody>
        </p:sp>
        <p:sp>
          <p:nvSpPr>
            <p:cNvPr id="66572" name="AutoShape 13"/>
            <p:cNvSpPr>
              <a:spLocks noChangeArrowheads="1"/>
            </p:cNvSpPr>
            <p:nvPr/>
          </p:nvSpPr>
          <p:spPr bwMode="auto">
            <a:xfrm>
              <a:off x="3368675" y="1905000"/>
              <a:ext cx="685800" cy="6858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solidFill>
                  <a:srgbClr val="000000"/>
                </a:solidFill>
              </a:endParaRPr>
            </a:p>
          </p:txBody>
        </p:sp>
        <p:sp>
          <p:nvSpPr>
            <p:cNvPr id="66573" name="AutoShape 14"/>
            <p:cNvSpPr>
              <a:spLocks noChangeArrowheads="1"/>
            </p:cNvSpPr>
            <p:nvPr/>
          </p:nvSpPr>
          <p:spPr bwMode="auto">
            <a:xfrm>
              <a:off x="2438400" y="1905000"/>
              <a:ext cx="685800" cy="6858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solidFill>
                  <a:srgbClr val="000000"/>
                </a:solidFill>
              </a:endParaRPr>
            </a:p>
          </p:txBody>
        </p:sp>
        <p:sp>
          <p:nvSpPr>
            <p:cNvPr id="66574" name="Text Box 19"/>
            <p:cNvSpPr txBox="1">
              <a:spLocks noChangeArrowheads="1"/>
            </p:cNvSpPr>
            <p:nvPr/>
          </p:nvSpPr>
          <p:spPr bwMode="auto">
            <a:xfrm>
              <a:off x="7086600" y="982663"/>
              <a:ext cx="1866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400">
                  <a:solidFill>
                    <a:srgbClr val="C0504D"/>
                  </a:solidFill>
                  <a:latin typeface="Times New Roman" pitchFamily="18" charset="0"/>
                </a:rPr>
                <a:t>4 Vegetarians</a:t>
              </a:r>
            </a:p>
          </p:txBody>
        </p:sp>
        <p:sp>
          <p:nvSpPr>
            <p:cNvPr id="66575" name="Text Box 20"/>
            <p:cNvSpPr txBox="1">
              <a:spLocks noChangeArrowheads="1"/>
            </p:cNvSpPr>
            <p:nvPr/>
          </p:nvSpPr>
          <p:spPr bwMode="auto">
            <a:xfrm>
              <a:off x="4792663" y="2819400"/>
              <a:ext cx="169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400" dirty="0">
                  <a:solidFill>
                    <a:srgbClr val="C0504D"/>
                  </a:solidFill>
                  <a:latin typeface="Times New Roman" pitchFamily="18" charset="0"/>
                </a:rPr>
                <a:t>3 CS majors</a:t>
              </a:r>
            </a:p>
          </p:txBody>
        </p:sp>
        <p:sp>
          <p:nvSpPr>
            <p:cNvPr id="66576" name="Rectangle 21"/>
            <p:cNvSpPr>
              <a:spLocks noChangeArrowheads="1"/>
            </p:cNvSpPr>
            <p:nvPr/>
          </p:nvSpPr>
          <p:spPr bwMode="auto">
            <a:xfrm>
              <a:off x="5105400" y="762000"/>
              <a:ext cx="1828800" cy="19812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66577" name="Rectangle 22"/>
            <p:cNvSpPr>
              <a:spLocks noChangeArrowheads="1"/>
            </p:cNvSpPr>
            <p:nvPr/>
          </p:nvSpPr>
          <p:spPr bwMode="auto">
            <a:xfrm>
              <a:off x="4191000" y="1828800"/>
              <a:ext cx="2895600" cy="9906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grpSp>
    </p:spTree>
    <p:extLst>
      <p:ext uri="{BB962C8B-B14F-4D97-AF65-F5344CB8AC3E}">
        <p14:creationId xmlns:p14="http://schemas.microsoft.com/office/powerpoint/2010/main" val="2114013916"/>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609600"/>
            <a:ext cx="7772400" cy="533400"/>
          </a:xfrm>
        </p:spPr>
        <p:txBody>
          <a:bodyPr rtlCol="0">
            <a:normAutofit fontScale="90000"/>
          </a:bodyPr>
          <a:lstStyle/>
          <a:p>
            <a:pPr eaLnBrk="1" fontAlgn="auto" hangingPunct="1">
              <a:spcAft>
                <a:spcPts val="0"/>
              </a:spcAft>
              <a:defRPr/>
            </a:pPr>
            <a:r>
              <a:rPr lang="en-US" sz="4000" dirty="0" smtClean="0"/>
              <a:t>Noisy Channel Decoding</a:t>
            </a:r>
          </a:p>
        </p:txBody>
      </p:sp>
      <p:sp>
        <p:nvSpPr>
          <p:cNvPr id="65539" name="Rectangle 3"/>
          <p:cNvSpPr>
            <a:spLocks noGrp="1" noChangeArrowheads="1"/>
          </p:cNvSpPr>
          <p:nvPr>
            <p:ph idx="1"/>
          </p:nvPr>
        </p:nvSpPr>
        <p:spPr>
          <a:xfrm>
            <a:off x="228600" y="2438400"/>
            <a:ext cx="8610600" cy="4114800"/>
          </a:xfrm>
        </p:spPr>
        <p:txBody>
          <a:bodyPr>
            <a:normAutofit lnSpcReduction="10000"/>
          </a:bodyPr>
          <a:lstStyle/>
          <a:p>
            <a:pPr eaLnBrk="1" hangingPunct="1"/>
            <a:r>
              <a:rPr lang="en-US" sz="2800" dirty="0" smtClean="0"/>
              <a:t>Assume Input=word w; Feature vector=f, V=vocabulary</a:t>
            </a:r>
          </a:p>
          <a:p>
            <a:pPr lvl="1" eaLnBrk="1" hangingPunct="1"/>
            <a:r>
              <a:rPr lang="en-US" sz="2400" dirty="0" smtClean="0"/>
              <a:t>We want to find the word, w = max </a:t>
            </a:r>
            <a:r>
              <a:rPr lang="en-US" sz="2400" baseline="-25000" dirty="0" smtClean="0"/>
              <a:t>w</a:t>
            </a:r>
            <a:r>
              <a:rPr lang="el-GR" sz="2400" baseline="-25000" dirty="0" smtClean="0">
                <a:cs typeface="Times New Roman" pitchFamily="18" charset="0"/>
              </a:rPr>
              <a:t>ε</a:t>
            </a:r>
            <a:r>
              <a:rPr lang="en-US" sz="2400" baseline="-25000" dirty="0" smtClean="0"/>
              <a:t>v </a:t>
            </a:r>
            <a:r>
              <a:rPr lang="en-US" sz="2400" dirty="0" smtClean="0"/>
              <a:t>p(</a:t>
            </a:r>
            <a:r>
              <a:rPr lang="en-US" sz="2400" dirty="0" err="1" smtClean="0"/>
              <a:t>w|f</a:t>
            </a:r>
            <a:r>
              <a:rPr lang="en-US" sz="2400" dirty="0" smtClean="0"/>
              <a:t>)</a:t>
            </a:r>
          </a:p>
          <a:p>
            <a:pPr lvl="1" eaLnBrk="1" hangingPunct="1"/>
            <a:r>
              <a:rPr lang="en-US" sz="2400" dirty="0" smtClean="0"/>
              <a:t>Using Bayes Rule: </a:t>
            </a:r>
            <a:r>
              <a:rPr lang="en-US" sz="2400" dirty="0" err="1" smtClean="0"/>
              <a:t>max</a:t>
            </a:r>
            <a:r>
              <a:rPr lang="en-US" sz="2400" baseline="-25000" dirty="0" err="1" smtClean="0"/>
              <a:t>w</a:t>
            </a:r>
            <a:r>
              <a:rPr lang="el-GR" sz="2400" baseline="-25000" dirty="0" smtClean="0">
                <a:cs typeface="Times New Roman" pitchFamily="18" charset="0"/>
              </a:rPr>
              <a:t>ε</a:t>
            </a:r>
            <a:r>
              <a:rPr lang="en-US" sz="2400" baseline="-25000" dirty="0" smtClean="0"/>
              <a:t>v</a:t>
            </a:r>
            <a:r>
              <a:rPr lang="en-US" sz="2400" dirty="0" smtClean="0"/>
              <a:t> p(</a:t>
            </a:r>
            <a:r>
              <a:rPr lang="en-US" sz="2400" dirty="0" err="1" smtClean="0"/>
              <a:t>f|w</a:t>
            </a:r>
            <a:r>
              <a:rPr lang="en-US" sz="2400" dirty="0" smtClean="0"/>
              <a:t>)p(w)/p(f)</a:t>
            </a:r>
          </a:p>
          <a:p>
            <a:pPr eaLnBrk="1" hangingPunct="1"/>
            <a:r>
              <a:rPr lang="en-US" sz="2800" dirty="0" smtClean="0"/>
              <a:t>Why use Bayes Rule?</a:t>
            </a:r>
          </a:p>
          <a:p>
            <a:pPr lvl="1" eaLnBrk="1" hangingPunct="1"/>
            <a:r>
              <a:rPr lang="en-US" sz="2400" dirty="0" smtClean="0"/>
              <a:t>P(</a:t>
            </a:r>
            <a:r>
              <a:rPr lang="en-US" sz="2400" dirty="0" err="1" smtClean="0"/>
              <a:t>w|f</a:t>
            </a:r>
            <a:r>
              <a:rPr lang="en-US" sz="2400" dirty="0" smtClean="0"/>
              <a:t>) is difficult to compute</a:t>
            </a:r>
          </a:p>
          <a:p>
            <a:pPr lvl="1" eaLnBrk="1" hangingPunct="1"/>
            <a:r>
              <a:rPr lang="en-US" sz="2400" dirty="0" smtClean="0"/>
              <a:t>P(</a:t>
            </a:r>
            <a:r>
              <a:rPr lang="en-US" sz="2400" dirty="0" err="1" smtClean="0"/>
              <a:t>f|w</a:t>
            </a:r>
            <a:r>
              <a:rPr lang="en-US" sz="2400" dirty="0" smtClean="0"/>
              <a:t>) is relatively easy to compute. Just add probabilities to reflect spelling or pronunciation variation rules</a:t>
            </a:r>
          </a:p>
          <a:p>
            <a:pPr lvl="1" eaLnBrk="1" hangingPunct="1"/>
            <a:r>
              <a:rPr lang="en-US" sz="2400" dirty="0" smtClean="0"/>
              <a:t>P(w) is how often w occurs in a large corpus (</a:t>
            </a:r>
            <a:r>
              <a:rPr lang="en-US" sz="2400" b="1" dirty="0" smtClean="0"/>
              <a:t>prior priority</a:t>
            </a:r>
            <a:r>
              <a:rPr lang="en-US" sz="2400" dirty="0" smtClean="0"/>
              <a:t>)</a:t>
            </a:r>
          </a:p>
          <a:p>
            <a:pPr lvl="1" eaLnBrk="1" hangingPunct="1"/>
            <a:r>
              <a:rPr lang="en-US" sz="2400" dirty="0" smtClean="0"/>
              <a:t>Ignore P(f). f doesn’t change as we search the lexicon.</a:t>
            </a:r>
          </a:p>
        </p:txBody>
      </p:sp>
      <p:grpSp>
        <p:nvGrpSpPr>
          <p:cNvPr id="65540" name="Group 4"/>
          <p:cNvGrpSpPr>
            <a:grpSpLocks/>
          </p:cNvGrpSpPr>
          <p:nvPr/>
        </p:nvGrpSpPr>
        <p:grpSpPr bwMode="auto">
          <a:xfrm>
            <a:off x="1236663" y="1371600"/>
            <a:ext cx="6934200" cy="762000"/>
            <a:chOff x="624" y="2640"/>
            <a:chExt cx="4368" cy="480"/>
          </a:xfrm>
        </p:grpSpPr>
        <p:sp>
          <p:nvSpPr>
            <p:cNvPr id="65542" name="AutoShape 5"/>
            <p:cNvSpPr>
              <a:spLocks noChangeArrowheads="1"/>
            </p:cNvSpPr>
            <p:nvPr/>
          </p:nvSpPr>
          <p:spPr bwMode="auto">
            <a:xfrm>
              <a:off x="624" y="2688"/>
              <a:ext cx="768" cy="432"/>
            </a:xfrm>
            <a:prstGeom prst="rightArrow">
              <a:avLst>
                <a:gd name="adj1" fmla="val 50000"/>
                <a:gd name="adj2" fmla="val 44444"/>
              </a:avLst>
            </a:prstGeom>
            <a:solidFill>
              <a:schemeClr val="folHlink"/>
            </a:solidFill>
            <a:ln w="9525">
              <a:solidFill>
                <a:schemeClr val="tx1"/>
              </a:solidFill>
              <a:miter lim="800000"/>
              <a:headEnd/>
              <a:tailEnd/>
            </a:ln>
          </p:spPr>
          <p:txBody>
            <a:bodyPr wrap="none" anchor="ctr"/>
            <a:lstStyle/>
            <a:p>
              <a:pPr algn="ctr" eaLnBrk="0" hangingPunct="0"/>
              <a:r>
                <a:rPr lang="en-US" sz="2400">
                  <a:solidFill>
                    <a:srgbClr val="000000"/>
                  </a:solidFill>
                  <a:latin typeface="Times New Roman" pitchFamily="18" charset="0"/>
                </a:rPr>
                <a:t>Source</a:t>
              </a:r>
            </a:p>
          </p:txBody>
        </p:sp>
        <p:sp>
          <p:nvSpPr>
            <p:cNvPr id="65543" name="AutoShape 6"/>
            <p:cNvSpPr>
              <a:spLocks noChangeArrowheads="1"/>
            </p:cNvSpPr>
            <p:nvPr/>
          </p:nvSpPr>
          <p:spPr bwMode="auto">
            <a:xfrm>
              <a:off x="1584" y="2640"/>
              <a:ext cx="2208" cy="480"/>
            </a:xfrm>
            <a:prstGeom prst="doubleWave">
              <a:avLst>
                <a:gd name="adj1" fmla="val 6500"/>
                <a:gd name="adj2" fmla="val 0"/>
              </a:avLst>
            </a:prstGeom>
            <a:solidFill>
              <a:schemeClr val="hlink"/>
            </a:solidFill>
            <a:ln w="9525">
              <a:solidFill>
                <a:schemeClr val="tx1"/>
              </a:solidFill>
              <a:miter lim="800000"/>
              <a:headEnd/>
              <a:tailEnd/>
            </a:ln>
          </p:spPr>
          <p:txBody>
            <a:bodyPr wrap="none" anchor="ctr"/>
            <a:lstStyle/>
            <a:p>
              <a:pPr algn="ctr" eaLnBrk="0" hangingPunct="0"/>
              <a:r>
                <a:rPr lang="en-US" sz="2400">
                  <a:solidFill>
                    <a:srgbClr val="000000"/>
                  </a:solidFill>
                  <a:latin typeface="Times New Roman" pitchFamily="18" charset="0"/>
                </a:rPr>
                <a:t>Noisy Channel</a:t>
              </a:r>
            </a:p>
          </p:txBody>
        </p:sp>
        <p:sp>
          <p:nvSpPr>
            <p:cNvPr id="65544" name="AutoShape 7"/>
            <p:cNvSpPr>
              <a:spLocks noChangeArrowheads="1"/>
            </p:cNvSpPr>
            <p:nvPr/>
          </p:nvSpPr>
          <p:spPr bwMode="auto">
            <a:xfrm>
              <a:off x="4224" y="2688"/>
              <a:ext cx="768" cy="384"/>
            </a:xfrm>
            <a:prstGeom prst="rightArrow">
              <a:avLst>
                <a:gd name="adj1" fmla="val 50000"/>
                <a:gd name="adj2" fmla="val 50000"/>
              </a:avLst>
            </a:prstGeom>
            <a:solidFill>
              <a:schemeClr val="folHlink"/>
            </a:solidFill>
            <a:ln w="9525">
              <a:solidFill>
                <a:schemeClr val="tx1"/>
              </a:solidFill>
              <a:miter lim="800000"/>
              <a:headEnd/>
              <a:tailEnd/>
            </a:ln>
          </p:spPr>
          <p:txBody>
            <a:bodyPr wrap="none" anchor="ctr"/>
            <a:lstStyle/>
            <a:p>
              <a:pPr algn="ctr" eaLnBrk="0" hangingPunct="0"/>
              <a:r>
                <a:rPr lang="en-US" sz="2400">
                  <a:solidFill>
                    <a:srgbClr val="000000"/>
                  </a:solidFill>
                  <a:latin typeface="Times New Roman" pitchFamily="18" charset="0"/>
                </a:rPr>
                <a:t>Decoder</a:t>
              </a:r>
            </a:p>
          </p:txBody>
        </p:sp>
      </p:grpSp>
      <p:graphicFrame>
        <p:nvGraphicFramePr>
          <p:cNvPr id="65541" name="Object 2"/>
          <p:cNvGraphicFramePr>
            <a:graphicFrameLocks noChangeAspect="1"/>
          </p:cNvGraphicFramePr>
          <p:nvPr/>
        </p:nvGraphicFramePr>
        <p:xfrm>
          <a:off x="4514850" y="3321050"/>
          <a:ext cx="112713" cy="214313"/>
        </p:xfrm>
        <a:graphic>
          <a:graphicData uri="http://schemas.openxmlformats.org/presentationml/2006/ole">
            <mc:AlternateContent xmlns:mc="http://schemas.openxmlformats.org/markup-compatibility/2006">
              <mc:Choice xmlns:v="urn:schemas-microsoft-com:vml" Requires="v">
                <p:oleObj spid="_x0000_s67604" name="Equation" r:id="rId3" imgW="114151" imgH="215619" progId="Equation.3">
                  <p:embed/>
                </p:oleObj>
              </mc:Choice>
              <mc:Fallback>
                <p:oleObj name="Equation" r:id="rId3" imgW="114151" imgH="21561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27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16943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503237"/>
            <a:ext cx="8229600" cy="792163"/>
          </a:xfrm>
        </p:spPr>
        <p:txBody>
          <a:bodyPr/>
          <a:lstStyle/>
          <a:p>
            <a:r>
              <a:rPr lang="en-US" dirty="0" smtClean="0"/>
              <a:t>Speech Recognition Example</a:t>
            </a:r>
          </a:p>
        </p:txBody>
      </p:sp>
      <p:sp>
        <p:nvSpPr>
          <p:cNvPr id="27651" name="Content Placeholder 2"/>
          <p:cNvSpPr>
            <a:spLocks noGrp="1"/>
          </p:cNvSpPr>
          <p:nvPr>
            <p:ph idx="1"/>
          </p:nvPr>
        </p:nvSpPr>
        <p:spPr>
          <a:xfrm>
            <a:off x="152400" y="1295400"/>
            <a:ext cx="8686800" cy="5410200"/>
          </a:xfrm>
        </p:spPr>
        <p:txBody>
          <a:bodyPr/>
          <a:lstStyle/>
          <a:p>
            <a:r>
              <a:rPr lang="en-US" sz="2400" b="1" dirty="0" smtClean="0"/>
              <a:t>Observations: </a:t>
            </a:r>
            <a:r>
              <a:rPr lang="en-US" sz="2400" dirty="0" smtClean="0"/>
              <a:t>The digital signal features</a:t>
            </a:r>
          </a:p>
          <a:p>
            <a:r>
              <a:rPr lang="en-US" sz="2400" b="1" dirty="0" smtClean="0"/>
              <a:t>Hidden States:</a:t>
            </a:r>
            <a:r>
              <a:rPr lang="en-US" sz="2400" dirty="0" smtClean="0"/>
              <a:t> </a:t>
            </a:r>
            <a:r>
              <a:rPr lang="en-US" sz="2000" dirty="0" smtClean="0"/>
              <a:t>The spoken word that generated the features</a:t>
            </a:r>
          </a:p>
          <a:p>
            <a:r>
              <a:rPr lang="en-US" sz="2400" b="1" dirty="0" smtClean="0"/>
              <a:t>Simplifying Assumption</a:t>
            </a:r>
            <a:r>
              <a:rPr lang="en-US" sz="2400" dirty="0" smtClean="0"/>
              <a:t>: </a:t>
            </a:r>
            <a:r>
              <a:rPr lang="en-US" sz="2000" dirty="0" smtClean="0"/>
              <a:t>We know the acoustic signal word boundaries</a:t>
            </a:r>
          </a:p>
          <a:p>
            <a:r>
              <a:rPr lang="en-US" sz="2400" b="1" dirty="0" smtClean="0"/>
              <a:t>Goal: </a:t>
            </a:r>
            <a:r>
              <a:rPr lang="en-US" sz="2400" dirty="0" smtClean="0"/>
              <a:t>Assume Word Maximizes P(</a:t>
            </a:r>
            <a:r>
              <a:rPr lang="en-US" sz="2400" dirty="0" err="1" smtClean="0"/>
              <a:t>Word|Observation</a:t>
            </a:r>
            <a:r>
              <a:rPr lang="en-US" sz="2400" dirty="0" smtClean="0"/>
              <a:t>)</a:t>
            </a:r>
          </a:p>
          <a:p>
            <a:r>
              <a:rPr lang="en-US" sz="2400" b="1" dirty="0" smtClean="0"/>
              <a:t>Bayes Law simplifies the calculations</a:t>
            </a:r>
            <a:r>
              <a:rPr lang="en-US" sz="2400" dirty="0" smtClean="0"/>
              <a:t>:</a:t>
            </a:r>
          </a:p>
          <a:p>
            <a:pPr lvl="1"/>
            <a:r>
              <a:rPr lang="en-US" sz="2200" dirty="0" smtClean="0"/>
              <a:t>P(</a:t>
            </a:r>
            <a:r>
              <a:rPr lang="en-US" sz="2200" dirty="0" err="1" smtClean="0"/>
              <a:t>Word|Observation</a:t>
            </a:r>
            <a:r>
              <a:rPr lang="en-US" sz="2200" dirty="0" smtClean="0"/>
              <a:t>) = P(Word) P(</a:t>
            </a:r>
            <a:r>
              <a:rPr lang="en-US" sz="2200" dirty="0" err="1" smtClean="0"/>
              <a:t>Observation|Word</a:t>
            </a:r>
            <a:r>
              <a:rPr lang="en-US" sz="2200" dirty="0" smtClean="0"/>
              <a:t>)/P(O)</a:t>
            </a:r>
          </a:p>
          <a:p>
            <a:pPr lvl="1"/>
            <a:r>
              <a:rPr lang="en-US" sz="2200" dirty="0" smtClean="0"/>
              <a:t>Ignore denominator: it’s probability = 1 (we observed it after all)</a:t>
            </a:r>
          </a:p>
          <a:p>
            <a:pPr lvl="1"/>
            <a:r>
              <a:rPr lang="en-US" sz="2200" b="1" dirty="0" smtClean="0"/>
              <a:t>Note:</a:t>
            </a:r>
            <a:r>
              <a:rPr lang="en-US" sz="2400" dirty="0" smtClean="0"/>
              <a:t> </a:t>
            </a:r>
            <a:r>
              <a:rPr lang="en-US" sz="2000" dirty="0" smtClean="0"/>
              <a:t>It is easier to compute acoustic variations in saying a word, than computing all possible acoustic observations</a:t>
            </a:r>
          </a:p>
          <a:p>
            <a:r>
              <a:rPr lang="en-US" sz="2400" b="1" dirty="0" smtClean="0"/>
              <a:t>P(Word) can be looked up from a database</a:t>
            </a:r>
          </a:p>
          <a:p>
            <a:pPr lvl="1"/>
            <a:r>
              <a:rPr lang="en-US" sz="2200" dirty="0" smtClean="0"/>
              <a:t>Use bi or tri grams to take the context into account</a:t>
            </a:r>
          </a:p>
          <a:p>
            <a:pPr lvl="1"/>
            <a:r>
              <a:rPr lang="en-US" sz="2200" b="1" dirty="0" smtClean="0"/>
              <a:t>Chain rule:</a:t>
            </a:r>
            <a:r>
              <a:rPr lang="en-US" sz="2200" dirty="0" smtClean="0"/>
              <a:t> P(w) = P(w</a:t>
            </a:r>
            <a:r>
              <a:rPr lang="en-US" sz="2200" baseline="-25000" dirty="0" smtClean="0"/>
              <a:t>1</a:t>
            </a:r>
            <a:r>
              <a:rPr lang="en-US" sz="2200" dirty="0" smtClean="0"/>
              <a:t>)P(w</a:t>
            </a:r>
            <a:r>
              <a:rPr lang="en-US" sz="2200" baseline="-25000" dirty="0" smtClean="0"/>
              <a:t>2</a:t>
            </a:r>
            <a:r>
              <a:rPr lang="en-US" sz="2200" dirty="0" smtClean="0"/>
              <a:t>|w</a:t>
            </a:r>
            <a:r>
              <a:rPr lang="en-US" sz="2200" baseline="-25000" dirty="0" smtClean="0"/>
              <a:t>1</a:t>
            </a:r>
            <a:r>
              <a:rPr lang="en-US" sz="2200" dirty="0" smtClean="0"/>
              <a:t>)P(w</a:t>
            </a:r>
            <a:r>
              <a:rPr lang="en-US" sz="2200" baseline="-25000" dirty="0" smtClean="0"/>
              <a:t>3</a:t>
            </a:r>
            <a:r>
              <a:rPr lang="en-US" sz="2200" dirty="0" smtClean="0"/>
              <a:t>|w</a:t>
            </a:r>
            <a:r>
              <a:rPr lang="en-US" sz="2200" baseline="-25000" dirty="0" smtClean="0"/>
              <a:t>1</a:t>
            </a:r>
            <a:r>
              <a:rPr lang="en-US" sz="2200" dirty="0" smtClean="0"/>
              <a:t>,w</a:t>
            </a:r>
            <a:r>
              <a:rPr lang="en-US" sz="2200" baseline="-25000" dirty="0" smtClean="0"/>
              <a:t>2</a:t>
            </a:r>
            <a:r>
              <a:rPr lang="en-US" sz="2200" dirty="0" smtClean="0"/>
              <a:t>)P(w,w</a:t>
            </a:r>
            <a:r>
              <a:rPr lang="en-US" sz="2200" baseline="-25000" dirty="0" smtClean="0"/>
              <a:t>1</a:t>
            </a:r>
            <a:r>
              <a:rPr lang="en-US" sz="2200" dirty="0" smtClean="0"/>
              <a:t>w</a:t>
            </a:r>
            <a:r>
              <a:rPr lang="en-US" sz="2200" baseline="-25000" dirty="0" smtClean="0"/>
              <a:t>2</a:t>
            </a:r>
            <a:r>
              <a:rPr lang="en-US" sz="2200" dirty="0" smtClean="0"/>
              <a:t>…</a:t>
            </a:r>
            <a:r>
              <a:rPr lang="en-US" sz="2200" dirty="0" err="1" smtClean="0"/>
              <a:t>w</a:t>
            </a:r>
            <a:r>
              <a:rPr lang="en-US" sz="2200" baseline="-25000" dirty="0" err="1" smtClean="0"/>
              <a:t>G</a:t>
            </a:r>
            <a:r>
              <a:rPr lang="en-US" sz="2200" dirty="0" smtClean="0"/>
              <a:t>)</a:t>
            </a:r>
          </a:p>
          <a:p>
            <a:pPr lvl="1"/>
            <a:r>
              <a:rPr lang="en-US" sz="2200" dirty="0" smtClean="0"/>
              <a:t>Use smoothing algorithms to insert non-zero values if needed</a:t>
            </a:r>
          </a:p>
        </p:txBody>
      </p:sp>
    </p:spTree>
    <p:extLst>
      <p:ext uri="{BB962C8B-B14F-4D97-AF65-F5344CB8AC3E}">
        <p14:creationId xmlns:p14="http://schemas.microsoft.com/office/powerpoint/2010/main" val="28215676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24000"/>
            <a:ext cx="56388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9" name="Rectangle 3"/>
          <p:cNvSpPr>
            <a:spLocks noGrp="1" noChangeArrowheads="1"/>
          </p:cNvSpPr>
          <p:nvPr>
            <p:ph type="title"/>
          </p:nvPr>
        </p:nvSpPr>
        <p:spPr>
          <a:xfrm>
            <a:off x="609600" y="304800"/>
            <a:ext cx="8229600" cy="1143000"/>
          </a:xfrm>
        </p:spPr>
        <p:txBody>
          <a:bodyPr/>
          <a:lstStyle/>
          <a:p>
            <a:pPr eaLnBrk="1" hangingPunct="1"/>
            <a:r>
              <a:rPr lang="en-US" dirty="0" smtClean="0"/>
              <a:t>A Word based HMM</a:t>
            </a:r>
          </a:p>
        </p:txBody>
      </p:sp>
      <p:sp>
        <p:nvSpPr>
          <p:cNvPr id="34820" name="Rectangle 4"/>
          <p:cNvSpPr>
            <a:spLocks noGrp="1" noChangeArrowheads="1"/>
          </p:cNvSpPr>
          <p:nvPr>
            <p:ph idx="1"/>
          </p:nvPr>
        </p:nvSpPr>
        <p:spPr>
          <a:xfrm>
            <a:off x="685800" y="3810000"/>
            <a:ext cx="7924800" cy="2667000"/>
          </a:xfrm>
        </p:spPr>
        <p:txBody>
          <a:bodyPr/>
          <a:lstStyle/>
          <a:p>
            <a:pPr eaLnBrk="1" hangingPunct="1">
              <a:lnSpc>
                <a:spcPct val="90000"/>
              </a:lnSpc>
            </a:pPr>
            <a:r>
              <a:rPr lang="en-US" sz="2400" dirty="0" smtClean="0">
                <a:cs typeface="Times New Roman" pitchFamily="18" charset="0"/>
              </a:rPr>
              <a:t>Definition:</a:t>
            </a:r>
          </a:p>
          <a:p>
            <a:pPr lvl="1" eaLnBrk="1" hangingPunct="1">
              <a:lnSpc>
                <a:spcPct val="90000"/>
              </a:lnSpc>
            </a:pPr>
            <a:r>
              <a:rPr lang="en-US" sz="2000" b="1" dirty="0" smtClean="0">
                <a:cs typeface="Times New Roman" pitchFamily="18" charset="0"/>
              </a:rPr>
              <a:t>States</a:t>
            </a:r>
            <a:r>
              <a:rPr lang="en-US" sz="2000" dirty="0" smtClean="0">
                <a:cs typeface="Times New Roman" pitchFamily="18" charset="0"/>
              </a:rPr>
              <a:t> Q = {start, ax, ix, b, aw, ae, t, dx, end}</a:t>
            </a:r>
          </a:p>
          <a:p>
            <a:pPr lvl="1" eaLnBrk="1" hangingPunct="1">
              <a:lnSpc>
                <a:spcPct val="90000"/>
              </a:lnSpc>
            </a:pPr>
            <a:r>
              <a:rPr lang="en-US" sz="2000" b="1" dirty="0" smtClean="0">
                <a:cs typeface="Times New Roman" pitchFamily="18" charset="0"/>
              </a:rPr>
              <a:t>Transition probabilities</a:t>
            </a:r>
            <a:r>
              <a:rPr lang="en-US" sz="2000" dirty="0" smtClean="0">
                <a:cs typeface="Times New Roman" pitchFamily="18" charset="0"/>
              </a:rPr>
              <a:t> T = {.68, .20, .12, .85, .15, .16, .63, .37, .30, .54}</a:t>
            </a:r>
          </a:p>
          <a:p>
            <a:pPr lvl="1" eaLnBrk="1" hangingPunct="1">
              <a:lnSpc>
                <a:spcPct val="90000"/>
              </a:lnSpc>
            </a:pPr>
            <a:r>
              <a:rPr lang="en-US" sz="2000" b="1" dirty="0" smtClean="0">
                <a:cs typeface="Times New Roman" pitchFamily="18" charset="0"/>
              </a:rPr>
              <a:t>Non-emitting states</a:t>
            </a:r>
            <a:r>
              <a:rPr lang="en-US" sz="2000" dirty="0" smtClean="0">
                <a:cs typeface="Times New Roman" pitchFamily="18" charset="0"/>
              </a:rPr>
              <a:t>: start and end.</a:t>
            </a:r>
          </a:p>
          <a:p>
            <a:pPr eaLnBrk="1" hangingPunct="1">
              <a:lnSpc>
                <a:spcPct val="90000"/>
              </a:lnSpc>
            </a:pPr>
            <a:r>
              <a:rPr lang="en-US" sz="2400" dirty="0" smtClean="0">
                <a:cs typeface="Times New Roman" pitchFamily="18" charset="0"/>
              </a:rPr>
              <a:t>The states are nodes, and the transitions are edges</a:t>
            </a:r>
          </a:p>
          <a:p>
            <a:pPr eaLnBrk="1" hangingPunct="1">
              <a:lnSpc>
                <a:spcPct val="90000"/>
              </a:lnSpc>
            </a:pPr>
            <a:r>
              <a:rPr lang="en-US" sz="2400" dirty="0" smtClean="0">
                <a:cs typeface="Times New Roman" pitchFamily="18" charset="0"/>
              </a:rPr>
              <a:t>The actual symbols seen are the observation sequence</a:t>
            </a:r>
            <a:endParaRPr lang="en-US" dirty="0" smtClean="0">
              <a:cs typeface="Times New Roman" pitchFamily="18" charset="0"/>
            </a:endParaRPr>
          </a:p>
        </p:txBody>
      </p:sp>
      <p:sp>
        <p:nvSpPr>
          <p:cNvPr id="9221" name="Text Box 5"/>
          <p:cNvSpPr txBox="1">
            <a:spLocks noChangeArrowheads="1"/>
          </p:cNvSpPr>
          <p:nvPr/>
        </p:nvSpPr>
        <p:spPr bwMode="auto">
          <a:xfrm>
            <a:off x="2971800" y="3505200"/>
            <a:ext cx="3486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400" dirty="0">
                <a:solidFill>
                  <a:srgbClr val="000000"/>
                </a:solidFill>
                <a:latin typeface="Times New Roman" pitchFamily="18" charset="0"/>
                <a:cs typeface="+mn-cs"/>
              </a:rPr>
              <a:t>HMM for the word ‘about’</a:t>
            </a:r>
          </a:p>
        </p:txBody>
      </p:sp>
    </p:spTree>
    <p:extLst>
      <p:ext uri="{BB962C8B-B14F-4D97-AF65-F5344CB8AC3E}">
        <p14:creationId xmlns:p14="http://schemas.microsoft.com/office/powerpoint/2010/main" val="34902941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t>Parameters for HMM states</a:t>
            </a:r>
          </a:p>
        </p:txBody>
      </p:sp>
      <p:sp>
        <p:nvSpPr>
          <p:cNvPr id="64515" name="Content Placeholder 2"/>
          <p:cNvSpPr>
            <a:spLocks noGrp="1"/>
          </p:cNvSpPr>
          <p:nvPr>
            <p:ph idx="1"/>
          </p:nvPr>
        </p:nvSpPr>
        <p:spPr>
          <a:xfrm>
            <a:off x="457200" y="1219200"/>
            <a:ext cx="8458200" cy="5105400"/>
          </a:xfrm>
        </p:spPr>
        <p:txBody>
          <a:bodyPr/>
          <a:lstStyle/>
          <a:p>
            <a:r>
              <a:rPr lang="en-US" sz="2800" dirty="0" err="1" smtClean="0"/>
              <a:t>Cepstrals</a:t>
            </a:r>
            <a:r>
              <a:rPr lang="en-US" sz="2800" dirty="0" smtClean="0"/>
              <a:t> </a:t>
            </a:r>
          </a:p>
          <a:p>
            <a:pPr lvl="1"/>
            <a:r>
              <a:rPr lang="en-US" sz="2400" i="1" dirty="0" smtClean="0"/>
              <a:t>Why? </a:t>
            </a:r>
            <a:r>
              <a:rPr lang="en-US" sz="2400" dirty="0" smtClean="0"/>
              <a:t>They are largely statistically independent which make them suitable for classifying outputs</a:t>
            </a:r>
          </a:p>
          <a:p>
            <a:r>
              <a:rPr lang="en-US" sz="2800" dirty="0" smtClean="0"/>
              <a:t>Delta coefficients</a:t>
            </a:r>
          </a:p>
          <a:p>
            <a:pPr lvl="1"/>
            <a:r>
              <a:rPr lang="en-US" sz="2400" i="1" dirty="0" smtClean="0"/>
              <a:t>Why? </a:t>
            </a:r>
            <a:r>
              <a:rPr lang="en-US" sz="2400" dirty="0" smtClean="0"/>
              <a:t>To overcome the HMM limitation where transitions only depend on one previous state. Speech articulators change slowly, so they don’t follow the traditional HMM model. Without delta coefficients, HMM tends to jump too quickly between states</a:t>
            </a:r>
          </a:p>
          <a:p>
            <a:r>
              <a:rPr lang="en-US" sz="2800" dirty="0" smtClean="0"/>
              <a:t>Synthesis requires more parameters than ASR</a:t>
            </a:r>
          </a:p>
          <a:p>
            <a:pPr lvl="1"/>
            <a:r>
              <a:rPr lang="en-US" sz="2400" i="1" dirty="0" smtClean="0"/>
              <a:t>Examples: </a:t>
            </a:r>
            <a:r>
              <a:rPr lang="en-US" sz="2400" dirty="0" smtClean="0"/>
              <a:t>additional delta coefficients, duration and F0 modeling, acoustic energy</a:t>
            </a:r>
          </a:p>
          <a:p>
            <a:pPr lvl="1"/>
            <a:endParaRPr 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mtClean="0"/>
              <a:t>Training Data</a:t>
            </a:r>
          </a:p>
        </p:txBody>
      </p:sp>
      <p:sp>
        <p:nvSpPr>
          <p:cNvPr id="65539" name="Content Placeholder 2"/>
          <p:cNvSpPr>
            <a:spLocks noGrp="1"/>
          </p:cNvSpPr>
          <p:nvPr>
            <p:ph idx="1"/>
          </p:nvPr>
        </p:nvSpPr>
        <p:spPr>
          <a:xfrm>
            <a:off x="457200" y="1371600"/>
            <a:ext cx="8229600" cy="4876800"/>
          </a:xfrm>
        </p:spPr>
        <p:txBody>
          <a:bodyPr/>
          <a:lstStyle/>
          <a:p>
            <a:r>
              <a:rPr lang="en-US" sz="2800" b="1" dirty="0" smtClean="0"/>
              <a:t>Question</a:t>
            </a:r>
            <a:r>
              <a:rPr lang="en-US" sz="2800" dirty="0" smtClean="0"/>
              <a:t>: How do we establish the transition probability between states when that information is not available</a:t>
            </a:r>
          </a:p>
          <a:p>
            <a:pPr lvl="1"/>
            <a:r>
              <a:rPr lang="en-US" sz="2400" b="1" dirty="0" smtClean="0"/>
              <a:t>Older Method</a:t>
            </a:r>
            <a:r>
              <a:rPr lang="en-US" sz="2400" dirty="0" smtClean="0"/>
              <a:t>: tedious hand marking of wave files based on spectrograms</a:t>
            </a:r>
          </a:p>
          <a:p>
            <a:pPr lvl="1"/>
            <a:r>
              <a:rPr lang="en-US" sz="2400" b="1" dirty="0" smtClean="0"/>
              <a:t>Optimal Method</a:t>
            </a:r>
            <a:r>
              <a:rPr lang="en-US" sz="2400" dirty="0" smtClean="0"/>
              <a:t>: NP complete is intractable </a:t>
            </a:r>
          </a:p>
          <a:p>
            <a:pPr lvl="1"/>
            <a:r>
              <a:rPr lang="en-US" sz="2400" b="1" dirty="0" smtClean="0"/>
              <a:t>Newer Method</a:t>
            </a:r>
            <a:r>
              <a:rPr lang="en-US" sz="2400" dirty="0" smtClean="0"/>
              <a:t>: HMM Baum Welsh algorithm is a popular heuristic to automate the process</a:t>
            </a:r>
          </a:p>
          <a:p>
            <a:r>
              <a:rPr lang="en-US" sz="2800" b="1" dirty="0" smtClean="0"/>
              <a:t>Strategies</a:t>
            </a:r>
          </a:p>
          <a:p>
            <a:pPr lvl="1"/>
            <a:r>
              <a:rPr lang="en-US" sz="2400" b="1" dirty="0" smtClean="0"/>
              <a:t>Speech Recognition</a:t>
            </a:r>
            <a:r>
              <a:rPr lang="en-US" sz="2400" dirty="0" smtClean="0"/>
              <a:t>: train with data from many speakers</a:t>
            </a:r>
          </a:p>
          <a:p>
            <a:pPr lvl="1"/>
            <a:r>
              <a:rPr lang="en-US" sz="2400" b="1" dirty="0" smtClean="0"/>
              <a:t>Speech Synthesis</a:t>
            </a:r>
            <a:r>
              <a:rPr lang="en-US" sz="2400" dirty="0" smtClean="0"/>
              <a:t>: train with data for specific speakers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152400"/>
            <a:ext cx="8229600" cy="868362"/>
          </a:xfrm>
        </p:spPr>
        <p:txBody>
          <a:bodyPr>
            <a:normAutofit fontScale="90000"/>
          </a:bodyPr>
          <a:lstStyle/>
          <a:p>
            <a:pPr eaLnBrk="1" hangingPunct="1"/>
            <a:r>
              <a:rPr lang="en-US" sz="4000" dirty="0" smtClean="0"/>
              <a:t>Natural Language HMM Assumptions</a:t>
            </a:r>
          </a:p>
        </p:txBody>
      </p:sp>
      <p:sp>
        <p:nvSpPr>
          <p:cNvPr id="29699" name="Content Placeholder 2"/>
          <p:cNvSpPr>
            <a:spLocks noGrp="1"/>
          </p:cNvSpPr>
          <p:nvPr>
            <p:ph idx="1"/>
          </p:nvPr>
        </p:nvSpPr>
        <p:spPr>
          <a:xfrm>
            <a:off x="304800" y="1371600"/>
            <a:ext cx="8686800" cy="5105400"/>
          </a:xfrm>
        </p:spPr>
        <p:txBody>
          <a:bodyPr>
            <a:normAutofit lnSpcReduction="10000"/>
          </a:bodyPr>
          <a:lstStyle/>
          <a:p>
            <a:pPr eaLnBrk="1" hangingPunct="1"/>
            <a:r>
              <a:rPr lang="en-US" sz="2600" b="1" dirty="0" smtClean="0"/>
              <a:t>Discrete: </a:t>
            </a:r>
            <a:r>
              <a:rPr lang="en-US" sz="2400" dirty="0" smtClean="0"/>
              <a:t>Speech has a finite set of observable states in time steps</a:t>
            </a:r>
          </a:p>
          <a:p>
            <a:pPr eaLnBrk="1" hangingPunct="1"/>
            <a:r>
              <a:rPr lang="en-US" sz="2600" b="1" dirty="0" smtClean="0"/>
              <a:t>Markov Chain</a:t>
            </a:r>
            <a:r>
              <a:rPr lang="en-US" sz="2600" dirty="0" smtClean="0"/>
              <a:t>: </a:t>
            </a:r>
            <a:r>
              <a:rPr lang="en-US" sz="2400" dirty="0" smtClean="0"/>
              <a:t>State changes are based solely on state change probabilities of the current state (memoryless)</a:t>
            </a:r>
            <a:endParaRPr lang="en-US" sz="2400" dirty="0"/>
          </a:p>
          <a:p>
            <a:pPr eaLnBrk="1" hangingPunct="1"/>
            <a:r>
              <a:rPr lang="en-US" sz="2600" b="1" dirty="0" smtClean="0"/>
              <a:t>Output: </a:t>
            </a:r>
            <a:r>
              <a:rPr lang="en-US" sz="2400" dirty="0" smtClean="0"/>
              <a:t>State and solely depends on the state itself (i.e. a particular sound corresponds to a single phoneme)</a:t>
            </a:r>
          </a:p>
          <a:p>
            <a:pPr eaLnBrk="1" hangingPunct="1"/>
            <a:r>
              <a:rPr lang="en-US" sz="2600" b="1" dirty="0" smtClean="0"/>
              <a:t>Markov Model</a:t>
            </a:r>
            <a:r>
              <a:rPr lang="en-US" sz="2600" dirty="0" smtClean="0"/>
              <a:t>: </a:t>
            </a:r>
            <a:r>
              <a:rPr lang="en-US" sz="2400" dirty="0" smtClean="0"/>
              <a:t>Speech processes (e.g. Phoneme sequence)  are a Markov process (i.e. one based on Markov chains)</a:t>
            </a:r>
          </a:p>
          <a:p>
            <a:pPr eaLnBrk="1" hangingPunct="1">
              <a:lnSpc>
                <a:spcPct val="80000"/>
              </a:lnSpc>
              <a:defRPr/>
            </a:pPr>
            <a:r>
              <a:rPr lang="en-US" sz="2600" b="1" dirty="0" smtClean="0"/>
              <a:t>Examples</a:t>
            </a:r>
          </a:p>
          <a:p>
            <a:pPr lvl="1" eaLnBrk="1" hangingPunct="1">
              <a:lnSpc>
                <a:spcPct val="80000"/>
              </a:lnSpc>
              <a:defRPr/>
            </a:pPr>
            <a:r>
              <a:rPr lang="en-US" sz="2400" dirty="0" smtClean="0"/>
              <a:t>The </a:t>
            </a:r>
            <a:r>
              <a:rPr lang="en-US" sz="2400" dirty="0"/>
              <a:t>next phoneme’s probability depends solely on the preceding one of the sequence</a:t>
            </a:r>
          </a:p>
          <a:p>
            <a:pPr lvl="1" eaLnBrk="1" hangingPunct="1">
              <a:lnSpc>
                <a:spcPct val="80000"/>
              </a:lnSpc>
              <a:defRPr/>
            </a:pPr>
            <a:r>
              <a:rPr lang="en-US" sz="2400" dirty="0" smtClean="0"/>
              <a:t>Hidden </a:t>
            </a:r>
            <a:r>
              <a:rPr lang="en-US" sz="2400" dirty="0"/>
              <a:t>Markov model, predicting the hidden cause after observing the output </a:t>
            </a:r>
            <a:r>
              <a:rPr lang="en-US" sz="2400" dirty="0" smtClean="0"/>
              <a:t>models predicting </a:t>
            </a:r>
            <a:r>
              <a:rPr lang="en-US" sz="2400" dirty="0"/>
              <a:t>the words, when observing the </a:t>
            </a:r>
            <a:r>
              <a:rPr lang="en-US" sz="2400" dirty="0" smtClean="0"/>
              <a:t>audio</a:t>
            </a:r>
            <a:endParaRPr lang="en-US" sz="2400" dirty="0"/>
          </a:p>
          <a:p>
            <a:pPr eaLnBrk="1" hangingPunct="1"/>
            <a:endParaRPr lang="en-US" sz="2600" dirty="0" smtClean="0"/>
          </a:p>
        </p:txBody>
      </p:sp>
    </p:spTree>
    <p:extLst>
      <p:ext uri="{BB962C8B-B14F-4D97-AF65-F5344CB8AC3E}">
        <p14:creationId xmlns:p14="http://schemas.microsoft.com/office/powerpoint/2010/main" val="39797278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304800"/>
            <a:ext cx="7772400" cy="1143000"/>
          </a:xfrm>
        </p:spPr>
        <p:txBody>
          <a:bodyPr/>
          <a:lstStyle/>
          <a:p>
            <a:pPr eaLnBrk="1" hangingPunct="1"/>
            <a:r>
              <a:rPr lang="en-US" dirty="0" smtClean="0"/>
              <a:t>Scoring Acoustic Features</a:t>
            </a:r>
          </a:p>
        </p:txBody>
      </p:sp>
      <p:sp>
        <p:nvSpPr>
          <p:cNvPr id="77827" name="Rectangle 3"/>
          <p:cNvSpPr>
            <a:spLocks noGrp="1" noChangeArrowheads="1"/>
          </p:cNvSpPr>
          <p:nvPr>
            <p:ph type="body" idx="1"/>
          </p:nvPr>
        </p:nvSpPr>
        <p:spPr>
          <a:xfrm>
            <a:off x="457200" y="1524000"/>
            <a:ext cx="8458200" cy="4800600"/>
          </a:xfrm>
        </p:spPr>
        <p:txBody>
          <a:bodyPr>
            <a:normAutofit lnSpcReduction="10000"/>
          </a:bodyPr>
          <a:lstStyle/>
          <a:p>
            <a:pPr eaLnBrk="1" hangingPunct="1">
              <a:lnSpc>
                <a:spcPct val="90000"/>
              </a:lnSpc>
            </a:pPr>
            <a:r>
              <a:rPr lang="en-US" sz="2800" dirty="0" smtClean="0"/>
              <a:t>Choose the model: </a:t>
            </a:r>
            <a:r>
              <a:rPr lang="en-US" sz="2400" dirty="0" smtClean="0"/>
              <a:t>discrete, continuous, semi-continuous </a:t>
            </a:r>
          </a:p>
          <a:p>
            <a:pPr eaLnBrk="1" hangingPunct="1">
              <a:lnSpc>
                <a:spcPct val="90000"/>
              </a:lnSpc>
            </a:pPr>
            <a:r>
              <a:rPr lang="en-US" sz="2800" dirty="0" smtClean="0"/>
              <a:t>Continuous:</a:t>
            </a:r>
            <a:r>
              <a:rPr lang="en-US" sz="2600" dirty="0" smtClean="0"/>
              <a:t> </a:t>
            </a:r>
            <a:r>
              <a:rPr lang="en-US" sz="2400" dirty="0" smtClean="0"/>
              <a:t>Insufficient training data</a:t>
            </a:r>
          </a:p>
          <a:p>
            <a:pPr lvl="1" eaLnBrk="1" hangingPunct="1">
              <a:lnSpc>
                <a:spcPct val="90000"/>
              </a:lnSpc>
            </a:pPr>
            <a:r>
              <a:rPr lang="en-US" sz="2400" dirty="0" smtClean="0"/>
              <a:t>Consider discrete ranges of values</a:t>
            </a:r>
          </a:p>
          <a:p>
            <a:pPr lvl="1" eaLnBrk="1" hangingPunct="1">
              <a:lnSpc>
                <a:spcPct val="90000"/>
              </a:lnSpc>
            </a:pPr>
            <a:r>
              <a:rPr lang="en-US" sz="2400" dirty="0" smtClean="0"/>
              <a:t>Problem: </a:t>
            </a:r>
            <a:r>
              <a:rPr lang="en-US" sz="2200" dirty="0" smtClean="0"/>
              <a:t>difficult to determine boundaries between ranges</a:t>
            </a:r>
          </a:p>
          <a:p>
            <a:pPr eaLnBrk="1" hangingPunct="1">
              <a:lnSpc>
                <a:spcPct val="90000"/>
              </a:lnSpc>
            </a:pPr>
            <a:r>
              <a:rPr lang="en-US" sz="2800" dirty="0" smtClean="0"/>
              <a:t>Discrete or semi-continuous</a:t>
            </a:r>
          </a:p>
          <a:p>
            <a:pPr lvl="1" eaLnBrk="1" hangingPunct="1">
              <a:lnSpc>
                <a:spcPct val="90000"/>
              </a:lnSpc>
            </a:pPr>
            <a:r>
              <a:rPr lang="en-US" sz="2400" dirty="0" smtClean="0"/>
              <a:t>Consider multiple codebooks </a:t>
            </a:r>
          </a:p>
          <a:p>
            <a:pPr lvl="1" eaLnBrk="1" hangingPunct="1">
              <a:lnSpc>
                <a:spcPct val="90000"/>
              </a:lnSpc>
            </a:pPr>
            <a:r>
              <a:rPr lang="en-US" sz="2400" dirty="0" smtClean="0">
                <a:cs typeface="Arial" pitchFamily="34" charset="0"/>
              </a:rPr>
              <a:t>Multiple codebooks require HMM formulas adjustments</a:t>
            </a:r>
          </a:p>
          <a:p>
            <a:pPr lvl="1" eaLnBrk="1" hangingPunct="1">
              <a:lnSpc>
                <a:spcPct val="90000"/>
              </a:lnSpc>
            </a:pPr>
            <a:r>
              <a:rPr lang="en-US" sz="2400" dirty="0" smtClean="0">
                <a:cs typeface="Arial" pitchFamily="34" charset="0"/>
              </a:rPr>
              <a:t>For example: </a:t>
            </a:r>
            <a:r>
              <a:rPr lang="el-GR" sz="2400" dirty="0" smtClean="0">
                <a:cs typeface="Arial" pitchFamily="34" charset="0"/>
              </a:rPr>
              <a:t>α</a:t>
            </a:r>
            <a:r>
              <a:rPr lang="en-US" sz="2400" baseline="-25000" dirty="0" err="1" smtClean="0">
                <a:cs typeface="Arial" pitchFamily="34" charset="0"/>
              </a:rPr>
              <a:t>t,i</a:t>
            </a:r>
            <a:r>
              <a:rPr lang="en-US" sz="2400" dirty="0" smtClean="0">
                <a:cs typeface="Arial" pitchFamily="34" charset="0"/>
              </a:rPr>
              <a:t> = ∑</a:t>
            </a:r>
            <a:r>
              <a:rPr lang="en-US" sz="2400" baseline="-25000" dirty="0" err="1" smtClean="0">
                <a:cs typeface="Arial" pitchFamily="34" charset="0"/>
              </a:rPr>
              <a:t>i</a:t>
            </a:r>
            <a:r>
              <a:rPr lang="en-US" sz="2400" baseline="-25000" dirty="0" smtClean="0">
                <a:cs typeface="Arial" pitchFamily="34" charset="0"/>
              </a:rPr>
              <a:t>=0,N-1 </a:t>
            </a:r>
            <a:r>
              <a:rPr lang="el-GR" sz="2400" dirty="0" smtClean="0">
                <a:cs typeface="Arial" pitchFamily="34" charset="0"/>
              </a:rPr>
              <a:t>α</a:t>
            </a:r>
            <a:r>
              <a:rPr lang="en-US" sz="2400" baseline="-25000" dirty="0" smtClean="0">
                <a:cs typeface="Arial" pitchFamily="34" charset="0"/>
              </a:rPr>
              <a:t>t-1,i</a:t>
            </a:r>
            <a:r>
              <a:rPr lang="en-US" sz="2400" dirty="0" smtClean="0">
                <a:cs typeface="Arial" pitchFamily="34" charset="0"/>
              </a:rPr>
              <a:t>a</a:t>
            </a:r>
            <a:r>
              <a:rPr lang="en-US" sz="2400" baseline="-25000" dirty="0" smtClean="0">
                <a:cs typeface="Arial" pitchFamily="34" charset="0"/>
              </a:rPr>
              <a:t>i,j </a:t>
            </a:r>
            <a:r>
              <a:rPr lang="en-US" sz="2400" dirty="0" smtClean="0">
                <a:cs typeface="Arial" pitchFamily="34" charset="0"/>
              </a:rPr>
              <a:t>∏</a:t>
            </a:r>
            <a:r>
              <a:rPr lang="en-US" sz="2400" baseline="-25000" dirty="0" smtClean="0">
                <a:cs typeface="Arial" pitchFamily="34" charset="0"/>
              </a:rPr>
              <a:t> </a:t>
            </a:r>
            <a:r>
              <a:rPr lang="en-US" sz="2400" dirty="0" err="1" smtClean="0">
                <a:cs typeface="Arial" pitchFamily="34" charset="0"/>
              </a:rPr>
              <a:t>b</a:t>
            </a:r>
            <a:r>
              <a:rPr lang="en-US" sz="2400" baseline="-25000" dirty="0" err="1" smtClean="0">
                <a:cs typeface="Arial" pitchFamily="34" charset="0"/>
              </a:rPr>
              <a:t>j</a:t>
            </a:r>
            <a:r>
              <a:rPr lang="en-US" sz="2400" dirty="0" smtClean="0">
                <a:cs typeface="Arial" pitchFamily="34" charset="0"/>
              </a:rPr>
              <a:t>(</a:t>
            </a:r>
            <a:r>
              <a:rPr lang="en-US" sz="2400" dirty="0" err="1" smtClean="0">
                <a:cs typeface="Arial" pitchFamily="34" charset="0"/>
              </a:rPr>
              <a:t>x</a:t>
            </a:r>
            <a:r>
              <a:rPr lang="en-US" sz="2400" baseline="-25000" dirty="0" err="1" smtClean="0">
                <a:cs typeface="Arial" pitchFamily="34" charset="0"/>
              </a:rPr>
              <a:t>t</a:t>
            </a:r>
            <a:r>
              <a:rPr lang="en-US" sz="2400" dirty="0" smtClean="0">
                <a:cs typeface="Arial" pitchFamily="34" charset="0"/>
              </a:rPr>
              <a:t>)</a:t>
            </a:r>
          </a:p>
          <a:p>
            <a:pPr eaLnBrk="1" hangingPunct="1">
              <a:lnSpc>
                <a:spcPct val="90000"/>
              </a:lnSpc>
            </a:pPr>
            <a:r>
              <a:rPr lang="en-US" sz="2800" dirty="0" smtClean="0"/>
              <a:t>Decide whether to use a word or sub word model</a:t>
            </a:r>
          </a:p>
          <a:p>
            <a:pPr lvl="1" eaLnBrk="1" hangingPunct="1">
              <a:lnSpc>
                <a:spcPct val="90000"/>
              </a:lnSpc>
            </a:pPr>
            <a:r>
              <a:rPr lang="en-US" sz="2400" dirty="0" smtClean="0"/>
              <a:t>Word model: </a:t>
            </a:r>
            <a:r>
              <a:rPr lang="en-US" sz="2200" dirty="0" smtClean="0"/>
              <a:t>collect training data for each word</a:t>
            </a:r>
          </a:p>
          <a:p>
            <a:pPr lvl="1" eaLnBrk="1" hangingPunct="1">
              <a:lnSpc>
                <a:spcPct val="90000"/>
              </a:lnSpc>
            </a:pPr>
            <a:r>
              <a:rPr lang="en-US" sz="2400" dirty="0" smtClean="0"/>
              <a:t>Sub-word models: share the subunits across the vocabulary</a:t>
            </a:r>
          </a:p>
        </p:txBody>
      </p:sp>
    </p:spTree>
    <p:extLst>
      <p:ext uri="{BB962C8B-B14F-4D97-AF65-F5344CB8AC3E}">
        <p14:creationId xmlns:p14="http://schemas.microsoft.com/office/powerpoint/2010/main" val="235495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mtClean="0"/>
              <a:t>HMM limitations</a:t>
            </a:r>
          </a:p>
        </p:txBody>
      </p:sp>
      <p:sp>
        <p:nvSpPr>
          <p:cNvPr id="66563" name="Rectangle 3"/>
          <p:cNvSpPr>
            <a:spLocks noGrp="1" noChangeArrowheads="1"/>
          </p:cNvSpPr>
          <p:nvPr>
            <p:ph idx="1"/>
          </p:nvPr>
        </p:nvSpPr>
        <p:spPr>
          <a:xfrm>
            <a:off x="457200" y="1570037"/>
            <a:ext cx="8458200" cy="4830763"/>
          </a:xfrm>
        </p:spPr>
        <p:txBody>
          <a:bodyPr>
            <a:normAutofit fontScale="92500"/>
          </a:bodyPr>
          <a:lstStyle/>
          <a:p>
            <a:pPr marL="609600" indent="-609600" eaLnBrk="1" hangingPunct="1">
              <a:lnSpc>
                <a:spcPct val="80000"/>
              </a:lnSpc>
              <a:buFontTx/>
              <a:buAutoNum type="arabicPeriod"/>
            </a:pPr>
            <a:r>
              <a:rPr lang="en-US" sz="2600" dirty="0" smtClean="0"/>
              <a:t>HMM is a hill climbing algorithm</a:t>
            </a:r>
          </a:p>
          <a:p>
            <a:pPr marL="1009650" lvl="1" indent="-431800" eaLnBrk="1" hangingPunct="1">
              <a:lnSpc>
                <a:spcPct val="80000"/>
              </a:lnSpc>
              <a:buFont typeface="Wingdings" pitchFamily="2" charset="2"/>
              <a:buChar char="§"/>
            </a:pPr>
            <a:r>
              <a:rPr lang="en-US" sz="2400" dirty="0" smtClean="0"/>
              <a:t>It finds local (not global) minimums, not global minimums</a:t>
            </a:r>
          </a:p>
          <a:p>
            <a:pPr marL="1009650" lvl="1" indent="-431800" eaLnBrk="1" hangingPunct="1">
              <a:lnSpc>
                <a:spcPct val="80000"/>
              </a:lnSpc>
              <a:spcAft>
                <a:spcPts val="1200"/>
              </a:spcAft>
              <a:buFont typeface="Wingdings" pitchFamily="2" charset="2"/>
              <a:buChar char="§"/>
            </a:pPr>
            <a:r>
              <a:rPr lang="en-US" sz="2400" dirty="0" smtClean="0"/>
              <a:t>It is sensitive to initial parameter settings</a:t>
            </a:r>
          </a:p>
          <a:p>
            <a:pPr marL="609600" indent="-609600" eaLnBrk="1" hangingPunct="1">
              <a:lnSpc>
                <a:spcPct val="80000"/>
              </a:lnSpc>
              <a:spcAft>
                <a:spcPts val="1200"/>
              </a:spcAft>
              <a:buFontTx/>
              <a:buAutoNum type="arabicPeriod"/>
            </a:pPr>
            <a:r>
              <a:rPr lang="en-US" sz="2600" dirty="0" smtClean="0"/>
              <a:t>HMM's have trouble modeling variable phoneme lengths</a:t>
            </a:r>
          </a:p>
          <a:p>
            <a:pPr marL="609600" indent="-609600" eaLnBrk="1" hangingPunct="1">
              <a:lnSpc>
                <a:spcPct val="80000"/>
              </a:lnSpc>
              <a:spcAft>
                <a:spcPts val="1200"/>
              </a:spcAft>
              <a:buFontTx/>
              <a:buAutoNum type="arabicPeriod"/>
            </a:pPr>
            <a:r>
              <a:rPr lang="en-US" sz="2600" dirty="0" smtClean="0"/>
              <a:t>The first order Markov assumption is not quite correct</a:t>
            </a:r>
          </a:p>
          <a:p>
            <a:pPr marL="609600" indent="-609600" eaLnBrk="1" hangingPunct="1">
              <a:lnSpc>
                <a:spcPct val="80000"/>
              </a:lnSpc>
              <a:spcAft>
                <a:spcPts val="1200"/>
              </a:spcAft>
              <a:buFontTx/>
              <a:buAutoNum type="arabicPeriod"/>
            </a:pPr>
            <a:r>
              <a:rPr lang="en-US" sz="2600" dirty="0" smtClean="0"/>
              <a:t>Underflows occur when multiplying probabilities. For this reason, log probabilities are normally used</a:t>
            </a:r>
          </a:p>
          <a:p>
            <a:pPr marL="609600" indent="-609600" eaLnBrk="1" hangingPunct="1">
              <a:lnSpc>
                <a:spcPct val="80000"/>
              </a:lnSpc>
              <a:spcAft>
                <a:spcPts val="1200"/>
              </a:spcAft>
              <a:buFontTx/>
              <a:buAutoNum type="arabicPeriod"/>
            </a:pPr>
            <a:r>
              <a:rPr lang="en-US" sz="2600" dirty="0" smtClean="0"/>
              <a:t>HMM requires a fixed number of state changes, which doesn’t easily convert to a continuous range of values</a:t>
            </a:r>
          </a:p>
          <a:p>
            <a:pPr marL="609600" indent="-609600" eaLnBrk="1" hangingPunct="1">
              <a:lnSpc>
                <a:spcPct val="80000"/>
              </a:lnSpc>
              <a:spcAft>
                <a:spcPts val="1200"/>
              </a:spcAft>
              <a:buFontTx/>
              <a:buAutoNum type="arabicPeriod"/>
            </a:pPr>
            <a:r>
              <a:rPr lang="en-US" sz="2600" dirty="0" smtClean="0"/>
              <a:t>The relationship between outputs are interrelated, not independent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381000"/>
            <a:ext cx="7772400" cy="914400"/>
          </a:xfrm>
        </p:spPr>
        <p:txBody>
          <a:bodyPr/>
          <a:lstStyle/>
          <a:p>
            <a:pPr eaLnBrk="1" hangingPunct="1"/>
            <a:r>
              <a:rPr lang="en-US" dirty="0" smtClean="0"/>
              <a:t>Markov Example</a:t>
            </a:r>
          </a:p>
        </p:txBody>
      </p:sp>
      <p:sp>
        <p:nvSpPr>
          <p:cNvPr id="63491" name="Rectangle 3"/>
          <p:cNvSpPr>
            <a:spLocks noGrp="1" noChangeArrowheads="1"/>
          </p:cNvSpPr>
          <p:nvPr>
            <p:ph type="body" sz="half" idx="1"/>
          </p:nvPr>
        </p:nvSpPr>
        <p:spPr>
          <a:xfrm>
            <a:off x="152400" y="1219200"/>
            <a:ext cx="5181600" cy="2286000"/>
          </a:xfrm>
        </p:spPr>
        <p:txBody>
          <a:bodyPr/>
          <a:lstStyle/>
          <a:p>
            <a:pPr eaLnBrk="1" hangingPunct="1"/>
            <a:r>
              <a:rPr lang="en-US" sz="2800" b="1" i="1" smtClean="0"/>
              <a:t>Problem:</a:t>
            </a:r>
            <a:r>
              <a:rPr lang="en-US" sz="2800" smtClean="0"/>
              <a:t> </a:t>
            </a:r>
            <a:r>
              <a:rPr lang="en-US" sz="2400" smtClean="0"/>
              <a:t>Model the Probability of stocks being bull, bear, or stable</a:t>
            </a:r>
            <a:endParaRPr lang="en-US" sz="2400" i="1" smtClean="0"/>
          </a:p>
          <a:p>
            <a:pPr eaLnBrk="1" hangingPunct="1"/>
            <a:r>
              <a:rPr lang="en-US" sz="2800" b="1" i="1" smtClean="0"/>
              <a:t>Observe</a:t>
            </a:r>
            <a:r>
              <a:rPr lang="en-US" sz="2800" i="1" smtClean="0"/>
              <a:t>: </a:t>
            </a:r>
            <a:r>
              <a:rPr lang="en-US" sz="2800" smtClean="0"/>
              <a:t>up, down, unchanged</a:t>
            </a:r>
          </a:p>
          <a:p>
            <a:pPr eaLnBrk="1" hangingPunct="1"/>
            <a:r>
              <a:rPr lang="en-US" sz="2800" b="1" i="1" smtClean="0"/>
              <a:t>Hidden</a:t>
            </a:r>
            <a:r>
              <a:rPr lang="en-US" sz="2800" i="1" smtClean="0"/>
              <a:t>:</a:t>
            </a:r>
            <a:r>
              <a:rPr lang="en-US" sz="2800" smtClean="0"/>
              <a:t> bull, bear, stable</a:t>
            </a:r>
            <a:endParaRPr lang="en-US" sz="2400" smtClean="0"/>
          </a:p>
        </p:txBody>
      </p:sp>
      <p:graphicFrame>
        <p:nvGraphicFramePr>
          <p:cNvPr id="6227" name="Group 83"/>
          <p:cNvGraphicFramePr>
            <a:graphicFrameLocks noGrp="1"/>
          </p:cNvGraphicFramePr>
          <p:nvPr>
            <p:ph sz="quarter" idx="2"/>
          </p:nvPr>
        </p:nvGraphicFramePr>
        <p:xfrm>
          <a:off x="5562600" y="1600200"/>
          <a:ext cx="3352800" cy="1584424"/>
        </p:xfrm>
        <a:graphic>
          <a:graphicData uri="http://schemas.openxmlformats.org/drawingml/2006/table">
            <a:tbl>
              <a:tblPr/>
              <a:tblGrid>
                <a:gridCol w="914400"/>
                <a:gridCol w="609600"/>
                <a:gridCol w="838200"/>
                <a:gridCol w="990600"/>
              </a:tblGrid>
              <a:tr h="3960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charset="0"/>
                        </a:rPr>
                        <a:t>a</a:t>
                      </a:r>
                      <a:r>
                        <a:rPr kumimoji="0" lang="en-US" sz="2000" b="0" i="0" u="none" strike="noStrike" cap="none" normalizeH="0" baseline="-25000" dirty="0" err="1" smtClean="0">
                          <a:ln>
                            <a:noFill/>
                          </a:ln>
                          <a:solidFill>
                            <a:schemeClr val="tx1"/>
                          </a:solidFill>
                          <a:effectLst/>
                          <a:latin typeface="Arial" charset="0"/>
                        </a:rPr>
                        <a:t>ij</a:t>
                      </a:r>
                      <a:endParaRPr kumimoji="0" lang="en-US" sz="2000" b="0" i="0" u="none" strike="noStrike" cap="none" normalizeH="0" baseline="-25000" dirty="0" smtClean="0">
                        <a:ln>
                          <a:noFill/>
                        </a:ln>
                        <a:solidFill>
                          <a:schemeClr val="tx1"/>
                        </a:solidFill>
                        <a:effectLst/>
                        <a:latin typeface="Arial" charset="0"/>
                      </a:endParaRPr>
                    </a:p>
                  </a:txBody>
                  <a:tcPr marT="45653" marB="4565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Bull</a:t>
                      </a:r>
                    </a:p>
                  </a:txBody>
                  <a:tcPr marT="45653" marB="456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Bear</a:t>
                      </a:r>
                    </a:p>
                  </a:txBody>
                  <a:tcPr marT="45653" marB="456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Stable</a:t>
                      </a:r>
                    </a:p>
                  </a:txBody>
                  <a:tcPr marT="45653" marB="4565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0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Bull</a:t>
                      </a:r>
                    </a:p>
                  </a:txBody>
                  <a:tcPr marT="45653" marB="4565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0.6</a:t>
                      </a:r>
                    </a:p>
                  </a:txBody>
                  <a:tcPr marT="45653" marB="456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0.2</a:t>
                      </a:r>
                    </a:p>
                  </a:txBody>
                  <a:tcPr marT="45653" marB="456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0.2</a:t>
                      </a:r>
                    </a:p>
                  </a:txBody>
                  <a:tcPr marT="45653" marB="4565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0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Bear</a:t>
                      </a:r>
                    </a:p>
                  </a:txBody>
                  <a:tcPr marT="45653" marB="4565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0.5</a:t>
                      </a:r>
                    </a:p>
                  </a:txBody>
                  <a:tcPr marT="45653" marB="456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0.3</a:t>
                      </a:r>
                    </a:p>
                  </a:txBody>
                  <a:tcPr marT="45653" marB="456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0.2</a:t>
                      </a:r>
                    </a:p>
                  </a:txBody>
                  <a:tcPr marT="45653" marB="4565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0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Stable</a:t>
                      </a:r>
                    </a:p>
                  </a:txBody>
                  <a:tcPr marT="45653" marB="4565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0.4</a:t>
                      </a:r>
                    </a:p>
                  </a:txBody>
                  <a:tcPr marT="45653" marB="456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0.1</a:t>
                      </a:r>
                    </a:p>
                  </a:txBody>
                  <a:tcPr marT="45653" marB="456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0.5</a:t>
                      </a:r>
                    </a:p>
                  </a:txBody>
                  <a:tcPr marT="45653" marB="4565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220" name="Group 76"/>
          <p:cNvGraphicFramePr>
            <a:graphicFrameLocks noGrp="1"/>
          </p:cNvGraphicFramePr>
          <p:nvPr>
            <p:ph sz="quarter" idx="3"/>
          </p:nvPr>
        </p:nvGraphicFramePr>
        <p:xfrm>
          <a:off x="6477000" y="4038600"/>
          <a:ext cx="1600200" cy="1584424"/>
        </p:xfrm>
        <a:graphic>
          <a:graphicData uri="http://schemas.openxmlformats.org/drawingml/2006/table">
            <a:tbl>
              <a:tblPr/>
              <a:tblGrid>
                <a:gridCol w="1011238"/>
                <a:gridCol w="588962"/>
              </a:tblGrid>
              <a:tr h="3960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marT="45653" marB="4565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000" b="1" i="0" u="none" strike="noStrike" cap="none" normalizeH="0" baseline="0" dirty="0" smtClean="0">
                          <a:ln>
                            <a:noFill/>
                          </a:ln>
                          <a:solidFill>
                            <a:schemeClr val="tx1"/>
                          </a:solidFill>
                          <a:effectLst/>
                          <a:latin typeface="Calibri"/>
                          <a:cs typeface="Arial" charset="0"/>
                        </a:rPr>
                        <a:t>Ω</a:t>
                      </a:r>
                      <a:r>
                        <a:rPr kumimoji="0" lang="en-US" sz="2000" b="1" i="0" u="none" strike="noStrike" cap="none" normalizeH="0" baseline="-25000" dirty="0" err="1" smtClean="0">
                          <a:ln>
                            <a:noFill/>
                          </a:ln>
                          <a:solidFill>
                            <a:schemeClr val="tx1"/>
                          </a:solidFill>
                          <a:effectLst/>
                          <a:latin typeface="Verdana" pitchFamily="34" charset="0"/>
                          <a:cs typeface="Arial" charset="0"/>
                        </a:rPr>
                        <a:t>i</a:t>
                      </a:r>
                      <a:endParaRPr kumimoji="0" lang="en-US" sz="2000" b="1" i="0" u="none" strike="noStrike" cap="none" normalizeH="0" baseline="-25000" dirty="0" smtClean="0">
                        <a:ln>
                          <a:noFill/>
                        </a:ln>
                        <a:solidFill>
                          <a:schemeClr val="tx1"/>
                        </a:solidFill>
                        <a:effectLst/>
                        <a:latin typeface="Verdana" pitchFamily="34" charset="0"/>
                        <a:cs typeface="Arial" charset="0"/>
                      </a:endParaRPr>
                    </a:p>
                  </a:txBody>
                  <a:tcPr marT="45653" marB="4565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0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Bull</a:t>
                      </a:r>
                    </a:p>
                  </a:txBody>
                  <a:tcPr marT="45653" marB="4565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0.5</a:t>
                      </a:r>
                    </a:p>
                  </a:txBody>
                  <a:tcPr marT="45653" marB="4565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0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Bear</a:t>
                      </a:r>
                    </a:p>
                  </a:txBody>
                  <a:tcPr marT="45653" marB="4565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0.2</a:t>
                      </a:r>
                    </a:p>
                  </a:txBody>
                  <a:tcPr marT="45653" marB="4565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0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Stable</a:t>
                      </a:r>
                    </a:p>
                  </a:txBody>
                  <a:tcPr marT="45653" marB="4565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0.3</a:t>
                      </a:r>
                    </a:p>
                  </a:txBody>
                  <a:tcPr marT="45653" marB="4565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3536" name="Text Box 77"/>
          <p:cNvSpPr txBox="1">
            <a:spLocks noChangeArrowheads="1"/>
          </p:cNvSpPr>
          <p:nvPr/>
        </p:nvSpPr>
        <p:spPr bwMode="auto">
          <a:xfrm>
            <a:off x="6261100" y="5791200"/>
            <a:ext cx="2273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2000">
                <a:solidFill>
                  <a:srgbClr val="000000"/>
                </a:solidFill>
              </a:rPr>
              <a:t>Initialization Matrix</a:t>
            </a:r>
          </a:p>
        </p:txBody>
      </p:sp>
      <p:sp>
        <p:nvSpPr>
          <p:cNvPr id="63537" name="Text Box 84"/>
          <p:cNvSpPr txBox="1">
            <a:spLocks noChangeArrowheads="1"/>
          </p:cNvSpPr>
          <p:nvPr/>
        </p:nvSpPr>
        <p:spPr bwMode="auto">
          <a:xfrm>
            <a:off x="6173788" y="3363913"/>
            <a:ext cx="2132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2000">
                <a:solidFill>
                  <a:srgbClr val="000000"/>
                </a:solidFill>
              </a:rPr>
              <a:t>Probability Matrix</a:t>
            </a:r>
          </a:p>
        </p:txBody>
      </p:sp>
      <p:grpSp>
        <p:nvGrpSpPr>
          <p:cNvPr id="63538" name="Group 99"/>
          <p:cNvGrpSpPr>
            <a:grpSpLocks/>
          </p:cNvGrpSpPr>
          <p:nvPr/>
        </p:nvGrpSpPr>
        <p:grpSpPr bwMode="auto">
          <a:xfrm>
            <a:off x="1676400" y="3429000"/>
            <a:ext cx="2819400" cy="2667000"/>
            <a:chOff x="864" y="2352"/>
            <a:chExt cx="1776" cy="1680"/>
          </a:xfrm>
        </p:grpSpPr>
        <p:sp>
          <p:nvSpPr>
            <p:cNvPr id="63540" name="Oval 86"/>
            <p:cNvSpPr>
              <a:spLocks noChangeArrowheads="1"/>
            </p:cNvSpPr>
            <p:nvPr/>
          </p:nvSpPr>
          <p:spPr bwMode="auto">
            <a:xfrm>
              <a:off x="2160" y="2544"/>
              <a:ext cx="480" cy="480"/>
            </a:xfrm>
            <a:prstGeom prst="ellipse">
              <a:avLst/>
            </a:prstGeom>
            <a:solidFill>
              <a:schemeClr val="accent1"/>
            </a:solidFill>
            <a:ln w="9525">
              <a:solidFill>
                <a:schemeClr val="tx1"/>
              </a:solidFill>
              <a:round/>
              <a:headEnd/>
              <a:tailEnd/>
            </a:ln>
          </p:spPr>
          <p:txBody>
            <a:bodyPr wrap="none" anchor="ctr"/>
            <a:lstStyle/>
            <a:p>
              <a:pPr algn="ctr"/>
              <a:r>
                <a:rPr lang="en-US">
                  <a:solidFill>
                    <a:srgbClr val="000000"/>
                  </a:solidFill>
                </a:rPr>
                <a:t>bear</a:t>
              </a:r>
            </a:p>
          </p:txBody>
        </p:sp>
        <p:sp>
          <p:nvSpPr>
            <p:cNvPr id="63541" name="Oval 85"/>
            <p:cNvSpPr>
              <a:spLocks noChangeArrowheads="1"/>
            </p:cNvSpPr>
            <p:nvPr/>
          </p:nvSpPr>
          <p:spPr bwMode="auto">
            <a:xfrm>
              <a:off x="864" y="2544"/>
              <a:ext cx="480" cy="480"/>
            </a:xfrm>
            <a:prstGeom prst="ellipse">
              <a:avLst/>
            </a:prstGeom>
            <a:solidFill>
              <a:schemeClr val="accent1"/>
            </a:solidFill>
            <a:ln w="9525">
              <a:solidFill>
                <a:schemeClr val="tx1"/>
              </a:solidFill>
              <a:round/>
              <a:headEnd/>
              <a:tailEnd/>
            </a:ln>
          </p:spPr>
          <p:txBody>
            <a:bodyPr wrap="none" anchor="ctr"/>
            <a:lstStyle/>
            <a:p>
              <a:pPr algn="ctr"/>
              <a:r>
                <a:rPr lang="en-US">
                  <a:solidFill>
                    <a:srgbClr val="000000"/>
                  </a:solidFill>
                </a:rPr>
                <a:t>bull</a:t>
              </a:r>
            </a:p>
          </p:txBody>
        </p:sp>
        <p:sp>
          <p:nvSpPr>
            <p:cNvPr id="63542" name="Oval 87"/>
            <p:cNvSpPr>
              <a:spLocks noChangeArrowheads="1"/>
            </p:cNvSpPr>
            <p:nvPr/>
          </p:nvSpPr>
          <p:spPr bwMode="auto">
            <a:xfrm>
              <a:off x="1536" y="3360"/>
              <a:ext cx="480" cy="480"/>
            </a:xfrm>
            <a:prstGeom prst="ellipse">
              <a:avLst/>
            </a:prstGeom>
            <a:solidFill>
              <a:schemeClr val="accent1"/>
            </a:solidFill>
            <a:ln w="9525">
              <a:solidFill>
                <a:schemeClr val="tx1"/>
              </a:solidFill>
              <a:round/>
              <a:headEnd/>
              <a:tailEnd/>
            </a:ln>
          </p:spPr>
          <p:txBody>
            <a:bodyPr wrap="none" anchor="ctr"/>
            <a:lstStyle/>
            <a:p>
              <a:pPr algn="ctr"/>
              <a:r>
                <a:rPr lang="en-US">
                  <a:solidFill>
                    <a:srgbClr val="000000"/>
                  </a:solidFill>
                </a:rPr>
                <a:t>stable</a:t>
              </a:r>
            </a:p>
          </p:txBody>
        </p:sp>
        <p:sp>
          <p:nvSpPr>
            <p:cNvPr id="63543" name="Line 89"/>
            <p:cNvSpPr>
              <a:spLocks noChangeShapeType="1"/>
            </p:cNvSpPr>
            <p:nvPr/>
          </p:nvSpPr>
          <p:spPr bwMode="auto">
            <a:xfrm>
              <a:off x="1344" y="2688"/>
              <a:ext cx="81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44" name="Line 90"/>
            <p:cNvSpPr>
              <a:spLocks noChangeShapeType="1"/>
            </p:cNvSpPr>
            <p:nvPr/>
          </p:nvSpPr>
          <p:spPr bwMode="auto">
            <a:xfrm>
              <a:off x="1344" y="2832"/>
              <a:ext cx="816"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63545" name="Line 91"/>
            <p:cNvSpPr>
              <a:spLocks noChangeShapeType="1"/>
            </p:cNvSpPr>
            <p:nvPr/>
          </p:nvSpPr>
          <p:spPr bwMode="auto">
            <a:xfrm>
              <a:off x="1248" y="2976"/>
              <a:ext cx="384" cy="4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46" name="Line 93"/>
            <p:cNvSpPr>
              <a:spLocks noChangeShapeType="1"/>
            </p:cNvSpPr>
            <p:nvPr/>
          </p:nvSpPr>
          <p:spPr bwMode="auto">
            <a:xfrm flipH="1">
              <a:off x="1872" y="2928"/>
              <a:ext cx="336" cy="4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47" name="Line 94"/>
            <p:cNvSpPr>
              <a:spLocks noChangeShapeType="1"/>
            </p:cNvSpPr>
            <p:nvPr/>
          </p:nvSpPr>
          <p:spPr bwMode="auto">
            <a:xfrm flipV="1">
              <a:off x="1968" y="2976"/>
              <a:ext cx="336" cy="4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48" name="Line 95"/>
            <p:cNvSpPr>
              <a:spLocks noChangeShapeType="1"/>
            </p:cNvSpPr>
            <p:nvPr/>
          </p:nvSpPr>
          <p:spPr bwMode="auto">
            <a:xfrm flipH="1" flipV="1">
              <a:off x="1152" y="3024"/>
              <a:ext cx="384" cy="4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49" name="Arc 97"/>
            <p:cNvSpPr>
              <a:spLocks/>
            </p:cNvSpPr>
            <p:nvPr/>
          </p:nvSpPr>
          <p:spPr bwMode="auto">
            <a:xfrm flipH="1">
              <a:off x="2256" y="2352"/>
              <a:ext cx="336" cy="384"/>
            </a:xfrm>
            <a:custGeom>
              <a:avLst/>
              <a:gdLst>
                <a:gd name="T0" fmla="*/ 0 w 41364"/>
                <a:gd name="T1" fmla="*/ 0 h 21600"/>
                <a:gd name="T2" fmla="*/ 0 w 41364"/>
                <a:gd name="T3" fmla="*/ 0 h 21600"/>
                <a:gd name="T4" fmla="*/ 0 w 41364"/>
                <a:gd name="T5" fmla="*/ 0 h 21600"/>
                <a:gd name="T6" fmla="*/ 0 60000 65536"/>
                <a:gd name="T7" fmla="*/ 0 60000 65536"/>
                <a:gd name="T8" fmla="*/ 0 60000 65536"/>
                <a:gd name="T9" fmla="*/ 0 w 41364"/>
                <a:gd name="T10" fmla="*/ 0 h 21600"/>
                <a:gd name="T11" fmla="*/ 41364 w 41364"/>
                <a:gd name="T12" fmla="*/ 21600 h 21600"/>
              </a:gdLst>
              <a:ahLst/>
              <a:cxnLst>
                <a:cxn ang="T6">
                  <a:pos x="T0" y="T1"/>
                </a:cxn>
                <a:cxn ang="T7">
                  <a:pos x="T2" y="T3"/>
                </a:cxn>
                <a:cxn ang="T8">
                  <a:pos x="T4" y="T5"/>
                </a:cxn>
              </a:cxnLst>
              <a:rect l="T9" t="T10" r="T11" b="T12"/>
              <a:pathLst>
                <a:path w="41364" h="21600" fill="none" extrusionOk="0">
                  <a:moveTo>
                    <a:pt x="0" y="16206"/>
                  </a:moveTo>
                  <a:cubicBezTo>
                    <a:pt x="2460" y="6666"/>
                    <a:pt x="11064" y="-1"/>
                    <a:pt x="20916" y="0"/>
                  </a:cubicBezTo>
                  <a:cubicBezTo>
                    <a:pt x="30163" y="0"/>
                    <a:pt x="38384" y="5886"/>
                    <a:pt x="41363" y="14640"/>
                  </a:cubicBezTo>
                </a:path>
                <a:path w="41364" h="21600" stroke="0" extrusionOk="0">
                  <a:moveTo>
                    <a:pt x="0" y="16206"/>
                  </a:moveTo>
                  <a:cubicBezTo>
                    <a:pt x="2460" y="6666"/>
                    <a:pt x="11064" y="-1"/>
                    <a:pt x="20916" y="0"/>
                  </a:cubicBezTo>
                  <a:cubicBezTo>
                    <a:pt x="30163" y="0"/>
                    <a:pt x="38384" y="5886"/>
                    <a:pt x="41363" y="14640"/>
                  </a:cubicBezTo>
                  <a:lnTo>
                    <a:pt x="20916" y="21600"/>
                  </a:lnTo>
                  <a:lnTo>
                    <a:pt x="0" y="16206"/>
                  </a:lnTo>
                  <a:close/>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3550" name="Arc 98"/>
            <p:cNvSpPr>
              <a:spLocks/>
            </p:cNvSpPr>
            <p:nvPr/>
          </p:nvSpPr>
          <p:spPr bwMode="auto">
            <a:xfrm flipV="1">
              <a:off x="1584" y="3648"/>
              <a:ext cx="336" cy="384"/>
            </a:xfrm>
            <a:custGeom>
              <a:avLst/>
              <a:gdLst>
                <a:gd name="T0" fmla="*/ 0 w 41364"/>
                <a:gd name="T1" fmla="*/ 0 h 21600"/>
                <a:gd name="T2" fmla="*/ 0 w 41364"/>
                <a:gd name="T3" fmla="*/ 0 h 21600"/>
                <a:gd name="T4" fmla="*/ 0 w 41364"/>
                <a:gd name="T5" fmla="*/ 0 h 21600"/>
                <a:gd name="T6" fmla="*/ 0 60000 65536"/>
                <a:gd name="T7" fmla="*/ 0 60000 65536"/>
                <a:gd name="T8" fmla="*/ 0 60000 65536"/>
                <a:gd name="T9" fmla="*/ 0 w 41364"/>
                <a:gd name="T10" fmla="*/ 0 h 21600"/>
                <a:gd name="T11" fmla="*/ 41364 w 41364"/>
                <a:gd name="T12" fmla="*/ 21600 h 21600"/>
              </a:gdLst>
              <a:ahLst/>
              <a:cxnLst>
                <a:cxn ang="T6">
                  <a:pos x="T0" y="T1"/>
                </a:cxn>
                <a:cxn ang="T7">
                  <a:pos x="T2" y="T3"/>
                </a:cxn>
                <a:cxn ang="T8">
                  <a:pos x="T4" y="T5"/>
                </a:cxn>
              </a:cxnLst>
              <a:rect l="T9" t="T10" r="T11" b="T12"/>
              <a:pathLst>
                <a:path w="41364" h="21600" fill="none" extrusionOk="0">
                  <a:moveTo>
                    <a:pt x="0" y="16206"/>
                  </a:moveTo>
                  <a:cubicBezTo>
                    <a:pt x="2460" y="6666"/>
                    <a:pt x="11064" y="-1"/>
                    <a:pt x="20916" y="0"/>
                  </a:cubicBezTo>
                  <a:cubicBezTo>
                    <a:pt x="30163" y="0"/>
                    <a:pt x="38384" y="5886"/>
                    <a:pt x="41363" y="14640"/>
                  </a:cubicBezTo>
                </a:path>
                <a:path w="41364" h="21600" stroke="0" extrusionOk="0">
                  <a:moveTo>
                    <a:pt x="0" y="16206"/>
                  </a:moveTo>
                  <a:cubicBezTo>
                    <a:pt x="2460" y="6666"/>
                    <a:pt x="11064" y="-1"/>
                    <a:pt x="20916" y="0"/>
                  </a:cubicBezTo>
                  <a:cubicBezTo>
                    <a:pt x="30163" y="0"/>
                    <a:pt x="38384" y="5886"/>
                    <a:pt x="41363" y="14640"/>
                  </a:cubicBezTo>
                  <a:lnTo>
                    <a:pt x="20916" y="21600"/>
                  </a:lnTo>
                  <a:lnTo>
                    <a:pt x="0" y="16206"/>
                  </a:lnTo>
                  <a:close/>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3551" name="Arc 96"/>
            <p:cNvSpPr>
              <a:spLocks/>
            </p:cNvSpPr>
            <p:nvPr/>
          </p:nvSpPr>
          <p:spPr bwMode="auto">
            <a:xfrm>
              <a:off x="912" y="2352"/>
              <a:ext cx="336" cy="384"/>
            </a:xfrm>
            <a:custGeom>
              <a:avLst/>
              <a:gdLst>
                <a:gd name="T0" fmla="*/ 0 w 41364"/>
                <a:gd name="T1" fmla="*/ 0 h 21600"/>
                <a:gd name="T2" fmla="*/ 0 w 41364"/>
                <a:gd name="T3" fmla="*/ 0 h 21600"/>
                <a:gd name="T4" fmla="*/ 0 w 41364"/>
                <a:gd name="T5" fmla="*/ 0 h 21600"/>
                <a:gd name="T6" fmla="*/ 0 60000 65536"/>
                <a:gd name="T7" fmla="*/ 0 60000 65536"/>
                <a:gd name="T8" fmla="*/ 0 60000 65536"/>
                <a:gd name="T9" fmla="*/ 0 w 41364"/>
                <a:gd name="T10" fmla="*/ 0 h 21600"/>
                <a:gd name="T11" fmla="*/ 41364 w 41364"/>
                <a:gd name="T12" fmla="*/ 21600 h 21600"/>
              </a:gdLst>
              <a:ahLst/>
              <a:cxnLst>
                <a:cxn ang="T6">
                  <a:pos x="T0" y="T1"/>
                </a:cxn>
                <a:cxn ang="T7">
                  <a:pos x="T2" y="T3"/>
                </a:cxn>
                <a:cxn ang="T8">
                  <a:pos x="T4" y="T5"/>
                </a:cxn>
              </a:cxnLst>
              <a:rect l="T9" t="T10" r="T11" b="T12"/>
              <a:pathLst>
                <a:path w="41364" h="21600" fill="none" extrusionOk="0">
                  <a:moveTo>
                    <a:pt x="0" y="16206"/>
                  </a:moveTo>
                  <a:cubicBezTo>
                    <a:pt x="2460" y="6666"/>
                    <a:pt x="11064" y="-1"/>
                    <a:pt x="20916" y="0"/>
                  </a:cubicBezTo>
                  <a:cubicBezTo>
                    <a:pt x="30163" y="0"/>
                    <a:pt x="38384" y="5886"/>
                    <a:pt x="41363" y="14640"/>
                  </a:cubicBezTo>
                </a:path>
                <a:path w="41364" h="21600" stroke="0" extrusionOk="0">
                  <a:moveTo>
                    <a:pt x="0" y="16206"/>
                  </a:moveTo>
                  <a:cubicBezTo>
                    <a:pt x="2460" y="6666"/>
                    <a:pt x="11064" y="-1"/>
                    <a:pt x="20916" y="0"/>
                  </a:cubicBezTo>
                  <a:cubicBezTo>
                    <a:pt x="30163" y="0"/>
                    <a:pt x="38384" y="5886"/>
                    <a:pt x="41363" y="14640"/>
                  </a:cubicBezTo>
                  <a:lnTo>
                    <a:pt x="20916" y="21600"/>
                  </a:lnTo>
                  <a:lnTo>
                    <a:pt x="0" y="16206"/>
                  </a:lnTo>
                  <a:close/>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63539" name="Text Box 100"/>
          <p:cNvSpPr txBox="1">
            <a:spLocks noChangeArrowheads="1"/>
          </p:cNvSpPr>
          <p:nvPr/>
        </p:nvSpPr>
        <p:spPr bwMode="auto">
          <a:xfrm>
            <a:off x="1219200" y="6248400"/>
            <a:ext cx="7064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en-US" b="1">
                <a:solidFill>
                  <a:srgbClr val="000000"/>
                </a:solidFill>
              </a:rPr>
              <a:t>Example:</a:t>
            </a:r>
            <a:r>
              <a:rPr lang="en-US">
                <a:solidFill>
                  <a:srgbClr val="000000"/>
                </a:solidFill>
              </a:rPr>
              <a:t> What is the probability of observing up five days in a row?</a:t>
            </a:r>
          </a:p>
        </p:txBody>
      </p:sp>
    </p:spTree>
    <p:extLst>
      <p:ext uri="{BB962C8B-B14F-4D97-AF65-F5344CB8AC3E}">
        <p14:creationId xmlns:p14="http://schemas.microsoft.com/office/powerpoint/2010/main" val="2165260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427038"/>
            <a:ext cx="8229600" cy="868362"/>
          </a:xfrm>
        </p:spPr>
        <p:txBody>
          <a:bodyPr/>
          <a:lstStyle/>
          <a:p>
            <a:pPr eaLnBrk="1" hangingPunct="1"/>
            <a:r>
              <a:rPr lang="en-US" smtClean="0"/>
              <a:t>Hidden Markov Model</a:t>
            </a:r>
          </a:p>
        </p:txBody>
      </p:sp>
      <p:sp>
        <p:nvSpPr>
          <p:cNvPr id="24579" name="Rectangle 3"/>
          <p:cNvSpPr>
            <a:spLocks noGrp="1" noChangeArrowheads="1"/>
          </p:cNvSpPr>
          <p:nvPr>
            <p:ph idx="1"/>
          </p:nvPr>
        </p:nvSpPr>
        <p:spPr>
          <a:xfrm>
            <a:off x="381000" y="1447800"/>
            <a:ext cx="8458200" cy="4953000"/>
          </a:xfrm>
        </p:spPr>
        <p:txBody>
          <a:bodyPr>
            <a:normAutofit lnSpcReduction="10000"/>
          </a:bodyPr>
          <a:lstStyle/>
          <a:p>
            <a:pPr marL="609600" indent="-609600" eaLnBrk="1" hangingPunct="1">
              <a:lnSpc>
                <a:spcPct val="80000"/>
              </a:lnSpc>
            </a:pPr>
            <a:r>
              <a:rPr lang="en-US" sz="2800" b="1" smtClean="0"/>
              <a:t>Motivation</a:t>
            </a:r>
          </a:p>
          <a:p>
            <a:pPr marL="990600" lvl="1" indent="-533400" eaLnBrk="1" hangingPunct="1">
              <a:lnSpc>
                <a:spcPct val="80000"/>
              </a:lnSpc>
            </a:pPr>
            <a:r>
              <a:rPr lang="en-US" sz="2400" smtClean="0"/>
              <a:t>We observe the output</a:t>
            </a:r>
          </a:p>
          <a:p>
            <a:pPr marL="990600" lvl="1" indent="-533400" eaLnBrk="1" hangingPunct="1">
              <a:lnSpc>
                <a:spcPct val="80000"/>
              </a:lnSpc>
            </a:pPr>
            <a:r>
              <a:rPr lang="en-US" sz="2400" smtClean="0"/>
              <a:t>We don't know what internal states the model is in</a:t>
            </a:r>
          </a:p>
          <a:p>
            <a:pPr marL="990600" lvl="1" indent="-533400" eaLnBrk="1" hangingPunct="1">
              <a:lnSpc>
                <a:spcPct val="80000"/>
              </a:lnSpc>
            </a:pPr>
            <a:r>
              <a:rPr lang="en-US" sz="2400" b="1" smtClean="0"/>
              <a:t>Goal: </a:t>
            </a:r>
            <a:r>
              <a:rPr lang="en-US" sz="2400" smtClean="0"/>
              <a:t>Determine the most likely internal (hidden) state</a:t>
            </a:r>
          </a:p>
          <a:p>
            <a:pPr marL="990600" lvl="1" indent="-533400" eaLnBrk="1" hangingPunct="1">
              <a:lnSpc>
                <a:spcPct val="80000"/>
              </a:lnSpc>
            </a:pPr>
            <a:r>
              <a:rPr lang="en-US" sz="2400" smtClean="0"/>
              <a:t>Hence the title, “Hidden”</a:t>
            </a:r>
            <a:r>
              <a:rPr lang="en-US" smtClean="0"/>
              <a:t/>
            </a:r>
            <a:br>
              <a:rPr lang="en-US" smtClean="0"/>
            </a:br>
            <a:endParaRPr lang="en-US" sz="800" smtClean="0"/>
          </a:p>
          <a:p>
            <a:pPr marL="609600" indent="-609600" eaLnBrk="1" hangingPunct="1">
              <a:lnSpc>
                <a:spcPct val="80000"/>
              </a:lnSpc>
            </a:pPr>
            <a:r>
              <a:rPr lang="en-US" sz="2800" b="1" smtClean="0"/>
              <a:t>Definition</a:t>
            </a:r>
            <a:r>
              <a:rPr lang="en-US" sz="2800" smtClean="0"/>
              <a:t> (Discrete HMM </a:t>
            </a:r>
            <a:r>
              <a:rPr lang="ru-RU" sz="2800" smtClean="0">
                <a:cs typeface="Arial" pitchFamily="34" charset="0"/>
              </a:rPr>
              <a:t>Ф</a:t>
            </a:r>
            <a:r>
              <a:rPr lang="en-US" sz="2800" smtClean="0">
                <a:cs typeface="Arial" pitchFamily="34" charset="0"/>
              </a:rPr>
              <a:t> = </a:t>
            </a:r>
            <a:r>
              <a:rPr lang="en-US" sz="2800" smtClean="0"/>
              <a:t>[O, </a:t>
            </a:r>
            <a:r>
              <a:rPr lang="en-US" sz="2800" smtClean="0">
                <a:cs typeface="Arial" pitchFamily="34" charset="0"/>
              </a:rPr>
              <a:t>S, A, B, </a:t>
            </a:r>
            <a:r>
              <a:rPr lang="el-GR" sz="2800" smtClean="0">
                <a:cs typeface="Arial" pitchFamily="34" charset="0"/>
              </a:rPr>
              <a:t>Ω</a:t>
            </a:r>
            <a:r>
              <a:rPr lang="en-US" sz="2800" smtClean="0"/>
              <a:t>]</a:t>
            </a:r>
          </a:p>
          <a:p>
            <a:pPr marL="990600" lvl="1" indent="-533400" eaLnBrk="1" hangingPunct="1">
              <a:lnSpc>
                <a:spcPct val="80000"/>
              </a:lnSpc>
              <a:buFontTx/>
              <a:buAutoNum type="arabicPeriod"/>
            </a:pPr>
            <a:r>
              <a:rPr lang="en-US" sz="2400" smtClean="0"/>
              <a:t>O = {o</a:t>
            </a:r>
            <a:r>
              <a:rPr lang="en-US" sz="2400" baseline="-25000" smtClean="0"/>
              <a:t>1</a:t>
            </a:r>
            <a:r>
              <a:rPr lang="en-US" sz="2400" smtClean="0"/>
              <a:t>, o</a:t>
            </a:r>
            <a:r>
              <a:rPr lang="en-US" sz="2400" baseline="-25000" smtClean="0"/>
              <a:t>2</a:t>
            </a:r>
            <a:r>
              <a:rPr lang="en-US" sz="2400" smtClean="0"/>
              <a:t>, …, o</a:t>
            </a:r>
            <a:r>
              <a:rPr lang="en-US" sz="2400" baseline="-25000" smtClean="0"/>
              <a:t>M</a:t>
            </a:r>
            <a:r>
              <a:rPr lang="en-US" sz="2400" smtClean="0"/>
              <a:t>} is the possible output states</a:t>
            </a:r>
          </a:p>
          <a:p>
            <a:pPr marL="990600" lvl="1" indent="-533400" eaLnBrk="1" hangingPunct="1">
              <a:lnSpc>
                <a:spcPct val="80000"/>
              </a:lnSpc>
              <a:buFontTx/>
              <a:buAutoNum type="arabicPeriod"/>
            </a:pPr>
            <a:r>
              <a:rPr lang="en-US" sz="2400" smtClean="0">
                <a:cs typeface="Arial" pitchFamily="34" charset="0"/>
              </a:rPr>
              <a:t>S = {1, 2, …, N} possible internal HMM states</a:t>
            </a:r>
          </a:p>
          <a:p>
            <a:pPr marL="990600" lvl="1" indent="-533400" eaLnBrk="1" hangingPunct="1">
              <a:lnSpc>
                <a:spcPct val="80000"/>
              </a:lnSpc>
              <a:buFontTx/>
              <a:buAutoNum type="arabicPeriod"/>
            </a:pPr>
            <a:r>
              <a:rPr lang="en-US" sz="2400" smtClean="0">
                <a:cs typeface="Arial" pitchFamily="34" charset="0"/>
              </a:rPr>
              <a:t>A = {a</a:t>
            </a:r>
            <a:r>
              <a:rPr lang="en-US" sz="2400" baseline="-25000" smtClean="0">
                <a:cs typeface="Arial" pitchFamily="34" charset="0"/>
              </a:rPr>
              <a:t>ij</a:t>
            </a:r>
            <a:r>
              <a:rPr lang="en-US" sz="2400" smtClean="0">
                <a:cs typeface="Arial" pitchFamily="34" charset="0"/>
              </a:rPr>
              <a:t>} is the transition probability matrix from state i to j</a:t>
            </a:r>
          </a:p>
          <a:p>
            <a:pPr marL="990600" lvl="1" indent="-533400" eaLnBrk="1" hangingPunct="1">
              <a:lnSpc>
                <a:spcPct val="80000"/>
              </a:lnSpc>
              <a:buFontTx/>
              <a:buAutoNum type="arabicPeriod"/>
            </a:pPr>
            <a:r>
              <a:rPr lang="en-US" sz="2400" smtClean="0">
                <a:cs typeface="Arial" pitchFamily="34" charset="0"/>
              </a:rPr>
              <a:t>B = {b</a:t>
            </a:r>
            <a:r>
              <a:rPr lang="en-US" sz="2400" baseline="-25000" smtClean="0">
                <a:cs typeface="Arial" pitchFamily="34" charset="0"/>
              </a:rPr>
              <a:t>i</a:t>
            </a:r>
            <a:r>
              <a:rPr lang="en-US" sz="2400" smtClean="0">
                <a:cs typeface="Arial" pitchFamily="34" charset="0"/>
              </a:rPr>
              <a:t>(k)} probability of state i outputting o</a:t>
            </a:r>
            <a:r>
              <a:rPr lang="en-US" sz="2400" baseline="-25000" smtClean="0">
                <a:cs typeface="Arial" pitchFamily="34" charset="0"/>
              </a:rPr>
              <a:t>k</a:t>
            </a:r>
          </a:p>
          <a:p>
            <a:pPr marL="990600" lvl="1" indent="-533400" eaLnBrk="1" hangingPunct="1">
              <a:lnSpc>
                <a:spcPct val="80000"/>
              </a:lnSpc>
              <a:buFontTx/>
              <a:buAutoNum type="arabicPeriod"/>
            </a:pPr>
            <a:r>
              <a:rPr lang="en-US" sz="2400" smtClean="0">
                <a:cs typeface="Arial" pitchFamily="34" charset="0"/>
              </a:rPr>
              <a:t>{</a:t>
            </a:r>
            <a:r>
              <a:rPr lang="el-GR" sz="2400" smtClean="0">
                <a:cs typeface="Arial" pitchFamily="34" charset="0"/>
              </a:rPr>
              <a:t>Ω </a:t>
            </a:r>
            <a:r>
              <a:rPr lang="en-US" sz="2400" baseline="-25000" smtClean="0">
                <a:latin typeface="Verdana" pitchFamily="34" charset="0"/>
                <a:cs typeface="Arial" pitchFamily="34" charset="0"/>
              </a:rPr>
              <a:t>i</a:t>
            </a:r>
            <a:r>
              <a:rPr lang="en-US" sz="2400" smtClean="0">
                <a:cs typeface="Arial" pitchFamily="34" charset="0"/>
              </a:rPr>
              <a:t>} = is a</a:t>
            </a:r>
            <a:r>
              <a:rPr lang="en-US" sz="2400" smtClean="0"/>
              <a:t> set of initial State Probabilities where </a:t>
            </a:r>
            <a:r>
              <a:rPr lang="el-GR" sz="2400" smtClean="0">
                <a:cs typeface="Arial" pitchFamily="34" charset="0"/>
              </a:rPr>
              <a:t>Ω</a:t>
            </a:r>
            <a:r>
              <a:rPr lang="en-US" sz="2400" baseline="-25000" smtClean="0">
                <a:cs typeface="Arial" pitchFamily="34" charset="0"/>
              </a:rPr>
              <a:t>i</a:t>
            </a:r>
            <a:r>
              <a:rPr lang="en-US" sz="2400" smtClean="0"/>
              <a:t> is the probability that the system starts in state i</a:t>
            </a:r>
            <a:r>
              <a:rPr lang="en-US" smtClean="0">
                <a:cs typeface="Arial" pitchFamily="34" charset="0"/>
              </a:rPr>
              <a:t/>
            </a:r>
            <a:br>
              <a:rPr lang="en-US" smtClean="0">
                <a:cs typeface="Arial" pitchFamily="34" charset="0"/>
              </a:rPr>
            </a:br>
            <a:endParaRPr lang="en-US" smtClean="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57200" y="503237"/>
            <a:ext cx="8229600" cy="792163"/>
          </a:xfrm>
        </p:spPr>
        <p:txBody>
          <a:bodyPr/>
          <a:lstStyle/>
          <a:p>
            <a:r>
              <a:rPr lang="en-US" dirty="0"/>
              <a:t>Maximum Likelihood Formulation</a:t>
            </a:r>
            <a:endParaRPr lang="en-US" dirty="0" smtClean="0"/>
          </a:p>
        </p:txBody>
      </p:sp>
      <p:pic>
        <p:nvPicPr>
          <p:cNvPr id="69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57301"/>
            <a:ext cx="8717278" cy="5448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0952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533400"/>
            <a:ext cx="7772400" cy="762000"/>
          </a:xfrm>
        </p:spPr>
        <p:txBody>
          <a:bodyPr/>
          <a:lstStyle/>
          <a:p>
            <a:pPr eaLnBrk="1" hangingPunct="1"/>
            <a:r>
              <a:rPr lang="en-US" dirty="0" smtClean="0"/>
              <a:t>Example</a:t>
            </a:r>
          </a:p>
        </p:txBody>
      </p:sp>
      <p:sp>
        <p:nvSpPr>
          <p:cNvPr id="31747" name="Rectangle 3"/>
          <p:cNvSpPr>
            <a:spLocks noGrp="1" noChangeArrowheads="1"/>
          </p:cNvSpPr>
          <p:nvPr>
            <p:ph idx="1"/>
          </p:nvPr>
        </p:nvSpPr>
        <p:spPr>
          <a:xfrm>
            <a:off x="304800" y="1127125"/>
            <a:ext cx="8534400" cy="1371600"/>
          </a:xfrm>
        </p:spPr>
        <p:txBody>
          <a:bodyPr>
            <a:normAutofit fontScale="92500"/>
          </a:bodyPr>
          <a:lstStyle/>
          <a:p>
            <a:pPr eaLnBrk="1" hangingPunct="1"/>
            <a:r>
              <a:rPr lang="en-US" sz="2400" b="1" dirty="0" smtClean="0"/>
              <a:t>Goal</a:t>
            </a:r>
            <a:r>
              <a:rPr lang="en-US" sz="2400" dirty="0" smtClean="0"/>
              <a:t>: Find the probability of an observed sequence</a:t>
            </a:r>
          </a:p>
          <a:p>
            <a:pPr eaLnBrk="1" hangingPunct="1"/>
            <a:r>
              <a:rPr lang="en-US" sz="2400" dirty="0" smtClean="0"/>
              <a:t>Consider HMM describes weather and it relates to seaweed states</a:t>
            </a:r>
          </a:p>
          <a:p>
            <a:pPr eaLnBrk="1" hangingPunct="1"/>
            <a:r>
              <a:rPr lang="en-US" sz="2400" dirty="0" smtClean="0"/>
              <a:t>We have a sequence of seaweed observations. </a:t>
            </a:r>
          </a:p>
        </p:txBody>
      </p:sp>
      <p:pic>
        <p:nvPicPr>
          <p:cNvPr id="31748" name="Picture 4" descr="trell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498725"/>
            <a:ext cx="5448300" cy="255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 Box 5"/>
          <p:cNvSpPr txBox="1">
            <a:spLocks noChangeArrowheads="1"/>
          </p:cNvSpPr>
          <p:nvPr/>
        </p:nvSpPr>
        <p:spPr bwMode="auto">
          <a:xfrm>
            <a:off x="827088" y="5470525"/>
            <a:ext cx="7289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000" b="1" dirty="0">
                <a:solidFill>
                  <a:srgbClr val="000000"/>
                </a:solidFill>
                <a:latin typeface="Times New Roman" pitchFamily="18" charset="0"/>
                <a:cs typeface="+mn-cs"/>
              </a:rPr>
              <a:t>The HMM describes</a:t>
            </a:r>
            <a:r>
              <a:rPr lang="en-US" sz="2000" dirty="0">
                <a:solidFill>
                  <a:srgbClr val="000000"/>
                </a:solidFill>
                <a:latin typeface="Times New Roman" pitchFamily="18" charset="0"/>
                <a:cs typeface="+mn-cs"/>
              </a:rPr>
              <a:t>: All possible weather state for each observation</a:t>
            </a:r>
          </a:p>
          <a:p>
            <a:pPr>
              <a:defRPr/>
            </a:pPr>
            <a:endParaRPr lang="en-US" sz="2000" dirty="0">
              <a:solidFill>
                <a:srgbClr val="000000"/>
              </a:solidFill>
              <a:latin typeface="Times New Roman" pitchFamily="18" charset="0"/>
              <a:cs typeface="+mn-cs"/>
            </a:endParaRPr>
          </a:p>
          <a:p>
            <a:pPr>
              <a:defRPr/>
            </a:pPr>
            <a:r>
              <a:rPr lang="en-US" sz="2000" b="1" dirty="0">
                <a:solidFill>
                  <a:srgbClr val="000000"/>
                </a:solidFill>
                <a:latin typeface="Times New Roman" pitchFamily="18" charset="0"/>
                <a:cs typeface="+mn-cs"/>
              </a:rPr>
              <a:t>Initial State</a:t>
            </a:r>
            <a:r>
              <a:rPr lang="en-US" sz="2000" dirty="0">
                <a:solidFill>
                  <a:srgbClr val="000000"/>
                </a:solidFill>
                <a:latin typeface="Times New Roman" pitchFamily="18" charset="0"/>
                <a:cs typeface="+mn-cs"/>
              </a:rPr>
              <a:t>: The probability of being in state j at initialization is </a:t>
            </a:r>
            <a:br>
              <a:rPr lang="en-US" sz="2000" dirty="0">
                <a:solidFill>
                  <a:srgbClr val="000000"/>
                </a:solidFill>
                <a:latin typeface="Times New Roman" pitchFamily="18" charset="0"/>
                <a:cs typeface="+mn-cs"/>
              </a:rPr>
            </a:br>
            <a:r>
              <a:rPr lang="en-US" sz="2000" dirty="0">
                <a:solidFill>
                  <a:srgbClr val="000000"/>
                </a:solidFill>
                <a:latin typeface="Times New Roman" pitchFamily="18" charset="0"/>
                <a:cs typeface="+mn-cs"/>
              </a:rPr>
              <a:t>that state's probability times the probability of the observation</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1517</TotalTime>
  <Words>3129</Words>
  <Application>Microsoft Office PowerPoint</Application>
  <PresentationFormat>On-screen Show (4:3)</PresentationFormat>
  <Paragraphs>701</Paragraphs>
  <Slides>51</Slides>
  <Notes>20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51</vt:i4>
      </vt:variant>
    </vt:vector>
  </HeadingPairs>
  <TitlesOfParts>
    <vt:vector size="54" baseType="lpstr">
      <vt:lpstr>Trek</vt:lpstr>
      <vt:lpstr>Microsoft Equation 3.0</vt:lpstr>
      <vt:lpstr>Equation</vt:lpstr>
      <vt:lpstr>PowerPoint Presentation</vt:lpstr>
      <vt:lpstr>PowerPoint Presentation</vt:lpstr>
      <vt:lpstr>PowerPoint Presentation</vt:lpstr>
      <vt:lpstr>Definitions</vt:lpstr>
      <vt:lpstr>Natural Language HMM Assumptions</vt:lpstr>
      <vt:lpstr>Markov Example</vt:lpstr>
      <vt:lpstr>Hidden Markov Model</vt:lpstr>
      <vt:lpstr>Maximum Likelihood Formulation</vt:lpstr>
      <vt:lpstr>Example</vt:lpstr>
      <vt:lpstr>Paths to cloudy in observation two</vt:lpstr>
      <vt:lpstr>PowerPoint Presentation</vt:lpstr>
      <vt:lpstr>HMM: Trellis Model</vt:lpstr>
      <vt:lpstr>Probabilities</vt:lpstr>
      <vt:lpstr>Forward Probabilities</vt:lpstr>
      <vt:lpstr>Backward Probabilities</vt:lpstr>
      <vt:lpstr>The Three Basic HMM Problems</vt:lpstr>
      <vt:lpstr>Problem 1: Evaluation</vt:lpstr>
      <vt:lpstr>Forward Probabilities</vt:lpstr>
      <vt:lpstr>HMM Example</vt:lpstr>
      <vt:lpstr>Forward Probabilities</vt:lpstr>
      <vt:lpstr>Forward Algorithm Pseudo Code</vt:lpstr>
      <vt:lpstr>Problem 2: Decoding </vt:lpstr>
      <vt:lpstr>Viterbi Algorithm</vt:lpstr>
      <vt:lpstr>Viterbi Example</vt:lpstr>
      <vt:lpstr>Viterbi Algorithm Pseudo Code</vt:lpstr>
      <vt:lpstr>Problem 3: Learning</vt:lpstr>
      <vt:lpstr>Probabilities</vt:lpstr>
      <vt:lpstr>Joint probabilities </vt:lpstr>
      <vt:lpstr>Parameter Re-estimation</vt:lpstr>
      <vt:lpstr>Expectation Maximization (EM)</vt:lpstr>
      <vt:lpstr>Re-estimation of State Changes</vt:lpstr>
      <vt:lpstr>Re-estimating Transition Probabilities</vt:lpstr>
      <vt:lpstr>Re-estimating Transition Probabilities</vt:lpstr>
      <vt:lpstr>Re-estimating Initial State Probabilities</vt:lpstr>
      <vt:lpstr>Re-estimation of Emission Probabilities</vt:lpstr>
      <vt:lpstr>Computing the New HMM Model λ’</vt:lpstr>
      <vt:lpstr>Extension for gaussian output</vt:lpstr>
      <vt:lpstr>Coin Flips Example</vt:lpstr>
      <vt:lpstr>10,000 Coin Flips</vt:lpstr>
      <vt:lpstr>ASR Architecture</vt:lpstr>
      <vt:lpstr>HMM in Computational Linguistics</vt:lpstr>
      <vt:lpstr>Bayes' Rule</vt:lpstr>
      <vt:lpstr>Bayes Example</vt:lpstr>
      <vt:lpstr>Bayesian Inference</vt:lpstr>
      <vt:lpstr>Noisy Channel Decoding</vt:lpstr>
      <vt:lpstr>Speech Recognition Example</vt:lpstr>
      <vt:lpstr>A Word based HMM</vt:lpstr>
      <vt:lpstr>Parameters for HMM states</vt:lpstr>
      <vt:lpstr>Training Data</vt:lpstr>
      <vt:lpstr>Scoring Acoustic Features</vt:lpstr>
      <vt:lpstr>HMM limitations</vt:lpstr>
    </vt:vector>
  </TitlesOfParts>
  <Company>Southern Oregon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Itinstaller</dc:creator>
  <cp:lastModifiedBy>Southern Oregon University</cp:lastModifiedBy>
  <cp:revision>69</cp:revision>
  <dcterms:created xsi:type="dcterms:W3CDTF">2012-09-18T20:43:16Z</dcterms:created>
  <dcterms:modified xsi:type="dcterms:W3CDTF">2015-03-08T02:06:50Z</dcterms:modified>
</cp:coreProperties>
</file>