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0" r:id="rId1"/>
  </p:sldMasterIdLst>
  <p:notesMasterIdLst>
    <p:notesMasterId r:id="rId33"/>
  </p:notesMasterIdLst>
  <p:sldIdLst>
    <p:sldId id="478" r:id="rId2"/>
    <p:sldId id="520" r:id="rId3"/>
    <p:sldId id="460" r:id="rId4"/>
    <p:sldId id="521" r:id="rId5"/>
    <p:sldId id="522" r:id="rId6"/>
    <p:sldId id="502" r:id="rId7"/>
    <p:sldId id="513" r:id="rId8"/>
    <p:sldId id="514" r:id="rId9"/>
    <p:sldId id="519" r:id="rId10"/>
    <p:sldId id="515" r:id="rId11"/>
    <p:sldId id="497" r:id="rId12"/>
    <p:sldId id="506" r:id="rId13"/>
    <p:sldId id="505" r:id="rId14"/>
    <p:sldId id="518" r:id="rId15"/>
    <p:sldId id="507" r:id="rId16"/>
    <p:sldId id="508" r:id="rId17"/>
    <p:sldId id="509" r:id="rId18"/>
    <p:sldId id="511" r:id="rId19"/>
    <p:sldId id="512" r:id="rId20"/>
    <p:sldId id="436" r:id="rId21"/>
    <p:sldId id="437" r:id="rId22"/>
    <p:sldId id="438" r:id="rId23"/>
    <p:sldId id="440" r:id="rId24"/>
    <p:sldId id="439" r:id="rId25"/>
    <p:sldId id="441" r:id="rId26"/>
    <p:sldId id="442" r:id="rId27"/>
    <p:sldId id="444" r:id="rId28"/>
    <p:sldId id="445" r:id="rId29"/>
    <p:sldId id="446" r:id="rId30"/>
    <p:sldId id="447" r:id="rId31"/>
    <p:sldId id="48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1F34F93-0919-43C1-B019-A678504A662F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857F822-09FC-48C5-BCA3-3700A3B6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58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EE0F96-505E-46F2-9F42-88DA23C0F9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5425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B7C94-F53B-47FB-BB1E-0028DBA5192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9775" cy="3413125"/>
          </a:xfrm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0107" cy="4111625"/>
          </a:xfrm>
        </p:spPr>
        <p:txBody>
          <a:bodyPr/>
          <a:lstStyle/>
          <a:p>
            <a:r>
              <a:rPr lang="nl-NL" altLang="en-US"/>
              <a:t>Guess the open places is the general idea here.</a:t>
            </a:r>
          </a:p>
        </p:txBody>
      </p:sp>
    </p:spTree>
    <p:extLst>
      <p:ext uri="{BB962C8B-B14F-4D97-AF65-F5344CB8AC3E}">
        <p14:creationId xmlns:p14="http://schemas.microsoft.com/office/powerpoint/2010/main" val="2676777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3DE1359A-CC94-4D9A-8C37-0A867201710B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6" rIns="91435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00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2780BAD9-156D-41E8-98E1-185A3D12EEBA}" type="slidenum">
              <a:rPr lang="en-US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6" rIns="91435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456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025A97-B43F-45AB-9D8D-46081F8B35F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94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42FCF4C-33A0-4505-8102-3B6CC187A60F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6" rIns="91435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277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2B0D39C-0CD4-4D0A-B6FB-8F41DF1375C6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6" rIns="91435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010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FAFB49-7BC1-4BF8-A077-89B8C7D8DF74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E390981-2496-403B-9A5E-ED463B1B04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9937FE-3D06-4B7A-9768-C43AB03FA6C7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CF22D-1E30-4747-9B53-95E185E0D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9E29DC-9CC8-46B8-9611-5CEFA5661964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44C65-68B2-4A91-89DF-F692E7D443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D947B82-05FF-433E-806E-1B67E9159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370A17-B4E5-43DA-9A73-9B8077C3913B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33E9638-1A74-4EDA-A468-DEADB0B9EE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AF09D-47BB-4AE2-97E4-2390546821E0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7E376-82E4-45B4-941A-1E755AD70A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18862-31CA-47FC-B9C6-0E140C98790E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FF894-4248-4381-B859-091CEB2B03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F6550-2977-4D80-9505-E11309F5AB6D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0C5A192A-86AF-4B99-9841-6907F1A4BC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88DA4-BD3A-42B7-BF85-43F0BA48689E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E5EF4-7C42-4E4A-93F1-B829CD01F9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01A58-3238-4C1B-90D5-D6CF7C17D3D1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F0ED-1A2A-40F0-BE37-588C632132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B88F31-AEB9-4839-8F5D-92B55575C9D7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A44BB-D6D3-4521-83C0-CD9F75746A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D242F4-96BE-470A-993D-2EBF75C18E8A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0DFB2-53E9-44F3-9533-2D4B0ABFAB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DAE66E5-6846-4666-9A76-986504C31C26}" type="datetimeFigureOut">
              <a:rPr lang="en-US" smtClean="0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FC613A-06A1-495F-849B-AA4648B2C1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  <p:sldLayoutId id="2147484694" r:id="rId4"/>
    <p:sldLayoutId id="2147484695" r:id="rId5"/>
    <p:sldLayoutId id="2147484696" r:id="rId6"/>
    <p:sldLayoutId id="2147484697" r:id="rId7"/>
    <p:sldLayoutId id="2147484698" r:id="rId8"/>
    <p:sldLayoutId id="2147484699" r:id="rId9"/>
    <p:sldLayoutId id="2147484700" r:id="rId10"/>
    <p:sldLayoutId id="2147484701" r:id="rId11"/>
    <p:sldLayoutId id="214748470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53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Noisy Channel Model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419600"/>
            <a:ext cx="7772400" cy="1828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Speech Recognition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Observe</a:t>
            </a:r>
            <a:r>
              <a:rPr lang="en-US" sz="2400" dirty="0" smtClean="0"/>
              <a:t>: Acoustic signal (A=a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Challenge</a:t>
            </a:r>
            <a:r>
              <a:rPr lang="en-US" sz="2400" dirty="0" smtClean="0"/>
              <a:t>: Find the likely word sequence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But</a:t>
            </a:r>
            <a:r>
              <a:rPr lang="en-US" sz="2400" dirty="0" smtClean="0"/>
              <a:t> we also have to consider the context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16150"/>
            <a:ext cx="8991600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1443335"/>
            <a:ext cx="89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Starting at this point, we need to be able to model the target language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69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Probability Chain Rule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106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Conditional Probability   P(A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P(A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</a:t>
            </a:r>
            <a:r>
              <a:rPr lang="en-US" sz="2400" i="1" dirty="0" smtClean="0"/>
              <a:t>· </a:t>
            </a:r>
            <a:r>
              <a:rPr lang="en-US" sz="2400" dirty="0" smtClean="0"/>
              <a:t>P(A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|A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Chain Rule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generalizes to multiple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…,A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= P(A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P(A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P(A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)…P(A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|A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…A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P(the dog) = P(the) P(dog | the)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P(the dog bites) = P(the) P(dog | the) P(bites| the dog)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Conditional probability applies more than individual relative word frequencies because they consider the context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Dog may be relatively rare word in a corpus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But if we see barking, P(</a:t>
            </a:r>
            <a:r>
              <a:rPr lang="en-US" sz="2000" dirty="0" err="1" smtClean="0"/>
              <a:t>dog|barking</a:t>
            </a:r>
            <a:r>
              <a:rPr lang="en-US" sz="2000" dirty="0" smtClean="0"/>
              <a:t>) is much more likely</a:t>
            </a:r>
          </a:p>
          <a:p>
            <a:pPr lvl="4" eaLnBrk="1" hangingPunct="1">
              <a:lnSpc>
                <a:spcPct val="80000"/>
              </a:lnSpc>
            </a:pPr>
            <a:endParaRPr lang="en-US" sz="1800" dirty="0" smtClean="0"/>
          </a:p>
        </p:txBody>
      </p:sp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6934200" y="5183188"/>
          <a:ext cx="16002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4" imgW="2044700" imgH="939800" progId="Equation.3">
                  <p:embed/>
                </p:oleObj>
              </mc:Choice>
              <mc:Fallback>
                <p:oleObj name="Equation" r:id="rId4" imgW="20447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183188"/>
                        <a:ext cx="16002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09" name="Group 1"/>
          <p:cNvGrpSpPr>
            <a:grpSpLocks/>
          </p:cNvGrpSpPr>
          <p:nvPr/>
        </p:nvGrpSpPr>
        <p:grpSpPr bwMode="auto">
          <a:xfrm>
            <a:off x="895350" y="5218113"/>
            <a:ext cx="219075" cy="573087"/>
            <a:chOff x="895349" y="4684059"/>
            <a:chExt cx="219076" cy="573741"/>
          </a:xfrm>
        </p:grpSpPr>
        <p:sp>
          <p:nvSpPr>
            <p:cNvPr id="21512" name="Rectangle 7"/>
            <p:cNvSpPr>
              <a:spLocks noChangeArrowheads="1"/>
            </p:cNvSpPr>
            <p:nvPr/>
          </p:nvSpPr>
          <p:spPr bwMode="auto">
            <a:xfrm>
              <a:off x="914400" y="4953000"/>
              <a:ext cx="2000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1513" name="Rectangle 8"/>
            <p:cNvSpPr>
              <a:spLocks noChangeArrowheads="1"/>
            </p:cNvSpPr>
            <p:nvPr/>
          </p:nvSpPr>
          <p:spPr bwMode="auto">
            <a:xfrm>
              <a:off x="895349" y="4684059"/>
              <a:ext cx="2000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000">
                <a:latin typeface="Times New Roman" pitchFamily="18" charset="0"/>
              </a:endParaRPr>
            </a:p>
          </p:txBody>
        </p:sp>
      </p:grp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52400" y="4851400"/>
            <a:ext cx="875188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Times New Roman" pitchFamily="18" charset="0"/>
              </a:rPr>
              <a:t>   </a:t>
            </a:r>
            <a:r>
              <a:rPr lang="en-US" sz="2400" dirty="0">
                <a:latin typeface="Times New Roman" pitchFamily="18" charset="0"/>
              </a:rPr>
              <a:t>In general, the probability of a complete string of words w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…</a:t>
            </a:r>
            <a:r>
              <a:rPr lang="en-US" sz="2400" dirty="0" err="1">
                <a:latin typeface="Times New Roman" pitchFamily="18" charset="0"/>
              </a:rPr>
              <a:t>w</a:t>
            </a:r>
            <a:r>
              <a:rPr lang="en-US" sz="2400" baseline="-25000" dirty="0" err="1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 is: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1600" dirty="0">
                <a:latin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    P(w  )   = P(w1)P(w2|w1)P(w3|w1..w2)…P(wn|w1…wn-1)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6019800"/>
            <a:ext cx="7604125" cy="52387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Arial" charset="0"/>
              </a:rPr>
              <a:t>Detecting likely word sequences using probabilities</a:t>
            </a:r>
          </a:p>
        </p:txBody>
      </p:sp>
    </p:spTree>
    <p:extLst>
      <p:ext uri="{BB962C8B-B14F-4D97-AF65-F5344CB8AC3E}">
        <p14:creationId xmlns:p14="http://schemas.microsoft.com/office/powerpoint/2010/main" val="42810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N-grams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067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0 gram: Every word’s likelihood probability is equal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Each word of a 300,000 word corpora has .000033 frequency probabilities</a:t>
            </a:r>
            <a:br>
              <a:rPr lang="en-US" sz="2000" dirty="0" smtClean="0"/>
            </a:b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/>
              <a:t>Uni</a:t>
            </a:r>
            <a:r>
              <a:rPr lang="en-US" sz="2400" b="1" dirty="0" smtClean="0"/>
              <a:t>-gram: A word’s likelihood depends on frequency counts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word,</a:t>
            </a:r>
            <a:r>
              <a:rPr lang="en-US" sz="2000" i="1" dirty="0" smtClean="0"/>
              <a:t> ‘the’ </a:t>
            </a:r>
            <a:r>
              <a:rPr lang="en-US" sz="2000" dirty="0" smtClean="0"/>
              <a:t>occurs </a:t>
            </a:r>
            <a:r>
              <a:rPr lang="en-US" sz="2000" i="1" dirty="0" smtClean="0"/>
              <a:t>69,971</a:t>
            </a:r>
            <a:r>
              <a:rPr lang="en-US" sz="2000" dirty="0" smtClean="0"/>
              <a:t> in the Brown corpus of </a:t>
            </a:r>
            <a:r>
              <a:rPr lang="en-US" sz="2000" i="1" dirty="0" smtClean="0"/>
              <a:t>1,000,000</a:t>
            </a:r>
            <a:r>
              <a:rPr lang="en-US" sz="2000" dirty="0" smtClean="0"/>
              <a:t> words</a:t>
            </a:r>
            <a:br>
              <a:rPr lang="en-US" sz="2000" dirty="0" smtClean="0"/>
            </a:br>
            <a:endParaRPr lang="en-US" sz="800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Bi-gram: word likelihood determined by the previous 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P(</a:t>
            </a:r>
            <a:r>
              <a:rPr lang="en-US" sz="2000" dirty="0" err="1" smtClean="0"/>
              <a:t>w|a</a:t>
            </a:r>
            <a:r>
              <a:rPr lang="en-US" sz="2000" dirty="0" smtClean="0"/>
              <a:t>) = P(w) * P(w|w</a:t>
            </a:r>
            <a:r>
              <a:rPr lang="en-US" sz="2000" i="1" baseline="-25000" dirty="0" smtClean="0"/>
              <a:t>i-1</a:t>
            </a:r>
            <a:r>
              <a:rPr lang="en-US" sz="2000" i="1" dirty="0" smtClean="0"/>
              <a:t>)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rgbClr val="A50021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dirty="0" smtClean="0"/>
              <a:t>appears with frequency </a:t>
            </a:r>
            <a:r>
              <a:rPr lang="en-US" sz="2000" i="1" dirty="0" smtClean="0"/>
              <a:t>.07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A50021"/>
                </a:solidFill>
              </a:rPr>
              <a:t>rabbit</a:t>
            </a:r>
            <a:r>
              <a:rPr lang="en-US" sz="2000" dirty="0" smtClean="0"/>
              <a:t> appears with frequency </a:t>
            </a:r>
            <a:r>
              <a:rPr lang="en-US" sz="2000" i="1" dirty="0" smtClean="0"/>
              <a:t>.00001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rgbClr val="A50021"/>
                </a:solidFill>
              </a:rPr>
              <a:t>Rabbit</a:t>
            </a:r>
            <a:r>
              <a:rPr lang="en-US" sz="2000" i="1" dirty="0" smtClean="0"/>
              <a:t> </a:t>
            </a:r>
            <a:r>
              <a:rPr lang="en-US" sz="2000" dirty="0" smtClean="0"/>
              <a:t>is a more likely word that follows the word </a:t>
            </a:r>
            <a:r>
              <a:rPr lang="en-US" sz="2000" i="1" dirty="0" smtClean="0">
                <a:solidFill>
                  <a:srgbClr val="A50021"/>
                </a:solidFill>
              </a:rPr>
              <a:t>white</a:t>
            </a:r>
            <a:r>
              <a:rPr lang="en-US" sz="2000" dirty="0" smtClean="0"/>
              <a:t> than </a:t>
            </a:r>
            <a:r>
              <a:rPr lang="en-US" sz="2000" i="1" dirty="0" smtClean="0">
                <a:solidFill>
                  <a:srgbClr val="A50021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dirty="0" smtClean="0"/>
              <a:t>is</a:t>
            </a:r>
            <a:br>
              <a:rPr lang="en-US" sz="2000" dirty="0" smtClean="0"/>
            </a:br>
            <a:endParaRPr lang="en-US" sz="800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Tri-gram: word likelihood determined by the previous two words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P(</a:t>
            </a:r>
            <a:r>
              <a:rPr lang="en-US" sz="2000" dirty="0" err="1" smtClean="0"/>
              <a:t>w|a</a:t>
            </a:r>
            <a:r>
              <a:rPr lang="en-US" sz="2000" dirty="0" smtClean="0"/>
              <a:t>) = P(w) * P(w|w</a:t>
            </a:r>
            <a:r>
              <a:rPr lang="en-US" sz="2000" i="1" baseline="-25000" dirty="0" smtClean="0"/>
              <a:t>i-1 </a:t>
            </a:r>
            <a:r>
              <a:rPr lang="en-US" sz="2000" i="1" dirty="0" smtClean="0"/>
              <a:t>&amp;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w</a:t>
            </a:r>
            <a:r>
              <a:rPr lang="en-US" sz="2000" i="1" baseline="-25000" dirty="0" smtClean="0"/>
              <a:t>i-2</a:t>
            </a:r>
            <a:r>
              <a:rPr lang="en-US" sz="2000" i="1" dirty="0" smtClean="0"/>
              <a:t>)</a:t>
            </a:r>
            <a:br>
              <a:rPr lang="en-US" sz="2000" i="1" dirty="0" smtClean="0"/>
            </a:b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N-gram</a:t>
            </a:r>
            <a:endParaRPr lang="en-US" sz="2400" b="1" dirty="0"/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A model of word or phoneme prediction that uses the previous N-1 words or phonemes to predict the next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71625" y="1219200"/>
            <a:ext cx="604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How many previous words should we consider?</a:t>
            </a:r>
          </a:p>
        </p:txBody>
      </p:sp>
    </p:spTree>
    <p:extLst>
      <p:ext uri="{BB962C8B-B14F-4D97-AF65-F5344CB8AC3E}">
        <p14:creationId xmlns:p14="http://schemas.microsoft.com/office/powerpoint/2010/main" val="7390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Approximating 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Generating sentences: random unigrams...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Every enter now severally so, let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Hill he late speaks; or! a more to leg less first you enter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With bigrams...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What means, sir.  I confess she?  then all sorts, he is trim, captain.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Why </a:t>
            </a:r>
            <a:r>
              <a:rPr lang="en-US" altLang="en-US" sz="2400" dirty="0" err="1">
                <a:solidFill>
                  <a:schemeClr val="hlink"/>
                </a:solidFill>
              </a:rPr>
              <a:t>dost</a:t>
            </a:r>
            <a:r>
              <a:rPr lang="en-US" altLang="en-US" sz="2400" dirty="0">
                <a:solidFill>
                  <a:schemeClr val="hlink"/>
                </a:solidFill>
              </a:rPr>
              <a:t> stand forth thy canopy, forsooth; he is this palpable hit the King Henry.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Trigrams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Sweet prince, Falstaff shall die.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This shall forbid it should be branded, if renown made it empty.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838200"/>
          </a:xfrm>
        </p:spPr>
        <p:txBody>
          <a:bodyPr/>
          <a:lstStyle/>
          <a:p>
            <a:r>
              <a:rPr lang="en-US" dirty="0" smtClean="0"/>
              <a:t>N-Gram Conclusions</a:t>
            </a:r>
            <a:endParaRPr lang="en-US" dirty="0"/>
          </a:p>
        </p:txBody>
      </p:sp>
      <p:sp>
        <p:nvSpPr>
          <p:cNvPr id="40141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altLang="en-US" b="1" dirty="0" err="1" smtClean="0"/>
              <a:t>Quadrigrams</a:t>
            </a:r>
            <a:r>
              <a:rPr lang="en-US" altLang="en-US" b="1" dirty="0" smtClean="0"/>
              <a:t> (Output now </a:t>
            </a:r>
            <a:r>
              <a:rPr lang="en-US" altLang="en-US" b="1" i="1" dirty="0" smtClean="0"/>
              <a:t>i</a:t>
            </a:r>
            <a:r>
              <a:rPr lang="en-US" altLang="en-US" b="1" i="1" dirty="0"/>
              <a:t>s</a:t>
            </a:r>
            <a:r>
              <a:rPr lang="en-US" altLang="en-US" b="1" dirty="0" smtClean="0"/>
              <a:t> Shakespeare)</a:t>
            </a:r>
            <a:endParaRPr lang="en-US" altLang="en-US" b="1" dirty="0"/>
          </a:p>
          <a:p>
            <a:pPr lvl="1"/>
            <a:r>
              <a:rPr lang="en-US" altLang="en-US" sz="2400" dirty="0">
                <a:solidFill>
                  <a:schemeClr val="hlink"/>
                </a:solidFill>
              </a:rPr>
              <a:t>What!  I will go seek the traitor Gloucester.</a:t>
            </a:r>
          </a:p>
          <a:p>
            <a:pPr lvl="1"/>
            <a:r>
              <a:rPr lang="en-US" altLang="en-US" sz="2400" dirty="0">
                <a:solidFill>
                  <a:schemeClr val="hlink"/>
                </a:solidFill>
              </a:rPr>
              <a:t>Will you not tell me who I </a:t>
            </a:r>
            <a:r>
              <a:rPr lang="en-US" altLang="en-US" sz="2400" dirty="0" smtClean="0">
                <a:solidFill>
                  <a:schemeClr val="hlink"/>
                </a:solidFill>
              </a:rPr>
              <a:t>am?</a:t>
            </a:r>
          </a:p>
          <a:p>
            <a:r>
              <a:rPr lang="en-US" altLang="en-US" b="1" dirty="0" smtClean="0"/>
              <a:t>Comments</a:t>
            </a:r>
            <a:endParaRPr lang="en-US" altLang="en-US" b="1" dirty="0"/>
          </a:p>
          <a:p>
            <a:pPr lvl="1"/>
            <a:r>
              <a:rPr lang="en-US" altLang="en-US" sz="2400" dirty="0" smtClean="0"/>
              <a:t>The </a:t>
            </a:r>
            <a:r>
              <a:rPr lang="en-US" altLang="en-US" sz="2400" dirty="0"/>
              <a:t>accuracy of an n-gram model </a:t>
            </a:r>
            <a:r>
              <a:rPr lang="en-US" altLang="en-US" sz="2400" dirty="0" smtClean="0"/>
              <a:t>increases with increasing n because word combinations are more and more constrained</a:t>
            </a:r>
          </a:p>
          <a:p>
            <a:pPr lvl="1"/>
            <a:r>
              <a:rPr lang="en-US" altLang="en-US" sz="2400" dirty="0" smtClean="0"/>
              <a:t>Higher n-gram models are more and more sparse. </a:t>
            </a:r>
            <a:r>
              <a:rPr lang="en-US" sz="2400" dirty="0"/>
              <a:t>Shakespeare produced </a:t>
            </a:r>
            <a:r>
              <a:rPr lang="en-US" sz="2400" dirty="0" smtClean="0"/>
              <a:t>0.04% of 844 million possible bigrams. </a:t>
            </a:r>
          </a:p>
          <a:p>
            <a:pPr lvl="1"/>
            <a:r>
              <a:rPr lang="en-US" sz="2400" dirty="0" smtClean="0"/>
              <a:t>There is a tradeoff between accuracy and computational overhead and memory requirements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798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32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Language Modeling: </a:t>
            </a:r>
            <a:r>
              <a:rPr lang="en-US" altLang="en-US" sz="3200" dirty="0" smtClean="0">
                <a:solidFill>
                  <a:srgbClr val="FFCC66"/>
                </a:solidFill>
              </a:rPr>
              <a:t>N-Grams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533400" y="1219200"/>
            <a:ext cx="51054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/>
              <a:t>Unigrams (SWB):</a:t>
            </a:r>
          </a:p>
          <a:p>
            <a:pPr>
              <a:lnSpc>
                <a:spcPct val="50000"/>
              </a:lnSpc>
            </a:pPr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Most Common: “I”, “and”, “the”, “you”, “a”</a:t>
            </a:r>
          </a:p>
          <a:p>
            <a:pPr>
              <a:buFontTx/>
              <a:buChar char="•"/>
            </a:pPr>
            <a:r>
              <a:rPr lang="en-US" altLang="en-US" dirty="0"/>
              <a:t>Rank-100: “she”, “an”, “going”</a:t>
            </a:r>
          </a:p>
          <a:p>
            <a:pPr>
              <a:buFontTx/>
              <a:buChar char="•"/>
            </a:pPr>
            <a:r>
              <a:rPr lang="en-US" altLang="en-US" dirty="0"/>
              <a:t>Least Common: “Abraham”, “Alastair”, “Acura”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" y="2679174"/>
            <a:ext cx="51054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/>
              <a:t>Bigrams (SWB):</a:t>
            </a:r>
          </a:p>
          <a:p>
            <a:pPr>
              <a:lnSpc>
                <a:spcPct val="50000"/>
              </a:lnSpc>
            </a:pPr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Most Common:  	“you know”, “yeah SENT!”,</a:t>
            </a:r>
          </a:p>
          <a:p>
            <a:r>
              <a:rPr lang="en-US" altLang="en-US" dirty="0"/>
              <a:t>  	               	“!SENT um-hum”, “I think”</a:t>
            </a:r>
          </a:p>
          <a:p>
            <a:pPr>
              <a:buFontTx/>
              <a:buChar char="•"/>
            </a:pPr>
            <a:r>
              <a:rPr lang="en-US" altLang="en-US" dirty="0"/>
              <a:t>Rank-100: “do it”, “that we”, “don’t think”</a:t>
            </a:r>
          </a:p>
          <a:p>
            <a:pPr>
              <a:buFontTx/>
              <a:buChar char="•"/>
            </a:pPr>
            <a:r>
              <a:rPr lang="en-US" altLang="en-US" dirty="0"/>
              <a:t>Least Common:	“raw fish”, “moisture </a:t>
            </a:r>
            <a:r>
              <a:rPr lang="en-US" altLang="en-US" dirty="0" smtClean="0"/>
              <a:t>content”,</a:t>
            </a:r>
          </a:p>
          <a:p>
            <a:r>
              <a:rPr lang="en-US" altLang="en-US" dirty="0"/>
              <a:t>	</a:t>
            </a:r>
            <a:r>
              <a:rPr lang="en-US" altLang="en-US" dirty="0" smtClean="0"/>
              <a:t>	 “Reagan </a:t>
            </a:r>
            <a:r>
              <a:rPr lang="en-US" altLang="en-US" dirty="0"/>
              <a:t>Bush”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3400" y="4660374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b="1" dirty="0"/>
              <a:t>Trigrams (SWB):</a:t>
            </a:r>
          </a:p>
          <a:p>
            <a:pPr>
              <a:lnSpc>
                <a:spcPct val="50000"/>
              </a:lnSpc>
            </a:pPr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Most Common: 	“!SENT um-hum SENT!”, </a:t>
            </a:r>
            <a:br>
              <a:rPr lang="en-US" altLang="en-US" dirty="0"/>
            </a:br>
            <a:r>
              <a:rPr lang="en-US" altLang="en-US" dirty="0"/>
              <a:t>	“a lot of”, “I don’t know”</a:t>
            </a:r>
          </a:p>
          <a:p>
            <a:pPr>
              <a:buFontTx/>
              <a:buChar char="•"/>
            </a:pPr>
            <a:r>
              <a:rPr lang="en-US" altLang="en-US" dirty="0"/>
              <a:t>Rank-100: “it was a”, “you know that”</a:t>
            </a:r>
          </a:p>
          <a:p>
            <a:pPr>
              <a:buFontTx/>
              <a:buChar char="•"/>
            </a:pPr>
            <a:r>
              <a:rPr lang="en-US" altLang="en-US" dirty="0"/>
              <a:t>Least Common:	“you have parents”, 		“you seen Brooklyn”</a:t>
            </a:r>
          </a:p>
        </p:txBody>
      </p:sp>
      <p:pic>
        <p:nvPicPr>
          <p:cNvPr id="18" name="Picture 5" descr="ngrams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78" r="2778"/>
          <a:stretch/>
        </p:blipFill>
        <p:spPr bwMode="auto">
          <a:xfrm>
            <a:off x="6101080" y="2971800"/>
            <a:ext cx="250952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ngrams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07" r="4607"/>
          <a:stretch/>
        </p:blipFill>
        <p:spPr bwMode="auto">
          <a:xfrm>
            <a:off x="6096000" y="4838463"/>
            <a:ext cx="2630424" cy="165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ngrams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8" r="19741"/>
          <a:stretch/>
        </p:blipFill>
        <p:spPr bwMode="auto">
          <a:xfrm>
            <a:off x="6096000" y="1157105"/>
            <a:ext cx="2514600" cy="166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6705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N-grams for Spell Checks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305800" cy="1600200"/>
          </a:xfrm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Non-word detection 	(</a:t>
            </a:r>
            <a:r>
              <a:rPr lang="en-US" sz="2000" b="1" dirty="0" smtClean="0"/>
              <a:t>easiest</a:t>
            </a:r>
            <a:r>
              <a:rPr lang="en-US" sz="2000" dirty="0" smtClean="0"/>
              <a:t>) Example: </a:t>
            </a:r>
            <a:r>
              <a:rPr lang="en-US" sz="2000" dirty="0" err="1" smtClean="0"/>
              <a:t>graffe</a:t>
            </a:r>
            <a:r>
              <a:rPr lang="en-US" sz="2000" dirty="0" smtClean="0"/>
              <a:t> =&gt; (g</a:t>
            </a:r>
            <a:r>
              <a:rPr lang="en-US" sz="2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/>
              <a:t>raffe)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Isolated-word (context-free) error correction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A</a:t>
            </a:r>
            <a:r>
              <a:rPr lang="en-US" sz="2000" dirty="0" smtClean="0"/>
              <a:t> correction is not possible when the error word is in the dictionary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Context-dependent (</a:t>
            </a:r>
            <a:r>
              <a:rPr lang="en-US" sz="2000" b="1" dirty="0" smtClean="0"/>
              <a:t>hardest</a:t>
            </a:r>
            <a:r>
              <a:rPr lang="en-US" sz="2000" dirty="0" smtClean="0"/>
              <a:t>)	Example: </a:t>
            </a:r>
            <a:r>
              <a:rPr lang="en-US" sz="2000" dirty="0" smtClean="0">
                <a:solidFill>
                  <a:srgbClr val="FF0000"/>
                </a:solidFill>
              </a:rPr>
              <a:t>your </a:t>
            </a:r>
            <a:r>
              <a:rPr lang="en-US" sz="2000" dirty="0" smtClean="0"/>
              <a:t>an idiot  =&gt; you’re an idiot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(the mistyped word happens to be a real word)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39940" name="Picture 4" descr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14835"/>
            <a:ext cx="5943600" cy="376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0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13410" name="Text Box 98"/>
          <p:cNvSpPr txBox="1">
            <a:spLocks noChangeArrowheads="1"/>
          </p:cNvSpPr>
          <p:nvPr/>
        </p:nvSpPr>
        <p:spPr bwMode="auto">
          <a:xfrm>
            <a:off x="2770188" y="1600200"/>
            <a:ext cx="3478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+mn-cs"/>
              </a:rPr>
              <a:t>Mispelled word: acress</a:t>
            </a:r>
          </a:p>
        </p:txBody>
      </p:sp>
      <p:grpSp>
        <p:nvGrpSpPr>
          <p:cNvPr id="7172" name="Group 99"/>
          <p:cNvGrpSpPr>
            <a:grpSpLocks noChangeAspect="1"/>
          </p:cNvGrpSpPr>
          <p:nvPr/>
        </p:nvGrpSpPr>
        <p:grpSpPr bwMode="auto">
          <a:xfrm>
            <a:off x="266700" y="2420938"/>
            <a:ext cx="8610600" cy="2913062"/>
            <a:chOff x="1544" y="2092"/>
            <a:chExt cx="2672" cy="904"/>
          </a:xfrm>
        </p:grpSpPr>
        <p:sp>
          <p:nvSpPr>
            <p:cNvPr id="13412" name="AutoShape 100"/>
            <p:cNvSpPr>
              <a:spLocks noChangeAspect="1" noChangeArrowheads="1" noTextEdit="1"/>
            </p:cNvSpPr>
            <p:nvPr/>
          </p:nvSpPr>
          <p:spPr bwMode="auto">
            <a:xfrm>
              <a:off x="1544" y="2092"/>
              <a:ext cx="267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grpSp>
          <p:nvGrpSpPr>
            <p:cNvPr id="7177" name="Group 101"/>
            <p:cNvGrpSpPr>
              <a:grpSpLocks/>
            </p:cNvGrpSpPr>
            <p:nvPr/>
          </p:nvGrpSpPr>
          <p:grpSpPr bwMode="auto">
            <a:xfrm>
              <a:off x="1544" y="2092"/>
              <a:ext cx="2672" cy="904"/>
              <a:chOff x="1544" y="2092"/>
              <a:chExt cx="2672" cy="904"/>
            </a:xfrm>
          </p:grpSpPr>
          <p:sp>
            <p:nvSpPr>
              <p:cNvPr id="13414" name="Rectangle 102"/>
              <p:cNvSpPr>
                <a:spLocks noChangeArrowheads="1"/>
              </p:cNvSpPr>
              <p:nvPr/>
            </p:nvSpPr>
            <p:spPr bwMode="auto">
              <a:xfrm>
                <a:off x="1544" y="2092"/>
                <a:ext cx="2672" cy="904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5" name="Rectangle 103"/>
              <p:cNvSpPr>
                <a:spLocks noChangeArrowheads="1"/>
              </p:cNvSpPr>
              <p:nvPr/>
            </p:nvSpPr>
            <p:spPr bwMode="auto">
              <a:xfrm>
                <a:off x="1552" y="2096"/>
                <a:ext cx="2650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6" name="Rectangle 104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7" name="Freeform 105"/>
              <p:cNvSpPr>
                <a:spLocks/>
              </p:cNvSpPr>
              <p:nvPr/>
            </p:nvSpPr>
            <p:spPr bwMode="auto">
              <a:xfrm>
                <a:off x="1586" y="2136"/>
                <a:ext cx="34" cy="42"/>
              </a:xfrm>
              <a:custGeom>
                <a:avLst/>
                <a:gdLst>
                  <a:gd name="T0" fmla="*/ 34 w 34"/>
                  <a:gd name="T1" fmla="*/ 30 h 42"/>
                  <a:gd name="T2" fmla="*/ 34 w 34"/>
                  <a:gd name="T3" fmla="*/ 32 h 42"/>
                  <a:gd name="T4" fmla="*/ 32 w 34"/>
                  <a:gd name="T5" fmla="*/ 36 h 42"/>
                  <a:gd name="T6" fmla="*/ 28 w 34"/>
                  <a:gd name="T7" fmla="*/ 40 h 42"/>
                  <a:gd name="T8" fmla="*/ 22 w 34"/>
                  <a:gd name="T9" fmla="*/ 42 h 42"/>
                  <a:gd name="T10" fmla="*/ 18 w 34"/>
                  <a:gd name="T11" fmla="*/ 42 h 42"/>
                  <a:gd name="T12" fmla="*/ 12 w 34"/>
                  <a:gd name="T13" fmla="*/ 42 h 42"/>
                  <a:gd name="T14" fmla="*/ 8 w 34"/>
                  <a:gd name="T15" fmla="*/ 40 h 42"/>
                  <a:gd name="T16" fmla="*/ 4 w 34"/>
                  <a:gd name="T17" fmla="*/ 36 h 42"/>
                  <a:gd name="T18" fmla="*/ 2 w 34"/>
                  <a:gd name="T19" fmla="*/ 30 h 42"/>
                  <a:gd name="T20" fmla="*/ 0 w 34"/>
                  <a:gd name="T21" fmla="*/ 22 h 42"/>
                  <a:gd name="T22" fmla="*/ 0 w 34"/>
                  <a:gd name="T23" fmla="*/ 14 h 42"/>
                  <a:gd name="T24" fmla="*/ 4 w 34"/>
                  <a:gd name="T25" fmla="*/ 8 h 42"/>
                  <a:gd name="T26" fmla="*/ 8 w 34"/>
                  <a:gd name="T27" fmla="*/ 4 h 42"/>
                  <a:gd name="T28" fmla="*/ 14 w 34"/>
                  <a:gd name="T29" fmla="*/ 2 h 42"/>
                  <a:gd name="T30" fmla="*/ 20 w 34"/>
                  <a:gd name="T31" fmla="*/ 0 h 42"/>
                  <a:gd name="T32" fmla="*/ 26 w 34"/>
                  <a:gd name="T33" fmla="*/ 2 h 42"/>
                  <a:gd name="T34" fmla="*/ 30 w 34"/>
                  <a:gd name="T35" fmla="*/ 4 h 42"/>
                  <a:gd name="T36" fmla="*/ 32 w 34"/>
                  <a:gd name="T37" fmla="*/ 8 h 42"/>
                  <a:gd name="T38" fmla="*/ 34 w 34"/>
                  <a:gd name="T39" fmla="*/ 12 h 42"/>
                  <a:gd name="T40" fmla="*/ 34 w 34"/>
                  <a:gd name="T41" fmla="*/ 14 h 42"/>
                  <a:gd name="T42" fmla="*/ 32 w 34"/>
                  <a:gd name="T43" fmla="*/ 16 h 42"/>
                  <a:gd name="T44" fmla="*/ 30 w 34"/>
                  <a:gd name="T45" fmla="*/ 16 h 42"/>
                  <a:gd name="T46" fmla="*/ 28 w 34"/>
                  <a:gd name="T47" fmla="*/ 16 h 42"/>
                  <a:gd name="T48" fmla="*/ 26 w 34"/>
                  <a:gd name="T49" fmla="*/ 16 h 42"/>
                  <a:gd name="T50" fmla="*/ 24 w 34"/>
                  <a:gd name="T51" fmla="*/ 14 h 42"/>
                  <a:gd name="T52" fmla="*/ 22 w 34"/>
                  <a:gd name="T53" fmla="*/ 12 h 42"/>
                  <a:gd name="T54" fmla="*/ 22 w 34"/>
                  <a:gd name="T55" fmla="*/ 8 h 42"/>
                  <a:gd name="T56" fmla="*/ 20 w 34"/>
                  <a:gd name="T57" fmla="*/ 6 h 42"/>
                  <a:gd name="T58" fmla="*/ 20 w 34"/>
                  <a:gd name="T59" fmla="*/ 4 h 42"/>
                  <a:gd name="T60" fmla="*/ 18 w 34"/>
                  <a:gd name="T61" fmla="*/ 4 h 42"/>
                  <a:gd name="T62" fmla="*/ 18 w 34"/>
                  <a:gd name="T63" fmla="*/ 4 h 42"/>
                  <a:gd name="T64" fmla="*/ 16 w 34"/>
                  <a:gd name="T65" fmla="*/ 4 h 42"/>
                  <a:gd name="T66" fmla="*/ 14 w 34"/>
                  <a:gd name="T67" fmla="*/ 6 h 42"/>
                  <a:gd name="T68" fmla="*/ 12 w 34"/>
                  <a:gd name="T69" fmla="*/ 10 h 42"/>
                  <a:gd name="T70" fmla="*/ 12 w 34"/>
                  <a:gd name="T71" fmla="*/ 16 h 42"/>
                  <a:gd name="T72" fmla="*/ 12 w 34"/>
                  <a:gd name="T73" fmla="*/ 20 h 42"/>
                  <a:gd name="T74" fmla="*/ 14 w 34"/>
                  <a:gd name="T75" fmla="*/ 26 h 42"/>
                  <a:gd name="T76" fmla="*/ 16 w 34"/>
                  <a:gd name="T77" fmla="*/ 30 h 42"/>
                  <a:gd name="T78" fmla="*/ 18 w 34"/>
                  <a:gd name="T79" fmla="*/ 32 h 42"/>
                  <a:gd name="T80" fmla="*/ 22 w 34"/>
                  <a:gd name="T81" fmla="*/ 34 h 42"/>
                  <a:gd name="T82" fmla="*/ 24 w 34"/>
                  <a:gd name="T83" fmla="*/ 34 h 42"/>
                  <a:gd name="T84" fmla="*/ 26 w 34"/>
                  <a:gd name="T85" fmla="*/ 34 h 42"/>
                  <a:gd name="T86" fmla="*/ 28 w 34"/>
                  <a:gd name="T87" fmla="*/ 34 h 42"/>
                  <a:gd name="T88" fmla="*/ 30 w 34"/>
                  <a:gd name="T89" fmla="*/ 32 h 42"/>
                  <a:gd name="T90" fmla="*/ 34 w 34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" h="42">
                    <a:moveTo>
                      <a:pt x="34" y="30"/>
                    </a:moveTo>
                    <a:lnTo>
                      <a:pt x="34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2" y="42"/>
                    </a:lnTo>
                    <a:lnTo>
                      <a:pt x="8" y="40"/>
                    </a:lnTo>
                    <a:lnTo>
                      <a:pt x="4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0" y="14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30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18" y="32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8" name="Rectangle 106"/>
              <p:cNvSpPr>
                <a:spLocks noChangeArrowheads="1"/>
              </p:cNvSpPr>
              <p:nvPr/>
            </p:nvSpPr>
            <p:spPr bwMode="auto">
              <a:xfrm>
                <a:off x="1848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19" name="Rectangle 107"/>
              <p:cNvSpPr>
                <a:spLocks noChangeArrowheads="1"/>
              </p:cNvSpPr>
              <p:nvPr/>
            </p:nvSpPr>
            <p:spPr bwMode="auto">
              <a:xfrm>
                <a:off x="1864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0" name="Freeform 108"/>
              <p:cNvSpPr>
                <a:spLocks/>
              </p:cNvSpPr>
              <p:nvPr/>
            </p:nvSpPr>
            <p:spPr bwMode="auto">
              <a:xfrm>
                <a:off x="1964" y="2118"/>
                <a:ext cx="34" cy="60"/>
              </a:xfrm>
              <a:custGeom>
                <a:avLst/>
                <a:gdLst>
                  <a:gd name="T0" fmla="*/ 18 w 34"/>
                  <a:gd name="T1" fmla="*/ 24 h 60"/>
                  <a:gd name="T2" fmla="*/ 18 w 34"/>
                  <a:gd name="T3" fmla="*/ 50 h 60"/>
                  <a:gd name="T4" fmla="*/ 18 w 34"/>
                  <a:gd name="T5" fmla="*/ 54 h 60"/>
                  <a:gd name="T6" fmla="*/ 18 w 34"/>
                  <a:gd name="T7" fmla="*/ 56 h 60"/>
                  <a:gd name="T8" fmla="*/ 20 w 34"/>
                  <a:gd name="T9" fmla="*/ 56 h 60"/>
                  <a:gd name="T10" fmla="*/ 24 w 34"/>
                  <a:gd name="T11" fmla="*/ 58 h 60"/>
                  <a:gd name="T12" fmla="*/ 24 w 34"/>
                  <a:gd name="T13" fmla="*/ 60 h 60"/>
                  <a:gd name="T14" fmla="*/ 0 w 34"/>
                  <a:gd name="T15" fmla="*/ 60 h 60"/>
                  <a:gd name="T16" fmla="*/ 0 w 34"/>
                  <a:gd name="T17" fmla="*/ 58 h 60"/>
                  <a:gd name="T18" fmla="*/ 2 w 34"/>
                  <a:gd name="T19" fmla="*/ 58 h 60"/>
                  <a:gd name="T20" fmla="*/ 4 w 34"/>
                  <a:gd name="T21" fmla="*/ 56 h 60"/>
                  <a:gd name="T22" fmla="*/ 6 w 34"/>
                  <a:gd name="T23" fmla="*/ 56 h 60"/>
                  <a:gd name="T24" fmla="*/ 6 w 34"/>
                  <a:gd name="T25" fmla="*/ 54 h 60"/>
                  <a:gd name="T26" fmla="*/ 6 w 34"/>
                  <a:gd name="T27" fmla="*/ 54 h 60"/>
                  <a:gd name="T28" fmla="*/ 6 w 34"/>
                  <a:gd name="T29" fmla="*/ 50 h 60"/>
                  <a:gd name="T30" fmla="*/ 6 w 34"/>
                  <a:gd name="T31" fmla="*/ 24 h 60"/>
                  <a:gd name="T32" fmla="*/ 0 w 34"/>
                  <a:gd name="T33" fmla="*/ 24 h 60"/>
                  <a:gd name="T34" fmla="*/ 0 w 34"/>
                  <a:gd name="T35" fmla="*/ 20 h 60"/>
                  <a:gd name="T36" fmla="*/ 6 w 34"/>
                  <a:gd name="T37" fmla="*/ 20 h 60"/>
                  <a:gd name="T38" fmla="*/ 6 w 34"/>
                  <a:gd name="T39" fmla="*/ 16 h 60"/>
                  <a:gd name="T40" fmla="*/ 6 w 34"/>
                  <a:gd name="T41" fmla="*/ 14 h 60"/>
                  <a:gd name="T42" fmla="*/ 8 w 34"/>
                  <a:gd name="T43" fmla="*/ 8 h 60"/>
                  <a:gd name="T44" fmla="*/ 10 w 34"/>
                  <a:gd name="T45" fmla="*/ 4 h 60"/>
                  <a:gd name="T46" fmla="*/ 16 w 34"/>
                  <a:gd name="T47" fmla="*/ 0 h 60"/>
                  <a:gd name="T48" fmla="*/ 22 w 34"/>
                  <a:gd name="T49" fmla="*/ 0 h 60"/>
                  <a:gd name="T50" fmla="*/ 28 w 34"/>
                  <a:gd name="T51" fmla="*/ 0 h 60"/>
                  <a:gd name="T52" fmla="*/ 30 w 34"/>
                  <a:gd name="T53" fmla="*/ 2 h 60"/>
                  <a:gd name="T54" fmla="*/ 32 w 34"/>
                  <a:gd name="T55" fmla="*/ 4 h 60"/>
                  <a:gd name="T56" fmla="*/ 34 w 34"/>
                  <a:gd name="T57" fmla="*/ 6 h 60"/>
                  <a:gd name="T58" fmla="*/ 32 w 34"/>
                  <a:gd name="T59" fmla="*/ 8 h 60"/>
                  <a:gd name="T60" fmla="*/ 32 w 34"/>
                  <a:gd name="T61" fmla="*/ 10 h 60"/>
                  <a:gd name="T62" fmla="*/ 30 w 34"/>
                  <a:gd name="T63" fmla="*/ 12 h 60"/>
                  <a:gd name="T64" fmla="*/ 28 w 34"/>
                  <a:gd name="T65" fmla="*/ 12 h 60"/>
                  <a:gd name="T66" fmla="*/ 26 w 34"/>
                  <a:gd name="T67" fmla="*/ 12 h 60"/>
                  <a:gd name="T68" fmla="*/ 24 w 34"/>
                  <a:gd name="T69" fmla="*/ 10 h 60"/>
                  <a:gd name="T70" fmla="*/ 24 w 34"/>
                  <a:gd name="T71" fmla="*/ 10 h 60"/>
                  <a:gd name="T72" fmla="*/ 22 w 34"/>
                  <a:gd name="T73" fmla="*/ 8 h 60"/>
                  <a:gd name="T74" fmla="*/ 22 w 34"/>
                  <a:gd name="T75" fmla="*/ 8 h 60"/>
                  <a:gd name="T76" fmla="*/ 22 w 34"/>
                  <a:gd name="T77" fmla="*/ 6 h 60"/>
                  <a:gd name="T78" fmla="*/ 22 w 34"/>
                  <a:gd name="T79" fmla="*/ 6 h 60"/>
                  <a:gd name="T80" fmla="*/ 22 w 34"/>
                  <a:gd name="T81" fmla="*/ 4 h 60"/>
                  <a:gd name="T82" fmla="*/ 22 w 34"/>
                  <a:gd name="T83" fmla="*/ 4 h 60"/>
                  <a:gd name="T84" fmla="*/ 22 w 34"/>
                  <a:gd name="T85" fmla="*/ 4 h 60"/>
                  <a:gd name="T86" fmla="*/ 22 w 34"/>
                  <a:gd name="T87" fmla="*/ 2 h 60"/>
                  <a:gd name="T88" fmla="*/ 20 w 34"/>
                  <a:gd name="T89" fmla="*/ 2 h 60"/>
                  <a:gd name="T90" fmla="*/ 20 w 34"/>
                  <a:gd name="T91" fmla="*/ 2 h 60"/>
                  <a:gd name="T92" fmla="*/ 18 w 34"/>
                  <a:gd name="T93" fmla="*/ 4 h 60"/>
                  <a:gd name="T94" fmla="*/ 18 w 34"/>
                  <a:gd name="T95" fmla="*/ 4 h 60"/>
                  <a:gd name="T96" fmla="*/ 18 w 34"/>
                  <a:gd name="T97" fmla="*/ 6 h 60"/>
                  <a:gd name="T98" fmla="*/ 18 w 34"/>
                  <a:gd name="T99" fmla="*/ 14 h 60"/>
                  <a:gd name="T100" fmla="*/ 18 w 34"/>
                  <a:gd name="T101" fmla="*/ 20 h 60"/>
                  <a:gd name="T102" fmla="*/ 24 w 34"/>
                  <a:gd name="T103" fmla="*/ 20 h 60"/>
                  <a:gd name="T104" fmla="*/ 24 w 34"/>
                  <a:gd name="T105" fmla="*/ 24 h 60"/>
                  <a:gd name="T106" fmla="*/ 18 w 34"/>
                  <a:gd name="T10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" h="60">
                    <a:moveTo>
                      <a:pt x="18" y="24"/>
                    </a:moveTo>
                    <a:lnTo>
                      <a:pt x="18" y="50"/>
                    </a:lnTo>
                    <a:lnTo>
                      <a:pt x="18" y="54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6" y="50"/>
                    </a:lnTo>
                    <a:lnTo>
                      <a:pt x="6" y="24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6" y="20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8" y="8"/>
                    </a:lnTo>
                    <a:lnTo>
                      <a:pt x="10" y="4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2" y="4"/>
                    </a:lnTo>
                    <a:lnTo>
                      <a:pt x="34" y="6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8" y="14"/>
                    </a:lnTo>
                    <a:lnTo>
                      <a:pt x="18" y="20"/>
                    </a:lnTo>
                    <a:lnTo>
                      <a:pt x="24" y="20"/>
                    </a:lnTo>
                    <a:lnTo>
                      <a:pt x="24" y="24"/>
                    </a:lnTo>
                    <a:lnTo>
                      <a:pt x="18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1" name="Freeform 109"/>
              <p:cNvSpPr>
                <a:spLocks/>
              </p:cNvSpPr>
              <p:nvPr/>
            </p:nvSpPr>
            <p:spPr bwMode="auto">
              <a:xfrm>
                <a:off x="1996" y="2136"/>
                <a:ext cx="34" cy="42"/>
              </a:xfrm>
              <a:custGeom>
                <a:avLst/>
                <a:gdLst>
                  <a:gd name="T0" fmla="*/ 16 w 34"/>
                  <a:gd name="T1" fmla="*/ 2 h 42"/>
                  <a:gd name="T2" fmla="*/ 16 w 34"/>
                  <a:gd name="T3" fmla="*/ 10 h 42"/>
                  <a:gd name="T4" fmla="*/ 20 w 34"/>
                  <a:gd name="T5" fmla="*/ 6 h 42"/>
                  <a:gd name="T6" fmla="*/ 22 w 34"/>
                  <a:gd name="T7" fmla="*/ 2 h 42"/>
                  <a:gd name="T8" fmla="*/ 26 w 34"/>
                  <a:gd name="T9" fmla="*/ 2 h 42"/>
                  <a:gd name="T10" fmla="*/ 28 w 34"/>
                  <a:gd name="T11" fmla="*/ 0 h 42"/>
                  <a:gd name="T12" fmla="*/ 30 w 34"/>
                  <a:gd name="T13" fmla="*/ 2 h 42"/>
                  <a:gd name="T14" fmla="*/ 32 w 34"/>
                  <a:gd name="T15" fmla="*/ 2 h 42"/>
                  <a:gd name="T16" fmla="*/ 34 w 34"/>
                  <a:gd name="T17" fmla="*/ 4 h 42"/>
                  <a:gd name="T18" fmla="*/ 34 w 34"/>
                  <a:gd name="T19" fmla="*/ 6 h 42"/>
                  <a:gd name="T20" fmla="*/ 34 w 34"/>
                  <a:gd name="T21" fmla="*/ 10 h 42"/>
                  <a:gd name="T22" fmla="*/ 32 w 34"/>
                  <a:gd name="T23" fmla="*/ 12 h 42"/>
                  <a:gd name="T24" fmla="*/ 30 w 34"/>
                  <a:gd name="T25" fmla="*/ 12 h 42"/>
                  <a:gd name="T26" fmla="*/ 28 w 34"/>
                  <a:gd name="T27" fmla="*/ 12 h 42"/>
                  <a:gd name="T28" fmla="*/ 26 w 34"/>
                  <a:gd name="T29" fmla="*/ 12 h 42"/>
                  <a:gd name="T30" fmla="*/ 24 w 34"/>
                  <a:gd name="T31" fmla="*/ 12 h 42"/>
                  <a:gd name="T32" fmla="*/ 24 w 34"/>
                  <a:gd name="T33" fmla="*/ 10 h 42"/>
                  <a:gd name="T34" fmla="*/ 22 w 34"/>
                  <a:gd name="T35" fmla="*/ 10 h 42"/>
                  <a:gd name="T36" fmla="*/ 22 w 34"/>
                  <a:gd name="T37" fmla="*/ 10 h 42"/>
                  <a:gd name="T38" fmla="*/ 22 w 34"/>
                  <a:gd name="T39" fmla="*/ 10 h 42"/>
                  <a:gd name="T40" fmla="*/ 20 w 34"/>
                  <a:gd name="T41" fmla="*/ 10 h 42"/>
                  <a:gd name="T42" fmla="*/ 20 w 34"/>
                  <a:gd name="T43" fmla="*/ 10 h 42"/>
                  <a:gd name="T44" fmla="*/ 18 w 34"/>
                  <a:gd name="T45" fmla="*/ 12 h 42"/>
                  <a:gd name="T46" fmla="*/ 16 w 34"/>
                  <a:gd name="T47" fmla="*/ 14 h 42"/>
                  <a:gd name="T48" fmla="*/ 16 w 34"/>
                  <a:gd name="T49" fmla="*/ 18 h 42"/>
                  <a:gd name="T50" fmla="*/ 16 w 34"/>
                  <a:gd name="T51" fmla="*/ 22 h 42"/>
                  <a:gd name="T52" fmla="*/ 16 w 34"/>
                  <a:gd name="T53" fmla="*/ 32 h 42"/>
                  <a:gd name="T54" fmla="*/ 16 w 34"/>
                  <a:gd name="T55" fmla="*/ 34 h 42"/>
                  <a:gd name="T56" fmla="*/ 16 w 34"/>
                  <a:gd name="T57" fmla="*/ 36 h 42"/>
                  <a:gd name="T58" fmla="*/ 16 w 34"/>
                  <a:gd name="T59" fmla="*/ 36 h 42"/>
                  <a:gd name="T60" fmla="*/ 16 w 34"/>
                  <a:gd name="T61" fmla="*/ 38 h 42"/>
                  <a:gd name="T62" fmla="*/ 16 w 34"/>
                  <a:gd name="T63" fmla="*/ 38 h 42"/>
                  <a:gd name="T64" fmla="*/ 18 w 34"/>
                  <a:gd name="T65" fmla="*/ 40 h 42"/>
                  <a:gd name="T66" fmla="*/ 18 w 34"/>
                  <a:gd name="T67" fmla="*/ 40 h 42"/>
                  <a:gd name="T68" fmla="*/ 18 w 34"/>
                  <a:gd name="T69" fmla="*/ 42 h 42"/>
                  <a:gd name="T70" fmla="*/ 0 w 34"/>
                  <a:gd name="T71" fmla="*/ 42 h 42"/>
                  <a:gd name="T72" fmla="*/ 0 w 34"/>
                  <a:gd name="T73" fmla="*/ 40 h 42"/>
                  <a:gd name="T74" fmla="*/ 2 w 34"/>
                  <a:gd name="T75" fmla="*/ 38 h 42"/>
                  <a:gd name="T76" fmla="*/ 2 w 34"/>
                  <a:gd name="T77" fmla="*/ 38 h 42"/>
                  <a:gd name="T78" fmla="*/ 4 w 34"/>
                  <a:gd name="T79" fmla="*/ 36 h 42"/>
                  <a:gd name="T80" fmla="*/ 4 w 34"/>
                  <a:gd name="T81" fmla="*/ 32 h 42"/>
                  <a:gd name="T82" fmla="*/ 4 w 34"/>
                  <a:gd name="T83" fmla="*/ 12 h 42"/>
                  <a:gd name="T84" fmla="*/ 4 w 34"/>
                  <a:gd name="T85" fmla="*/ 8 h 42"/>
                  <a:gd name="T86" fmla="*/ 4 w 34"/>
                  <a:gd name="T87" fmla="*/ 6 h 42"/>
                  <a:gd name="T88" fmla="*/ 2 w 34"/>
                  <a:gd name="T89" fmla="*/ 6 h 42"/>
                  <a:gd name="T90" fmla="*/ 2 w 34"/>
                  <a:gd name="T91" fmla="*/ 4 h 42"/>
                  <a:gd name="T92" fmla="*/ 2 w 34"/>
                  <a:gd name="T93" fmla="*/ 4 h 42"/>
                  <a:gd name="T94" fmla="*/ 0 w 34"/>
                  <a:gd name="T95" fmla="*/ 4 h 42"/>
                  <a:gd name="T96" fmla="*/ 0 w 34"/>
                  <a:gd name="T97" fmla="*/ 2 h 42"/>
                  <a:gd name="T98" fmla="*/ 16 w 34"/>
                  <a:gd name="T99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4" h="42">
                    <a:moveTo>
                      <a:pt x="16" y="2"/>
                    </a:moveTo>
                    <a:lnTo>
                      <a:pt x="16" y="10"/>
                    </a:lnTo>
                    <a:lnTo>
                      <a:pt x="20" y="6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4" y="6"/>
                    </a:lnTo>
                    <a:lnTo>
                      <a:pt x="34" y="10"/>
                    </a:lnTo>
                    <a:lnTo>
                      <a:pt x="32" y="12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0" y="10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6" y="18"/>
                    </a:lnTo>
                    <a:lnTo>
                      <a:pt x="16" y="22"/>
                    </a:lnTo>
                    <a:lnTo>
                      <a:pt x="16" y="32"/>
                    </a:lnTo>
                    <a:lnTo>
                      <a:pt x="16" y="34"/>
                    </a:lnTo>
                    <a:lnTo>
                      <a:pt x="16" y="36"/>
                    </a:lnTo>
                    <a:lnTo>
                      <a:pt x="16" y="38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4" y="36"/>
                    </a:lnTo>
                    <a:lnTo>
                      <a:pt x="4" y="3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2" name="Freeform 110"/>
              <p:cNvSpPr>
                <a:spLocks noEditPoints="1"/>
              </p:cNvSpPr>
              <p:nvPr/>
            </p:nvSpPr>
            <p:spPr bwMode="auto">
              <a:xfrm>
                <a:off x="2032" y="2136"/>
                <a:ext cx="34" cy="42"/>
              </a:xfrm>
              <a:custGeom>
                <a:avLst/>
                <a:gdLst>
                  <a:gd name="T0" fmla="*/ 34 w 34"/>
                  <a:gd name="T1" fmla="*/ 20 h 42"/>
                  <a:gd name="T2" fmla="*/ 12 w 34"/>
                  <a:gd name="T3" fmla="*/ 20 h 42"/>
                  <a:gd name="T4" fmla="*/ 12 w 34"/>
                  <a:gd name="T5" fmla="*/ 26 h 42"/>
                  <a:gd name="T6" fmla="*/ 16 w 34"/>
                  <a:gd name="T7" fmla="*/ 32 h 42"/>
                  <a:gd name="T8" fmla="*/ 18 w 34"/>
                  <a:gd name="T9" fmla="*/ 34 h 42"/>
                  <a:gd name="T10" fmla="*/ 24 w 34"/>
                  <a:gd name="T11" fmla="*/ 34 h 42"/>
                  <a:gd name="T12" fmla="*/ 26 w 34"/>
                  <a:gd name="T13" fmla="*/ 34 h 42"/>
                  <a:gd name="T14" fmla="*/ 28 w 34"/>
                  <a:gd name="T15" fmla="*/ 34 h 42"/>
                  <a:gd name="T16" fmla="*/ 30 w 34"/>
                  <a:gd name="T17" fmla="*/ 32 h 42"/>
                  <a:gd name="T18" fmla="*/ 32 w 34"/>
                  <a:gd name="T19" fmla="*/ 28 h 42"/>
                  <a:gd name="T20" fmla="*/ 34 w 34"/>
                  <a:gd name="T21" fmla="*/ 30 h 42"/>
                  <a:gd name="T22" fmla="*/ 30 w 34"/>
                  <a:gd name="T23" fmla="*/ 36 h 42"/>
                  <a:gd name="T24" fmla="*/ 26 w 34"/>
                  <a:gd name="T25" fmla="*/ 40 h 42"/>
                  <a:gd name="T26" fmla="*/ 22 w 34"/>
                  <a:gd name="T27" fmla="*/ 42 h 42"/>
                  <a:gd name="T28" fmla="*/ 18 w 34"/>
                  <a:gd name="T29" fmla="*/ 42 h 42"/>
                  <a:gd name="T30" fmla="*/ 12 w 34"/>
                  <a:gd name="T31" fmla="*/ 42 h 42"/>
                  <a:gd name="T32" fmla="*/ 6 w 34"/>
                  <a:gd name="T33" fmla="*/ 40 h 42"/>
                  <a:gd name="T34" fmla="*/ 4 w 34"/>
                  <a:gd name="T35" fmla="*/ 36 h 42"/>
                  <a:gd name="T36" fmla="*/ 0 w 34"/>
                  <a:gd name="T37" fmla="*/ 30 h 42"/>
                  <a:gd name="T38" fmla="*/ 0 w 34"/>
                  <a:gd name="T39" fmla="*/ 22 h 42"/>
                  <a:gd name="T40" fmla="*/ 0 w 34"/>
                  <a:gd name="T41" fmla="*/ 16 h 42"/>
                  <a:gd name="T42" fmla="*/ 2 w 34"/>
                  <a:gd name="T43" fmla="*/ 10 h 42"/>
                  <a:gd name="T44" fmla="*/ 4 w 34"/>
                  <a:gd name="T45" fmla="*/ 6 h 42"/>
                  <a:gd name="T46" fmla="*/ 12 w 34"/>
                  <a:gd name="T47" fmla="*/ 2 h 42"/>
                  <a:gd name="T48" fmla="*/ 18 w 34"/>
                  <a:gd name="T49" fmla="*/ 0 h 42"/>
                  <a:gd name="T50" fmla="*/ 24 w 34"/>
                  <a:gd name="T51" fmla="*/ 2 h 42"/>
                  <a:gd name="T52" fmla="*/ 30 w 34"/>
                  <a:gd name="T53" fmla="*/ 6 h 42"/>
                  <a:gd name="T54" fmla="*/ 32 w 34"/>
                  <a:gd name="T55" fmla="*/ 10 h 42"/>
                  <a:gd name="T56" fmla="*/ 34 w 34"/>
                  <a:gd name="T57" fmla="*/ 14 h 42"/>
                  <a:gd name="T58" fmla="*/ 34 w 34"/>
                  <a:gd name="T59" fmla="*/ 20 h 42"/>
                  <a:gd name="T60" fmla="*/ 24 w 34"/>
                  <a:gd name="T61" fmla="*/ 18 h 42"/>
                  <a:gd name="T62" fmla="*/ 22 w 34"/>
                  <a:gd name="T63" fmla="*/ 12 h 42"/>
                  <a:gd name="T64" fmla="*/ 22 w 34"/>
                  <a:gd name="T65" fmla="*/ 8 h 42"/>
                  <a:gd name="T66" fmla="*/ 22 w 34"/>
                  <a:gd name="T67" fmla="*/ 6 h 42"/>
                  <a:gd name="T68" fmla="*/ 20 w 34"/>
                  <a:gd name="T69" fmla="*/ 4 h 42"/>
                  <a:gd name="T70" fmla="*/ 18 w 34"/>
                  <a:gd name="T71" fmla="*/ 4 h 42"/>
                  <a:gd name="T72" fmla="*/ 18 w 34"/>
                  <a:gd name="T73" fmla="*/ 4 h 42"/>
                  <a:gd name="T74" fmla="*/ 16 w 34"/>
                  <a:gd name="T75" fmla="*/ 4 h 42"/>
                  <a:gd name="T76" fmla="*/ 14 w 34"/>
                  <a:gd name="T77" fmla="*/ 6 h 42"/>
                  <a:gd name="T78" fmla="*/ 12 w 34"/>
                  <a:gd name="T79" fmla="*/ 10 h 42"/>
                  <a:gd name="T80" fmla="*/ 12 w 34"/>
                  <a:gd name="T81" fmla="*/ 16 h 42"/>
                  <a:gd name="T82" fmla="*/ 12 w 34"/>
                  <a:gd name="T83" fmla="*/ 18 h 42"/>
                  <a:gd name="T84" fmla="*/ 24 w 34"/>
                  <a:gd name="T85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4" h="42">
                    <a:moveTo>
                      <a:pt x="34" y="20"/>
                    </a:moveTo>
                    <a:lnTo>
                      <a:pt x="12" y="20"/>
                    </a:lnTo>
                    <a:lnTo>
                      <a:pt x="12" y="26"/>
                    </a:lnTo>
                    <a:lnTo>
                      <a:pt x="16" y="32"/>
                    </a:lnTo>
                    <a:lnTo>
                      <a:pt x="18" y="34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2"/>
                    </a:lnTo>
                    <a:lnTo>
                      <a:pt x="32" y="28"/>
                    </a:lnTo>
                    <a:lnTo>
                      <a:pt x="34" y="30"/>
                    </a:lnTo>
                    <a:lnTo>
                      <a:pt x="30" y="36"/>
                    </a:lnTo>
                    <a:lnTo>
                      <a:pt x="26" y="40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2" y="42"/>
                    </a:lnTo>
                    <a:lnTo>
                      <a:pt x="6" y="40"/>
                    </a:lnTo>
                    <a:lnTo>
                      <a:pt x="4" y="36"/>
                    </a:lnTo>
                    <a:lnTo>
                      <a:pt x="0" y="30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6"/>
                    </a:lnTo>
                    <a:lnTo>
                      <a:pt x="32" y="10"/>
                    </a:lnTo>
                    <a:lnTo>
                      <a:pt x="34" y="14"/>
                    </a:lnTo>
                    <a:lnTo>
                      <a:pt x="34" y="20"/>
                    </a:lnTo>
                    <a:close/>
                    <a:moveTo>
                      <a:pt x="24" y="18"/>
                    </a:moveTo>
                    <a:lnTo>
                      <a:pt x="22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18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3" name="Freeform 111"/>
              <p:cNvSpPr>
                <a:spLocks noEditPoints="1"/>
              </p:cNvSpPr>
              <p:nvPr/>
            </p:nvSpPr>
            <p:spPr bwMode="auto">
              <a:xfrm>
                <a:off x="2070" y="2136"/>
                <a:ext cx="42" cy="60"/>
              </a:xfrm>
              <a:custGeom>
                <a:avLst/>
                <a:gdLst>
                  <a:gd name="T0" fmla="*/ 28 w 42"/>
                  <a:gd name="T1" fmla="*/ 36 h 60"/>
                  <a:gd name="T2" fmla="*/ 24 w 42"/>
                  <a:gd name="T3" fmla="*/ 38 h 60"/>
                  <a:gd name="T4" fmla="*/ 22 w 42"/>
                  <a:gd name="T5" fmla="*/ 40 h 60"/>
                  <a:gd name="T6" fmla="*/ 20 w 42"/>
                  <a:gd name="T7" fmla="*/ 42 h 60"/>
                  <a:gd name="T8" fmla="*/ 16 w 42"/>
                  <a:gd name="T9" fmla="*/ 42 h 60"/>
                  <a:gd name="T10" fmla="*/ 12 w 42"/>
                  <a:gd name="T11" fmla="*/ 42 h 60"/>
                  <a:gd name="T12" fmla="*/ 8 w 42"/>
                  <a:gd name="T13" fmla="*/ 40 h 60"/>
                  <a:gd name="T14" fmla="*/ 4 w 42"/>
                  <a:gd name="T15" fmla="*/ 36 h 60"/>
                  <a:gd name="T16" fmla="*/ 2 w 42"/>
                  <a:gd name="T17" fmla="*/ 30 h 60"/>
                  <a:gd name="T18" fmla="*/ 0 w 42"/>
                  <a:gd name="T19" fmla="*/ 24 h 60"/>
                  <a:gd name="T20" fmla="*/ 2 w 42"/>
                  <a:gd name="T21" fmla="*/ 18 h 60"/>
                  <a:gd name="T22" fmla="*/ 4 w 42"/>
                  <a:gd name="T23" fmla="*/ 12 h 60"/>
                  <a:gd name="T24" fmla="*/ 6 w 42"/>
                  <a:gd name="T25" fmla="*/ 8 h 60"/>
                  <a:gd name="T26" fmla="*/ 10 w 42"/>
                  <a:gd name="T27" fmla="*/ 4 h 60"/>
                  <a:gd name="T28" fmla="*/ 16 w 42"/>
                  <a:gd name="T29" fmla="*/ 2 h 60"/>
                  <a:gd name="T30" fmla="*/ 20 w 42"/>
                  <a:gd name="T31" fmla="*/ 0 h 60"/>
                  <a:gd name="T32" fmla="*/ 24 w 42"/>
                  <a:gd name="T33" fmla="*/ 2 h 60"/>
                  <a:gd name="T34" fmla="*/ 26 w 42"/>
                  <a:gd name="T35" fmla="*/ 2 h 60"/>
                  <a:gd name="T36" fmla="*/ 28 w 42"/>
                  <a:gd name="T37" fmla="*/ 4 h 60"/>
                  <a:gd name="T38" fmla="*/ 30 w 42"/>
                  <a:gd name="T39" fmla="*/ 4 h 60"/>
                  <a:gd name="T40" fmla="*/ 38 w 42"/>
                  <a:gd name="T41" fmla="*/ 0 h 60"/>
                  <a:gd name="T42" fmla="*/ 38 w 42"/>
                  <a:gd name="T43" fmla="*/ 0 h 60"/>
                  <a:gd name="T44" fmla="*/ 38 w 42"/>
                  <a:gd name="T45" fmla="*/ 52 h 60"/>
                  <a:gd name="T46" fmla="*/ 40 w 42"/>
                  <a:gd name="T47" fmla="*/ 54 h 60"/>
                  <a:gd name="T48" fmla="*/ 40 w 42"/>
                  <a:gd name="T49" fmla="*/ 56 h 60"/>
                  <a:gd name="T50" fmla="*/ 40 w 42"/>
                  <a:gd name="T51" fmla="*/ 58 h 60"/>
                  <a:gd name="T52" fmla="*/ 42 w 42"/>
                  <a:gd name="T53" fmla="*/ 58 h 60"/>
                  <a:gd name="T54" fmla="*/ 42 w 42"/>
                  <a:gd name="T55" fmla="*/ 60 h 60"/>
                  <a:gd name="T56" fmla="*/ 22 w 42"/>
                  <a:gd name="T57" fmla="*/ 60 h 60"/>
                  <a:gd name="T58" fmla="*/ 22 w 42"/>
                  <a:gd name="T59" fmla="*/ 58 h 60"/>
                  <a:gd name="T60" fmla="*/ 24 w 42"/>
                  <a:gd name="T61" fmla="*/ 58 h 60"/>
                  <a:gd name="T62" fmla="*/ 26 w 42"/>
                  <a:gd name="T63" fmla="*/ 58 h 60"/>
                  <a:gd name="T64" fmla="*/ 26 w 42"/>
                  <a:gd name="T65" fmla="*/ 58 h 60"/>
                  <a:gd name="T66" fmla="*/ 26 w 42"/>
                  <a:gd name="T67" fmla="*/ 56 h 60"/>
                  <a:gd name="T68" fmla="*/ 26 w 42"/>
                  <a:gd name="T69" fmla="*/ 56 h 60"/>
                  <a:gd name="T70" fmla="*/ 28 w 42"/>
                  <a:gd name="T71" fmla="*/ 52 h 60"/>
                  <a:gd name="T72" fmla="*/ 28 w 42"/>
                  <a:gd name="T73" fmla="*/ 36 h 60"/>
                  <a:gd name="T74" fmla="*/ 28 w 42"/>
                  <a:gd name="T75" fmla="*/ 34 h 60"/>
                  <a:gd name="T76" fmla="*/ 28 w 42"/>
                  <a:gd name="T77" fmla="*/ 18 h 60"/>
                  <a:gd name="T78" fmla="*/ 26 w 42"/>
                  <a:gd name="T79" fmla="*/ 12 h 60"/>
                  <a:gd name="T80" fmla="*/ 26 w 42"/>
                  <a:gd name="T81" fmla="*/ 8 h 60"/>
                  <a:gd name="T82" fmla="*/ 26 w 42"/>
                  <a:gd name="T83" fmla="*/ 6 h 60"/>
                  <a:gd name="T84" fmla="*/ 24 w 42"/>
                  <a:gd name="T85" fmla="*/ 4 h 60"/>
                  <a:gd name="T86" fmla="*/ 22 w 42"/>
                  <a:gd name="T87" fmla="*/ 4 h 60"/>
                  <a:gd name="T88" fmla="*/ 20 w 42"/>
                  <a:gd name="T89" fmla="*/ 4 h 60"/>
                  <a:gd name="T90" fmla="*/ 18 w 42"/>
                  <a:gd name="T91" fmla="*/ 4 h 60"/>
                  <a:gd name="T92" fmla="*/ 16 w 42"/>
                  <a:gd name="T93" fmla="*/ 6 h 60"/>
                  <a:gd name="T94" fmla="*/ 14 w 42"/>
                  <a:gd name="T95" fmla="*/ 10 h 60"/>
                  <a:gd name="T96" fmla="*/ 12 w 42"/>
                  <a:gd name="T97" fmla="*/ 16 h 60"/>
                  <a:gd name="T98" fmla="*/ 12 w 42"/>
                  <a:gd name="T99" fmla="*/ 22 h 60"/>
                  <a:gd name="T100" fmla="*/ 14 w 42"/>
                  <a:gd name="T101" fmla="*/ 30 h 60"/>
                  <a:gd name="T102" fmla="*/ 14 w 42"/>
                  <a:gd name="T103" fmla="*/ 36 h 60"/>
                  <a:gd name="T104" fmla="*/ 16 w 42"/>
                  <a:gd name="T105" fmla="*/ 36 h 60"/>
                  <a:gd name="T106" fmla="*/ 20 w 42"/>
                  <a:gd name="T107" fmla="*/ 38 h 60"/>
                  <a:gd name="T108" fmla="*/ 22 w 42"/>
                  <a:gd name="T109" fmla="*/ 38 h 60"/>
                  <a:gd name="T110" fmla="*/ 24 w 42"/>
                  <a:gd name="T111" fmla="*/ 36 h 60"/>
                  <a:gd name="T112" fmla="*/ 26 w 42"/>
                  <a:gd name="T113" fmla="*/ 36 h 60"/>
                  <a:gd name="T114" fmla="*/ 28 w 42"/>
                  <a:gd name="T115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2" h="60">
                    <a:moveTo>
                      <a:pt x="28" y="36"/>
                    </a:moveTo>
                    <a:lnTo>
                      <a:pt x="24" y="38"/>
                    </a:lnTo>
                    <a:lnTo>
                      <a:pt x="22" y="40"/>
                    </a:lnTo>
                    <a:lnTo>
                      <a:pt x="20" y="42"/>
                    </a:lnTo>
                    <a:lnTo>
                      <a:pt x="16" y="42"/>
                    </a:lnTo>
                    <a:lnTo>
                      <a:pt x="12" y="42"/>
                    </a:lnTo>
                    <a:lnTo>
                      <a:pt x="8" y="40"/>
                    </a:lnTo>
                    <a:lnTo>
                      <a:pt x="4" y="36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2" y="18"/>
                    </a:lnTo>
                    <a:lnTo>
                      <a:pt x="4" y="12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8" y="0"/>
                    </a:lnTo>
                    <a:lnTo>
                      <a:pt x="38" y="52"/>
                    </a:lnTo>
                    <a:lnTo>
                      <a:pt x="40" y="54"/>
                    </a:lnTo>
                    <a:lnTo>
                      <a:pt x="40" y="56"/>
                    </a:lnTo>
                    <a:lnTo>
                      <a:pt x="40" y="58"/>
                    </a:lnTo>
                    <a:lnTo>
                      <a:pt x="42" y="58"/>
                    </a:lnTo>
                    <a:lnTo>
                      <a:pt x="42" y="60"/>
                    </a:lnTo>
                    <a:lnTo>
                      <a:pt x="22" y="60"/>
                    </a:lnTo>
                    <a:lnTo>
                      <a:pt x="22" y="58"/>
                    </a:lnTo>
                    <a:lnTo>
                      <a:pt x="24" y="58"/>
                    </a:lnTo>
                    <a:lnTo>
                      <a:pt x="26" y="58"/>
                    </a:lnTo>
                    <a:lnTo>
                      <a:pt x="26" y="56"/>
                    </a:lnTo>
                    <a:lnTo>
                      <a:pt x="28" y="52"/>
                    </a:lnTo>
                    <a:lnTo>
                      <a:pt x="28" y="36"/>
                    </a:lnTo>
                    <a:close/>
                    <a:moveTo>
                      <a:pt x="28" y="34"/>
                    </a:moveTo>
                    <a:lnTo>
                      <a:pt x="28" y="18"/>
                    </a:lnTo>
                    <a:lnTo>
                      <a:pt x="26" y="12"/>
                    </a:lnTo>
                    <a:lnTo>
                      <a:pt x="26" y="8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6"/>
                    </a:lnTo>
                    <a:lnTo>
                      <a:pt x="14" y="10"/>
                    </a:lnTo>
                    <a:lnTo>
                      <a:pt x="12" y="16"/>
                    </a:lnTo>
                    <a:lnTo>
                      <a:pt x="12" y="22"/>
                    </a:lnTo>
                    <a:lnTo>
                      <a:pt x="14" y="30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20" y="38"/>
                    </a:lnTo>
                    <a:lnTo>
                      <a:pt x="22" y="38"/>
                    </a:lnTo>
                    <a:lnTo>
                      <a:pt x="24" y="36"/>
                    </a:lnTo>
                    <a:lnTo>
                      <a:pt x="26" y="36"/>
                    </a:lnTo>
                    <a:lnTo>
                      <a:pt x="28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4" name="Freeform 112"/>
              <p:cNvSpPr>
                <a:spLocks/>
              </p:cNvSpPr>
              <p:nvPr/>
            </p:nvSpPr>
            <p:spPr bwMode="auto">
              <a:xfrm>
                <a:off x="2120" y="2118"/>
                <a:ext cx="24" cy="78"/>
              </a:xfrm>
              <a:custGeom>
                <a:avLst/>
                <a:gdLst>
                  <a:gd name="T0" fmla="*/ 24 w 24"/>
                  <a:gd name="T1" fmla="*/ 0 h 78"/>
                  <a:gd name="T2" fmla="*/ 24 w 24"/>
                  <a:gd name="T3" fmla="*/ 2 h 78"/>
                  <a:gd name="T4" fmla="*/ 20 w 24"/>
                  <a:gd name="T5" fmla="*/ 4 h 78"/>
                  <a:gd name="T6" fmla="*/ 18 w 24"/>
                  <a:gd name="T7" fmla="*/ 8 h 78"/>
                  <a:gd name="T8" fmla="*/ 14 w 24"/>
                  <a:gd name="T9" fmla="*/ 12 h 78"/>
                  <a:gd name="T10" fmla="*/ 12 w 24"/>
                  <a:gd name="T11" fmla="*/ 18 h 78"/>
                  <a:gd name="T12" fmla="*/ 12 w 24"/>
                  <a:gd name="T13" fmla="*/ 24 h 78"/>
                  <a:gd name="T14" fmla="*/ 12 w 24"/>
                  <a:gd name="T15" fmla="*/ 30 h 78"/>
                  <a:gd name="T16" fmla="*/ 10 w 24"/>
                  <a:gd name="T17" fmla="*/ 38 h 78"/>
                  <a:gd name="T18" fmla="*/ 12 w 24"/>
                  <a:gd name="T19" fmla="*/ 50 h 78"/>
                  <a:gd name="T20" fmla="*/ 12 w 24"/>
                  <a:gd name="T21" fmla="*/ 58 h 78"/>
                  <a:gd name="T22" fmla="*/ 16 w 24"/>
                  <a:gd name="T23" fmla="*/ 66 h 78"/>
                  <a:gd name="T24" fmla="*/ 18 w 24"/>
                  <a:gd name="T25" fmla="*/ 70 h 78"/>
                  <a:gd name="T26" fmla="*/ 20 w 24"/>
                  <a:gd name="T27" fmla="*/ 74 h 78"/>
                  <a:gd name="T28" fmla="*/ 24 w 24"/>
                  <a:gd name="T29" fmla="*/ 76 h 78"/>
                  <a:gd name="T30" fmla="*/ 24 w 24"/>
                  <a:gd name="T31" fmla="*/ 78 h 78"/>
                  <a:gd name="T32" fmla="*/ 18 w 24"/>
                  <a:gd name="T33" fmla="*/ 74 h 78"/>
                  <a:gd name="T34" fmla="*/ 12 w 24"/>
                  <a:gd name="T35" fmla="*/ 70 h 78"/>
                  <a:gd name="T36" fmla="*/ 8 w 24"/>
                  <a:gd name="T37" fmla="*/ 64 h 78"/>
                  <a:gd name="T38" fmla="*/ 4 w 24"/>
                  <a:gd name="T39" fmla="*/ 56 h 78"/>
                  <a:gd name="T40" fmla="*/ 0 w 24"/>
                  <a:gd name="T41" fmla="*/ 48 h 78"/>
                  <a:gd name="T42" fmla="*/ 0 w 24"/>
                  <a:gd name="T43" fmla="*/ 38 h 78"/>
                  <a:gd name="T44" fmla="*/ 0 w 24"/>
                  <a:gd name="T45" fmla="*/ 30 h 78"/>
                  <a:gd name="T46" fmla="*/ 4 w 24"/>
                  <a:gd name="T47" fmla="*/ 22 h 78"/>
                  <a:gd name="T48" fmla="*/ 6 w 24"/>
                  <a:gd name="T49" fmla="*/ 14 h 78"/>
                  <a:gd name="T50" fmla="*/ 12 w 24"/>
                  <a:gd name="T51" fmla="*/ 8 h 78"/>
                  <a:gd name="T52" fmla="*/ 18 w 24"/>
                  <a:gd name="T53" fmla="*/ 2 h 78"/>
                  <a:gd name="T54" fmla="*/ 24 w 24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24" y="0"/>
                    </a:moveTo>
                    <a:lnTo>
                      <a:pt x="24" y="2"/>
                    </a:lnTo>
                    <a:lnTo>
                      <a:pt x="2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2" y="30"/>
                    </a:lnTo>
                    <a:lnTo>
                      <a:pt x="10" y="38"/>
                    </a:lnTo>
                    <a:lnTo>
                      <a:pt x="12" y="50"/>
                    </a:lnTo>
                    <a:lnTo>
                      <a:pt x="12" y="58"/>
                    </a:lnTo>
                    <a:lnTo>
                      <a:pt x="16" y="66"/>
                    </a:lnTo>
                    <a:lnTo>
                      <a:pt x="18" y="70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4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5" name="Freeform 113"/>
              <p:cNvSpPr>
                <a:spLocks/>
              </p:cNvSpPr>
              <p:nvPr/>
            </p:nvSpPr>
            <p:spPr bwMode="auto">
              <a:xfrm>
                <a:off x="2148" y="2136"/>
                <a:ext cx="34" cy="42"/>
              </a:xfrm>
              <a:custGeom>
                <a:avLst/>
                <a:gdLst>
                  <a:gd name="T0" fmla="*/ 34 w 34"/>
                  <a:gd name="T1" fmla="*/ 30 h 42"/>
                  <a:gd name="T2" fmla="*/ 34 w 34"/>
                  <a:gd name="T3" fmla="*/ 32 h 42"/>
                  <a:gd name="T4" fmla="*/ 32 w 34"/>
                  <a:gd name="T5" fmla="*/ 36 h 42"/>
                  <a:gd name="T6" fmla="*/ 28 w 34"/>
                  <a:gd name="T7" fmla="*/ 40 h 42"/>
                  <a:gd name="T8" fmla="*/ 24 w 34"/>
                  <a:gd name="T9" fmla="*/ 42 h 42"/>
                  <a:gd name="T10" fmla="*/ 18 w 34"/>
                  <a:gd name="T11" fmla="*/ 42 h 42"/>
                  <a:gd name="T12" fmla="*/ 14 w 34"/>
                  <a:gd name="T13" fmla="*/ 42 h 42"/>
                  <a:gd name="T14" fmla="*/ 8 w 34"/>
                  <a:gd name="T15" fmla="*/ 40 h 42"/>
                  <a:gd name="T16" fmla="*/ 6 w 34"/>
                  <a:gd name="T17" fmla="*/ 36 h 42"/>
                  <a:gd name="T18" fmla="*/ 2 w 34"/>
                  <a:gd name="T19" fmla="*/ 30 h 42"/>
                  <a:gd name="T20" fmla="*/ 0 w 34"/>
                  <a:gd name="T21" fmla="*/ 22 h 42"/>
                  <a:gd name="T22" fmla="*/ 2 w 34"/>
                  <a:gd name="T23" fmla="*/ 14 h 42"/>
                  <a:gd name="T24" fmla="*/ 4 w 34"/>
                  <a:gd name="T25" fmla="*/ 8 h 42"/>
                  <a:gd name="T26" fmla="*/ 8 w 34"/>
                  <a:gd name="T27" fmla="*/ 4 h 42"/>
                  <a:gd name="T28" fmla="*/ 14 w 34"/>
                  <a:gd name="T29" fmla="*/ 2 h 42"/>
                  <a:gd name="T30" fmla="*/ 20 w 34"/>
                  <a:gd name="T31" fmla="*/ 0 h 42"/>
                  <a:gd name="T32" fmla="*/ 26 w 34"/>
                  <a:gd name="T33" fmla="*/ 2 h 42"/>
                  <a:gd name="T34" fmla="*/ 30 w 34"/>
                  <a:gd name="T35" fmla="*/ 4 h 42"/>
                  <a:gd name="T36" fmla="*/ 32 w 34"/>
                  <a:gd name="T37" fmla="*/ 8 h 42"/>
                  <a:gd name="T38" fmla="*/ 34 w 34"/>
                  <a:gd name="T39" fmla="*/ 12 h 42"/>
                  <a:gd name="T40" fmla="*/ 34 w 34"/>
                  <a:gd name="T41" fmla="*/ 14 h 42"/>
                  <a:gd name="T42" fmla="*/ 32 w 34"/>
                  <a:gd name="T43" fmla="*/ 16 h 42"/>
                  <a:gd name="T44" fmla="*/ 30 w 34"/>
                  <a:gd name="T45" fmla="*/ 16 h 42"/>
                  <a:gd name="T46" fmla="*/ 28 w 34"/>
                  <a:gd name="T47" fmla="*/ 16 h 42"/>
                  <a:gd name="T48" fmla="*/ 26 w 34"/>
                  <a:gd name="T49" fmla="*/ 16 h 42"/>
                  <a:gd name="T50" fmla="*/ 24 w 34"/>
                  <a:gd name="T51" fmla="*/ 14 h 42"/>
                  <a:gd name="T52" fmla="*/ 22 w 34"/>
                  <a:gd name="T53" fmla="*/ 12 h 42"/>
                  <a:gd name="T54" fmla="*/ 22 w 34"/>
                  <a:gd name="T55" fmla="*/ 8 h 42"/>
                  <a:gd name="T56" fmla="*/ 22 w 34"/>
                  <a:gd name="T57" fmla="*/ 6 h 42"/>
                  <a:gd name="T58" fmla="*/ 20 w 34"/>
                  <a:gd name="T59" fmla="*/ 4 h 42"/>
                  <a:gd name="T60" fmla="*/ 20 w 34"/>
                  <a:gd name="T61" fmla="*/ 4 h 42"/>
                  <a:gd name="T62" fmla="*/ 18 w 34"/>
                  <a:gd name="T63" fmla="*/ 4 h 42"/>
                  <a:gd name="T64" fmla="*/ 16 w 34"/>
                  <a:gd name="T65" fmla="*/ 4 h 42"/>
                  <a:gd name="T66" fmla="*/ 14 w 34"/>
                  <a:gd name="T67" fmla="*/ 6 h 42"/>
                  <a:gd name="T68" fmla="*/ 12 w 34"/>
                  <a:gd name="T69" fmla="*/ 10 h 42"/>
                  <a:gd name="T70" fmla="*/ 12 w 34"/>
                  <a:gd name="T71" fmla="*/ 16 h 42"/>
                  <a:gd name="T72" fmla="*/ 12 w 34"/>
                  <a:gd name="T73" fmla="*/ 20 h 42"/>
                  <a:gd name="T74" fmla="*/ 14 w 34"/>
                  <a:gd name="T75" fmla="*/ 26 h 42"/>
                  <a:gd name="T76" fmla="*/ 16 w 34"/>
                  <a:gd name="T77" fmla="*/ 30 h 42"/>
                  <a:gd name="T78" fmla="*/ 18 w 34"/>
                  <a:gd name="T79" fmla="*/ 32 h 42"/>
                  <a:gd name="T80" fmla="*/ 22 w 34"/>
                  <a:gd name="T81" fmla="*/ 34 h 42"/>
                  <a:gd name="T82" fmla="*/ 24 w 34"/>
                  <a:gd name="T83" fmla="*/ 34 h 42"/>
                  <a:gd name="T84" fmla="*/ 26 w 34"/>
                  <a:gd name="T85" fmla="*/ 34 h 42"/>
                  <a:gd name="T86" fmla="*/ 28 w 34"/>
                  <a:gd name="T87" fmla="*/ 34 h 42"/>
                  <a:gd name="T88" fmla="*/ 30 w 34"/>
                  <a:gd name="T89" fmla="*/ 32 h 42"/>
                  <a:gd name="T90" fmla="*/ 34 w 34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" h="42">
                    <a:moveTo>
                      <a:pt x="34" y="30"/>
                    </a:moveTo>
                    <a:lnTo>
                      <a:pt x="34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4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8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30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18" y="32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6" name="Freeform 114"/>
              <p:cNvSpPr>
                <a:spLocks/>
              </p:cNvSpPr>
              <p:nvPr/>
            </p:nvSpPr>
            <p:spPr bwMode="auto">
              <a:xfrm>
                <a:off x="2186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10 w 24"/>
                  <a:gd name="T9" fmla="*/ 66 h 78"/>
                  <a:gd name="T10" fmla="*/ 12 w 24"/>
                  <a:gd name="T11" fmla="*/ 60 h 78"/>
                  <a:gd name="T12" fmla="*/ 12 w 24"/>
                  <a:gd name="T13" fmla="*/ 54 h 78"/>
                  <a:gd name="T14" fmla="*/ 12 w 24"/>
                  <a:gd name="T15" fmla="*/ 46 h 78"/>
                  <a:gd name="T16" fmla="*/ 14 w 24"/>
                  <a:gd name="T17" fmla="*/ 38 h 78"/>
                  <a:gd name="T18" fmla="*/ 12 w 24"/>
                  <a:gd name="T19" fmla="*/ 28 h 78"/>
                  <a:gd name="T20" fmla="*/ 12 w 24"/>
                  <a:gd name="T21" fmla="*/ 18 h 78"/>
                  <a:gd name="T22" fmla="*/ 8 w 24"/>
                  <a:gd name="T23" fmla="*/ 12 h 78"/>
                  <a:gd name="T24" fmla="*/ 6 w 24"/>
                  <a:gd name="T25" fmla="*/ 6 h 78"/>
                  <a:gd name="T26" fmla="*/ 4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8 w 24"/>
                  <a:gd name="T37" fmla="*/ 14 h 78"/>
                  <a:gd name="T38" fmla="*/ 20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0 w 24"/>
                  <a:gd name="T47" fmla="*/ 56 h 78"/>
                  <a:gd name="T48" fmla="*/ 18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2" y="54"/>
                    </a:lnTo>
                    <a:lnTo>
                      <a:pt x="12" y="46"/>
                    </a:lnTo>
                    <a:lnTo>
                      <a:pt x="14" y="38"/>
                    </a:lnTo>
                    <a:lnTo>
                      <a:pt x="12" y="28"/>
                    </a:lnTo>
                    <a:lnTo>
                      <a:pt x="12" y="18"/>
                    </a:lnTo>
                    <a:lnTo>
                      <a:pt x="8" y="12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8" y="14"/>
                    </a:lnTo>
                    <a:lnTo>
                      <a:pt x="20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0" y="56"/>
                    </a:lnTo>
                    <a:lnTo>
                      <a:pt x="18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7" name="Rectangle 115"/>
              <p:cNvSpPr>
                <a:spLocks noChangeArrowheads="1"/>
              </p:cNvSpPr>
              <p:nvPr/>
            </p:nvSpPr>
            <p:spPr bwMode="auto">
              <a:xfrm>
                <a:off x="2232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8" name="Freeform 116"/>
              <p:cNvSpPr>
                <a:spLocks noEditPoints="1"/>
              </p:cNvSpPr>
              <p:nvPr/>
            </p:nvSpPr>
            <p:spPr bwMode="auto">
              <a:xfrm>
                <a:off x="2344" y="2136"/>
                <a:ext cx="42" cy="60"/>
              </a:xfrm>
              <a:custGeom>
                <a:avLst/>
                <a:gdLst>
                  <a:gd name="T0" fmla="*/ 14 w 42"/>
                  <a:gd name="T1" fmla="*/ 36 h 60"/>
                  <a:gd name="T2" fmla="*/ 14 w 42"/>
                  <a:gd name="T3" fmla="*/ 52 h 60"/>
                  <a:gd name="T4" fmla="*/ 14 w 42"/>
                  <a:gd name="T5" fmla="*/ 54 h 60"/>
                  <a:gd name="T6" fmla="*/ 16 w 42"/>
                  <a:gd name="T7" fmla="*/ 56 h 60"/>
                  <a:gd name="T8" fmla="*/ 16 w 42"/>
                  <a:gd name="T9" fmla="*/ 58 h 60"/>
                  <a:gd name="T10" fmla="*/ 16 w 42"/>
                  <a:gd name="T11" fmla="*/ 58 h 60"/>
                  <a:gd name="T12" fmla="*/ 18 w 42"/>
                  <a:gd name="T13" fmla="*/ 58 h 60"/>
                  <a:gd name="T14" fmla="*/ 20 w 42"/>
                  <a:gd name="T15" fmla="*/ 58 h 60"/>
                  <a:gd name="T16" fmla="*/ 20 w 42"/>
                  <a:gd name="T17" fmla="*/ 60 h 60"/>
                  <a:gd name="T18" fmla="*/ 0 w 42"/>
                  <a:gd name="T19" fmla="*/ 60 h 60"/>
                  <a:gd name="T20" fmla="*/ 0 w 42"/>
                  <a:gd name="T21" fmla="*/ 58 h 60"/>
                  <a:gd name="T22" fmla="*/ 0 w 42"/>
                  <a:gd name="T23" fmla="*/ 58 h 60"/>
                  <a:gd name="T24" fmla="*/ 2 w 42"/>
                  <a:gd name="T25" fmla="*/ 56 h 60"/>
                  <a:gd name="T26" fmla="*/ 2 w 42"/>
                  <a:gd name="T27" fmla="*/ 54 h 60"/>
                  <a:gd name="T28" fmla="*/ 2 w 42"/>
                  <a:gd name="T29" fmla="*/ 52 h 60"/>
                  <a:gd name="T30" fmla="*/ 2 w 42"/>
                  <a:gd name="T31" fmla="*/ 12 h 60"/>
                  <a:gd name="T32" fmla="*/ 2 w 42"/>
                  <a:gd name="T33" fmla="*/ 8 h 60"/>
                  <a:gd name="T34" fmla="*/ 2 w 42"/>
                  <a:gd name="T35" fmla="*/ 6 h 60"/>
                  <a:gd name="T36" fmla="*/ 2 w 42"/>
                  <a:gd name="T37" fmla="*/ 4 h 60"/>
                  <a:gd name="T38" fmla="*/ 0 w 42"/>
                  <a:gd name="T39" fmla="*/ 4 h 60"/>
                  <a:gd name="T40" fmla="*/ 0 w 42"/>
                  <a:gd name="T41" fmla="*/ 2 h 60"/>
                  <a:gd name="T42" fmla="*/ 14 w 42"/>
                  <a:gd name="T43" fmla="*/ 2 h 60"/>
                  <a:gd name="T44" fmla="*/ 14 w 42"/>
                  <a:gd name="T45" fmla="*/ 8 h 60"/>
                  <a:gd name="T46" fmla="*/ 16 w 42"/>
                  <a:gd name="T47" fmla="*/ 4 h 60"/>
                  <a:gd name="T48" fmla="*/ 20 w 42"/>
                  <a:gd name="T49" fmla="*/ 2 h 60"/>
                  <a:gd name="T50" fmla="*/ 22 w 42"/>
                  <a:gd name="T51" fmla="*/ 2 h 60"/>
                  <a:gd name="T52" fmla="*/ 26 w 42"/>
                  <a:gd name="T53" fmla="*/ 0 h 60"/>
                  <a:gd name="T54" fmla="*/ 30 w 42"/>
                  <a:gd name="T55" fmla="*/ 2 h 60"/>
                  <a:gd name="T56" fmla="*/ 34 w 42"/>
                  <a:gd name="T57" fmla="*/ 4 h 60"/>
                  <a:gd name="T58" fmla="*/ 38 w 42"/>
                  <a:gd name="T59" fmla="*/ 6 h 60"/>
                  <a:gd name="T60" fmla="*/ 40 w 42"/>
                  <a:gd name="T61" fmla="*/ 12 h 60"/>
                  <a:gd name="T62" fmla="*/ 40 w 42"/>
                  <a:gd name="T63" fmla="*/ 16 h 60"/>
                  <a:gd name="T64" fmla="*/ 42 w 42"/>
                  <a:gd name="T65" fmla="*/ 22 h 60"/>
                  <a:gd name="T66" fmla="*/ 40 w 42"/>
                  <a:gd name="T67" fmla="*/ 26 h 60"/>
                  <a:gd name="T68" fmla="*/ 40 w 42"/>
                  <a:gd name="T69" fmla="*/ 32 h 60"/>
                  <a:gd name="T70" fmla="*/ 36 w 42"/>
                  <a:gd name="T71" fmla="*/ 36 h 60"/>
                  <a:gd name="T72" fmla="*/ 34 w 42"/>
                  <a:gd name="T73" fmla="*/ 40 h 60"/>
                  <a:gd name="T74" fmla="*/ 30 w 42"/>
                  <a:gd name="T75" fmla="*/ 42 h 60"/>
                  <a:gd name="T76" fmla="*/ 26 w 42"/>
                  <a:gd name="T77" fmla="*/ 42 h 60"/>
                  <a:gd name="T78" fmla="*/ 22 w 42"/>
                  <a:gd name="T79" fmla="*/ 42 h 60"/>
                  <a:gd name="T80" fmla="*/ 20 w 42"/>
                  <a:gd name="T81" fmla="*/ 40 h 60"/>
                  <a:gd name="T82" fmla="*/ 18 w 42"/>
                  <a:gd name="T83" fmla="*/ 40 h 60"/>
                  <a:gd name="T84" fmla="*/ 14 w 42"/>
                  <a:gd name="T85" fmla="*/ 36 h 60"/>
                  <a:gd name="T86" fmla="*/ 14 w 42"/>
                  <a:gd name="T87" fmla="*/ 34 h 60"/>
                  <a:gd name="T88" fmla="*/ 18 w 42"/>
                  <a:gd name="T89" fmla="*/ 38 h 60"/>
                  <a:gd name="T90" fmla="*/ 24 w 42"/>
                  <a:gd name="T91" fmla="*/ 40 h 60"/>
                  <a:gd name="T92" fmla="*/ 26 w 42"/>
                  <a:gd name="T93" fmla="*/ 38 h 60"/>
                  <a:gd name="T94" fmla="*/ 28 w 42"/>
                  <a:gd name="T95" fmla="*/ 36 h 60"/>
                  <a:gd name="T96" fmla="*/ 28 w 42"/>
                  <a:gd name="T97" fmla="*/ 34 h 60"/>
                  <a:gd name="T98" fmla="*/ 30 w 42"/>
                  <a:gd name="T99" fmla="*/ 28 h 60"/>
                  <a:gd name="T100" fmla="*/ 30 w 42"/>
                  <a:gd name="T101" fmla="*/ 22 h 60"/>
                  <a:gd name="T102" fmla="*/ 30 w 42"/>
                  <a:gd name="T103" fmla="*/ 16 h 60"/>
                  <a:gd name="T104" fmla="*/ 28 w 42"/>
                  <a:gd name="T105" fmla="*/ 12 h 60"/>
                  <a:gd name="T106" fmla="*/ 26 w 42"/>
                  <a:gd name="T107" fmla="*/ 8 h 60"/>
                  <a:gd name="T108" fmla="*/ 24 w 42"/>
                  <a:gd name="T109" fmla="*/ 6 h 60"/>
                  <a:gd name="T110" fmla="*/ 22 w 42"/>
                  <a:gd name="T111" fmla="*/ 6 h 60"/>
                  <a:gd name="T112" fmla="*/ 20 w 42"/>
                  <a:gd name="T113" fmla="*/ 6 h 60"/>
                  <a:gd name="T114" fmla="*/ 16 w 42"/>
                  <a:gd name="T115" fmla="*/ 8 h 60"/>
                  <a:gd name="T116" fmla="*/ 14 w 42"/>
                  <a:gd name="T117" fmla="*/ 12 h 60"/>
                  <a:gd name="T118" fmla="*/ 14 w 42"/>
                  <a:gd name="T11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" h="60">
                    <a:moveTo>
                      <a:pt x="14" y="36"/>
                    </a:moveTo>
                    <a:lnTo>
                      <a:pt x="14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0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12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4" y="2"/>
                    </a:lnTo>
                    <a:lnTo>
                      <a:pt x="14" y="8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6" y="0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8" y="6"/>
                    </a:lnTo>
                    <a:lnTo>
                      <a:pt x="40" y="12"/>
                    </a:lnTo>
                    <a:lnTo>
                      <a:pt x="40" y="16"/>
                    </a:lnTo>
                    <a:lnTo>
                      <a:pt x="42" y="22"/>
                    </a:lnTo>
                    <a:lnTo>
                      <a:pt x="40" y="26"/>
                    </a:lnTo>
                    <a:lnTo>
                      <a:pt x="40" y="32"/>
                    </a:lnTo>
                    <a:lnTo>
                      <a:pt x="36" y="36"/>
                    </a:lnTo>
                    <a:lnTo>
                      <a:pt x="34" y="40"/>
                    </a:lnTo>
                    <a:lnTo>
                      <a:pt x="30" y="42"/>
                    </a:lnTo>
                    <a:lnTo>
                      <a:pt x="26" y="42"/>
                    </a:lnTo>
                    <a:lnTo>
                      <a:pt x="22" y="42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14" y="36"/>
                    </a:lnTo>
                    <a:close/>
                    <a:moveTo>
                      <a:pt x="14" y="34"/>
                    </a:moveTo>
                    <a:lnTo>
                      <a:pt x="18" y="38"/>
                    </a:lnTo>
                    <a:lnTo>
                      <a:pt x="24" y="40"/>
                    </a:lnTo>
                    <a:lnTo>
                      <a:pt x="26" y="38"/>
                    </a:lnTo>
                    <a:lnTo>
                      <a:pt x="28" y="36"/>
                    </a:lnTo>
                    <a:lnTo>
                      <a:pt x="28" y="34"/>
                    </a:lnTo>
                    <a:lnTo>
                      <a:pt x="30" y="28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28" y="12"/>
                    </a:lnTo>
                    <a:lnTo>
                      <a:pt x="26" y="8"/>
                    </a:lnTo>
                    <a:lnTo>
                      <a:pt x="24" y="6"/>
                    </a:lnTo>
                    <a:lnTo>
                      <a:pt x="22" y="6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29" name="Freeform 117"/>
              <p:cNvSpPr>
                <a:spLocks/>
              </p:cNvSpPr>
              <p:nvPr/>
            </p:nvSpPr>
            <p:spPr bwMode="auto">
              <a:xfrm>
                <a:off x="2392" y="2118"/>
                <a:ext cx="24" cy="78"/>
              </a:xfrm>
              <a:custGeom>
                <a:avLst/>
                <a:gdLst>
                  <a:gd name="T0" fmla="*/ 24 w 24"/>
                  <a:gd name="T1" fmla="*/ 0 h 78"/>
                  <a:gd name="T2" fmla="*/ 24 w 24"/>
                  <a:gd name="T3" fmla="*/ 2 h 78"/>
                  <a:gd name="T4" fmla="*/ 20 w 24"/>
                  <a:gd name="T5" fmla="*/ 4 h 78"/>
                  <a:gd name="T6" fmla="*/ 18 w 24"/>
                  <a:gd name="T7" fmla="*/ 8 h 78"/>
                  <a:gd name="T8" fmla="*/ 14 w 24"/>
                  <a:gd name="T9" fmla="*/ 12 h 78"/>
                  <a:gd name="T10" fmla="*/ 12 w 24"/>
                  <a:gd name="T11" fmla="*/ 18 h 78"/>
                  <a:gd name="T12" fmla="*/ 12 w 24"/>
                  <a:gd name="T13" fmla="*/ 24 h 78"/>
                  <a:gd name="T14" fmla="*/ 10 w 24"/>
                  <a:gd name="T15" fmla="*/ 30 h 78"/>
                  <a:gd name="T16" fmla="*/ 10 w 24"/>
                  <a:gd name="T17" fmla="*/ 38 h 78"/>
                  <a:gd name="T18" fmla="*/ 12 w 24"/>
                  <a:gd name="T19" fmla="*/ 50 h 78"/>
                  <a:gd name="T20" fmla="*/ 12 w 24"/>
                  <a:gd name="T21" fmla="*/ 58 h 78"/>
                  <a:gd name="T22" fmla="*/ 14 w 24"/>
                  <a:gd name="T23" fmla="*/ 66 h 78"/>
                  <a:gd name="T24" fmla="*/ 18 w 24"/>
                  <a:gd name="T25" fmla="*/ 70 h 78"/>
                  <a:gd name="T26" fmla="*/ 20 w 24"/>
                  <a:gd name="T27" fmla="*/ 74 h 78"/>
                  <a:gd name="T28" fmla="*/ 24 w 24"/>
                  <a:gd name="T29" fmla="*/ 76 h 78"/>
                  <a:gd name="T30" fmla="*/ 24 w 24"/>
                  <a:gd name="T31" fmla="*/ 78 h 78"/>
                  <a:gd name="T32" fmla="*/ 18 w 24"/>
                  <a:gd name="T33" fmla="*/ 74 h 78"/>
                  <a:gd name="T34" fmla="*/ 12 w 24"/>
                  <a:gd name="T35" fmla="*/ 70 h 78"/>
                  <a:gd name="T36" fmla="*/ 6 w 24"/>
                  <a:gd name="T37" fmla="*/ 64 h 78"/>
                  <a:gd name="T38" fmla="*/ 2 w 24"/>
                  <a:gd name="T39" fmla="*/ 56 h 78"/>
                  <a:gd name="T40" fmla="*/ 0 w 24"/>
                  <a:gd name="T41" fmla="*/ 48 h 78"/>
                  <a:gd name="T42" fmla="*/ 0 w 24"/>
                  <a:gd name="T43" fmla="*/ 38 h 78"/>
                  <a:gd name="T44" fmla="*/ 0 w 24"/>
                  <a:gd name="T45" fmla="*/ 30 h 78"/>
                  <a:gd name="T46" fmla="*/ 2 w 24"/>
                  <a:gd name="T47" fmla="*/ 22 h 78"/>
                  <a:gd name="T48" fmla="*/ 6 w 24"/>
                  <a:gd name="T49" fmla="*/ 14 h 78"/>
                  <a:gd name="T50" fmla="*/ 12 w 24"/>
                  <a:gd name="T51" fmla="*/ 8 h 78"/>
                  <a:gd name="T52" fmla="*/ 18 w 24"/>
                  <a:gd name="T53" fmla="*/ 2 h 78"/>
                  <a:gd name="T54" fmla="*/ 24 w 24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24" y="0"/>
                    </a:moveTo>
                    <a:lnTo>
                      <a:pt x="24" y="2"/>
                    </a:lnTo>
                    <a:lnTo>
                      <a:pt x="2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0" y="30"/>
                    </a:lnTo>
                    <a:lnTo>
                      <a:pt x="10" y="38"/>
                    </a:lnTo>
                    <a:lnTo>
                      <a:pt x="12" y="50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6" y="64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0" name="Freeform 118"/>
              <p:cNvSpPr>
                <a:spLocks/>
              </p:cNvSpPr>
              <p:nvPr/>
            </p:nvSpPr>
            <p:spPr bwMode="auto">
              <a:xfrm>
                <a:off x="2420" y="2136"/>
                <a:ext cx="34" cy="42"/>
              </a:xfrm>
              <a:custGeom>
                <a:avLst/>
                <a:gdLst>
                  <a:gd name="T0" fmla="*/ 34 w 34"/>
                  <a:gd name="T1" fmla="*/ 30 h 42"/>
                  <a:gd name="T2" fmla="*/ 34 w 34"/>
                  <a:gd name="T3" fmla="*/ 32 h 42"/>
                  <a:gd name="T4" fmla="*/ 32 w 34"/>
                  <a:gd name="T5" fmla="*/ 36 h 42"/>
                  <a:gd name="T6" fmla="*/ 28 w 34"/>
                  <a:gd name="T7" fmla="*/ 40 h 42"/>
                  <a:gd name="T8" fmla="*/ 22 w 34"/>
                  <a:gd name="T9" fmla="*/ 42 h 42"/>
                  <a:gd name="T10" fmla="*/ 18 w 34"/>
                  <a:gd name="T11" fmla="*/ 42 h 42"/>
                  <a:gd name="T12" fmla="*/ 12 w 34"/>
                  <a:gd name="T13" fmla="*/ 42 h 42"/>
                  <a:gd name="T14" fmla="*/ 8 w 34"/>
                  <a:gd name="T15" fmla="*/ 40 h 42"/>
                  <a:gd name="T16" fmla="*/ 4 w 34"/>
                  <a:gd name="T17" fmla="*/ 36 h 42"/>
                  <a:gd name="T18" fmla="*/ 2 w 34"/>
                  <a:gd name="T19" fmla="*/ 30 h 42"/>
                  <a:gd name="T20" fmla="*/ 0 w 34"/>
                  <a:gd name="T21" fmla="*/ 22 h 42"/>
                  <a:gd name="T22" fmla="*/ 2 w 34"/>
                  <a:gd name="T23" fmla="*/ 14 h 42"/>
                  <a:gd name="T24" fmla="*/ 4 w 34"/>
                  <a:gd name="T25" fmla="*/ 8 h 42"/>
                  <a:gd name="T26" fmla="*/ 8 w 34"/>
                  <a:gd name="T27" fmla="*/ 4 h 42"/>
                  <a:gd name="T28" fmla="*/ 14 w 34"/>
                  <a:gd name="T29" fmla="*/ 2 h 42"/>
                  <a:gd name="T30" fmla="*/ 20 w 34"/>
                  <a:gd name="T31" fmla="*/ 0 h 42"/>
                  <a:gd name="T32" fmla="*/ 26 w 34"/>
                  <a:gd name="T33" fmla="*/ 2 h 42"/>
                  <a:gd name="T34" fmla="*/ 30 w 34"/>
                  <a:gd name="T35" fmla="*/ 4 h 42"/>
                  <a:gd name="T36" fmla="*/ 32 w 34"/>
                  <a:gd name="T37" fmla="*/ 8 h 42"/>
                  <a:gd name="T38" fmla="*/ 34 w 34"/>
                  <a:gd name="T39" fmla="*/ 12 h 42"/>
                  <a:gd name="T40" fmla="*/ 34 w 34"/>
                  <a:gd name="T41" fmla="*/ 14 h 42"/>
                  <a:gd name="T42" fmla="*/ 32 w 34"/>
                  <a:gd name="T43" fmla="*/ 16 h 42"/>
                  <a:gd name="T44" fmla="*/ 30 w 34"/>
                  <a:gd name="T45" fmla="*/ 16 h 42"/>
                  <a:gd name="T46" fmla="*/ 28 w 34"/>
                  <a:gd name="T47" fmla="*/ 16 h 42"/>
                  <a:gd name="T48" fmla="*/ 26 w 34"/>
                  <a:gd name="T49" fmla="*/ 16 h 42"/>
                  <a:gd name="T50" fmla="*/ 24 w 34"/>
                  <a:gd name="T51" fmla="*/ 14 h 42"/>
                  <a:gd name="T52" fmla="*/ 22 w 34"/>
                  <a:gd name="T53" fmla="*/ 12 h 42"/>
                  <a:gd name="T54" fmla="*/ 22 w 34"/>
                  <a:gd name="T55" fmla="*/ 8 h 42"/>
                  <a:gd name="T56" fmla="*/ 22 w 34"/>
                  <a:gd name="T57" fmla="*/ 6 h 42"/>
                  <a:gd name="T58" fmla="*/ 20 w 34"/>
                  <a:gd name="T59" fmla="*/ 4 h 42"/>
                  <a:gd name="T60" fmla="*/ 20 w 34"/>
                  <a:gd name="T61" fmla="*/ 4 h 42"/>
                  <a:gd name="T62" fmla="*/ 18 w 34"/>
                  <a:gd name="T63" fmla="*/ 4 h 42"/>
                  <a:gd name="T64" fmla="*/ 16 w 34"/>
                  <a:gd name="T65" fmla="*/ 4 h 42"/>
                  <a:gd name="T66" fmla="*/ 14 w 34"/>
                  <a:gd name="T67" fmla="*/ 6 h 42"/>
                  <a:gd name="T68" fmla="*/ 12 w 34"/>
                  <a:gd name="T69" fmla="*/ 10 h 42"/>
                  <a:gd name="T70" fmla="*/ 12 w 34"/>
                  <a:gd name="T71" fmla="*/ 16 h 42"/>
                  <a:gd name="T72" fmla="*/ 12 w 34"/>
                  <a:gd name="T73" fmla="*/ 20 h 42"/>
                  <a:gd name="T74" fmla="*/ 14 w 34"/>
                  <a:gd name="T75" fmla="*/ 26 h 42"/>
                  <a:gd name="T76" fmla="*/ 16 w 34"/>
                  <a:gd name="T77" fmla="*/ 30 h 42"/>
                  <a:gd name="T78" fmla="*/ 18 w 34"/>
                  <a:gd name="T79" fmla="*/ 32 h 42"/>
                  <a:gd name="T80" fmla="*/ 22 w 34"/>
                  <a:gd name="T81" fmla="*/ 34 h 42"/>
                  <a:gd name="T82" fmla="*/ 24 w 34"/>
                  <a:gd name="T83" fmla="*/ 34 h 42"/>
                  <a:gd name="T84" fmla="*/ 26 w 34"/>
                  <a:gd name="T85" fmla="*/ 34 h 42"/>
                  <a:gd name="T86" fmla="*/ 28 w 34"/>
                  <a:gd name="T87" fmla="*/ 34 h 42"/>
                  <a:gd name="T88" fmla="*/ 30 w 34"/>
                  <a:gd name="T89" fmla="*/ 32 h 42"/>
                  <a:gd name="T90" fmla="*/ 34 w 34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" h="42">
                    <a:moveTo>
                      <a:pt x="34" y="30"/>
                    </a:moveTo>
                    <a:lnTo>
                      <a:pt x="34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2" y="42"/>
                    </a:lnTo>
                    <a:lnTo>
                      <a:pt x="8" y="40"/>
                    </a:lnTo>
                    <a:lnTo>
                      <a:pt x="4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30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2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18" y="32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1" name="Freeform 119"/>
              <p:cNvSpPr>
                <a:spLocks/>
              </p:cNvSpPr>
              <p:nvPr/>
            </p:nvSpPr>
            <p:spPr bwMode="auto">
              <a:xfrm>
                <a:off x="2458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8 w 24"/>
                  <a:gd name="T9" fmla="*/ 66 h 78"/>
                  <a:gd name="T10" fmla="*/ 10 w 24"/>
                  <a:gd name="T11" fmla="*/ 60 h 78"/>
                  <a:gd name="T12" fmla="*/ 12 w 24"/>
                  <a:gd name="T13" fmla="*/ 54 h 78"/>
                  <a:gd name="T14" fmla="*/ 12 w 24"/>
                  <a:gd name="T15" fmla="*/ 46 h 78"/>
                  <a:gd name="T16" fmla="*/ 12 w 24"/>
                  <a:gd name="T17" fmla="*/ 38 h 78"/>
                  <a:gd name="T18" fmla="*/ 12 w 24"/>
                  <a:gd name="T19" fmla="*/ 28 h 78"/>
                  <a:gd name="T20" fmla="*/ 12 w 24"/>
                  <a:gd name="T21" fmla="*/ 18 h 78"/>
                  <a:gd name="T22" fmla="*/ 8 w 24"/>
                  <a:gd name="T23" fmla="*/ 12 h 78"/>
                  <a:gd name="T24" fmla="*/ 6 w 24"/>
                  <a:gd name="T25" fmla="*/ 6 h 78"/>
                  <a:gd name="T26" fmla="*/ 2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6 w 24"/>
                  <a:gd name="T37" fmla="*/ 14 h 78"/>
                  <a:gd name="T38" fmla="*/ 20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0 w 24"/>
                  <a:gd name="T47" fmla="*/ 56 h 78"/>
                  <a:gd name="T48" fmla="*/ 16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8" y="66"/>
                    </a:lnTo>
                    <a:lnTo>
                      <a:pt x="10" y="60"/>
                    </a:lnTo>
                    <a:lnTo>
                      <a:pt x="12" y="54"/>
                    </a:lnTo>
                    <a:lnTo>
                      <a:pt x="12" y="46"/>
                    </a:lnTo>
                    <a:lnTo>
                      <a:pt x="12" y="38"/>
                    </a:lnTo>
                    <a:lnTo>
                      <a:pt x="12" y="28"/>
                    </a:lnTo>
                    <a:lnTo>
                      <a:pt x="12" y="18"/>
                    </a:lnTo>
                    <a:lnTo>
                      <a:pt x="8" y="12"/>
                    </a:lnTo>
                    <a:lnTo>
                      <a:pt x="6" y="6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6" y="14"/>
                    </a:lnTo>
                    <a:lnTo>
                      <a:pt x="20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0" y="56"/>
                    </a:lnTo>
                    <a:lnTo>
                      <a:pt x="16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2" name="Rectangle 120"/>
              <p:cNvSpPr>
                <a:spLocks noChangeArrowheads="1"/>
              </p:cNvSpPr>
              <p:nvPr/>
            </p:nvSpPr>
            <p:spPr bwMode="auto">
              <a:xfrm>
                <a:off x="2776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3" name="Freeform 121"/>
              <p:cNvSpPr>
                <a:spLocks noEditPoints="1"/>
              </p:cNvSpPr>
              <p:nvPr/>
            </p:nvSpPr>
            <p:spPr bwMode="auto">
              <a:xfrm>
                <a:off x="2882" y="2136"/>
                <a:ext cx="42" cy="60"/>
              </a:xfrm>
              <a:custGeom>
                <a:avLst/>
                <a:gdLst>
                  <a:gd name="T0" fmla="*/ 16 w 42"/>
                  <a:gd name="T1" fmla="*/ 36 h 60"/>
                  <a:gd name="T2" fmla="*/ 16 w 42"/>
                  <a:gd name="T3" fmla="*/ 52 h 60"/>
                  <a:gd name="T4" fmla="*/ 16 w 42"/>
                  <a:gd name="T5" fmla="*/ 54 h 60"/>
                  <a:gd name="T6" fmla="*/ 16 w 42"/>
                  <a:gd name="T7" fmla="*/ 56 h 60"/>
                  <a:gd name="T8" fmla="*/ 18 w 42"/>
                  <a:gd name="T9" fmla="*/ 58 h 60"/>
                  <a:gd name="T10" fmla="*/ 18 w 42"/>
                  <a:gd name="T11" fmla="*/ 58 h 60"/>
                  <a:gd name="T12" fmla="*/ 20 w 42"/>
                  <a:gd name="T13" fmla="*/ 58 h 60"/>
                  <a:gd name="T14" fmla="*/ 22 w 42"/>
                  <a:gd name="T15" fmla="*/ 58 h 60"/>
                  <a:gd name="T16" fmla="*/ 22 w 42"/>
                  <a:gd name="T17" fmla="*/ 60 h 60"/>
                  <a:gd name="T18" fmla="*/ 0 w 42"/>
                  <a:gd name="T19" fmla="*/ 60 h 60"/>
                  <a:gd name="T20" fmla="*/ 0 w 42"/>
                  <a:gd name="T21" fmla="*/ 58 h 60"/>
                  <a:gd name="T22" fmla="*/ 2 w 42"/>
                  <a:gd name="T23" fmla="*/ 58 h 60"/>
                  <a:gd name="T24" fmla="*/ 4 w 42"/>
                  <a:gd name="T25" fmla="*/ 56 h 60"/>
                  <a:gd name="T26" fmla="*/ 4 w 42"/>
                  <a:gd name="T27" fmla="*/ 54 h 60"/>
                  <a:gd name="T28" fmla="*/ 4 w 42"/>
                  <a:gd name="T29" fmla="*/ 52 h 60"/>
                  <a:gd name="T30" fmla="*/ 4 w 42"/>
                  <a:gd name="T31" fmla="*/ 12 h 60"/>
                  <a:gd name="T32" fmla="*/ 4 w 42"/>
                  <a:gd name="T33" fmla="*/ 8 h 60"/>
                  <a:gd name="T34" fmla="*/ 4 w 42"/>
                  <a:gd name="T35" fmla="*/ 6 h 60"/>
                  <a:gd name="T36" fmla="*/ 2 w 42"/>
                  <a:gd name="T37" fmla="*/ 4 h 60"/>
                  <a:gd name="T38" fmla="*/ 0 w 42"/>
                  <a:gd name="T39" fmla="*/ 4 h 60"/>
                  <a:gd name="T40" fmla="*/ 0 w 42"/>
                  <a:gd name="T41" fmla="*/ 2 h 60"/>
                  <a:gd name="T42" fmla="*/ 16 w 42"/>
                  <a:gd name="T43" fmla="*/ 2 h 60"/>
                  <a:gd name="T44" fmla="*/ 16 w 42"/>
                  <a:gd name="T45" fmla="*/ 8 h 60"/>
                  <a:gd name="T46" fmla="*/ 18 w 42"/>
                  <a:gd name="T47" fmla="*/ 4 h 60"/>
                  <a:gd name="T48" fmla="*/ 20 w 42"/>
                  <a:gd name="T49" fmla="*/ 2 h 60"/>
                  <a:gd name="T50" fmla="*/ 24 w 42"/>
                  <a:gd name="T51" fmla="*/ 2 h 60"/>
                  <a:gd name="T52" fmla="*/ 28 w 42"/>
                  <a:gd name="T53" fmla="*/ 0 h 60"/>
                  <a:gd name="T54" fmla="*/ 32 w 42"/>
                  <a:gd name="T55" fmla="*/ 2 h 60"/>
                  <a:gd name="T56" fmla="*/ 36 w 42"/>
                  <a:gd name="T57" fmla="*/ 4 h 60"/>
                  <a:gd name="T58" fmla="*/ 38 w 42"/>
                  <a:gd name="T59" fmla="*/ 6 h 60"/>
                  <a:gd name="T60" fmla="*/ 40 w 42"/>
                  <a:gd name="T61" fmla="*/ 12 h 60"/>
                  <a:gd name="T62" fmla="*/ 42 w 42"/>
                  <a:gd name="T63" fmla="*/ 16 h 60"/>
                  <a:gd name="T64" fmla="*/ 42 w 42"/>
                  <a:gd name="T65" fmla="*/ 22 h 60"/>
                  <a:gd name="T66" fmla="*/ 42 w 42"/>
                  <a:gd name="T67" fmla="*/ 26 h 60"/>
                  <a:gd name="T68" fmla="*/ 40 w 42"/>
                  <a:gd name="T69" fmla="*/ 32 h 60"/>
                  <a:gd name="T70" fmla="*/ 38 w 42"/>
                  <a:gd name="T71" fmla="*/ 36 h 60"/>
                  <a:gd name="T72" fmla="*/ 36 w 42"/>
                  <a:gd name="T73" fmla="*/ 40 h 60"/>
                  <a:gd name="T74" fmla="*/ 32 w 42"/>
                  <a:gd name="T75" fmla="*/ 42 h 60"/>
                  <a:gd name="T76" fmla="*/ 26 w 42"/>
                  <a:gd name="T77" fmla="*/ 42 h 60"/>
                  <a:gd name="T78" fmla="*/ 24 w 42"/>
                  <a:gd name="T79" fmla="*/ 42 h 60"/>
                  <a:gd name="T80" fmla="*/ 20 w 42"/>
                  <a:gd name="T81" fmla="*/ 40 h 60"/>
                  <a:gd name="T82" fmla="*/ 18 w 42"/>
                  <a:gd name="T83" fmla="*/ 40 h 60"/>
                  <a:gd name="T84" fmla="*/ 16 w 42"/>
                  <a:gd name="T85" fmla="*/ 36 h 60"/>
                  <a:gd name="T86" fmla="*/ 16 w 42"/>
                  <a:gd name="T87" fmla="*/ 34 h 60"/>
                  <a:gd name="T88" fmla="*/ 20 w 42"/>
                  <a:gd name="T89" fmla="*/ 38 h 60"/>
                  <a:gd name="T90" fmla="*/ 24 w 42"/>
                  <a:gd name="T91" fmla="*/ 40 h 60"/>
                  <a:gd name="T92" fmla="*/ 26 w 42"/>
                  <a:gd name="T93" fmla="*/ 38 h 60"/>
                  <a:gd name="T94" fmla="*/ 28 w 42"/>
                  <a:gd name="T95" fmla="*/ 36 h 60"/>
                  <a:gd name="T96" fmla="*/ 30 w 42"/>
                  <a:gd name="T97" fmla="*/ 34 h 60"/>
                  <a:gd name="T98" fmla="*/ 30 w 42"/>
                  <a:gd name="T99" fmla="*/ 28 h 60"/>
                  <a:gd name="T100" fmla="*/ 30 w 42"/>
                  <a:gd name="T101" fmla="*/ 22 h 60"/>
                  <a:gd name="T102" fmla="*/ 30 w 42"/>
                  <a:gd name="T103" fmla="*/ 16 h 60"/>
                  <a:gd name="T104" fmla="*/ 30 w 42"/>
                  <a:gd name="T105" fmla="*/ 12 h 60"/>
                  <a:gd name="T106" fmla="*/ 28 w 42"/>
                  <a:gd name="T107" fmla="*/ 8 h 60"/>
                  <a:gd name="T108" fmla="*/ 26 w 42"/>
                  <a:gd name="T109" fmla="*/ 6 h 60"/>
                  <a:gd name="T110" fmla="*/ 24 w 42"/>
                  <a:gd name="T111" fmla="*/ 6 h 60"/>
                  <a:gd name="T112" fmla="*/ 20 w 42"/>
                  <a:gd name="T113" fmla="*/ 6 h 60"/>
                  <a:gd name="T114" fmla="*/ 18 w 42"/>
                  <a:gd name="T115" fmla="*/ 8 h 60"/>
                  <a:gd name="T116" fmla="*/ 16 w 42"/>
                  <a:gd name="T117" fmla="*/ 12 h 60"/>
                  <a:gd name="T118" fmla="*/ 16 w 42"/>
                  <a:gd name="T11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" h="60">
                    <a:moveTo>
                      <a:pt x="16" y="36"/>
                    </a:moveTo>
                    <a:lnTo>
                      <a:pt x="16" y="52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6" y="2"/>
                    </a:lnTo>
                    <a:lnTo>
                      <a:pt x="16" y="8"/>
                    </a:lnTo>
                    <a:lnTo>
                      <a:pt x="18" y="4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8" y="0"/>
                    </a:lnTo>
                    <a:lnTo>
                      <a:pt x="32" y="2"/>
                    </a:lnTo>
                    <a:lnTo>
                      <a:pt x="36" y="4"/>
                    </a:lnTo>
                    <a:lnTo>
                      <a:pt x="38" y="6"/>
                    </a:lnTo>
                    <a:lnTo>
                      <a:pt x="40" y="12"/>
                    </a:lnTo>
                    <a:lnTo>
                      <a:pt x="42" y="16"/>
                    </a:lnTo>
                    <a:lnTo>
                      <a:pt x="42" y="22"/>
                    </a:lnTo>
                    <a:lnTo>
                      <a:pt x="42" y="26"/>
                    </a:lnTo>
                    <a:lnTo>
                      <a:pt x="40" y="32"/>
                    </a:lnTo>
                    <a:lnTo>
                      <a:pt x="38" y="36"/>
                    </a:lnTo>
                    <a:lnTo>
                      <a:pt x="36" y="40"/>
                    </a:lnTo>
                    <a:lnTo>
                      <a:pt x="32" y="42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16" y="36"/>
                    </a:lnTo>
                    <a:close/>
                    <a:moveTo>
                      <a:pt x="16" y="34"/>
                    </a:moveTo>
                    <a:lnTo>
                      <a:pt x="20" y="38"/>
                    </a:lnTo>
                    <a:lnTo>
                      <a:pt x="24" y="40"/>
                    </a:lnTo>
                    <a:lnTo>
                      <a:pt x="26" y="38"/>
                    </a:lnTo>
                    <a:lnTo>
                      <a:pt x="28" y="36"/>
                    </a:lnTo>
                    <a:lnTo>
                      <a:pt x="30" y="34"/>
                    </a:lnTo>
                    <a:lnTo>
                      <a:pt x="30" y="28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30" y="12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4" name="Freeform 122"/>
              <p:cNvSpPr>
                <a:spLocks/>
              </p:cNvSpPr>
              <p:nvPr/>
            </p:nvSpPr>
            <p:spPr bwMode="auto">
              <a:xfrm>
                <a:off x="2932" y="2118"/>
                <a:ext cx="24" cy="78"/>
              </a:xfrm>
              <a:custGeom>
                <a:avLst/>
                <a:gdLst>
                  <a:gd name="T0" fmla="*/ 24 w 24"/>
                  <a:gd name="T1" fmla="*/ 0 h 78"/>
                  <a:gd name="T2" fmla="*/ 24 w 24"/>
                  <a:gd name="T3" fmla="*/ 2 h 78"/>
                  <a:gd name="T4" fmla="*/ 20 w 24"/>
                  <a:gd name="T5" fmla="*/ 4 h 78"/>
                  <a:gd name="T6" fmla="*/ 18 w 24"/>
                  <a:gd name="T7" fmla="*/ 8 h 78"/>
                  <a:gd name="T8" fmla="*/ 14 w 24"/>
                  <a:gd name="T9" fmla="*/ 12 h 78"/>
                  <a:gd name="T10" fmla="*/ 12 w 24"/>
                  <a:gd name="T11" fmla="*/ 18 h 78"/>
                  <a:gd name="T12" fmla="*/ 12 w 24"/>
                  <a:gd name="T13" fmla="*/ 24 h 78"/>
                  <a:gd name="T14" fmla="*/ 10 w 24"/>
                  <a:gd name="T15" fmla="*/ 30 h 78"/>
                  <a:gd name="T16" fmla="*/ 10 w 24"/>
                  <a:gd name="T17" fmla="*/ 38 h 78"/>
                  <a:gd name="T18" fmla="*/ 10 w 24"/>
                  <a:gd name="T19" fmla="*/ 50 h 78"/>
                  <a:gd name="T20" fmla="*/ 12 w 24"/>
                  <a:gd name="T21" fmla="*/ 58 h 78"/>
                  <a:gd name="T22" fmla="*/ 14 w 24"/>
                  <a:gd name="T23" fmla="*/ 66 h 78"/>
                  <a:gd name="T24" fmla="*/ 18 w 24"/>
                  <a:gd name="T25" fmla="*/ 70 h 78"/>
                  <a:gd name="T26" fmla="*/ 20 w 24"/>
                  <a:gd name="T27" fmla="*/ 74 h 78"/>
                  <a:gd name="T28" fmla="*/ 24 w 24"/>
                  <a:gd name="T29" fmla="*/ 76 h 78"/>
                  <a:gd name="T30" fmla="*/ 24 w 24"/>
                  <a:gd name="T31" fmla="*/ 78 h 78"/>
                  <a:gd name="T32" fmla="*/ 18 w 24"/>
                  <a:gd name="T33" fmla="*/ 74 h 78"/>
                  <a:gd name="T34" fmla="*/ 12 w 24"/>
                  <a:gd name="T35" fmla="*/ 70 h 78"/>
                  <a:gd name="T36" fmla="*/ 6 w 24"/>
                  <a:gd name="T37" fmla="*/ 64 h 78"/>
                  <a:gd name="T38" fmla="*/ 2 w 24"/>
                  <a:gd name="T39" fmla="*/ 56 h 78"/>
                  <a:gd name="T40" fmla="*/ 0 w 24"/>
                  <a:gd name="T41" fmla="*/ 48 h 78"/>
                  <a:gd name="T42" fmla="*/ 0 w 24"/>
                  <a:gd name="T43" fmla="*/ 38 h 78"/>
                  <a:gd name="T44" fmla="*/ 0 w 24"/>
                  <a:gd name="T45" fmla="*/ 30 h 78"/>
                  <a:gd name="T46" fmla="*/ 2 w 24"/>
                  <a:gd name="T47" fmla="*/ 22 h 78"/>
                  <a:gd name="T48" fmla="*/ 6 w 24"/>
                  <a:gd name="T49" fmla="*/ 14 h 78"/>
                  <a:gd name="T50" fmla="*/ 12 w 24"/>
                  <a:gd name="T51" fmla="*/ 8 h 78"/>
                  <a:gd name="T52" fmla="*/ 18 w 24"/>
                  <a:gd name="T53" fmla="*/ 2 h 78"/>
                  <a:gd name="T54" fmla="*/ 24 w 24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24" y="0"/>
                    </a:moveTo>
                    <a:lnTo>
                      <a:pt x="24" y="2"/>
                    </a:lnTo>
                    <a:lnTo>
                      <a:pt x="2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0" y="30"/>
                    </a:lnTo>
                    <a:lnTo>
                      <a:pt x="10" y="38"/>
                    </a:lnTo>
                    <a:lnTo>
                      <a:pt x="10" y="50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6" y="64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5" name="Freeform 123"/>
              <p:cNvSpPr>
                <a:spLocks/>
              </p:cNvSpPr>
              <p:nvPr/>
            </p:nvSpPr>
            <p:spPr bwMode="auto">
              <a:xfrm>
                <a:off x="2958" y="2124"/>
                <a:ext cx="28" cy="54"/>
              </a:xfrm>
              <a:custGeom>
                <a:avLst/>
                <a:gdLst>
                  <a:gd name="T0" fmla="*/ 18 w 28"/>
                  <a:gd name="T1" fmla="*/ 0 h 54"/>
                  <a:gd name="T2" fmla="*/ 18 w 28"/>
                  <a:gd name="T3" fmla="*/ 14 h 54"/>
                  <a:gd name="T4" fmla="*/ 28 w 28"/>
                  <a:gd name="T5" fmla="*/ 14 h 54"/>
                  <a:gd name="T6" fmla="*/ 28 w 28"/>
                  <a:gd name="T7" fmla="*/ 18 h 54"/>
                  <a:gd name="T8" fmla="*/ 18 w 28"/>
                  <a:gd name="T9" fmla="*/ 18 h 54"/>
                  <a:gd name="T10" fmla="*/ 18 w 28"/>
                  <a:gd name="T11" fmla="*/ 42 h 54"/>
                  <a:gd name="T12" fmla="*/ 18 w 28"/>
                  <a:gd name="T13" fmla="*/ 44 h 54"/>
                  <a:gd name="T14" fmla="*/ 18 w 28"/>
                  <a:gd name="T15" fmla="*/ 46 h 54"/>
                  <a:gd name="T16" fmla="*/ 18 w 28"/>
                  <a:gd name="T17" fmla="*/ 48 h 54"/>
                  <a:gd name="T18" fmla="*/ 20 w 28"/>
                  <a:gd name="T19" fmla="*/ 48 h 54"/>
                  <a:gd name="T20" fmla="*/ 20 w 28"/>
                  <a:gd name="T21" fmla="*/ 48 h 54"/>
                  <a:gd name="T22" fmla="*/ 20 w 28"/>
                  <a:gd name="T23" fmla="*/ 48 h 54"/>
                  <a:gd name="T24" fmla="*/ 22 w 28"/>
                  <a:gd name="T25" fmla="*/ 48 h 54"/>
                  <a:gd name="T26" fmla="*/ 24 w 28"/>
                  <a:gd name="T27" fmla="*/ 44 h 54"/>
                  <a:gd name="T28" fmla="*/ 26 w 28"/>
                  <a:gd name="T29" fmla="*/ 46 h 54"/>
                  <a:gd name="T30" fmla="*/ 24 w 28"/>
                  <a:gd name="T31" fmla="*/ 50 h 54"/>
                  <a:gd name="T32" fmla="*/ 20 w 28"/>
                  <a:gd name="T33" fmla="*/ 54 h 54"/>
                  <a:gd name="T34" fmla="*/ 16 w 28"/>
                  <a:gd name="T35" fmla="*/ 54 h 54"/>
                  <a:gd name="T36" fmla="*/ 12 w 28"/>
                  <a:gd name="T37" fmla="*/ 54 h 54"/>
                  <a:gd name="T38" fmla="*/ 10 w 28"/>
                  <a:gd name="T39" fmla="*/ 52 h 54"/>
                  <a:gd name="T40" fmla="*/ 8 w 28"/>
                  <a:gd name="T41" fmla="*/ 50 h 54"/>
                  <a:gd name="T42" fmla="*/ 6 w 28"/>
                  <a:gd name="T43" fmla="*/ 48 h 54"/>
                  <a:gd name="T44" fmla="*/ 6 w 28"/>
                  <a:gd name="T45" fmla="*/ 44 h 54"/>
                  <a:gd name="T46" fmla="*/ 6 w 28"/>
                  <a:gd name="T47" fmla="*/ 40 h 54"/>
                  <a:gd name="T48" fmla="*/ 6 w 28"/>
                  <a:gd name="T49" fmla="*/ 18 h 54"/>
                  <a:gd name="T50" fmla="*/ 0 w 28"/>
                  <a:gd name="T51" fmla="*/ 18 h 54"/>
                  <a:gd name="T52" fmla="*/ 0 w 28"/>
                  <a:gd name="T53" fmla="*/ 16 h 54"/>
                  <a:gd name="T54" fmla="*/ 6 w 28"/>
                  <a:gd name="T55" fmla="*/ 12 h 54"/>
                  <a:gd name="T56" fmla="*/ 10 w 28"/>
                  <a:gd name="T57" fmla="*/ 8 h 54"/>
                  <a:gd name="T58" fmla="*/ 14 w 28"/>
                  <a:gd name="T59" fmla="*/ 4 h 54"/>
                  <a:gd name="T60" fmla="*/ 16 w 28"/>
                  <a:gd name="T61" fmla="*/ 0 h 54"/>
                  <a:gd name="T62" fmla="*/ 18 w 28"/>
                  <a:gd name="T6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" h="54">
                    <a:moveTo>
                      <a:pt x="18" y="0"/>
                    </a:moveTo>
                    <a:lnTo>
                      <a:pt x="18" y="14"/>
                    </a:lnTo>
                    <a:lnTo>
                      <a:pt x="28" y="14"/>
                    </a:lnTo>
                    <a:lnTo>
                      <a:pt x="28" y="18"/>
                    </a:lnTo>
                    <a:lnTo>
                      <a:pt x="18" y="18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18" y="48"/>
                    </a:lnTo>
                    <a:lnTo>
                      <a:pt x="20" y="48"/>
                    </a:lnTo>
                    <a:lnTo>
                      <a:pt x="22" y="48"/>
                    </a:lnTo>
                    <a:lnTo>
                      <a:pt x="24" y="44"/>
                    </a:lnTo>
                    <a:lnTo>
                      <a:pt x="26" y="46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54"/>
                    </a:lnTo>
                    <a:lnTo>
                      <a:pt x="12" y="54"/>
                    </a:lnTo>
                    <a:lnTo>
                      <a:pt x="10" y="52"/>
                    </a:lnTo>
                    <a:lnTo>
                      <a:pt x="8" y="50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6" y="4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6" y="12"/>
                    </a:lnTo>
                    <a:lnTo>
                      <a:pt x="10" y="8"/>
                    </a:lnTo>
                    <a:lnTo>
                      <a:pt x="14" y="4"/>
                    </a:lnTo>
                    <a:lnTo>
                      <a:pt x="16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387" name="Picture 12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6" y="2114"/>
                <a:ext cx="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88" name="Picture 12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6" y="2114"/>
                <a:ext cx="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38" name="Freeform 126"/>
              <p:cNvSpPr>
                <a:spLocks/>
              </p:cNvSpPr>
              <p:nvPr/>
            </p:nvSpPr>
            <p:spPr bwMode="auto">
              <a:xfrm>
                <a:off x="3012" y="2136"/>
                <a:ext cx="36" cy="42"/>
              </a:xfrm>
              <a:custGeom>
                <a:avLst/>
                <a:gdLst>
                  <a:gd name="T0" fmla="*/ 34 w 36"/>
                  <a:gd name="T1" fmla="*/ 30 h 42"/>
                  <a:gd name="T2" fmla="*/ 36 w 36"/>
                  <a:gd name="T3" fmla="*/ 32 h 42"/>
                  <a:gd name="T4" fmla="*/ 32 w 36"/>
                  <a:gd name="T5" fmla="*/ 36 h 42"/>
                  <a:gd name="T6" fmla="*/ 28 w 36"/>
                  <a:gd name="T7" fmla="*/ 40 h 42"/>
                  <a:gd name="T8" fmla="*/ 24 w 36"/>
                  <a:gd name="T9" fmla="*/ 42 h 42"/>
                  <a:gd name="T10" fmla="*/ 18 w 36"/>
                  <a:gd name="T11" fmla="*/ 42 h 42"/>
                  <a:gd name="T12" fmla="*/ 14 w 36"/>
                  <a:gd name="T13" fmla="*/ 42 h 42"/>
                  <a:gd name="T14" fmla="*/ 10 w 36"/>
                  <a:gd name="T15" fmla="*/ 40 h 42"/>
                  <a:gd name="T16" fmla="*/ 6 w 36"/>
                  <a:gd name="T17" fmla="*/ 36 h 42"/>
                  <a:gd name="T18" fmla="*/ 2 w 36"/>
                  <a:gd name="T19" fmla="*/ 30 h 42"/>
                  <a:gd name="T20" fmla="*/ 0 w 36"/>
                  <a:gd name="T21" fmla="*/ 22 h 42"/>
                  <a:gd name="T22" fmla="*/ 2 w 36"/>
                  <a:gd name="T23" fmla="*/ 14 h 42"/>
                  <a:gd name="T24" fmla="*/ 6 w 36"/>
                  <a:gd name="T25" fmla="*/ 8 h 42"/>
                  <a:gd name="T26" fmla="*/ 10 w 36"/>
                  <a:gd name="T27" fmla="*/ 4 h 42"/>
                  <a:gd name="T28" fmla="*/ 14 w 36"/>
                  <a:gd name="T29" fmla="*/ 2 h 42"/>
                  <a:gd name="T30" fmla="*/ 20 w 36"/>
                  <a:gd name="T31" fmla="*/ 0 h 42"/>
                  <a:gd name="T32" fmla="*/ 26 w 36"/>
                  <a:gd name="T33" fmla="*/ 2 h 42"/>
                  <a:gd name="T34" fmla="*/ 30 w 36"/>
                  <a:gd name="T35" fmla="*/ 4 h 42"/>
                  <a:gd name="T36" fmla="*/ 34 w 36"/>
                  <a:gd name="T37" fmla="*/ 8 h 42"/>
                  <a:gd name="T38" fmla="*/ 34 w 36"/>
                  <a:gd name="T39" fmla="*/ 12 h 42"/>
                  <a:gd name="T40" fmla="*/ 34 w 36"/>
                  <a:gd name="T41" fmla="*/ 14 h 42"/>
                  <a:gd name="T42" fmla="*/ 32 w 36"/>
                  <a:gd name="T43" fmla="*/ 16 h 42"/>
                  <a:gd name="T44" fmla="*/ 32 w 36"/>
                  <a:gd name="T45" fmla="*/ 16 h 42"/>
                  <a:gd name="T46" fmla="*/ 28 w 36"/>
                  <a:gd name="T47" fmla="*/ 16 h 42"/>
                  <a:gd name="T48" fmla="*/ 26 w 36"/>
                  <a:gd name="T49" fmla="*/ 16 h 42"/>
                  <a:gd name="T50" fmla="*/ 24 w 36"/>
                  <a:gd name="T51" fmla="*/ 14 h 42"/>
                  <a:gd name="T52" fmla="*/ 24 w 36"/>
                  <a:gd name="T53" fmla="*/ 12 h 42"/>
                  <a:gd name="T54" fmla="*/ 22 w 36"/>
                  <a:gd name="T55" fmla="*/ 8 h 42"/>
                  <a:gd name="T56" fmla="*/ 22 w 36"/>
                  <a:gd name="T57" fmla="*/ 6 h 42"/>
                  <a:gd name="T58" fmla="*/ 22 w 36"/>
                  <a:gd name="T59" fmla="*/ 4 h 42"/>
                  <a:gd name="T60" fmla="*/ 20 w 36"/>
                  <a:gd name="T61" fmla="*/ 4 h 42"/>
                  <a:gd name="T62" fmla="*/ 18 w 36"/>
                  <a:gd name="T63" fmla="*/ 4 h 42"/>
                  <a:gd name="T64" fmla="*/ 16 w 36"/>
                  <a:gd name="T65" fmla="*/ 4 h 42"/>
                  <a:gd name="T66" fmla="*/ 14 w 36"/>
                  <a:gd name="T67" fmla="*/ 6 h 42"/>
                  <a:gd name="T68" fmla="*/ 14 w 36"/>
                  <a:gd name="T69" fmla="*/ 10 h 42"/>
                  <a:gd name="T70" fmla="*/ 12 w 36"/>
                  <a:gd name="T71" fmla="*/ 16 h 42"/>
                  <a:gd name="T72" fmla="*/ 14 w 36"/>
                  <a:gd name="T73" fmla="*/ 20 h 42"/>
                  <a:gd name="T74" fmla="*/ 14 w 36"/>
                  <a:gd name="T75" fmla="*/ 26 h 42"/>
                  <a:gd name="T76" fmla="*/ 16 w 36"/>
                  <a:gd name="T77" fmla="*/ 30 h 42"/>
                  <a:gd name="T78" fmla="*/ 20 w 36"/>
                  <a:gd name="T79" fmla="*/ 32 h 42"/>
                  <a:gd name="T80" fmla="*/ 22 w 36"/>
                  <a:gd name="T81" fmla="*/ 34 h 42"/>
                  <a:gd name="T82" fmla="*/ 26 w 36"/>
                  <a:gd name="T83" fmla="*/ 34 h 42"/>
                  <a:gd name="T84" fmla="*/ 28 w 36"/>
                  <a:gd name="T85" fmla="*/ 34 h 42"/>
                  <a:gd name="T86" fmla="*/ 30 w 36"/>
                  <a:gd name="T87" fmla="*/ 34 h 42"/>
                  <a:gd name="T88" fmla="*/ 32 w 36"/>
                  <a:gd name="T89" fmla="*/ 32 h 42"/>
                  <a:gd name="T90" fmla="*/ 34 w 36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" h="42">
                    <a:moveTo>
                      <a:pt x="34" y="30"/>
                    </a:moveTo>
                    <a:lnTo>
                      <a:pt x="36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4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4" y="10"/>
                    </a:lnTo>
                    <a:lnTo>
                      <a:pt x="12" y="16"/>
                    </a:lnTo>
                    <a:lnTo>
                      <a:pt x="14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20" y="32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2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39" name="Freeform 127"/>
              <p:cNvSpPr>
                <a:spLocks/>
              </p:cNvSpPr>
              <p:nvPr/>
            </p:nvSpPr>
            <p:spPr bwMode="auto">
              <a:xfrm>
                <a:off x="3050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10 w 24"/>
                  <a:gd name="T9" fmla="*/ 66 h 78"/>
                  <a:gd name="T10" fmla="*/ 12 w 24"/>
                  <a:gd name="T11" fmla="*/ 60 h 78"/>
                  <a:gd name="T12" fmla="*/ 12 w 24"/>
                  <a:gd name="T13" fmla="*/ 54 h 78"/>
                  <a:gd name="T14" fmla="*/ 14 w 24"/>
                  <a:gd name="T15" fmla="*/ 46 h 78"/>
                  <a:gd name="T16" fmla="*/ 14 w 24"/>
                  <a:gd name="T17" fmla="*/ 38 h 78"/>
                  <a:gd name="T18" fmla="*/ 14 w 24"/>
                  <a:gd name="T19" fmla="*/ 28 h 78"/>
                  <a:gd name="T20" fmla="*/ 12 w 24"/>
                  <a:gd name="T21" fmla="*/ 18 h 78"/>
                  <a:gd name="T22" fmla="*/ 10 w 24"/>
                  <a:gd name="T23" fmla="*/ 12 h 78"/>
                  <a:gd name="T24" fmla="*/ 6 w 24"/>
                  <a:gd name="T25" fmla="*/ 6 h 78"/>
                  <a:gd name="T26" fmla="*/ 4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8 w 24"/>
                  <a:gd name="T37" fmla="*/ 14 h 78"/>
                  <a:gd name="T38" fmla="*/ 22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2 w 24"/>
                  <a:gd name="T47" fmla="*/ 56 h 78"/>
                  <a:gd name="T48" fmla="*/ 18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2" y="54"/>
                    </a:lnTo>
                    <a:lnTo>
                      <a:pt x="14" y="46"/>
                    </a:lnTo>
                    <a:lnTo>
                      <a:pt x="14" y="38"/>
                    </a:lnTo>
                    <a:lnTo>
                      <a:pt x="14" y="28"/>
                    </a:lnTo>
                    <a:lnTo>
                      <a:pt x="12" y="18"/>
                    </a:lnTo>
                    <a:lnTo>
                      <a:pt x="10" y="12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8" y="14"/>
                    </a:lnTo>
                    <a:lnTo>
                      <a:pt x="22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2" y="56"/>
                    </a:lnTo>
                    <a:lnTo>
                      <a:pt x="18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0" name="Rectangle 128"/>
              <p:cNvSpPr>
                <a:spLocks noChangeArrowheads="1"/>
              </p:cNvSpPr>
              <p:nvPr/>
            </p:nvSpPr>
            <p:spPr bwMode="auto">
              <a:xfrm>
                <a:off x="3312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1" name="Freeform 129"/>
              <p:cNvSpPr>
                <a:spLocks noEditPoints="1"/>
              </p:cNvSpPr>
              <p:nvPr/>
            </p:nvSpPr>
            <p:spPr bwMode="auto">
              <a:xfrm>
                <a:off x="3422" y="2136"/>
                <a:ext cx="42" cy="60"/>
              </a:xfrm>
              <a:custGeom>
                <a:avLst/>
                <a:gdLst>
                  <a:gd name="T0" fmla="*/ 16 w 42"/>
                  <a:gd name="T1" fmla="*/ 36 h 60"/>
                  <a:gd name="T2" fmla="*/ 16 w 42"/>
                  <a:gd name="T3" fmla="*/ 52 h 60"/>
                  <a:gd name="T4" fmla="*/ 16 w 42"/>
                  <a:gd name="T5" fmla="*/ 54 h 60"/>
                  <a:gd name="T6" fmla="*/ 16 w 42"/>
                  <a:gd name="T7" fmla="*/ 56 h 60"/>
                  <a:gd name="T8" fmla="*/ 18 w 42"/>
                  <a:gd name="T9" fmla="*/ 58 h 60"/>
                  <a:gd name="T10" fmla="*/ 18 w 42"/>
                  <a:gd name="T11" fmla="*/ 58 h 60"/>
                  <a:gd name="T12" fmla="*/ 20 w 42"/>
                  <a:gd name="T13" fmla="*/ 58 h 60"/>
                  <a:gd name="T14" fmla="*/ 22 w 42"/>
                  <a:gd name="T15" fmla="*/ 58 h 60"/>
                  <a:gd name="T16" fmla="*/ 22 w 42"/>
                  <a:gd name="T17" fmla="*/ 60 h 60"/>
                  <a:gd name="T18" fmla="*/ 0 w 42"/>
                  <a:gd name="T19" fmla="*/ 60 h 60"/>
                  <a:gd name="T20" fmla="*/ 0 w 42"/>
                  <a:gd name="T21" fmla="*/ 58 h 60"/>
                  <a:gd name="T22" fmla="*/ 2 w 42"/>
                  <a:gd name="T23" fmla="*/ 58 h 60"/>
                  <a:gd name="T24" fmla="*/ 4 w 42"/>
                  <a:gd name="T25" fmla="*/ 56 h 60"/>
                  <a:gd name="T26" fmla="*/ 4 w 42"/>
                  <a:gd name="T27" fmla="*/ 54 h 60"/>
                  <a:gd name="T28" fmla="*/ 4 w 42"/>
                  <a:gd name="T29" fmla="*/ 52 h 60"/>
                  <a:gd name="T30" fmla="*/ 4 w 42"/>
                  <a:gd name="T31" fmla="*/ 12 h 60"/>
                  <a:gd name="T32" fmla="*/ 4 w 42"/>
                  <a:gd name="T33" fmla="*/ 8 h 60"/>
                  <a:gd name="T34" fmla="*/ 4 w 42"/>
                  <a:gd name="T35" fmla="*/ 6 h 60"/>
                  <a:gd name="T36" fmla="*/ 2 w 42"/>
                  <a:gd name="T37" fmla="*/ 4 h 60"/>
                  <a:gd name="T38" fmla="*/ 0 w 42"/>
                  <a:gd name="T39" fmla="*/ 4 h 60"/>
                  <a:gd name="T40" fmla="*/ 0 w 42"/>
                  <a:gd name="T41" fmla="*/ 2 h 60"/>
                  <a:gd name="T42" fmla="*/ 16 w 42"/>
                  <a:gd name="T43" fmla="*/ 2 h 60"/>
                  <a:gd name="T44" fmla="*/ 16 w 42"/>
                  <a:gd name="T45" fmla="*/ 8 h 60"/>
                  <a:gd name="T46" fmla="*/ 18 w 42"/>
                  <a:gd name="T47" fmla="*/ 4 h 60"/>
                  <a:gd name="T48" fmla="*/ 20 w 42"/>
                  <a:gd name="T49" fmla="*/ 2 h 60"/>
                  <a:gd name="T50" fmla="*/ 24 w 42"/>
                  <a:gd name="T51" fmla="*/ 2 h 60"/>
                  <a:gd name="T52" fmla="*/ 28 w 42"/>
                  <a:gd name="T53" fmla="*/ 0 h 60"/>
                  <a:gd name="T54" fmla="*/ 32 w 42"/>
                  <a:gd name="T55" fmla="*/ 2 h 60"/>
                  <a:gd name="T56" fmla="*/ 36 w 42"/>
                  <a:gd name="T57" fmla="*/ 4 h 60"/>
                  <a:gd name="T58" fmla="*/ 38 w 42"/>
                  <a:gd name="T59" fmla="*/ 6 h 60"/>
                  <a:gd name="T60" fmla="*/ 40 w 42"/>
                  <a:gd name="T61" fmla="*/ 12 h 60"/>
                  <a:gd name="T62" fmla="*/ 42 w 42"/>
                  <a:gd name="T63" fmla="*/ 16 h 60"/>
                  <a:gd name="T64" fmla="*/ 42 w 42"/>
                  <a:gd name="T65" fmla="*/ 22 h 60"/>
                  <a:gd name="T66" fmla="*/ 42 w 42"/>
                  <a:gd name="T67" fmla="*/ 26 h 60"/>
                  <a:gd name="T68" fmla="*/ 40 w 42"/>
                  <a:gd name="T69" fmla="*/ 32 h 60"/>
                  <a:gd name="T70" fmla="*/ 38 w 42"/>
                  <a:gd name="T71" fmla="*/ 36 h 60"/>
                  <a:gd name="T72" fmla="*/ 36 w 42"/>
                  <a:gd name="T73" fmla="*/ 40 h 60"/>
                  <a:gd name="T74" fmla="*/ 32 w 42"/>
                  <a:gd name="T75" fmla="*/ 42 h 60"/>
                  <a:gd name="T76" fmla="*/ 26 w 42"/>
                  <a:gd name="T77" fmla="*/ 42 h 60"/>
                  <a:gd name="T78" fmla="*/ 24 w 42"/>
                  <a:gd name="T79" fmla="*/ 42 h 60"/>
                  <a:gd name="T80" fmla="*/ 20 w 42"/>
                  <a:gd name="T81" fmla="*/ 40 h 60"/>
                  <a:gd name="T82" fmla="*/ 18 w 42"/>
                  <a:gd name="T83" fmla="*/ 40 h 60"/>
                  <a:gd name="T84" fmla="*/ 16 w 42"/>
                  <a:gd name="T85" fmla="*/ 36 h 60"/>
                  <a:gd name="T86" fmla="*/ 16 w 42"/>
                  <a:gd name="T87" fmla="*/ 34 h 60"/>
                  <a:gd name="T88" fmla="*/ 20 w 42"/>
                  <a:gd name="T89" fmla="*/ 38 h 60"/>
                  <a:gd name="T90" fmla="*/ 24 w 42"/>
                  <a:gd name="T91" fmla="*/ 40 h 60"/>
                  <a:gd name="T92" fmla="*/ 26 w 42"/>
                  <a:gd name="T93" fmla="*/ 38 h 60"/>
                  <a:gd name="T94" fmla="*/ 28 w 42"/>
                  <a:gd name="T95" fmla="*/ 36 h 60"/>
                  <a:gd name="T96" fmla="*/ 30 w 42"/>
                  <a:gd name="T97" fmla="*/ 34 h 60"/>
                  <a:gd name="T98" fmla="*/ 30 w 42"/>
                  <a:gd name="T99" fmla="*/ 28 h 60"/>
                  <a:gd name="T100" fmla="*/ 30 w 42"/>
                  <a:gd name="T101" fmla="*/ 22 h 60"/>
                  <a:gd name="T102" fmla="*/ 30 w 42"/>
                  <a:gd name="T103" fmla="*/ 16 h 60"/>
                  <a:gd name="T104" fmla="*/ 30 w 42"/>
                  <a:gd name="T105" fmla="*/ 12 h 60"/>
                  <a:gd name="T106" fmla="*/ 28 w 42"/>
                  <a:gd name="T107" fmla="*/ 8 h 60"/>
                  <a:gd name="T108" fmla="*/ 26 w 42"/>
                  <a:gd name="T109" fmla="*/ 6 h 60"/>
                  <a:gd name="T110" fmla="*/ 24 w 42"/>
                  <a:gd name="T111" fmla="*/ 6 h 60"/>
                  <a:gd name="T112" fmla="*/ 20 w 42"/>
                  <a:gd name="T113" fmla="*/ 6 h 60"/>
                  <a:gd name="T114" fmla="*/ 18 w 42"/>
                  <a:gd name="T115" fmla="*/ 8 h 60"/>
                  <a:gd name="T116" fmla="*/ 16 w 42"/>
                  <a:gd name="T117" fmla="*/ 12 h 60"/>
                  <a:gd name="T118" fmla="*/ 16 w 42"/>
                  <a:gd name="T11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" h="60">
                    <a:moveTo>
                      <a:pt x="16" y="36"/>
                    </a:moveTo>
                    <a:lnTo>
                      <a:pt x="16" y="52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6" y="2"/>
                    </a:lnTo>
                    <a:lnTo>
                      <a:pt x="16" y="8"/>
                    </a:lnTo>
                    <a:lnTo>
                      <a:pt x="18" y="4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8" y="0"/>
                    </a:lnTo>
                    <a:lnTo>
                      <a:pt x="32" y="2"/>
                    </a:lnTo>
                    <a:lnTo>
                      <a:pt x="36" y="4"/>
                    </a:lnTo>
                    <a:lnTo>
                      <a:pt x="38" y="6"/>
                    </a:lnTo>
                    <a:lnTo>
                      <a:pt x="40" y="12"/>
                    </a:lnTo>
                    <a:lnTo>
                      <a:pt x="42" y="16"/>
                    </a:lnTo>
                    <a:lnTo>
                      <a:pt x="42" y="22"/>
                    </a:lnTo>
                    <a:lnTo>
                      <a:pt x="42" y="26"/>
                    </a:lnTo>
                    <a:lnTo>
                      <a:pt x="40" y="32"/>
                    </a:lnTo>
                    <a:lnTo>
                      <a:pt x="38" y="36"/>
                    </a:lnTo>
                    <a:lnTo>
                      <a:pt x="36" y="40"/>
                    </a:lnTo>
                    <a:lnTo>
                      <a:pt x="32" y="42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16" y="36"/>
                    </a:lnTo>
                    <a:close/>
                    <a:moveTo>
                      <a:pt x="16" y="34"/>
                    </a:moveTo>
                    <a:lnTo>
                      <a:pt x="20" y="38"/>
                    </a:lnTo>
                    <a:lnTo>
                      <a:pt x="24" y="40"/>
                    </a:lnTo>
                    <a:lnTo>
                      <a:pt x="26" y="38"/>
                    </a:lnTo>
                    <a:lnTo>
                      <a:pt x="28" y="36"/>
                    </a:lnTo>
                    <a:lnTo>
                      <a:pt x="30" y="34"/>
                    </a:lnTo>
                    <a:lnTo>
                      <a:pt x="30" y="28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30" y="12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2" name="Freeform 130"/>
              <p:cNvSpPr>
                <a:spLocks/>
              </p:cNvSpPr>
              <p:nvPr/>
            </p:nvSpPr>
            <p:spPr bwMode="auto">
              <a:xfrm>
                <a:off x="3472" y="2118"/>
                <a:ext cx="24" cy="78"/>
              </a:xfrm>
              <a:custGeom>
                <a:avLst/>
                <a:gdLst>
                  <a:gd name="T0" fmla="*/ 24 w 24"/>
                  <a:gd name="T1" fmla="*/ 0 h 78"/>
                  <a:gd name="T2" fmla="*/ 24 w 24"/>
                  <a:gd name="T3" fmla="*/ 2 h 78"/>
                  <a:gd name="T4" fmla="*/ 20 w 24"/>
                  <a:gd name="T5" fmla="*/ 4 h 78"/>
                  <a:gd name="T6" fmla="*/ 18 w 24"/>
                  <a:gd name="T7" fmla="*/ 8 h 78"/>
                  <a:gd name="T8" fmla="*/ 14 w 24"/>
                  <a:gd name="T9" fmla="*/ 12 h 78"/>
                  <a:gd name="T10" fmla="*/ 12 w 24"/>
                  <a:gd name="T11" fmla="*/ 18 h 78"/>
                  <a:gd name="T12" fmla="*/ 12 w 24"/>
                  <a:gd name="T13" fmla="*/ 24 h 78"/>
                  <a:gd name="T14" fmla="*/ 10 w 24"/>
                  <a:gd name="T15" fmla="*/ 30 h 78"/>
                  <a:gd name="T16" fmla="*/ 10 w 24"/>
                  <a:gd name="T17" fmla="*/ 38 h 78"/>
                  <a:gd name="T18" fmla="*/ 10 w 24"/>
                  <a:gd name="T19" fmla="*/ 50 h 78"/>
                  <a:gd name="T20" fmla="*/ 12 w 24"/>
                  <a:gd name="T21" fmla="*/ 58 h 78"/>
                  <a:gd name="T22" fmla="*/ 14 w 24"/>
                  <a:gd name="T23" fmla="*/ 66 h 78"/>
                  <a:gd name="T24" fmla="*/ 18 w 24"/>
                  <a:gd name="T25" fmla="*/ 70 h 78"/>
                  <a:gd name="T26" fmla="*/ 20 w 24"/>
                  <a:gd name="T27" fmla="*/ 74 h 78"/>
                  <a:gd name="T28" fmla="*/ 24 w 24"/>
                  <a:gd name="T29" fmla="*/ 76 h 78"/>
                  <a:gd name="T30" fmla="*/ 24 w 24"/>
                  <a:gd name="T31" fmla="*/ 78 h 78"/>
                  <a:gd name="T32" fmla="*/ 18 w 24"/>
                  <a:gd name="T33" fmla="*/ 74 h 78"/>
                  <a:gd name="T34" fmla="*/ 12 w 24"/>
                  <a:gd name="T35" fmla="*/ 70 h 78"/>
                  <a:gd name="T36" fmla="*/ 6 w 24"/>
                  <a:gd name="T37" fmla="*/ 64 h 78"/>
                  <a:gd name="T38" fmla="*/ 2 w 24"/>
                  <a:gd name="T39" fmla="*/ 56 h 78"/>
                  <a:gd name="T40" fmla="*/ 0 w 24"/>
                  <a:gd name="T41" fmla="*/ 48 h 78"/>
                  <a:gd name="T42" fmla="*/ 0 w 24"/>
                  <a:gd name="T43" fmla="*/ 38 h 78"/>
                  <a:gd name="T44" fmla="*/ 0 w 24"/>
                  <a:gd name="T45" fmla="*/ 30 h 78"/>
                  <a:gd name="T46" fmla="*/ 2 w 24"/>
                  <a:gd name="T47" fmla="*/ 22 h 78"/>
                  <a:gd name="T48" fmla="*/ 6 w 24"/>
                  <a:gd name="T49" fmla="*/ 14 h 78"/>
                  <a:gd name="T50" fmla="*/ 12 w 24"/>
                  <a:gd name="T51" fmla="*/ 8 h 78"/>
                  <a:gd name="T52" fmla="*/ 18 w 24"/>
                  <a:gd name="T53" fmla="*/ 2 h 78"/>
                  <a:gd name="T54" fmla="*/ 24 w 24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24" y="0"/>
                    </a:moveTo>
                    <a:lnTo>
                      <a:pt x="24" y="2"/>
                    </a:lnTo>
                    <a:lnTo>
                      <a:pt x="20" y="4"/>
                    </a:lnTo>
                    <a:lnTo>
                      <a:pt x="18" y="8"/>
                    </a:lnTo>
                    <a:lnTo>
                      <a:pt x="14" y="12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0" y="30"/>
                    </a:lnTo>
                    <a:lnTo>
                      <a:pt x="10" y="38"/>
                    </a:lnTo>
                    <a:lnTo>
                      <a:pt x="10" y="50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6" y="64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3" name="Freeform 131"/>
              <p:cNvSpPr>
                <a:spLocks/>
              </p:cNvSpPr>
              <p:nvPr/>
            </p:nvSpPr>
            <p:spPr bwMode="auto">
              <a:xfrm>
                <a:off x="3498" y="2124"/>
                <a:ext cx="28" cy="54"/>
              </a:xfrm>
              <a:custGeom>
                <a:avLst/>
                <a:gdLst>
                  <a:gd name="T0" fmla="*/ 18 w 28"/>
                  <a:gd name="T1" fmla="*/ 0 h 54"/>
                  <a:gd name="T2" fmla="*/ 18 w 28"/>
                  <a:gd name="T3" fmla="*/ 14 h 54"/>
                  <a:gd name="T4" fmla="*/ 28 w 28"/>
                  <a:gd name="T5" fmla="*/ 14 h 54"/>
                  <a:gd name="T6" fmla="*/ 28 w 28"/>
                  <a:gd name="T7" fmla="*/ 18 h 54"/>
                  <a:gd name="T8" fmla="*/ 18 w 28"/>
                  <a:gd name="T9" fmla="*/ 18 h 54"/>
                  <a:gd name="T10" fmla="*/ 18 w 28"/>
                  <a:gd name="T11" fmla="*/ 42 h 54"/>
                  <a:gd name="T12" fmla="*/ 18 w 28"/>
                  <a:gd name="T13" fmla="*/ 44 h 54"/>
                  <a:gd name="T14" fmla="*/ 18 w 28"/>
                  <a:gd name="T15" fmla="*/ 46 h 54"/>
                  <a:gd name="T16" fmla="*/ 18 w 28"/>
                  <a:gd name="T17" fmla="*/ 48 h 54"/>
                  <a:gd name="T18" fmla="*/ 20 w 28"/>
                  <a:gd name="T19" fmla="*/ 48 h 54"/>
                  <a:gd name="T20" fmla="*/ 20 w 28"/>
                  <a:gd name="T21" fmla="*/ 48 h 54"/>
                  <a:gd name="T22" fmla="*/ 20 w 28"/>
                  <a:gd name="T23" fmla="*/ 48 h 54"/>
                  <a:gd name="T24" fmla="*/ 22 w 28"/>
                  <a:gd name="T25" fmla="*/ 48 h 54"/>
                  <a:gd name="T26" fmla="*/ 24 w 28"/>
                  <a:gd name="T27" fmla="*/ 44 h 54"/>
                  <a:gd name="T28" fmla="*/ 26 w 28"/>
                  <a:gd name="T29" fmla="*/ 46 h 54"/>
                  <a:gd name="T30" fmla="*/ 24 w 28"/>
                  <a:gd name="T31" fmla="*/ 50 h 54"/>
                  <a:gd name="T32" fmla="*/ 20 w 28"/>
                  <a:gd name="T33" fmla="*/ 54 h 54"/>
                  <a:gd name="T34" fmla="*/ 16 w 28"/>
                  <a:gd name="T35" fmla="*/ 54 h 54"/>
                  <a:gd name="T36" fmla="*/ 12 w 28"/>
                  <a:gd name="T37" fmla="*/ 54 h 54"/>
                  <a:gd name="T38" fmla="*/ 10 w 28"/>
                  <a:gd name="T39" fmla="*/ 52 h 54"/>
                  <a:gd name="T40" fmla="*/ 8 w 28"/>
                  <a:gd name="T41" fmla="*/ 50 h 54"/>
                  <a:gd name="T42" fmla="*/ 6 w 28"/>
                  <a:gd name="T43" fmla="*/ 48 h 54"/>
                  <a:gd name="T44" fmla="*/ 6 w 28"/>
                  <a:gd name="T45" fmla="*/ 44 h 54"/>
                  <a:gd name="T46" fmla="*/ 6 w 28"/>
                  <a:gd name="T47" fmla="*/ 40 h 54"/>
                  <a:gd name="T48" fmla="*/ 6 w 28"/>
                  <a:gd name="T49" fmla="*/ 18 h 54"/>
                  <a:gd name="T50" fmla="*/ 0 w 28"/>
                  <a:gd name="T51" fmla="*/ 18 h 54"/>
                  <a:gd name="T52" fmla="*/ 0 w 28"/>
                  <a:gd name="T53" fmla="*/ 16 h 54"/>
                  <a:gd name="T54" fmla="*/ 6 w 28"/>
                  <a:gd name="T55" fmla="*/ 12 h 54"/>
                  <a:gd name="T56" fmla="*/ 10 w 28"/>
                  <a:gd name="T57" fmla="*/ 8 h 54"/>
                  <a:gd name="T58" fmla="*/ 14 w 28"/>
                  <a:gd name="T59" fmla="*/ 4 h 54"/>
                  <a:gd name="T60" fmla="*/ 16 w 28"/>
                  <a:gd name="T61" fmla="*/ 0 h 54"/>
                  <a:gd name="T62" fmla="*/ 18 w 28"/>
                  <a:gd name="T6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" h="54">
                    <a:moveTo>
                      <a:pt x="18" y="0"/>
                    </a:moveTo>
                    <a:lnTo>
                      <a:pt x="18" y="14"/>
                    </a:lnTo>
                    <a:lnTo>
                      <a:pt x="28" y="14"/>
                    </a:lnTo>
                    <a:lnTo>
                      <a:pt x="28" y="18"/>
                    </a:lnTo>
                    <a:lnTo>
                      <a:pt x="18" y="18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18" y="48"/>
                    </a:lnTo>
                    <a:lnTo>
                      <a:pt x="20" y="48"/>
                    </a:lnTo>
                    <a:lnTo>
                      <a:pt x="22" y="48"/>
                    </a:lnTo>
                    <a:lnTo>
                      <a:pt x="24" y="44"/>
                    </a:lnTo>
                    <a:lnTo>
                      <a:pt x="26" y="46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54"/>
                    </a:lnTo>
                    <a:lnTo>
                      <a:pt x="12" y="54"/>
                    </a:lnTo>
                    <a:lnTo>
                      <a:pt x="10" y="52"/>
                    </a:lnTo>
                    <a:lnTo>
                      <a:pt x="8" y="50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6" y="4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6" y="12"/>
                    </a:lnTo>
                    <a:lnTo>
                      <a:pt x="10" y="8"/>
                    </a:lnTo>
                    <a:lnTo>
                      <a:pt x="14" y="4"/>
                    </a:lnTo>
                    <a:lnTo>
                      <a:pt x="16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395" name="Picture 13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6" y="2114"/>
                <a:ext cx="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96" name="Picture 13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6" y="2114"/>
                <a:ext cx="2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46" name="Freeform 134"/>
              <p:cNvSpPr>
                <a:spLocks/>
              </p:cNvSpPr>
              <p:nvPr/>
            </p:nvSpPr>
            <p:spPr bwMode="auto">
              <a:xfrm>
                <a:off x="3552" y="2136"/>
                <a:ext cx="36" cy="42"/>
              </a:xfrm>
              <a:custGeom>
                <a:avLst/>
                <a:gdLst>
                  <a:gd name="T0" fmla="*/ 34 w 36"/>
                  <a:gd name="T1" fmla="*/ 30 h 42"/>
                  <a:gd name="T2" fmla="*/ 36 w 36"/>
                  <a:gd name="T3" fmla="*/ 32 h 42"/>
                  <a:gd name="T4" fmla="*/ 32 w 36"/>
                  <a:gd name="T5" fmla="*/ 36 h 42"/>
                  <a:gd name="T6" fmla="*/ 28 w 36"/>
                  <a:gd name="T7" fmla="*/ 40 h 42"/>
                  <a:gd name="T8" fmla="*/ 24 w 36"/>
                  <a:gd name="T9" fmla="*/ 42 h 42"/>
                  <a:gd name="T10" fmla="*/ 18 w 36"/>
                  <a:gd name="T11" fmla="*/ 42 h 42"/>
                  <a:gd name="T12" fmla="*/ 14 w 36"/>
                  <a:gd name="T13" fmla="*/ 42 h 42"/>
                  <a:gd name="T14" fmla="*/ 10 w 36"/>
                  <a:gd name="T15" fmla="*/ 40 h 42"/>
                  <a:gd name="T16" fmla="*/ 6 w 36"/>
                  <a:gd name="T17" fmla="*/ 36 h 42"/>
                  <a:gd name="T18" fmla="*/ 2 w 36"/>
                  <a:gd name="T19" fmla="*/ 30 h 42"/>
                  <a:gd name="T20" fmla="*/ 0 w 36"/>
                  <a:gd name="T21" fmla="*/ 22 h 42"/>
                  <a:gd name="T22" fmla="*/ 2 w 36"/>
                  <a:gd name="T23" fmla="*/ 14 h 42"/>
                  <a:gd name="T24" fmla="*/ 6 w 36"/>
                  <a:gd name="T25" fmla="*/ 8 h 42"/>
                  <a:gd name="T26" fmla="*/ 10 w 36"/>
                  <a:gd name="T27" fmla="*/ 4 h 42"/>
                  <a:gd name="T28" fmla="*/ 14 w 36"/>
                  <a:gd name="T29" fmla="*/ 2 h 42"/>
                  <a:gd name="T30" fmla="*/ 20 w 36"/>
                  <a:gd name="T31" fmla="*/ 0 h 42"/>
                  <a:gd name="T32" fmla="*/ 26 w 36"/>
                  <a:gd name="T33" fmla="*/ 2 h 42"/>
                  <a:gd name="T34" fmla="*/ 30 w 36"/>
                  <a:gd name="T35" fmla="*/ 4 h 42"/>
                  <a:gd name="T36" fmla="*/ 34 w 36"/>
                  <a:gd name="T37" fmla="*/ 8 h 42"/>
                  <a:gd name="T38" fmla="*/ 34 w 36"/>
                  <a:gd name="T39" fmla="*/ 12 h 42"/>
                  <a:gd name="T40" fmla="*/ 34 w 36"/>
                  <a:gd name="T41" fmla="*/ 14 h 42"/>
                  <a:gd name="T42" fmla="*/ 32 w 36"/>
                  <a:gd name="T43" fmla="*/ 16 h 42"/>
                  <a:gd name="T44" fmla="*/ 32 w 36"/>
                  <a:gd name="T45" fmla="*/ 16 h 42"/>
                  <a:gd name="T46" fmla="*/ 28 w 36"/>
                  <a:gd name="T47" fmla="*/ 16 h 42"/>
                  <a:gd name="T48" fmla="*/ 26 w 36"/>
                  <a:gd name="T49" fmla="*/ 16 h 42"/>
                  <a:gd name="T50" fmla="*/ 24 w 36"/>
                  <a:gd name="T51" fmla="*/ 14 h 42"/>
                  <a:gd name="T52" fmla="*/ 24 w 36"/>
                  <a:gd name="T53" fmla="*/ 12 h 42"/>
                  <a:gd name="T54" fmla="*/ 22 w 36"/>
                  <a:gd name="T55" fmla="*/ 8 h 42"/>
                  <a:gd name="T56" fmla="*/ 22 w 36"/>
                  <a:gd name="T57" fmla="*/ 6 h 42"/>
                  <a:gd name="T58" fmla="*/ 22 w 36"/>
                  <a:gd name="T59" fmla="*/ 4 h 42"/>
                  <a:gd name="T60" fmla="*/ 20 w 36"/>
                  <a:gd name="T61" fmla="*/ 4 h 42"/>
                  <a:gd name="T62" fmla="*/ 18 w 36"/>
                  <a:gd name="T63" fmla="*/ 4 h 42"/>
                  <a:gd name="T64" fmla="*/ 16 w 36"/>
                  <a:gd name="T65" fmla="*/ 4 h 42"/>
                  <a:gd name="T66" fmla="*/ 14 w 36"/>
                  <a:gd name="T67" fmla="*/ 6 h 42"/>
                  <a:gd name="T68" fmla="*/ 14 w 36"/>
                  <a:gd name="T69" fmla="*/ 10 h 42"/>
                  <a:gd name="T70" fmla="*/ 12 w 36"/>
                  <a:gd name="T71" fmla="*/ 16 h 42"/>
                  <a:gd name="T72" fmla="*/ 14 w 36"/>
                  <a:gd name="T73" fmla="*/ 20 h 42"/>
                  <a:gd name="T74" fmla="*/ 14 w 36"/>
                  <a:gd name="T75" fmla="*/ 26 h 42"/>
                  <a:gd name="T76" fmla="*/ 16 w 36"/>
                  <a:gd name="T77" fmla="*/ 30 h 42"/>
                  <a:gd name="T78" fmla="*/ 20 w 36"/>
                  <a:gd name="T79" fmla="*/ 32 h 42"/>
                  <a:gd name="T80" fmla="*/ 22 w 36"/>
                  <a:gd name="T81" fmla="*/ 34 h 42"/>
                  <a:gd name="T82" fmla="*/ 26 w 36"/>
                  <a:gd name="T83" fmla="*/ 34 h 42"/>
                  <a:gd name="T84" fmla="*/ 28 w 36"/>
                  <a:gd name="T85" fmla="*/ 34 h 42"/>
                  <a:gd name="T86" fmla="*/ 30 w 36"/>
                  <a:gd name="T87" fmla="*/ 34 h 42"/>
                  <a:gd name="T88" fmla="*/ 32 w 36"/>
                  <a:gd name="T89" fmla="*/ 32 h 42"/>
                  <a:gd name="T90" fmla="*/ 34 w 36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" h="42">
                    <a:moveTo>
                      <a:pt x="34" y="30"/>
                    </a:moveTo>
                    <a:lnTo>
                      <a:pt x="36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4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4" y="10"/>
                    </a:lnTo>
                    <a:lnTo>
                      <a:pt x="12" y="16"/>
                    </a:lnTo>
                    <a:lnTo>
                      <a:pt x="14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20" y="32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2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7" name="Freeform 135"/>
              <p:cNvSpPr>
                <a:spLocks/>
              </p:cNvSpPr>
              <p:nvPr/>
            </p:nvSpPr>
            <p:spPr bwMode="auto">
              <a:xfrm>
                <a:off x="3590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10 w 24"/>
                  <a:gd name="T9" fmla="*/ 66 h 78"/>
                  <a:gd name="T10" fmla="*/ 12 w 24"/>
                  <a:gd name="T11" fmla="*/ 60 h 78"/>
                  <a:gd name="T12" fmla="*/ 12 w 24"/>
                  <a:gd name="T13" fmla="*/ 54 h 78"/>
                  <a:gd name="T14" fmla="*/ 14 w 24"/>
                  <a:gd name="T15" fmla="*/ 46 h 78"/>
                  <a:gd name="T16" fmla="*/ 14 w 24"/>
                  <a:gd name="T17" fmla="*/ 38 h 78"/>
                  <a:gd name="T18" fmla="*/ 14 w 24"/>
                  <a:gd name="T19" fmla="*/ 28 h 78"/>
                  <a:gd name="T20" fmla="*/ 12 w 24"/>
                  <a:gd name="T21" fmla="*/ 18 h 78"/>
                  <a:gd name="T22" fmla="*/ 10 w 24"/>
                  <a:gd name="T23" fmla="*/ 12 h 78"/>
                  <a:gd name="T24" fmla="*/ 6 w 24"/>
                  <a:gd name="T25" fmla="*/ 6 h 78"/>
                  <a:gd name="T26" fmla="*/ 4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8 w 24"/>
                  <a:gd name="T37" fmla="*/ 14 h 78"/>
                  <a:gd name="T38" fmla="*/ 22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2 w 24"/>
                  <a:gd name="T47" fmla="*/ 56 h 78"/>
                  <a:gd name="T48" fmla="*/ 18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2" y="54"/>
                    </a:lnTo>
                    <a:lnTo>
                      <a:pt x="14" y="46"/>
                    </a:lnTo>
                    <a:lnTo>
                      <a:pt x="14" y="38"/>
                    </a:lnTo>
                    <a:lnTo>
                      <a:pt x="14" y="28"/>
                    </a:lnTo>
                    <a:lnTo>
                      <a:pt x="12" y="18"/>
                    </a:lnTo>
                    <a:lnTo>
                      <a:pt x="10" y="12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8" y="14"/>
                    </a:lnTo>
                    <a:lnTo>
                      <a:pt x="22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2" y="56"/>
                    </a:lnTo>
                    <a:lnTo>
                      <a:pt x="18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8" name="Freeform 136"/>
              <p:cNvSpPr>
                <a:spLocks noEditPoints="1"/>
              </p:cNvSpPr>
              <p:nvPr/>
            </p:nvSpPr>
            <p:spPr bwMode="auto">
              <a:xfrm>
                <a:off x="3622" y="2136"/>
                <a:ext cx="42" cy="60"/>
              </a:xfrm>
              <a:custGeom>
                <a:avLst/>
                <a:gdLst>
                  <a:gd name="T0" fmla="*/ 16 w 42"/>
                  <a:gd name="T1" fmla="*/ 36 h 60"/>
                  <a:gd name="T2" fmla="*/ 16 w 42"/>
                  <a:gd name="T3" fmla="*/ 52 h 60"/>
                  <a:gd name="T4" fmla="*/ 16 w 42"/>
                  <a:gd name="T5" fmla="*/ 54 h 60"/>
                  <a:gd name="T6" fmla="*/ 16 w 42"/>
                  <a:gd name="T7" fmla="*/ 56 h 60"/>
                  <a:gd name="T8" fmla="*/ 16 w 42"/>
                  <a:gd name="T9" fmla="*/ 58 h 60"/>
                  <a:gd name="T10" fmla="*/ 18 w 42"/>
                  <a:gd name="T11" fmla="*/ 58 h 60"/>
                  <a:gd name="T12" fmla="*/ 18 w 42"/>
                  <a:gd name="T13" fmla="*/ 58 h 60"/>
                  <a:gd name="T14" fmla="*/ 22 w 42"/>
                  <a:gd name="T15" fmla="*/ 58 h 60"/>
                  <a:gd name="T16" fmla="*/ 22 w 42"/>
                  <a:gd name="T17" fmla="*/ 60 h 60"/>
                  <a:gd name="T18" fmla="*/ 0 w 42"/>
                  <a:gd name="T19" fmla="*/ 60 h 60"/>
                  <a:gd name="T20" fmla="*/ 0 w 42"/>
                  <a:gd name="T21" fmla="*/ 58 h 60"/>
                  <a:gd name="T22" fmla="*/ 2 w 42"/>
                  <a:gd name="T23" fmla="*/ 58 h 60"/>
                  <a:gd name="T24" fmla="*/ 4 w 42"/>
                  <a:gd name="T25" fmla="*/ 56 h 60"/>
                  <a:gd name="T26" fmla="*/ 4 w 42"/>
                  <a:gd name="T27" fmla="*/ 54 h 60"/>
                  <a:gd name="T28" fmla="*/ 4 w 42"/>
                  <a:gd name="T29" fmla="*/ 52 h 60"/>
                  <a:gd name="T30" fmla="*/ 4 w 42"/>
                  <a:gd name="T31" fmla="*/ 12 h 60"/>
                  <a:gd name="T32" fmla="*/ 4 w 42"/>
                  <a:gd name="T33" fmla="*/ 8 h 60"/>
                  <a:gd name="T34" fmla="*/ 2 w 42"/>
                  <a:gd name="T35" fmla="*/ 6 h 60"/>
                  <a:gd name="T36" fmla="*/ 2 w 42"/>
                  <a:gd name="T37" fmla="*/ 4 h 60"/>
                  <a:gd name="T38" fmla="*/ 0 w 42"/>
                  <a:gd name="T39" fmla="*/ 4 h 60"/>
                  <a:gd name="T40" fmla="*/ 0 w 42"/>
                  <a:gd name="T41" fmla="*/ 2 h 60"/>
                  <a:gd name="T42" fmla="*/ 16 w 42"/>
                  <a:gd name="T43" fmla="*/ 2 h 60"/>
                  <a:gd name="T44" fmla="*/ 16 w 42"/>
                  <a:gd name="T45" fmla="*/ 8 h 60"/>
                  <a:gd name="T46" fmla="*/ 18 w 42"/>
                  <a:gd name="T47" fmla="*/ 4 h 60"/>
                  <a:gd name="T48" fmla="*/ 20 w 42"/>
                  <a:gd name="T49" fmla="*/ 2 h 60"/>
                  <a:gd name="T50" fmla="*/ 24 w 42"/>
                  <a:gd name="T51" fmla="*/ 2 h 60"/>
                  <a:gd name="T52" fmla="*/ 26 w 42"/>
                  <a:gd name="T53" fmla="*/ 0 h 60"/>
                  <a:gd name="T54" fmla="*/ 30 w 42"/>
                  <a:gd name="T55" fmla="*/ 2 h 60"/>
                  <a:gd name="T56" fmla="*/ 34 w 42"/>
                  <a:gd name="T57" fmla="*/ 4 h 60"/>
                  <a:gd name="T58" fmla="*/ 38 w 42"/>
                  <a:gd name="T59" fmla="*/ 6 h 60"/>
                  <a:gd name="T60" fmla="*/ 40 w 42"/>
                  <a:gd name="T61" fmla="*/ 12 h 60"/>
                  <a:gd name="T62" fmla="*/ 42 w 42"/>
                  <a:gd name="T63" fmla="*/ 16 h 60"/>
                  <a:gd name="T64" fmla="*/ 42 w 42"/>
                  <a:gd name="T65" fmla="*/ 22 h 60"/>
                  <a:gd name="T66" fmla="*/ 42 w 42"/>
                  <a:gd name="T67" fmla="*/ 26 h 60"/>
                  <a:gd name="T68" fmla="*/ 40 w 42"/>
                  <a:gd name="T69" fmla="*/ 32 h 60"/>
                  <a:gd name="T70" fmla="*/ 38 w 42"/>
                  <a:gd name="T71" fmla="*/ 36 h 60"/>
                  <a:gd name="T72" fmla="*/ 34 w 42"/>
                  <a:gd name="T73" fmla="*/ 40 h 60"/>
                  <a:gd name="T74" fmla="*/ 30 w 42"/>
                  <a:gd name="T75" fmla="*/ 42 h 60"/>
                  <a:gd name="T76" fmla="*/ 26 w 42"/>
                  <a:gd name="T77" fmla="*/ 42 h 60"/>
                  <a:gd name="T78" fmla="*/ 24 w 42"/>
                  <a:gd name="T79" fmla="*/ 42 h 60"/>
                  <a:gd name="T80" fmla="*/ 20 w 42"/>
                  <a:gd name="T81" fmla="*/ 40 h 60"/>
                  <a:gd name="T82" fmla="*/ 18 w 42"/>
                  <a:gd name="T83" fmla="*/ 40 h 60"/>
                  <a:gd name="T84" fmla="*/ 16 w 42"/>
                  <a:gd name="T85" fmla="*/ 36 h 60"/>
                  <a:gd name="T86" fmla="*/ 16 w 42"/>
                  <a:gd name="T87" fmla="*/ 34 h 60"/>
                  <a:gd name="T88" fmla="*/ 20 w 42"/>
                  <a:gd name="T89" fmla="*/ 38 h 60"/>
                  <a:gd name="T90" fmla="*/ 24 w 42"/>
                  <a:gd name="T91" fmla="*/ 40 h 60"/>
                  <a:gd name="T92" fmla="*/ 26 w 42"/>
                  <a:gd name="T93" fmla="*/ 38 h 60"/>
                  <a:gd name="T94" fmla="*/ 28 w 42"/>
                  <a:gd name="T95" fmla="*/ 36 h 60"/>
                  <a:gd name="T96" fmla="*/ 30 w 42"/>
                  <a:gd name="T97" fmla="*/ 34 h 60"/>
                  <a:gd name="T98" fmla="*/ 30 w 42"/>
                  <a:gd name="T99" fmla="*/ 28 h 60"/>
                  <a:gd name="T100" fmla="*/ 30 w 42"/>
                  <a:gd name="T101" fmla="*/ 22 h 60"/>
                  <a:gd name="T102" fmla="*/ 30 w 42"/>
                  <a:gd name="T103" fmla="*/ 16 h 60"/>
                  <a:gd name="T104" fmla="*/ 30 w 42"/>
                  <a:gd name="T105" fmla="*/ 12 h 60"/>
                  <a:gd name="T106" fmla="*/ 28 w 42"/>
                  <a:gd name="T107" fmla="*/ 8 h 60"/>
                  <a:gd name="T108" fmla="*/ 26 w 42"/>
                  <a:gd name="T109" fmla="*/ 6 h 60"/>
                  <a:gd name="T110" fmla="*/ 24 w 42"/>
                  <a:gd name="T111" fmla="*/ 6 h 60"/>
                  <a:gd name="T112" fmla="*/ 20 w 42"/>
                  <a:gd name="T113" fmla="*/ 6 h 60"/>
                  <a:gd name="T114" fmla="*/ 18 w 42"/>
                  <a:gd name="T115" fmla="*/ 8 h 60"/>
                  <a:gd name="T116" fmla="*/ 16 w 42"/>
                  <a:gd name="T117" fmla="*/ 12 h 60"/>
                  <a:gd name="T118" fmla="*/ 16 w 42"/>
                  <a:gd name="T119" fmla="*/ 3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2" h="60">
                    <a:moveTo>
                      <a:pt x="16" y="36"/>
                    </a:moveTo>
                    <a:lnTo>
                      <a:pt x="16" y="52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6" y="2"/>
                    </a:lnTo>
                    <a:lnTo>
                      <a:pt x="16" y="8"/>
                    </a:lnTo>
                    <a:lnTo>
                      <a:pt x="18" y="4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8" y="6"/>
                    </a:lnTo>
                    <a:lnTo>
                      <a:pt x="40" y="12"/>
                    </a:lnTo>
                    <a:lnTo>
                      <a:pt x="42" y="16"/>
                    </a:lnTo>
                    <a:lnTo>
                      <a:pt x="42" y="22"/>
                    </a:lnTo>
                    <a:lnTo>
                      <a:pt x="42" y="26"/>
                    </a:lnTo>
                    <a:lnTo>
                      <a:pt x="40" y="32"/>
                    </a:lnTo>
                    <a:lnTo>
                      <a:pt x="38" y="36"/>
                    </a:lnTo>
                    <a:lnTo>
                      <a:pt x="34" y="40"/>
                    </a:lnTo>
                    <a:lnTo>
                      <a:pt x="30" y="42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0" y="40"/>
                    </a:lnTo>
                    <a:lnTo>
                      <a:pt x="18" y="40"/>
                    </a:lnTo>
                    <a:lnTo>
                      <a:pt x="16" y="36"/>
                    </a:lnTo>
                    <a:close/>
                    <a:moveTo>
                      <a:pt x="16" y="34"/>
                    </a:moveTo>
                    <a:lnTo>
                      <a:pt x="20" y="38"/>
                    </a:lnTo>
                    <a:lnTo>
                      <a:pt x="24" y="40"/>
                    </a:lnTo>
                    <a:lnTo>
                      <a:pt x="26" y="38"/>
                    </a:lnTo>
                    <a:lnTo>
                      <a:pt x="28" y="36"/>
                    </a:lnTo>
                    <a:lnTo>
                      <a:pt x="30" y="34"/>
                    </a:lnTo>
                    <a:lnTo>
                      <a:pt x="30" y="28"/>
                    </a:lnTo>
                    <a:lnTo>
                      <a:pt x="30" y="22"/>
                    </a:lnTo>
                    <a:lnTo>
                      <a:pt x="30" y="16"/>
                    </a:lnTo>
                    <a:lnTo>
                      <a:pt x="30" y="12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49" name="Freeform 137"/>
              <p:cNvSpPr>
                <a:spLocks/>
              </p:cNvSpPr>
              <p:nvPr/>
            </p:nvSpPr>
            <p:spPr bwMode="auto">
              <a:xfrm>
                <a:off x="3670" y="2118"/>
                <a:ext cx="26" cy="78"/>
              </a:xfrm>
              <a:custGeom>
                <a:avLst/>
                <a:gdLst>
                  <a:gd name="T0" fmla="*/ 26 w 26"/>
                  <a:gd name="T1" fmla="*/ 0 h 78"/>
                  <a:gd name="T2" fmla="*/ 26 w 26"/>
                  <a:gd name="T3" fmla="*/ 2 h 78"/>
                  <a:gd name="T4" fmla="*/ 22 w 26"/>
                  <a:gd name="T5" fmla="*/ 4 h 78"/>
                  <a:gd name="T6" fmla="*/ 18 w 26"/>
                  <a:gd name="T7" fmla="*/ 8 h 78"/>
                  <a:gd name="T8" fmla="*/ 16 w 26"/>
                  <a:gd name="T9" fmla="*/ 12 h 78"/>
                  <a:gd name="T10" fmla="*/ 14 w 26"/>
                  <a:gd name="T11" fmla="*/ 18 h 78"/>
                  <a:gd name="T12" fmla="*/ 12 w 26"/>
                  <a:gd name="T13" fmla="*/ 24 h 78"/>
                  <a:gd name="T14" fmla="*/ 12 w 26"/>
                  <a:gd name="T15" fmla="*/ 30 h 78"/>
                  <a:gd name="T16" fmla="*/ 12 w 26"/>
                  <a:gd name="T17" fmla="*/ 38 h 78"/>
                  <a:gd name="T18" fmla="*/ 12 w 26"/>
                  <a:gd name="T19" fmla="*/ 50 h 78"/>
                  <a:gd name="T20" fmla="*/ 14 w 26"/>
                  <a:gd name="T21" fmla="*/ 58 h 78"/>
                  <a:gd name="T22" fmla="*/ 16 w 26"/>
                  <a:gd name="T23" fmla="*/ 66 h 78"/>
                  <a:gd name="T24" fmla="*/ 18 w 26"/>
                  <a:gd name="T25" fmla="*/ 70 h 78"/>
                  <a:gd name="T26" fmla="*/ 22 w 26"/>
                  <a:gd name="T27" fmla="*/ 74 h 78"/>
                  <a:gd name="T28" fmla="*/ 26 w 26"/>
                  <a:gd name="T29" fmla="*/ 76 h 78"/>
                  <a:gd name="T30" fmla="*/ 26 w 26"/>
                  <a:gd name="T31" fmla="*/ 78 h 78"/>
                  <a:gd name="T32" fmla="*/ 18 w 26"/>
                  <a:gd name="T33" fmla="*/ 74 h 78"/>
                  <a:gd name="T34" fmla="*/ 12 w 26"/>
                  <a:gd name="T35" fmla="*/ 70 h 78"/>
                  <a:gd name="T36" fmla="*/ 8 w 26"/>
                  <a:gd name="T37" fmla="*/ 64 h 78"/>
                  <a:gd name="T38" fmla="*/ 4 w 26"/>
                  <a:gd name="T39" fmla="*/ 56 h 78"/>
                  <a:gd name="T40" fmla="*/ 2 w 26"/>
                  <a:gd name="T41" fmla="*/ 48 h 78"/>
                  <a:gd name="T42" fmla="*/ 0 w 26"/>
                  <a:gd name="T43" fmla="*/ 38 h 78"/>
                  <a:gd name="T44" fmla="*/ 2 w 26"/>
                  <a:gd name="T45" fmla="*/ 30 h 78"/>
                  <a:gd name="T46" fmla="*/ 4 w 26"/>
                  <a:gd name="T47" fmla="*/ 22 h 78"/>
                  <a:gd name="T48" fmla="*/ 8 w 26"/>
                  <a:gd name="T49" fmla="*/ 14 h 78"/>
                  <a:gd name="T50" fmla="*/ 12 w 26"/>
                  <a:gd name="T51" fmla="*/ 8 h 78"/>
                  <a:gd name="T52" fmla="*/ 18 w 26"/>
                  <a:gd name="T53" fmla="*/ 2 h 78"/>
                  <a:gd name="T54" fmla="*/ 26 w 26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6" h="78">
                    <a:moveTo>
                      <a:pt x="26" y="0"/>
                    </a:moveTo>
                    <a:lnTo>
                      <a:pt x="26" y="2"/>
                    </a:lnTo>
                    <a:lnTo>
                      <a:pt x="22" y="4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4" y="18"/>
                    </a:lnTo>
                    <a:lnTo>
                      <a:pt x="12" y="24"/>
                    </a:lnTo>
                    <a:lnTo>
                      <a:pt x="12" y="30"/>
                    </a:lnTo>
                    <a:lnTo>
                      <a:pt x="12" y="38"/>
                    </a:lnTo>
                    <a:lnTo>
                      <a:pt x="12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18" y="70"/>
                    </a:lnTo>
                    <a:lnTo>
                      <a:pt x="22" y="74"/>
                    </a:lnTo>
                    <a:lnTo>
                      <a:pt x="26" y="76"/>
                    </a:lnTo>
                    <a:lnTo>
                      <a:pt x="26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2" y="4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8" y="14"/>
                    </a:lnTo>
                    <a:lnTo>
                      <a:pt x="12" y="8"/>
                    </a:lnTo>
                    <a:lnTo>
                      <a:pt x="18" y="2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0" name="Freeform 138"/>
              <p:cNvSpPr>
                <a:spLocks/>
              </p:cNvSpPr>
              <p:nvPr/>
            </p:nvSpPr>
            <p:spPr bwMode="auto">
              <a:xfrm>
                <a:off x="3698" y="2136"/>
                <a:ext cx="36" cy="42"/>
              </a:xfrm>
              <a:custGeom>
                <a:avLst/>
                <a:gdLst>
                  <a:gd name="T0" fmla="*/ 34 w 36"/>
                  <a:gd name="T1" fmla="*/ 30 h 42"/>
                  <a:gd name="T2" fmla="*/ 36 w 36"/>
                  <a:gd name="T3" fmla="*/ 32 h 42"/>
                  <a:gd name="T4" fmla="*/ 32 w 36"/>
                  <a:gd name="T5" fmla="*/ 36 h 42"/>
                  <a:gd name="T6" fmla="*/ 28 w 36"/>
                  <a:gd name="T7" fmla="*/ 40 h 42"/>
                  <a:gd name="T8" fmla="*/ 24 w 36"/>
                  <a:gd name="T9" fmla="*/ 42 h 42"/>
                  <a:gd name="T10" fmla="*/ 18 w 36"/>
                  <a:gd name="T11" fmla="*/ 42 h 42"/>
                  <a:gd name="T12" fmla="*/ 14 w 36"/>
                  <a:gd name="T13" fmla="*/ 42 h 42"/>
                  <a:gd name="T14" fmla="*/ 10 w 36"/>
                  <a:gd name="T15" fmla="*/ 40 h 42"/>
                  <a:gd name="T16" fmla="*/ 6 w 36"/>
                  <a:gd name="T17" fmla="*/ 36 h 42"/>
                  <a:gd name="T18" fmla="*/ 2 w 36"/>
                  <a:gd name="T19" fmla="*/ 30 h 42"/>
                  <a:gd name="T20" fmla="*/ 0 w 36"/>
                  <a:gd name="T21" fmla="*/ 22 h 42"/>
                  <a:gd name="T22" fmla="*/ 2 w 36"/>
                  <a:gd name="T23" fmla="*/ 14 h 42"/>
                  <a:gd name="T24" fmla="*/ 6 w 36"/>
                  <a:gd name="T25" fmla="*/ 8 h 42"/>
                  <a:gd name="T26" fmla="*/ 10 w 36"/>
                  <a:gd name="T27" fmla="*/ 4 h 42"/>
                  <a:gd name="T28" fmla="*/ 14 w 36"/>
                  <a:gd name="T29" fmla="*/ 2 h 42"/>
                  <a:gd name="T30" fmla="*/ 20 w 36"/>
                  <a:gd name="T31" fmla="*/ 0 h 42"/>
                  <a:gd name="T32" fmla="*/ 26 w 36"/>
                  <a:gd name="T33" fmla="*/ 2 h 42"/>
                  <a:gd name="T34" fmla="*/ 30 w 36"/>
                  <a:gd name="T35" fmla="*/ 4 h 42"/>
                  <a:gd name="T36" fmla="*/ 34 w 36"/>
                  <a:gd name="T37" fmla="*/ 8 h 42"/>
                  <a:gd name="T38" fmla="*/ 34 w 36"/>
                  <a:gd name="T39" fmla="*/ 12 h 42"/>
                  <a:gd name="T40" fmla="*/ 34 w 36"/>
                  <a:gd name="T41" fmla="*/ 14 h 42"/>
                  <a:gd name="T42" fmla="*/ 32 w 36"/>
                  <a:gd name="T43" fmla="*/ 16 h 42"/>
                  <a:gd name="T44" fmla="*/ 32 w 36"/>
                  <a:gd name="T45" fmla="*/ 16 h 42"/>
                  <a:gd name="T46" fmla="*/ 28 w 36"/>
                  <a:gd name="T47" fmla="*/ 16 h 42"/>
                  <a:gd name="T48" fmla="*/ 26 w 36"/>
                  <a:gd name="T49" fmla="*/ 16 h 42"/>
                  <a:gd name="T50" fmla="*/ 24 w 36"/>
                  <a:gd name="T51" fmla="*/ 14 h 42"/>
                  <a:gd name="T52" fmla="*/ 24 w 36"/>
                  <a:gd name="T53" fmla="*/ 12 h 42"/>
                  <a:gd name="T54" fmla="*/ 22 w 36"/>
                  <a:gd name="T55" fmla="*/ 8 h 42"/>
                  <a:gd name="T56" fmla="*/ 22 w 36"/>
                  <a:gd name="T57" fmla="*/ 6 h 42"/>
                  <a:gd name="T58" fmla="*/ 22 w 36"/>
                  <a:gd name="T59" fmla="*/ 4 h 42"/>
                  <a:gd name="T60" fmla="*/ 20 w 36"/>
                  <a:gd name="T61" fmla="*/ 4 h 42"/>
                  <a:gd name="T62" fmla="*/ 18 w 36"/>
                  <a:gd name="T63" fmla="*/ 4 h 42"/>
                  <a:gd name="T64" fmla="*/ 16 w 36"/>
                  <a:gd name="T65" fmla="*/ 4 h 42"/>
                  <a:gd name="T66" fmla="*/ 14 w 36"/>
                  <a:gd name="T67" fmla="*/ 6 h 42"/>
                  <a:gd name="T68" fmla="*/ 14 w 36"/>
                  <a:gd name="T69" fmla="*/ 10 h 42"/>
                  <a:gd name="T70" fmla="*/ 12 w 36"/>
                  <a:gd name="T71" fmla="*/ 16 h 42"/>
                  <a:gd name="T72" fmla="*/ 14 w 36"/>
                  <a:gd name="T73" fmla="*/ 20 h 42"/>
                  <a:gd name="T74" fmla="*/ 14 w 36"/>
                  <a:gd name="T75" fmla="*/ 26 h 42"/>
                  <a:gd name="T76" fmla="*/ 16 w 36"/>
                  <a:gd name="T77" fmla="*/ 30 h 42"/>
                  <a:gd name="T78" fmla="*/ 20 w 36"/>
                  <a:gd name="T79" fmla="*/ 32 h 42"/>
                  <a:gd name="T80" fmla="*/ 22 w 36"/>
                  <a:gd name="T81" fmla="*/ 34 h 42"/>
                  <a:gd name="T82" fmla="*/ 26 w 36"/>
                  <a:gd name="T83" fmla="*/ 34 h 42"/>
                  <a:gd name="T84" fmla="*/ 28 w 36"/>
                  <a:gd name="T85" fmla="*/ 34 h 42"/>
                  <a:gd name="T86" fmla="*/ 30 w 36"/>
                  <a:gd name="T87" fmla="*/ 34 h 42"/>
                  <a:gd name="T88" fmla="*/ 32 w 36"/>
                  <a:gd name="T89" fmla="*/ 32 h 42"/>
                  <a:gd name="T90" fmla="*/ 34 w 36"/>
                  <a:gd name="T91" fmla="*/ 3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" h="42">
                    <a:moveTo>
                      <a:pt x="34" y="30"/>
                    </a:moveTo>
                    <a:lnTo>
                      <a:pt x="36" y="32"/>
                    </a:lnTo>
                    <a:lnTo>
                      <a:pt x="32" y="36"/>
                    </a:lnTo>
                    <a:lnTo>
                      <a:pt x="28" y="40"/>
                    </a:lnTo>
                    <a:lnTo>
                      <a:pt x="24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28" y="16"/>
                    </a:lnTo>
                    <a:lnTo>
                      <a:pt x="26" y="16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4" y="10"/>
                    </a:lnTo>
                    <a:lnTo>
                      <a:pt x="12" y="16"/>
                    </a:lnTo>
                    <a:lnTo>
                      <a:pt x="14" y="20"/>
                    </a:lnTo>
                    <a:lnTo>
                      <a:pt x="14" y="26"/>
                    </a:lnTo>
                    <a:lnTo>
                      <a:pt x="16" y="30"/>
                    </a:lnTo>
                    <a:lnTo>
                      <a:pt x="20" y="32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2" y="32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1" name="Freeform 139"/>
              <p:cNvSpPr>
                <a:spLocks/>
              </p:cNvSpPr>
              <p:nvPr/>
            </p:nvSpPr>
            <p:spPr bwMode="auto">
              <a:xfrm>
                <a:off x="3736" y="2118"/>
                <a:ext cx="24" cy="78"/>
              </a:xfrm>
              <a:custGeom>
                <a:avLst/>
                <a:gdLst>
                  <a:gd name="T0" fmla="*/ 0 w 24"/>
                  <a:gd name="T1" fmla="*/ 78 h 78"/>
                  <a:gd name="T2" fmla="*/ 0 w 24"/>
                  <a:gd name="T3" fmla="*/ 76 h 78"/>
                  <a:gd name="T4" fmla="*/ 4 w 24"/>
                  <a:gd name="T5" fmla="*/ 72 h 78"/>
                  <a:gd name="T6" fmla="*/ 6 w 24"/>
                  <a:gd name="T7" fmla="*/ 70 h 78"/>
                  <a:gd name="T8" fmla="*/ 10 w 24"/>
                  <a:gd name="T9" fmla="*/ 66 h 78"/>
                  <a:gd name="T10" fmla="*/ 12 w 24"/>
                  <a:gd name="T11" fmla="*/ 60 h 78"/>
                  <a:gd name="T12" fmla="*/ 12 w 24"/>
                  <a:gd name="T13" fmla="*/ 54 h 78"/>
                  <a:gd name="T14" fmla="*/ 14 w 24"/>
                  <a:gd name="T15" fmla="*/ 46 h 78"/>
                  <a:gd name="T16" fmla="*/ 14 w 24"/>
                  <a:gd name="T17" fmla="*/ 38 h 78"/>
                  <a:gd name="T18" fmla="*/ 14 w 24"/>
                  <a:gd name="T19" fmla="*/ 28 h 78"/>
                  <a:gd name="T20" fmla="*/ 12 w 24"/>
                  <a:gd name="T21" fmla="*/ 18 h 78"/>
                  <a:gd name="T22" fmla="*/ 10 w 24"/>
                  <a:gd name="T23" fmla="*/ 12 h 78"/>
                  <a:gd name="T24" fmla="*/ 6 w 24"/>
                  <a:gd name="T25" fmla="*/ 6 h 78"/>
                  <a:gd name="T26" fmla="*/ 4 w 24"/>
                  <a:gd name="T27" fmla="*/ 4 h 78"/>
                  <a:gd name="T28" fmla="*/ 0 w 24"/>
                  <a:gd name="T29" fmla="*/ 2 h 78"/>
                  <a:gd name="T30" fmla="*/ 0 w 24"/>
                  <a:gd name="T31" fmla="*/ 0 h 78"/>
                  <a:gd name="T32" fmla="*/ 6 w 24"/>
                  <a:gd name="T33" fmla="*/ 2 h 78"/>
                  <a:gd name="T34" fmla="*/ 12 w 24"/>
                  <a:gd name="T35" fmla="*/ 8 h 78"/>
                  <a:gd name="T36" fmla="*/ 18 w 24"/>
                  <a:gd name="T37" fmla="*/ 14 h 78"/>
                  <a:gd name="T38" fmla="*/ 22 w 24"/>
                  <a:gd name="T39" fmla="*/ 22 h 78"/>
                  <a:gd name="T40" fmla="*/ 24 w 24"/>
                  <a:gd name="T41" fmla="*/ 30 h 78"/>
                  <a:gd name="T42" fmla="*/ 24 w 24"/>
                  <a:gd name="T43" fmla="*/ 38 h 78"/>
                  <a:gd name="T44" fmla="*/ 24 w 24"/>
                  <a:gd name="T45" fmla="*/ 48 h 78"/>
                  <a:gd name="T46" fmla="*/ 22 w 24"/>
                  <a:gd name="T47" fmla="*/ 56 h 78"/>
                  <a:gd name="T48" fmla="*/ 18 w 24"/>
                  <a:gd name="T49" fmla="*/ 64 h 78"/>
                  <a:gd name="T50" fmla="*/ 12 w 24"/>
                  <a:gd name="T51" fmla="*/ 70 h 78"/>
                  <a:gd name="T52" fmla="*/ 6 w 24"/>
                  <a:gd name="T53" fmla="*/ 74 h 78"/>
                  <a:gd name="T54" fmla="*/ 0 w 24"/>
                  <a:gd name="T5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" h="78">
                    <a:moveTo>
                      <a:pt x="0" y="78"/>
                    </a:moveTo>
                    <a:lnTo>
                      <a:pt x="0" y="76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2" y="54"/>
                    </a:lnTo>
                    <a:lnTo>
                      <a:pt x="14" y="46"/>
                    </a:lnTo>
                    <a:lnTo>
                      <a:pt x="14" y="38"/>
                    </a:lnTo>
                    <a:lnTo>
                      <a:pt x="14" y="28"/>
                    </a:lnTo>
                    <a:lnTo>
                      <a:pt x="12" y="18"/>
                    </a:lnTo>
                    <a:lnTo>
                      <a:pt x="10" y="12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8"/>
                    </a:lnTo>
                    <a:lnTo>
                      <a:pt x="18" y="14"/>
                    </a:lnTo>
                    <a:lnTo>
                      <a:pt x="22" y="22"/>
                    </a:lnTo>
                    <a:lnTo>
                      <a:pt x="24" y="30"/>
                    </a:lnTo>
                    <a:lnTo>
                      <a:pt x="24" y="38"/>
                    </a:lnTo>
                    <a:lnTo>
                      <a:pt x="24" y="48"/>
                    </a:lnTo>
                    <a:lnTo>
                      <a:pt x="22" y="56"/>
                    </a:lnTo>
                    <a:lnTo>
                      <a:pt x="18" y="64"/>
                    </a:lnTo>
                    <a:lnTo>
                      <a:pt x="12" y="70"/>
                    </a:lnTo>
                    <a:lnTo>
                      <a:pt x="6" y="74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2" name="Rectangle 140"/>
              <p:cNvSpPr>
                <a:spLocks noChangeArrowheads="1"/>
              </p:cNvSpPr>
              <p:nvPr/>
            </p:nvSpPr>
            <p:spPr bwMode="auto">
              <a:xfrm>
                <a:off x="3888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3" name="Rectangle 141"/>
              <p:cNvSpPr>
                <a:spLocks noChangeArrowheads="1"/>
              </p:cNvSpPr>
              <p:nvPr/>
            </p:nvSpPr>
            <p:spPr bwMode="auto">
              <a:xfrm>
                <a:off x="3904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4" name="Freeform 142"/>
              <p:cNvSpPr>
                <a:spLocks noEditPoints="1"/>
              </p:cNvSpPr>
              <p:nvPr/>
            </p:nvSpPr>
            <p:spPr bwMode="auto">
              <a:xfrm>
                <a:off x="4020" y="2118"/>
                <a:ext cx="78" cy="60"/>
              </a:xfrm>
              <a:custGeom>
                <a:avLst/>
                <a:gdLst>
                  <a:gd name="T0" fmla="*/ 22 w 78"/>
                  <a:gd name="T1" fmla="*/ 60 h 60"/>
                  <a:gd name="T2" fmla="*/ 56 w 78"/>
                  <a:gd name="T3" fmla="*/ 0 h 60"/>
                  <a:gd name="T4" fmla="*/ 14 w 78"/>
                  <a:gd name="T5" fmla="*/ 0 h 60"/>
                  <a:gd name="T6" fmla="*/ 26 w 78"/>
                  <a:gd name="T7" fmla="*/ 4 h 60"/>
                  <a:gd name="T8" fmla="*/ 30 w 78"/>
                  <a:gd name="T9" fmla="*/ 14 h 60"/>
                  <a:gd name="T10" fmla="*/ 26 w 78"/>
                  <a:gd name="T11" fmla="*/ 26 h 60"/>
                  <a:gd name="T12" fmla="*/ 14 w 78"/>
                  <a:gd name="T13" fmla="*/ 30 h 60"/>
                  <a:gd name="T14" fmla="*/ 4 w 78"/>
                  <a:gd name="T15" fmla="*/ 26 h 60"/>
                  <a:gd name="T16" fmla="*/ 0 w 78"/>
                  <a:gd name="T17" fmla="*/ 16 h 60"/>
                  <a:gd name="T18" fmla="*/ 4 w 78"/>
                  <a:gd name="T19" fmla="*/ 4 h 60"/>
                  <a:gd name="T20" fmla="*/ 14 w 78"/>
                  <a:gd name="T21" fmla="*/ 0 h 60"/>
                  <a:gd name="T22" fmla="*/ 14 w 78"/>
                  <a:gd name="T23" fmla="*/ 2 h 60"/>
                  <a:gd name="T24" fmla="*/ 12 w 78"/>
                  <a:gd name="T25" fmla="*/ 4 h 60"/>
                  <a:gd name="T26" fmla="*/ 12 w 78"/>
                  <a:gd name="T27" fmla="*/ 10 h 60"/>
                  <a:gd name="T28" fmla="*/ 12 w 78"/>
                  <a:gd name="T29" fmla="*/ 20 h 60"/>
                  <a:gd name="T30" fmla="*/ 12 w 78"/>
                  <a:gd name="T31" fmla="*/ 26 h 60"/>
                  <a:gd name="T32" fmla="*/ 14 w 78"/>
                  <a:gd name="T33" fmla="*/ 28 h 60"/>
                  <a:gd name="T34" fmla="*/ 16 w 78"/>
                  <a:gd name="T35" fmla="*/ 28 h 60"/>
                  <a:gd name="T36" fmla="*/ 18 w 78"/>
                  <a:gd name="T37" fmla="*/ 26 h 60"/>
                  <a:gd name="T38" fmla="*/ 18 w 78"/>
                  <a:gd name="T39" fmla="*/ 20 h 60"/>
                  <a:gd name="T40" fmla="*/ 18 w 78"/>
                  <a:gd name="T41" fmla="*/ 10 h 60"/>
                  <a:gd name="T42" fmla="*/ 18 w 78"/>
                  <a:gd name="T43" fmla="*/ 4 h 60"/>
                  <a:gd name="T44" fmla="*/ 16 w 78"/>
                  <a:gd name="T45" fmla="*/ 2 h 60"/>
                  <a:gd name="T46" fmla="*/ 62 w 78"/>
                  <a:gd name="T47" fmla="*/ 30 h 60"/>
                  <a:gd name="T48" fmla="*/ 72 w 78"/>
                  <a:gd name="T49" fmla="*/ 34 h 60"/>
                  <a:gd name="T50" fmla="*/ 78 w 78"/>
                  <a:gd name="T51" fmla="*/ 44 h 60"/>
                  <a:gd name="T52" fmla="*/ 72 w 78"/>
                  <a:gd name="T53" fmla="*/ 56 h 60"/>
                  <a:gd name="T54" fmla="*/ 62 w 78"/>
                  <a:gd name="T55" fmla="*/ 60 h 60"/>
                  <a:gd name="T56" fmla="*/ 52 w 78"/>
                  <a:gd name="T57" fmla="*/ 56 h 60"/>
                  <a:gd name="T58" fmla="*/ 48 w 78"/>
                  <a:gd name="T59" fmla="*/ 44 h 60"/>
                  <a:gd name="T60" fmla="*/ 52 w 78"/>
                  <a:gd name="T61" fmla="*/ 34 h 60"/>
                  <a:gd name="T62" fmla="*/ 62 w 78"/>
                  <a:gd name="T63" fmla="*/ 30 h 60"/>
                  <a:gd name="T64" fmla="*/ 62 w 78"/>
                  <a:gd name="T65" fmla="*/ 32 h 60"/>
                  <a:gd name="T66" fmla="*/ 60 w 78"/>
                  <a:gd name="T67" fmla="*/ 34 h 60"/>
                  <a:gd name="T68" fmla="*/ 58 w 78"/>
                  <a:gd name="T69" fmla="*/ 38 h 60"/>
                  <a:gd name="T70" fmla="*/ 58 w 78"/>
                  <a:gd name="T71" fmla="*/ 50 h 60"/>
                  <a:gd name="T72" fmla="*/ 60 w 78"/>
                  <a:gd name="T73" fmla="*/ 56 h 60"/>
                  <a:gd name="T74" fmla="*/ 62 w 78"/>
                  <a:gd name="T75" fmla="*/ 58 h 60"/>
                  <a:gd name="T76" fmla="*/ 64 w 78"/>
                  <a:gd name="T77" fmla="*/ 58 h 60"/>
                  <a:gd name="T78" fmla="*/ 64 w 78"/>
                  <a:gd name="T79" fmla="*/ 56 h 60"/>
                  <a:gd name="T80" fmla="*/ 66 w 78"/>
                  <a:gd name="T81" fmla="*/ 50 h 60"/>
                  <a:gd name="T82" fmla="*/ 66 w 78"/>
                  <a:gd name="T83" fmla="*/ 40 h 60"/>
                  <a:gd name="T84" fmla="*/ 64 w 78"/>
                  <a:gd name="T85" fmla="*/ 34 h 60"/>
                  <a:gd name="T86" fmla="*/ 64 w 78"/>
                  <a:gd name="T87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8" h="60">
                    <a:moveTo>
                      <a:pt x="62" y="0"/>
                    </a:moveTo>
                    <a:lnTo>
                      <a:pt x="22" y="60"/>
                    </a:lnTo>
                    <a:lnTo>
                      <a:pt x="16" y="60"/>
                    </a:lnTo>
                    <a:lnTo>
                      <a:pt x="56" y="0"/>
                    </a:lnTo>
                    <a:lnTo>
                      <a:pt x="62" y="0"/>
                    </a:lnTo>
                    <a:close/>
                    <a:moveTo>
                      <a:pt x="14" y="0"/>
                    </a:moveTo>
                    <a:lnTo>
                      <a:pt x="20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6" y="26"/>
                    </a:lnTo>
                    <a:lnTo>
                      <a:pt x="20" y="28"/>
                    </a:lnTo>
                    <a:lnTo>
                      <a:pt x="14" y="30"/>
                    </a:lnTo>
                    <a:lnTo>
                      <a:pt x="10" y="28"/>
                    </a:lnTo>
                    <a:lnTo>
                      <a:pt x="4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4" y="0"/>
                    </a:lnTo>
                    <a:close/>
                    <a:moveTo>
                      <a:pt x="14" y="2"/>
                    </a:move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6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8" y="16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2"/>
                    </a:lnTo>
                    <a:close/>
                    <a:moveTo>
                      <a:pt x="62" y="30"/>
                    </a:moveTo>
                    <a:lnTo>
                      <a:pt x="68" y="30"/>
                    </a:lnTo>
                    <a:lnTo>
                      <a:pt x="72" y="34"/>
                    </a:lnTo>
                    <a:lnTo>
                      <a:pt x="76" y="38"/>
                    </a:lnTo>
                    <a:lnTo>
                      <a:pt x="78" y="44"/>
                    </a:lnTo>
                    <a:lnTo>
                      <a:pt x="76" y="50"/>
                    </a:lnTo>
                    <a:lnTo>
                      <a:pt x="72" y="56"/>
                    </a:lnTo>
                    <a:lnTo>
                      <a:pt x="68" y="58"/>
                    </a:lnTo>
                    <a:lnTo>
                      <a:pt x="62" y="60"/>
                    </a:lnTo>
                    <a:lnTo>
                      <a:pt x="56" y="58"/>
                    </a:lnTo>
                    <a:lnTo>
                      <a:pt x="52" y="56"/>
                    </a:lnTo>
                    <a:lnTo>
                      <a:pt x="48" y="50"/>
                    </a:lnTo>
                    <a:lnTo>
                      <a:pt x="48" y="44"/>
                    </a:lnTo>
                    <a:lnTo>
                      <a:pt x="48" y="38"/>
                    </a:lnTo>
                    <a:lnTo>
                      <a:pt x="52" y="34"/>
                    </a:lnTo>
                    <a:lnTo>
                      <a:pt x="56" y="30"/>
                    </a:lnTo>
                    <a:lnTo>
                      <a:pt x="62" y="30"/>
                    </a:lnTo>
                    <a:close/>
                    <a:moveTo>
                      <a:pt x="62" y="32"/>
                    </a:moveTo>
                    <a:lnTo>
                      <a:pt x="62" y="32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6"/>
                    </a:lnTo>
                    <a:lnTo>
                      <a:pt x="58" y="38"/>
                    </a:lnTo>
                    <a:lnTo>
                      <a:pt x="58" y="44"/>
                    </a:lnTo>
                    <a:lnTo>
                      <a:pt x="58" y="50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4" y="56"/>
                    </a:lnTo>
                    <a:lnTo>
                      <a:pt x="66" y="54"/>
                    </a:lnTo>
                    <a:lnTo>
                      <a:pt x="66" y="50"/>
                    </a:lnTo>
                    <a:lnTo>
                      <a:pt x="66" y="46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5" name="Rectangle 143"/>
              <p:cNvSpPr>
                <a:spLocks noChangeArrowheads="1"/>
              </p:cNvSpPr>
              <p:nvPr/>
            </p:nvSpPr>
            <p:spPr bwMode="auto">
              <a:xfrm>
                <a:off x="4200" y="2104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6" name="Rectangle 144"/>
              <p:cNvSpPr>
                <a:spLocks noChangeArrowheads="1"/>
              </p:cNvSpPr>
              <p:nvPr/>
            </p:nvSpPr>
            <p:spPr bwMode="auto">
              <a:xfrm>
                <a:off x="1552" y="2208"/>
                <a:ext cx="2650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7" name="Rectangle 145"/>
              <p:cNvSpPr>
                <a:spLocks noChangeArrowheads="1"/>
              </p:cNvSpPr>
              <p:nvPr/>
            </p:nvSpPr>
            <p:spPr bwMode="auto">
              <a:xfrm>
                <a:off x="1552" y="2224"/>
                <a:ext cx="2650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8" name="Rectangle 146"/>
              <p:cNvSpPr>
                <a:spLocks noChangeArrowheads="1"/>
              </p:cNvSpPr>
              <p:nvPr/>
            </p:nvSpPr>
            <p:spPr bwMode="auto">
              <a:xfrm>
                <a:off x="1552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59" name="Freeform 147"/>
              <p:cNvSpPr>
                <a:spLocks noEditPoints="1"/>
              </p:cNvSpPr>
              <p:nvPr/>
            </p:nvSpPr>
            <p:spPr bwMode="auto">
              <a:xfrm>
                <a:off x="1586" y="2264"/>
                <a:ext cx="36" cy="42"/>
              </a:xfrm>
              <a:custGeom>
                <a:avLst/>
                <a:gdLst>
                  <a:gd name="T0" fmla="*/ 18 w 36"/>
                  <a:gd name="T1" fmla="*/ 38 h 42"/>
                  <a:gd name="T2" fmla="*/ 14 w 36"/>
                  <a:gd name="T3" fmla="*/ 40 h 42"/>
                  <a:gd name="T4" fmla="*/ 10 w 36"/>
                  <a:gd name="T5" fmla="*/ 42 h 42"/>
                  <a:gd name="T6" fmla="*/ 2 w 36"/>
                  <a:gd name="T7" fmla="*/ 38 h 42"/>
                  <a:gd name="T8" fmla="*/ 0 w 36"/>
                  <a:gd name="T9" fmla="*/ 32 h 42"/>
                  <a:gd name="T10" fmla="*/ 2 w 36"/>
                  <a:gd name="T11" fmla="*/ 26 h 42"/>
                  <a:gd name="T12" fmla="*/ 8 w 36"/>
                  <a:gd name="T13" fmla="*/ 22 h 42"/>
                  <a:gd name="T14" fmla="*/ 22 w 36"/>
                  <a:gd name="T15" fmla="*/ 16 h 42"/>
                  <a:gd name="T16" fmla="*/ 22 w 36"/>
                  <a:gd name="T17" fmla="*/ 8 h 42"/>
                  <a:gd name="T18" fmla="*/ 18 w 36"/>
                  <a:gd name="T19" fmla="*/ 4 h 42"/>
                  <a:gd name="T20" fmla="*/ 12 w 36"/>
                  <a:gd name="T21" fmla="*/ 4 h 42"/>
                  <a:gd name="T22" fmla="*/ 10 w 36"/>
                  <a:gd name="T23" fmla="*/ 6 h 42"/>
                  <a:gd name="T24" fmla="*/ 8 w 36"/>
                  <a:gd name="T25" fmla="*/ 10 h 42"/>
                  <a:gd name="T26" fmla="*/ 8 w 36"/>
                  <a:gd name="T27" fmla="*/ 14 h 42"/>
                  <a:gd name="T28" fmla="*/ 6 w 36"/>
                  <a:gd name="T29" fmla="*/ 16 h 42"/>
                  <a:gd name="T30" fmla="*/ 2 w 36"/>
                  <a:gd name="T31" fmla="*/ 14 h 42"/>
                  <a:gd name="T32" fmla="*/ 2 w 36"/>
                  <a:gd name="T33" fmla="*/ 10 h 42"/>
                  <a:gd name="T34" fmla="*/ 6 w 36"/>
                  <a:gd name="T35" fmla="*/ 4 h 42"/>
                  <a:gd name="T36" fmla="*/ 16 w 36"/>
                  <a:gd name="T37" fmla="*/ 0 h 42"/>
                  <a:gd name="T38" fmla="*/ 24 w 36"/>
                  <a:gd name="T39" fmla="*/ 2 h 42"/>
                  <a:gd name="T40" fmla="*/ 28 w 36"/>
                  <a:gd name="T41" fmla="*/ 6 h 42"/>
                  <a:gd name="T42" fmla="*/ 28 w 36"/>
                  <a:gd name="T43" fmla="*/ 14 h 42"/>
                  <a:gd name="T44" fmla="*/ 30 w 36"/>
                  <a:gd name="T45" fmla="*/ 32 h 42"/>
                  <a:gd name="T46" fmla="*/ 30 w 36"/>
                  <a:gd name="T47" fmla="*/ 36 h 42"/>
                  <a:gd name="T48" fmla="*/ 30 w 36"/>
                  <a:gd name="T49" fmla="*/ 36 h 42"/>
                  <a:gd name="T50" fmla="*/ 32 w 36"/>
                  <a:gd name="T51" fmla="*/ 36 h 42"/>
                  <a:gd name="T52" fmla="*/ 34 w 36"/>
                  <a:gd name="T53" fmla="*/ 36 h 42"/>
                  <a:gd name="T54" fmla="*/ 36 w 36"/>
                  <a:gd name="T55" fmla="*/ 36 h 42"/>
                  <a:gd name="T56" fmla="*/ 26 w 36"/>
                  <a:gd name="T57" fmla="*/ 42 h 42"/>
                  <a:gd name="T58" fmla="*/ 22 w 36"/>
                  <a:gd name="T59" fmla="*/ 40 h 42"/>
                  <a:gd name="T60" fmla="*/ 22 w 36"/>
                  <a:gd name="T61" fmla="*/ 34 h 42"/>
                  <a:gd name="T62" fmla="*/ 22 w 36"/>
                  <a:gd name="T63" fmla="*/ 18 h 42"/>
                  <a:gd name="T64" fmla="*/ 14 w 36"/>
                  <a:gd name="T65" fmla="*/ 22 h 42"/>
                  <a:gd name="T66" fmla="*/ 8 w 36"/>
                  <a:gd name="T67" fmla="*/ 26 h 42"/>
                  <a:gd name="T68" fmla="*/ 8 w 36"/>
                  <a:gd name="T69" fmla="*/ 30 h 42"/>
                  <a:gd name="T70" fmla="*/ 8 w 36"/>
                  <a:gd name="T71" fmla="*/ 34 h 42"/>
                  <a:gd name="T72" fmla="*/ 14 w 36"/>
                  <a:gd name="T73" fmla="*/ 36 h 42"/>
                  <a:gd name="T74" fmla="*/ 22 w 36"/>
                  <a:gd name="T75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" h="42">
                    <a:moveTo>
                      <a:pt x="22" y="34"/>
                    </a:moveTo>
                    <a:lnTo>
                      <a:pt x="18" y="38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2"/>
                    </a:lnTo>
                    <a:lnTo>
                      <a:pt x="10" y="42"/>
                    </a:lnTo>
                    <a:lnTo>
                      <a:pt x="6" y="42"/>
                    </a:lnTo>
                    <a:lnTo>
                      <a:pt x="2" y="38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2" y="26"/>
                    </a:lnTo>
                    <a:lnTo>
                      <a:pt x="4" y="24"/>
                    </a:lnTo>
                    <a:lnTo>
                      <a:pt x="8" y="22"/>
                    </a:lnTo>
                    <a:lnTo>
                      <a:pt x="12" y="18"/>
                    </a:lnTo>
                    <a:lnTo>
                      <a:pt x="22" y="16"/>
                    </a:lnTo>
                    <a:lnTo>
                      <a:pt x="22" y="14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8" y="10"/>
                    </a:lnTo>
                    <a:lnTo>
                      <a:pt x="28" y="14"/>
                    </a:lnTo>
                    <a:lnTo>
                      <a:pt x="28" y="28"/>
                    </a:lnTo>
                    <a:lnTo>
                      <a:pt x="30" y="32"/>
                    </a:lnTo>
                    <a:lnTo>
                      <a:pt x="30" y="34"/>
                    </a:lnTo>
                    <a:lnTo>
                      <a:pt x="30" y="36"/>
                    </a:lnTo>
                    <a:lnTo>
                      <a:pt x="32" y="36"/>
                    </a:lnTo>
                    <a:lnTo>
                      <a:pt x="34" y="36"/>
                    </a:lnTo>
                    <a:lnTo>
                      <a:pt x="36" y="34"/>
                    </a:lnTo>
                    <a:lnTo>
                      <a:pt x="36" y="36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2" y="40"/>
                    </a:lnTo>
                    <a:lnTo>
                      <a:pt x="22" y="38"/>
                    </a:lnTo>
                    <a:lnTo>
                      <a:pt x="22" y="34"/>
                    </a:lnTo>
                    <a:close/>
                    <a:moveTo>
                      <a:pt x="22" y="32"/>
                    </a:moveTo>
                    <a:lnTo>
                      <a:pt x="22" y="18"/>
                    </a:lnTo>
                    <a:lnTo>
                      <a:pt x="16" y="20"/>
                    </a:lnTo>
                    <a:lnTo>
                      <a:pt x="14" y="22"/>
                    </a:lnTo>
                    <a:lnTo>
                      <a:pt x="10" y="24"/>
                    </a:lnTo>
                    <a:lnTo>
                      <a:pt x="8" y="26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8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0" name="Freeform 148"/>
              <p:cNvSpPr>
                <a:spLocks/>
              </p:cNvSpPr>
              <p:nvPr/>
            </p:nvSpPr>
            <p:spPr bwMode="auto">
              <a:xfrm>
                <a:off x="1626" y="2264"/>
                <a:ext cx="32" cy="42"/>
              </a:xfrm>
              <a:custGeom>
                <a:avLst/>
                <a:gdLst>
                  <a:gd name="T0" fmla="*/ 32 w 32"/>
                  <a:gd name="T1" fmla="*/ 24 h 42"/>
                  <a:gd name="T2" fmla="*/ 30 w 32"/>
                  <a:gd name="T3" fmla="*/ 32 h 42"/>
                  <a:gd name="T4" fmla="*/ 26 w 32"/>
                  <a:gd name="T5" fmla="*/ 38 h 42"/>
                  <a:gd name="T6" fmla="*/ 20 w 32"/>
                  <a:gd name="T7" fmla="*/ 40 h 42"/>
                  <a:gd name="T8" fmla="*/ 16 w 32"/>
                  <a:gd name="T9" fmla="*/ 42 h 42"/>
                  <a:gd name="T10" fmla="*/ 10 w 32"/>
                  <a:gd name="T11" fmla="*/ 40 h 42"/>
                  <a:gd name="T12" fmla="*/ 4 w 32"/>
                  <a:gd name="T13" fmla="*/ 36 h 42"/>
                  <a:gd name="T14" fmla="*/ 2 w 32"/>
                  <a:gd name="T15" fmla="*/ 32 h 42"/>
                  <a:gd name="T16" fmla="*/ 0 w 32"/>
                  <a:gd name="T17" fmla="*/ 28 h 42"/>
                  <a:gd name="T18" fmla="*/ 0 w 32"/>
                  <a:gd name="T19" fmla="*/ 22 h 42"/>
                  <a:gd name="T20" fmla="*/ 0 w 32"/>
                  <a:gd name="T21" fmla="*/ 16 h 42"/>
                  <a:gd name="T22" fmla="*/ 2 w 32"/>
                  <a:gd name="T23" fmla="*/ 10 h 42"/>
                  <a:gd name="T24" fmla="*/ 4 w 32"/>
                  <a:gd name="T25" fmla="*/ 6 h 42"/>
                  <a:gd name="T26" fmla="*/ 10 w 32"/>
                  <a:gd name="T27" fmla="*/ 2 h 42"/>
                  <a:gd name="T28" fmla="*/ 18 w 32"/>
                  <a:gd name="T29" fmla="*/ 0 h 42"/>
                  <a:gd name="T30" fmla="*/ 22 w 32"/>
                  <a:gd name="T31" fmla="*/ 2 h 42"/>
                  <a:gd name="T32" fmla="*/ 26 w 32"/>
                  <a:gd name="T33" fmla="*/ 4 h 42"/>
                  <a:gd name="T34" fmla="*/ 30 w 32"/>
                  <a:gd name="T35" fmla="*/ 6 h 42"/>
                  <a:gd name="T36" fmla="*/ 30 w 32"/>
                  <a:gd name="T37" fmla="*/ 10 h 42"/>
                  <a:gd name="T38" fmla="*/ 30 w 32"/>
                  <a:gd name="T39" fmla="*/ 12 h 42"/>
                  <a:gd name="T40" fmla="*/ 30 w 32"/>
                  <a:gd name="T41" fmla="*/ 12 h 42"/>
                  <a:gd name="T42" fmla="*/ 28 w 32"/>
                  <a:gd name="T43" fmla="*/ 14 h 42"/>
                  <a:gd name="T44" fmla="*/ 26 w 32"/>
                  <a:gd name="T45" fmla="*/ 14 h 42"/>
                  <a:gd name="T46" fmla="*/ 24 w 32"/>
                  <a:gd name="T47" fmla="*/ 14 h 42"/>
                  <a:gd name="T48" fmla="*/ 24 w 32"/>
                  <a:gd name="T49" fmla="*/ 12 h 42"/>
                  <a:gd name="T50" fmla="*/ 22 w 32"/>
                  <a:gd name="T51" fmla="*/ 10 h 42"/>
                  <a:gd name="T52" fmla="*/ 22 w 32"/>
                  <a:gd name="T53" fmla="*/ 8 h 42"/>
                  <a:gd name="T54" fmla="*/ 22 w 32"/>
                  <a:gd name="T55" fmla="*/ 6 h 42"/>
                  <a:gd name="T56" fmla="*/ 20 w 32"/>
                  <a:gd name="T57" fmla="*/ 4 h 42"/>
                  <a:gd name="T58" fmla="*/ 18 w 32"/>
                  <a:gd name="T59" fmla="*/ 4 h 42"/>
                  <a:gd name="T60" fmla="*/ 16 w 32"/>
                  <a:gd name="T61" fmla="*/ 4 h 42"/>
                  <a:gd name="T62" fmla="*/ 12 w 32"/>
                  <a:gd name="T63" fmla="*/ 4 h 42"/>
                  <a:gd name="T64" fmla="*/ 10 w 32"/>
                  <a:gd name="T65" fmla="*/ 6 h 42"/>
                  <a:gd name="T66" fmla="*/ 8 w 32"/>
                  <a:gd name="T67" fmla="*/ 12 h 42"/>
                  <a:gd name="T68" fmla="*/ 6 w 32"/>
                  <a:gd name="T69" fmla="*/ 18 h 42"/>
                  <a:gd name="T70" fmla="*/ 8 w 32"/>
                  <a:gd name="T71" fmla="*/ 24 h 42"/>
                  <a:gd name="T72" fmla="*/ 10 w 32"/>
                  <a:gd name="T73" fmla="*/ 30 h 42"/>
                  <a:gd name="T74" fmla="*/ 14 w 32"/>
                  <a:gd name="T75" fmla="*/ 34 h 42"/>
                  <a:gd name="T76" fmla="*/ 18 w 32"/>
                  <a:gd name="T77" fmla="*/ 34 h 42"/>
                  <a:gd name="T78" fmla="*/ 22 w 32"/>
                  <a:gd name="T79" fmla="*/ 34 h 42"/>
                  <a:gd name="T80" fmla="*/ 26 w 32"/>
                  <a:gd name="T81" fmla="*/ 32 h 42"/>
                  <a:gd name="T82" fmla="*/ 28 w 32"/>
                  <a:gd name="T83" fmla="*/ 30 h 42"/>
                  <a:gd name="T84" fmla="*/ 30 w 32"/>
                  <a:gd name="T85" fmla="*/ 24 h 42"/>
                  <a:gd name="T86" fmla="*/ 32 w 32"/>
                  <a:gd name="T87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" h="42">
                    <a:moveTo>
                      <a:pt x="32" y="24"/>
                    </a:moveTo>
                    <a:lnTo>
                      <a:pt x="30" y="32"/>
                    </a:lnTo>
                    <a:lnTo>
                      <a:pt x="26" y="38"/>
                    </a:lnTo>
                    <a:lnTo>
                      <a:pt x="20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6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8" y="14"/>
                    </a:lnTo>
                    <a:lnTo>
                      <a:pt x="26" y="14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2" y="4"/>
                    </a:lnTo>
                    <a:lnTo>
                      <a:pt x="10" y="6"/>
                    </a:lnTo>
                    <a:lnTo>
                      <a:pt x="8" y="12"/>
                    </a:lnTo>
                    <a:lnTo>
                      <a:pt x="6" y="18"/>
                    </a:lnTo>
                    <a:lnTo>
                      <a:pt x="8" y="24"/>
                    </a:lnTo>
                    <a:lnTo>
                      <a:pt x="10" y="30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2" y="34"/>
                    </a:lnTo>
                    <a:lnTo>
                      <a:pt x="26" y="32"/>
                    </a:lnTo>
                    <a:lnTo>
                      <a:pt x="28" y="30"/>
                    </a:lnTo>
                    <a:lnTo>
                      <a:pt x="30" y="24"/>
                    </a:ln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1" name="Freeform 149"/>
              <p:cNvSpPr>
                <a:spLocks/>
              </p:cNvSpPr>
              <p:nvPr/>
            </p:nvSpPr>
            <p:spPr bwMode="auto">
              <a:xfrm>
                <a:off x="1662" y="2252"/>
                <a:ext cx="24" cy="54"/>
              </a:xfrm>
              <a:custGeom>
                <a:avLst/>
                <a:gdLst>
                  <a:gd name="T0" fmla="*/ 14 w 24"/>
                  <a:gd name="T1" fmla="*/ 0 h 54"/>
                  <a:gd name="T2" fmla="*/ 14 w 24"/>
                  <a:gd name="T3" fmla="*/ 14 h 54"/>
                  <a:gd name="T4" fmla="*/ 22 w 24"/>
                  <a:gd name="T5" fmla="*/ 14 h 54"/>
                  <a:gd name="T6" fmla="*/ 22 w 24"/>
                  <a:gd name="T7" fmla="*/ 16 h 54"/>
                  <a:gd name="T8" fmla="*/ 14 w 24"/>
                  <a:gd name="T9" fmla="*/ 16 h 54"/>
                  <a:gd name="T10" fmla="*/ 14 w 24"/>
                  <a:gd name="T11" fmla="*/ 42 h 54"/>
                  <a:gd name="T12" fmla="*/ 14 w 24"/>
                  <a:gd name="T13" fmla="*/ 44 h 54"/>
                  <a:gd name="T14" fmla="*/ 14 w 24"/>
                  <a:gd name="T15" fmla="*/ 46 h 54"/>
                  <a:gd name="T16" fmla="*/ 16 w 24"/>
                  <a:gd name="T17" fmla="*/ 48 h 54"/>
                  <a:gd name="T18" fmla="*/ 18 w 24"/>
                  <a:gd name="T19" fmla="*/ 48 h 54"/>
                  <a:gd name="T20" fmla="*/ 18 w 24"/>
                  <a:gd name="T21" fmla="*/ 48 h 54"/>
                  <a:gd name="T22" fmla="*/ 20 w 24"/>
                  <a:gd name="T23" fmla="*/ 48 h 54"/>
                  <a:gd name="T24" fmla="*/ 22 w 24"/>
                  <a:gd name="T25" fmla="*/ 46 h 54"/>
                  <a:gd name="T26" fmla="*/ 22 w 24"/>
                  <a:gd name="T27" fmla="*/ 46 h 54"/>
                  <a:gd name="T28" fmla="*/ 24 w 24"/>
                  <a:gd name="T29" fmla="*/ 46 h 54"/>
                  <a:gd name="T30" fmla="*/ 22 w 24"/>
                  <a:gd name="T31" fmla="*/ 50 h 54"/>
                  <a:gd name="T32" fmla="*/ 20 w 24"/>
                  <a:gd name="T33" fmla="*/ 52 h 54"/>
                  <a:gd name="T34" fmla="*/ 16 w 24"/>
                  <a:gd name="T35" fmla="*/ 54 h 54"/>
                  <a:gd name="T36" fmla="*/ 14 w 24"/>
                  <a:gd name="T37" fmla="*/ 54 h 54"/>
                  <a:gd name="T38" fmla="*/ 12 w 24"/>
                  <a:gd name="T39" fmla="*/ 54 h 54"/>
                  <a:gd name="T40" fmla="*/ 10 w 24"/>
                  <a:gd name="T41" fmla="*/ 52 h 54"/>
                  <a:gd name="T42" fmla="*/ 8 w 24"/>
                  <a:gd name="T43" fmla="*/ 52 h 54"/>
                  <a:gd name="T44" fmla="*/ 6 w 24"/>
                  <a:gd name="T45" fmla="*/ 50 h 54"/>
                  <a:gd name="T46" fmla="*/ 6 w 24"/>
                  <a:gd name="T47" fmla="*/ 46 h 54"/>
                  <a:gd name="T48" fmla="*/ 6 w 24"/>
                  <a:gd name="T49" fmla="*/ 44 h 54"/>
                  <a:gd name="T50" fmla="*/ 6 w 24"/>
                  <a:gd name="T51" fmla="*/ 16 h 54"/>
                  <a:gd name="T52" fmla="*/ 0 w 24"/>
                  <a:gd name="T53" fmla="*/ 16 h 54"/>
                  <a:gd name="T54" fmla="*/ 0 w 24"/>
                  <a:gd name="T55" fmla="*/ 16 h 54"/>
                  <a:gd name="T56" fmla="*/ 2 w 24"/>
                  <a:gd name="T57" fmla="*/ 14 h 54"/>
                  <a:gd name="T58" fmla="*/ 4 w 24"/>
                  <a:gd name="T59" fmla="*/ 12 h 54"/>
                  <a:gd name="T60" fmla="*/ 6 w 24"/>
                  <a:gd name="T61" fmla="*/ 10 h 54"/>
                  <a:gd name="T62" fmla="*/ 10 w 24"/>
                  <a:gd name="T63" fmla="*/ 6 h 54"/>
                  <a:gd name="T64" fmla="*/ 10 w 24"/>
                  <a:gd name="T65" fmla="*/ 4 h 54"/>
                  <a:gd name="T66" fmla="*/ 12 w 24"/>
                  <a:gd name="T67" fmla="*/ 0 h 54"/>
                  <a:gd name="T68" fmla="*/ 14 w 24"/>
                  <a:gd name="T6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" h="54">
                    <a:moveTo>
                      <a:pt x="14" y="0"/>
                    </a:moveTo>
                    <a:lnTo>
                      <a:pt x="14" y="14"/>
                    </a:lnTo>
                    <a:lnTo>
                      <a:pt x="22" y="14"/>
                    </a:lnTo>
                    <a:lnTo>
                      <a:pt x="22" y="16"/>
                    </a:lnTo>
                    <a:lnTo>
                      <a:pt x="14" y="16"/>
                    </a:lnTo>
                    <a:lnTo>
                      <a:pt x="14" y="42"/>
                    </a:lnTo>
                    <a:lnTo>
                      <a:pt x="14" y="44"/>
                    </a:lnTo>
                    <a:lnTo>
                      <a:pt x="14" y="46"/>
                    </a:lnTo>
                    <a:lnTo>
                      <a:pt x="16" y="48"/>
                    </a:lnTo>
                    <a:lnTo>
                      <a:pt x="18" y="48"/>
                    </a:lnTo>
                    <a:lnTo>
                      <a:pt x="20" y="48"/>
                    </a:lnTo>
                    <a:lnTo>
                      <a:pt x="22" y="46"/>
                    </a:lnTo>
                    <a:lnTo>
                      <a:pt x="24" y="46"/>
                    </a:lnTo>
                    <a:lnTo>
                      <a:pt x="22" y="50"/>
                    </a:lnTo>
                    <a:lnTo>
                      <a:pt x="20" y="52"/>
                    </a:lnTo>
                    <a:lnTo>
                      <a:pt x="16" y="54"/>
                    </a:lnTo>
                    <a:lnTo>
                      <a:pt x="14" y="54"/>
                    </a:lnTo>
                    <a:lnTo>
                      <a:pt x="12" y="54"/>
                    </a:lnTo>
                    <a:lnTo>
                      <a:pt x="10" y="52"/>
                    </a:lnTo>
                    <a:lnTo>
                      <a:pt x="8" y="52"/>
                    </a:lnTo>
                    <a:lnTo>
                      <a:pt x="6" y="50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16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4" y="12"/>
                    </a:lnTo>
                    <a:lnTo>
                      <a:pt x="6" y="10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2" name="Freeform 150"/>
              <p:cNvSpPr>
                <a:spLocks/>
              </p:cNvSpPr>
              <p:nvPr/>
            </p:nvSpPr>
            <p:spPr bwMode="auto">
              <a:xfrm>
                <a:off x="1688" y="2264"/>
                <a:ext cx="28" cy="40"/>
              </a:xfrm>
              <a:custGeom>
                <a:avLst/>
                <a:gdLst>
                  <a:gd name="T0" fmla="*/ 12 w 28"/>
                  <a:gd name="T1" fmla="*/ 0 h 40"/>
                  <a:gd name="T2" fmla="*/ 12 w 28"/>
                  <a:gd name="T3" fmla="*/ 10 h 40"/>
                  <a:gd name="T4" fmla="*/ 16 w 28"/>
                  <a:gd name="T5" fmla="*/ 6 h 40"/>
                  <a:gd name="T6" fmla="*/ 18 w 28"/>
                  <a:gd name="T7" fmla="*/ 2 h 40"/>
                  <a:gd name="T8" fmla="*/ 22 w 28"/>
                  <a:gd name="T9" fmla="*/ 0 h 40"/>
                  <a:gd name="T10" fmla="*/ 24 w 28"/>
                  <a:gd name="T11" fmla="*/ 2 h 40"/>
                  <a:gd name="T12" fmla="*/ 26 w 28"/>
                  <a:gd name="T13" fmla="*/ 2 h 40"/>
                  <a:gd name="T14" fmla="*/ 26 w 28"/>
                  <a:gd name="T15" fmla="*/ 4 h 40"/>
                  <a:gd name="T16" fmla="*/ 28 w 28"/>
                  <a:gd name="T17" fmla="*/ 6 h 40"/>
                  <a:gd name="T18" fmla="*/ 28 w 28"/>
                  <a:gd name="T19" fmla="*/ 8 h 40"/>
                  <a:gd name="T20" fmla="*/ 26 w 28"/>
                  <a:gd name="T21" fmla="*/ 10 h 40"/>
                  <a:gd name="T22" fmla="*/ 26 w 28"/>
                  <a:gd name="T23" fmla="*/ 10 h 40"/>
                  <a:gd name="T24" fmla="*/ 24 w 28"/>
                  <a:gd name="T25" fmla="*/ 10 h 40"/>
                  <a:gd name="T26" fmla="*/ 22 w 28"/>
                  <a:gd name="T27" fmla="*/ 10 h 40"/>
                  <a:gd name="T28" fmla="*/ 20 w 28"/>
                  <a:gd name="T29" fmla="*/ 8 h 40"/>
                  <a:gd name="T30" fmla="*/ 18 w 28"/>
                  <a:gd name="T31" fmla="*/ 8 h 40"/>
                  <a:gd name="T32" fmla="*/ 18 w 28"/>
                  <a:gd name="T33" fmla="*/ 8 h 40"/>
                  <a:gd name="T34" fmla="*/ 16 w 28"/>
                  <a:gd name="T35" fmla="*/ 8 h 40"/>
                  <a:gd name="T36" fmla="*/ 16 w 28"/>
                  <a:gd name="T37" fmla="*/ 8 h 40"/>
                  <a:gd name="T38" fmla="*/ 14 w 28"/>
                  <a:gd name="T39" fmla="*/ 10 h 40"/>
                  <a:gd name="T40" fmla="*/ 12 w 28"/>
                  <a:gd name="T41" fmla="*/ 14 h 40"/>
                  <a:gd name="T42" fmla="*/ 12 w 28"/>
                  <a:gd name="T43" fmla="*/ 32 h 40"/>
                  <a:gd name="T44" fmla="*/ 12 w 28"/>
                  <a:gd name="T45" fmla="*/ 34 h 40"/>
                  <a:gd name="T46" fmla="*/ 12 w 28"/>
                  <a:gd name="T47" fmla="*/ 36 h 40"/>
                  <a:gd name="T48" fmla="*/ 14 w 28"/>
                  <a:gd name="T49" fmla="*/ 38 h 40"/>
                  <a:gd name="T50" fmla="*/ 14 w 28"/>
                  <a:gd name="T51" fmla="*/ 38 h 40"/>
                  <a:gd name="T52" fmla="*/ 16 w 28"/>
                  <a:gd name="T53" fmla="*/ 40 h 40"/>
                  <a:gd name="T54" fmla="*/ 20 w 28"/>
                  <a:gd name="T55" fmla="*/ 40 h 40"/>
                  <a:gd name="T56" fmla="*/ 20 w 28"/>
                  <a:gd name="T57" fmla="*/ 40 h 40"/>
                  <a:gd name="T58" fmla="*/ 0 w 28"/>
                  <a:gd name="T59" fmla="*/ 40 h 40"/>
                  <a:gd name="T60" fmla="*/ 0 w 28"/>
                  <a:gd name="T61" fmla="*/ 40 h 40"/>
                  <a:gd name="T62" fmla="*/ 2 w 28"/>
                  <a:gd name="T63" fmla="*/ 40 h 40"/>
                  <a:gd name="T64" fmla="*/ 4 w 28"/>
                  <a:gd name="T65" fmla="*/ 38 h 40"/>
                  <a:gd name="T66" fmla="*/ 4 w 28"/>
                  <a:gd name="T67" fmla="*/ 38 h 40"/>
                  <a:gd name="T68" fmla="*/ 4 w 28"/>
                  <a:gd name="T69" fmla="*/ 36 h 40"/>
                  <a:gd name="T70" fmla="*/ 4 w 28"/>
                  <a:gd name="T71" fmla="*/ 34 h 40"/>
                  <a:gd name="T72" fmla="*/ 4 w 28"/>
                  <a:gd name="T73" fmla="*/ 32 h 40"/>
                  <a:gd name="T74" fmla="*/ 4 w 28"/>
                  <a:gd name="T75" fmla="*/ 18 h 40"/>
                  <a:gd name="T76" fmla="*/ 4 w 28"/>
                  <a:gd name="T77" fmla="*/ 12 h 40"/>
                  <a:gd name="T78" fmla="*/ 4 w 28"/>
                  <a:gd name="T79" fmla="*/ 8 h 40"/>
                  <a:gd name="T80" fmla="*/ 4 w 28"/>
                  <a:gd name="T81" fmla="*/ 6 h 40"/>
                  <a:gd name="T82" fmla="*/ 4 w 28"/>
                  <a:gd name="T83" fmla="*/ 6 h 40"/>
                  <a:gd name="T84" fmla="*/ 2 w 28"/>
                  <a:gd name="T85" fmla="*/ 6 h 40"/>
                  <a:gd name="T86" fmla="*/ 2 w 28"/>
                  <a:gd name="T87" fmla="*/ 6 h 40"/>
                  <a:gd name="T88" fmla="*/ 0 w 28"/>
                  <a:gd name="T89" fmla="*/ 6 h 40"/>
                  <a:gd name="T90" fmla="*/ 0 w 28"/>
                  <a:gd name="T91" fmla="*/ 6 h 40"/>
                  <a:gd name="T92" fmla="*/ 0 w 28"/>
                  <a:gd name="T93" fmla="*/ 6 h 40"/>
                  <a:gd name="T94" fmla="*/ 10 w 28"/>
                  <a:gd name="T95" fmla="*/ 0 h 40"/>
                  <a:gd name="T96" fmla="*/ 12 w 28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" h="40">
                    <a:moveTo>
                      <a:pt x="12" y="0"/>
                    </a:moveTo>
                    <a:lnTo>
                      <a:pt x="12" y="10"/>
                    </a:lnTo>
                    <a:lnTo>
                      <a:pt x="16" y="6"/>
                    </a:lnTo>
                    <a:lnTo>
                      <a:pt x="18" y="2"/>
                    </a:lnTo>
                    <a:lnTo>
                      <a:pt x="22" y="0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8" y="8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8" y="8"/>
                    </a:lnTo>
                    <a:lnTo>
                      <a:pt x="16" y="8"/>
                    </a:lnTo>
                    <a:lnTo>
                      <a:pt x="14" y="10"/>
                    </a:lnTo>
                    <a:lnTo>
                      <a:pt x="12" y="14"/>
                    </a:lnTo>
                    <a:lnTo>
                      <a:pt x="12" y="32"/>
                    </a:lnTo>
                    <a:lnTo>
                      <a:pt x="12" y="34"/>
                    </a:lnTo>
                    <a:lnTo>
                      <a:pt x="12" y="36"/>
                    </a:lnTo>
                    <a:lnTo>
                      <a:pt x="14" y="38"/>
                    </a:lnTo>
                    <a:lnTo>
                      <a:pt x="16" y="40"/>
                    </a:lnTo>
                    <a:lnTo>
                      <a:pt x="20" y="40"/>
                    </a:lnTo>
                    <a:lnTo>
                      <a:pt x="0" y="40"/>
                    </a:lnTo>
                    <a:lnTo>
                      <a:pt x="2" y="40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4" y="34"/>
                    </a:lnTo>
                    <a:lnTo>
                      <a:pt x="4" y="32"/>
                    </a:lnTo>
                    <a:lnTo>
                      <a:pt x="4" y="18"/>
                    </a:lnTo>
                    <a:lnTo>
                      <a:pt x="4" y="12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3" name="Freeform 151"/>
              <p:cNvSpPr>
                <a:spLocks noEditPoints="1"/>
              </p:cNvSpPr>
              <p:nvPr/>
            </p:nvSpPr>
            <p:spPr bwMode="auto">
              <a:xfrm>
                <a:off x="1718" y="2264"/>
                <a:ext cx="32" cy="42"/>
              </a:xfrm>
              <a:custGeom>
                <a:avLst/>
                <a:gdLst>
                  <a:gd name="T0" fmla="*/ 6 w 32"/>
                  <a:gd name="T1" fmla="*/ 16 h 42"/>
                  <a:gd name="T2" fmla="*/ 8 w 32"/>
                  <a:gd name="T3" fmla="*/ 24 h 42"/>
                  <a:gd name="T4" fmla="*/ 10 w 32"/>
                  <a:gd name="T5" fmla="*/ 30 h 42"/>
                  <a:gd name="T6" fmla="*/ 16 w 32"/>
                  <a:gd name="T7" fmla="*/ 34 h 42"/>
                  <a:gd name="T8" fmla="*/ 20 w 32"/>
                  <a:gd name="T9" fmla="*/ 34 h 42"/>
                  <a:gd name="T10" fmla="*/ 24 w 32"/>
                  <a:gd name="T11" fmla="*/ 34 h 42"/>
                  <a:gd name="T12" fmla="*/ 28 w 32"/>
                  <a:gd name="T13" fmla="*/ 32 h 42"/>
                  <a:gd name="T14" fmla="*/ 30 w 32"/>
                  <a:gd name="T15" fmla="*/ 30 h 42"/>
                  <a:gd name="T16" fmla="*/ 32 w 32"/>
                  <a:gd name="T17" fmla="*/ 26 h 42"/>
                  <a:gd name="T18" fmla="*/ 32 w 32"/>
                  <a:gd name="T19" fmla="*/ 26 h 42"/>
                  <a:gd name="T20" fmla="*/ 32 w 32"/>
                  <a:gd name="T21" fmla="*/ 32 h 42"/>
                  <a:gd name="T22" fmla="*/ 28 w 32"/>
                  <a:gd name="T23" fmla="*/ 38 h 42"/>
                  <a:gd name="T24" fmla="*/ 22 w 32"/>
                  <a:gd name="T25" fmla="*/ 40 h 42"/>
                  <a:gd name="T26" fmla="*/ 18 w 32"/>
                  <a:gd name="T27" fmla="*/ 42 h 42"/>
                  <a:gd name="T28" fmla="*/ 10 w 32"/>
                  <a:gd name="T29" fmla="*/ 40 h 42"/>
                  <a:gd name="T30" fmla="*/ 6 w 32"/>
                  <a:gd name="T31" fmla="*/ 36 h 42"/>
                  <a:gd name="T32" fmla="*/ 2 w 32"/>
                  <a:gd name="T33" fmla="*/ 32 h 42"/>
                  <a:gd name="T34" fmla="*/ 0 w 32"/>
                  <a:gd name="T35" fmla="*/ 28 h 42"/>
                  <a:gd name="T36" fmla="*/ 0 w 32"/>
                  <a:gd name="T37" fmla="*/ 22 h 42"/>
                  <a:gd name="T38" fmla="*/ 0 w 32"/>
                  <a:gd name="T39" fmla="*/ 16 h 42"/>
                  <a:gd name="T40" fmla="*/ 2 w 32"/>
                  <a:gd name="T41" fmla="*/ 10 h 42"/>
                  <a:gd name="T42" fmla="*/ 6 w 32"/>
                  <a:gd name="T43" fmla="*/ 6 h 42"/>
                  <a:gd name="T44" fmla="*/ 8 w 32"/>
                  <a:gd name="T45" fmla="*/ 4 h 42"/>
                  <a:gd name="T46" fmla="*/ 14 w 32"/>
                  <a:gd name="T47" fmla="*/ 2 h 42"/>
                  <a:gd name="T48" fmla="*/ 18 w 32"/>
                  <a:gd name="T49" fmla="*/ 0 h 42"/>
                  <a:gd name="T50" fmla="*/ 24 w 32"/>
                  <a:gd name="T51" fmla="*/ 2 h 42"/>
                  <a:gd name="T52" fmla="*/ 28 w 32"/>
                  <a:gd name="T53" fmla="*/ 4 h 42"/>
                  <a:gd name="T54" fmla="*/ 32 w 32"/>
                  <a:gd name="T55" fmla="*/ 10 h 42"/>
                  <a:gd name="T56" fmla="*/ 32 w 32"/>
                  <a:gd name="T57" fmla="*/ 16 h 42"/>
                  <a:gd name="T58" fmla="*/ 6 w 32"/>
                  <a:gd name="T59" fmla="*/ 16 h 42"/>
                  <a:gd name="T60" fmla="*/ 6 w 32"/>
                  <a:gd name="T61" fmla="*/ 14 h 42"/>
                  <a:gd name="T62" fmla="*/ 24 w 32"/>
                  <a:gd name="T63" fmla="*/ 14 h 42"/>
                  <a:gd name="T64" fmla="*/ 24 w 32"/>
                  <a:gd name="T65" fmla="*/ 10 h 42"/>
                  <a:gd name="T66" fmla="*/ 22 w 32"/>
                  <a:gd name="T67" fmla="*/ 8 h 42"/>
                  <a:gd name="T68" fmla="*/ 22 w 32"/>
                  <a:gd name="T69" fmla="*/ 6 h 42"/>
                  <a:gd name="T70" fmla="*/ 20 w 32"/>
                  <a:gd name="T71" fmla="*/ 4 h 42"/>
                  <a:gd name="T72" fmla="*/ 18 w 32"/>
                  <a:gd name="T73" fmla="*/ 4 h 42"/>
                  <a:gd name="T74" fmla="*/ 16 w 32"/>
                  <a:gd name="T75" fmla="*/ 4 h 42"/>
                  <a:gd name="T76" fmla="*/ 12 w 32"/>
                  <a:gd name="T77" fmla="*/ 4 h 42"/>
                  <a:gd name="T78" fmla="*/ 10 w 32"/>
                  <a:gd name="T79" fmla="*/ 6 h 42"/>
                  <a:gd name="T80" fmla="*/ 8 w 32"/>
                  <a:gd name="T81" fmla="*/ 10 h 42"/>
                  <a:gd name="T82" fmla="*/ 6 w 32"/>
                  <a:gd name="T83" fmla="*/ 1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42">
                    <a:moveTo>
                      <a:pt x="6" y="16"/>
                    </a:moveTo>
                    <a:lnTo>
                      <a:pt x="8" y="24"/>
                    </a:lnTo>
                    <a:lnTo>
                      <a:pt x="10" y="30"/>
                    </a:lnTo>
                    <a:lnTo>
                      <a:pt x="16" y="34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2" y="32"/>
                    </a:lnTo>
                    <a:lnTo>
                      <a:pt x="28" y="38"/>
                    </a:lnTo>
                    <a:lnTo>
                      <a:pt x="22" y="40"/>
                    </a:lnTo>
                    <a:lnTo>
                      <a:pt x="18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2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8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2" y="16"/>
                    </a:lnTo>
                    <a:lnTo>
                      <a:pt x="6" y="16"/>
                    </a:lnTo>
                    <a:close/>
                    <a:moveTo>
                      <a:pt x="6" y="14"/>
                    </a:moveTo>
                    <a:lnTo>
                      <a:pt x="24" y="14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2" y="4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4" name="Freeform 152"/>
              <p:cNvSpPr>
                <a:spLocks/>
              </p:cNvSpPr>
              <p:nvPr/>
            </p:nvSpPr>
            <p:spPr bwMode="auto">
              <a:xfrm>
                <a:off x="1760" y="2264"/>
                <a:ext cx="26" cy="42"/>
              </a:xfrm>
              <a:custGeom>
                <a:avLst/>
                <a:gdLst>
                  <a:gd name="T0" fmla="*/ 22 w 26"/>
                  <a:gd name="T1" fmla="*/ 0 h 42"/>
                  <a:gd name="T2" fmla="*/ 22 w 26"/>
                  <a:gd name="T3" fmla="*/ 14 h 42"/>
                  <a:gd name="T4" fmla="*/ 22 w 26"/>
                  <a:gd name="T5" fmla="*/ 14 h 42"/>
                  <a:gd name="T6" fmla="*/ 20 w 26"/>
                  <a:gd name="T7" fmla="*/ 8 h 42"/>
                  <a:gd name="T8" fmla="*/ 18 w 26"/>
                  <a:gd name="T9" fmla="*/ 6 h 42"/>
                  <a:gd name="T10" fmla="*/ 14 w 26"/>
                  <a:gd name="T11" fmla="*/ 4 h 42"/>
                  <a:gd name="T12" fmla="*/ 12 w 26"/>
                  <a:gd name="T13" fmla="*/ 4 h 42"/>
                  <a:gd name="T14" fmla="*/ 8 w 26"/>
                  <a:gd name="T15" fmla="*/ 4 h 42"/>
                  <a:gd name="T16" fmla="*/ 6 w 26"/>
                  <a:gd name="T17" fmla="*/ 4 h 42"/>
                  <a:gd name="T18" fmla="*/ 6 w 26"/>
                  <a:gd name="T19" fmla="*/ 6 h 42"/>
                  <a:gd name="T20" fmla="*/ 4 w 26"/>
                  <a:gd name="T21" fmla="*/ 8 h 42"/>
                  <a:gd name="T22" fmla="*/ 4 w 26"/>
                  <a:gd name="T23" fmla="*/ 10 h 42"/>
                  <a:gd name="T24" fmla="*/ 6 w 26"/>
                  <a:gd name="T25" fmla="*/ 12 h 42"/>
                  <a:gd name="T26" fmla="*/ 8 w 26"/>
                  <a:gd name="T27" fmla="*/ 14 h 42"/>
                  <a:gd name="T28" fmla="*/ 10 w 26"/>
                  <a:gd name="T29" fmla="*/ 16 h 42"/>
                  <a:gd name="T30" fmla="*/ 18 w 26"/>
                  <a:gd name="T31" fmla="*/ 18 h 42"/>
                  <a:gd name="T32" fmla="*/ 22 w 26"/>
                  <a:gd name="T33" fmla="*/ 22 h 42"/>
                  <a:gd name="T34" fmla="*/ 24 w 26"/>
                  <a:gd name="T35" fmla="*/ 26 h 42"/>
                  <a:gd name="T36" fmla="*/ 26 w 26"/>
                  <a:gd name="T37" fmla="*/ 30 h 42"/>
                  <a:gd name="T38" fmla="*/ 24 w 26"/>
                  <a:gd name="T39" fmla="*/ 34 h 42"/>
                  <a:gd name="T40" fmla="*/ 22 w 26"/>
                  <a:gd name="T41" fmla="*/ 38 h 42"/>
                  <a:gd name="T42" fmla="*/ 18 w 26"/>
                  <a:gd name="T43" fmla="*/ 40 h 42"/>
                  <a:gd name="T44" fmla="*/ 12 w 26"/>
                  <a:gd name="T45" fmla="*/ 42 h 42"/>
                  <a:gd name="T46" fmla="*/ 8 w 26"/>
                  <a:gd name="T47" fmla="*/ 42 h 42"/>
                  <a:gd name="T48" fmla="*/ 4 w 26"/>
                  <a:gd name="T49" fmla="*/ 40 h 42"/>
                  <a:gd name="T50" fmla="*/ 2 w 26"/>
                  <a:gd name="T51" fmla="*/ 40 h 42"/>
                  <a:gd name="T52" fmla="*/ 2 w 26"/>
                  <a:gd name="T53" fmla="*/ 40 h 42"/>
                  <a:gd name="T54" fmla="*/ 0 w 26"/>
                  <a:gd name="T55" fmla="*/ 40 h 42"/>
                  <a:gd name="T56" fmla="*/ 0 w 26"/>
                  <a:gd name="T57" fmla="*/ 42 h 42"/>
                  <a:gd name="T58" fmla="*/ 0 w 26"/>
                  <a:gd name="T59" fmla="*/ 42 h 42"/>
                  <a:gd name="T60" fmla="*/ 0 w 26"/>
                  <a:gd name="T61" fmla="*/ 28 h 42"/>
                  <a:gd name="T62" fmla="*/ 0 w 26"/>
                  <a:gd name="T63" fmla="*/ 28 h 42"/>
                  <a:gd name="T64" fmla="*/ 2 w 26"/>
                  <a:gd name="T65" fmla="*/ 32 h 42"/>
                  <a:gd name="T66" fmla="*/ 4 w 26"/>
                  <a:gd name="T67" fmla="*/ 36 h 42"/>
                  <a:gd name="T68" fmla="*/ 8 w 26"/>
                  <a:gd name="T69" fmla="*/ 38 h 42"/>
                  <a:gd name="T70" fmla="*/ 12 w 26"/>
                  <a:gd name="T71" fmla="*/ 38 h 42"/>
                  <a:gd name="T72" fmla="*/ 16 w 26"/>
                  <a:gd name="T73" fmla="*/ 38 h 42"/>
                  <a:gd name="T74" fmla="*/ 18 w 26"/>
                  <a:gd name="T75" fmla="*/ 38 h 42"/>
                  <a:gd name="T76" fmla="*/ 18 w 26"/>
                  <a:gd name="T77" fmla="*/ 36 h 42"/>
                  <a:gd name="T78" fmla="*/ 20 w 26"/>
                  <a:gd name="T79" fmla="*/ 34 h 42"/>
                  <a:gd name="T80" fmla="*/ 18 w 26"/>
                  <a:gd name="T81" fmla="*/ 30 h 42"/>
                  <a:gd name="T82" fmla="*/ 18 w 26"/>
                  <a:gd name="T83" fmla="*/ 28 h 42"/>
                  <a:gd name="T84" fmla="*/ 14 w 26"/>
                  <a:gd name="T85" fmla="*/ 26 h 42"/>
                  <a:gd name="T86" fmla="*/ 10 w 26"/>
                  <a:gd name="T87" fmla="*/ 24 h 42"/>
                  <a:gd name="T88" fmla="*/ 4 w 26"/>
                  <a:gd name="T89" fmla="*/ 20 h 42"/>
                  <a:gd name="T90" fmla="*/ 2 w 26"/>
                  <a:gd name="T91" fmla="*/ 18 h 42"/>
                  <a:gd name="T92" fmla="*/ 0 w 26"/>
                  <a:gd name="T93" fmla="*/ 16 h 42"/>
                  <a:gd name="T94" fmla="*/ 0 w 26"/>
                  <a:gd name="T95" fmla="*/ 12 h 42"/>
                  <a:gd name="T96" fmla="*/ 0 w 26"/>
                  <a:gd name="T97" fmla="*/ 8 h 42"/>
                  <a:gd name="T98" fmla="*/ 2 w 26"/>
                  <a:gd name="T99" fmla="*/ 4 h 42"/>
                  <a:gd name="T100" fmla="*/ 6 w 26"/>
                  <a:gd name="T101" fmla="*/ 2 h 42"/>
                  <a:gd name="T102" fmla="*/ 12 w 26"/>
                  <a:gd name="T103" fmla="*/ 0 h 42"/>
                  <a:gd name="T104" fmla="*/ 14 w 26"/>
                  <a:gd name="T105" fmla="*/ 0 h 42"/>
                  <a:gd name="T106" fmla="*/ 16 w 26"/>
                  <a:gd name="T107" fmla="*/ 2 h 42"/>
                  <a:gd name="T108" fmla="*/ 18 w 26"/>
                  <a:gd name="T109" fmla="*/ 2 h 42"/>
                  <a:gd name="T110" fmla="*/ 20 w 26"/>
                  <a:gd name="T111" fmla="*/ 2 h 42"/>
                  <a:gd name="T112" fmla="*/ 20 w 26"/>
                  <a:gd name="T113" fmla="*/ 2 h 42"/>
                  <a:gd name="T114" fmla="*/ 22 w 26"/>
                  <a:gd name="T115" fmla="*/ 2 h 42"/>
                  <a:gd name="T116" fmla="*/ 22 w 26"/>
                  <a:gd name="T117" fmla="*/ 2 h 42"/>
                  <a:gd name="T118" fmla="*/ 22 w 26"/>
                  <a:gd name="T119" fmla="*/ 0 h 42"/>
                  <a:gd name="T120" fmla="*/ 22 w 26"/>
                  <a:gd name="T1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2">
                    <a:moveTo>
                      <a:pt x="22" y="0"/>
                    </a:moveTo>
                    <a:lnTo>
                      <a:pt x="22" y="14"/>
                    </a:lnTo>
                    <a:lnTo>
                      <a:pt x="20" y="8"/>
                    </a:lnTo>
                    <a:lnTo>
                      <a:pt x="18" y="6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6" y="12"/>
                    </a:lnTo>
                    <a:lnTo>
                      <a:pt x="8" y="14"/>
                    </a:lnTo>
                    <a:lnTo>
                      <a:pt x="10" y="16"/>
                    </a:lnTo>
                    <a:lnTo>
                      <a:pt x="18" y="18"/>
                    </a:lnTo>
                    <a:lnTo>
                      <a:pt x="22" y="22"/>
                    </a:lnTo>
                    <a:lnTo>
                      <a:pt x="24" y="26"/>
                    </a:lnTo>
                    <a:lnTo>
                      <a:pt x="26" y="30"/>
                    </a:lnTo>
                    <a:lnTo>
                      <a:pt x="24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2" y="42"/>
                    </a:lnTo>
                    <a:lnTo>
                      <a:pt x="8" y="42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2" y="32"/>
                    </a:lnTo>
                    <a:lnTo>
                      <a:pt x="4" y="36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18" y="30"/>
                    </a:lnTo>
                    <a:lnTo>
                      <a:pt x="18" y="28"/>
                    </a:lnTo>
                    <a:lnTo>
                      <a:pt x="14" y="26"/>
                    </a:lnTo>
                    <a:lnTo>
                      <a:pt x="10" y="24"/>
                    </a:lnTo>
                    <a:lnTo>
                      <a:pt x="4" y="20"/>
                    </a:lnTo>
                    <a:lnTo>
                      <a:pt x="2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5" name="Freeform 153"/>
              <p:cNvSpPr>
                <a:spLocks/>
              </p:cNvSpPr>
              <p:nvPr/>
            </p:nvSpPr>
            <p:spPr bwMode="auto">
              <a:xfrm>
                <a:off x="1792" y="2264"/>
                <a:ext cx="28" cy="42"/>
              </a:xfrm>
              <a:custGeom>
                <a:avLst/>
                <a:gdLst>
                  <a:gd name="T0" fmla="*/ 24 w 28"/>
                  <a:gd name="T1" fmla="*/ 0 h 42"/>
                  <a:gd name="T2" fmla="*/ 24 w 28"/>
                  <a:gd name="T3" fmla="*/ 14 h 42"/>
                  <a:gd name="T4" fmla="*/ 24 w 28"/>
                  <a:gd name="T5" fmla="*/ 14 h 42"/>
                  <a:gd name="T6" fmla="*/ 22 w 28"/>
                  <a:gd name="T7" fmla="*/ 8 h 42"/>
                  <a:gd name="T8" fmla="*/ 20 w 28"/>
                  <a:gd name="T9" fmla="*/ 6 h 42"/>
                  <a:gd name="T10" fmla="*/ 16 w 28"/>
                  <a:gd name="T11" fmla="*/ 4 h 42"/>
                  <a:gd name="T12" fmla="*/ 14 w 28"/>
                  <a:gd name="T13" fmla="*/ 4 h 42"/>
                  <a:gd name="T14" fmla="*/ 10 w 28"/>
                  <a:gd name="T15" fmla="*/ 4 h 42"/>
                  <a:gd name="T16" fmla="*/ 8 w 28"/>
                  <a:gd name="T17" fmla="*/ 4 h 42"/>
                  <a:gd name="T18" fmla="*/ 6 w 28"/>
                  <a:gd name="T19" fmla="*/ 6 h 42"/>
                  <a:gd name="T20" fmla="*/ 6 w 28"/>
                  <a:gd name="T21" fmla="*/ 8 h 42"/>
                  <a:gd name="T22" fmla="*/ 6 w 28"/>
                  <a:gd name="T23" fmla="*/ 10 h 42"/>
                  <a:gd name="T24" fmla="*/ 8 w 28"/>
                  <a:gd name="T25" fmla="*/ 12 h 42"/>
                  <a:gd name="T26" fmla="*/ 10 w 28"/>
                  <a:gd name="T27" fmla="*/ 14 h 42"/>
                  <a:gd name="T28" fmla="*/ 12 w 28"/>
                  <a:gd name="T29" fmla="*/ 16 h 42"/>
                  <a:gd name="T30" fmla="*/ 18 w 28"/>
                  <a:gd name="T31" fmla="*/ 18 h 42"/>
                  <a:gd name="T32" fmla="*/ 24 w 28"/>
                  <a:gd name="T33" fmla="*/ 22 h 42"/>
                  <a:gd name="T34" fmla="*/ 26 w 28"/>
                  <a:gd name="T35" fmla="*/ 26 h 42"/>
                  <a:gd name="T36" fmla="*/ 28 w 28"/>
                  <a:gd name="T37" fmla="*/ 30 h 42"/>
                  <a:gd name="T38" fmla="*/ 26 w 28"/>
                  <a:gd name="T39" fmla="*/ 34 h 42"/>
                  <a:gd name="T40" fmla="*/ 24 w 28"/>
                  <a:gd name="T41" fmla="*/ 38 h 42"/>
                  <a:gd name="T42" fmla="*/ 18 w 28"/>
                  <a:gd name="T43" fmla="*/ 40 h 42"/>
                  <a:gd name="T44" fmla="*/ 14 w 28"/>
                  <a:gd name="T45" fmla="*/ 42 h 42"/>
                  <a:gd name="T46" fmla="*/ 10 w 28"/>
                  <a:gd name="T47" fmla="*/ 42 h 42"/>
                  <a:gd name="T48" fmla="*/ 6 w 28"/>
                  <a:gd name="T49" fmla="*/ 40 h 42"/>
                  <a:gd name="T50" fmla="*/ 4 w 28"/>
                  <a:gd name="T51" fmla="*/ 40 h 42"/>
                  <a:gd name="T52" fmla="*/ 4 w 28"/>
                  <a:gd name="T53" fmla="*/ 40 h 42"/>
                  <a:gd name="T54" fmla="*/ 2 w 28"/>
                  <a:gd name="T55" fmla="*/ 40 h 42"/>
                  <a:gd name="T56" fmla="*/ 2 w 28"/>
                  <a:gd name="T57" fmla="*/ 42 h 42"/>
                  <a:gd name="T58" fmla="*/ 0 w 28"/>
                  <a:gd name="T59" fmla="*/ 42 h 42"/>
                  <a:gd name="T60" fmla="*/ 0 w 28"/>
                  <a:gd name="T61" fmla="*/ 28 h 42"/>
                  <a:gd name="T62" fmla="*/ 2 w 28"/>
                  <a:gd name="T63" fmla="*/ 28 h 42"/>
                  <a:gd name="T64" fmla="*/ 4 w 28"/>
                  <a:gd name="T65" fmla="*/ 32 h 42"/>
                  <a:gd name="T66" fmla="*/ 6 w 28"/>
                  <a:gd name="T67" fmla="*/ 36 h 42"/>
                  <a:gd name="T68" fmla="*/ 10 w 28"/>
                  <a:gd name="T69" fmla="*/ 38 h 42"/>
                  <a:gd name="T70" fmla="*/ 14 w 28"/>
                  <a:gd name="T71" fmla="*/ 38 h 42"/>
                  <a:gd name="T72" fmla="*/ 16 w 28"/>
                  <a:gd name="T73" fmla="*/ 38 h 42"/>
                  <a:gd name="T74" fmla="*/ 20 w 28"/>
                  <a:gd name="T75" fmla="*/ 38 h 42"/>
                  <a:gd name="T76" fmla="*/ 20 w 28"/>
                  <a:gd name="T77" fmla="*/ 36 h 42"/>
                  <a:gd name="T78" fmla="*/ 20 w 28"/>
                  <a:gd name="T79" fmla="*/ 34 h 42"/>
                  <a:gd name="T80" fmla="*/ 20 w 28"/>
                  <a:gd name="T81" fmla="*/ 30 h 42"/>
                  <a:gd name="T82" fmla="*/ 20 w 28"/>
                  <a:gd name="T83" fmla="*/ 28 h 42"/>
                  <a:gd name="T84" fmla="*/ 16 w 28"/>
                  <a:gd name="T85" fmla="*/ 26 h 42"/>
                  <a:gd name="T86" fmla="*/ 10 w 28"/>
                  <a:gd name="T87" fmla="*/ 24 h 42"/>
                  <a:gd name="T88" fmla="*/ 6 w 28"/>
                  <a:gd name="T89" fmla="*/ 20 h 42"/>
                  <a:gd name="T90" fmla="*/ 2 w 28"/>
                  <a:gd name="T91" fmla="*/ 18 h 42"/>
                  <a:gd name="T92" fmla="*/ 2 w 28"/>
                  <a:gd name="T93" fmla="*/ 16 h 42"/>
                  <a:gd name="T94" fmla="*/ 0 w 28"/>
                  <a:gd name="T95" fmla="*/ 12 h 42"/>
                  <a:gd name="T96" fmla="*/ 2 w 28"/>
                  <a:gd name="T97" fmla="*/ 8 h 42"/>
                  <a:gd name="T98" fmla="*/ 4 w 28"/>
                  <a:gd name="T99" fmla="*/ 4 h 42"/>
                  <a:gd name="T100" fmla="*/ 8 w 28"/>
                  <a:gd name="T101" fmla="*/ 2 h 42"/>
                  <a:gd name="T102" fmla="*/ 14 w 28"/>
                  <a:gd name="T103" fmla="*/ 0 h 42"/>
                  <a:gd name="T104" fmla="*/ 16 w 28"/>
                  <a:gd name="T105" fmla="*/ 0 h 42"/>
                  <a:gd name="T106" fmla="*/ 18 w 28"/>
                  <a:gd name="T107" fmla="*/ 2 h 42"/>
                  <a:gd name="T108" fmla="*/ 20 w 28"/>
                  <a:gd name="T109" fmla="*/ 2 h 42"/>
                  <a:gd name="T110" fmla="*/ 22 w 28"/>
                  <a:gd name="T111" fmla="*/ 2 h 42"/>
                  <a:gd name="T112" fmla="*/ 22 w 28"/>
                  <a:gd name="T113" fmla="*/ 2 h 42"/>
                  <a:gd name="T114" fmla="*/ 22 w 28"/>
                  <a:gd name="T115" fmla="*/ 2 h 42"/>
                  <a:gd name="T116" fmla="*/ 24 w 28"/>
                  <a:gd name="T117" fmla="*/ 2 h 42"/>
                  <a:gd name="T118" fmla="*/ 24 w 28"/>
                  <a:gd name="T119" fmla="*/ 0 h 42"/>
                  <a:gd name="T120" fmla="*/ 24 w 28"/>
                  <a:gd name="T1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8" h="42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2" y="16"/>
                    </a:lnTo>
                    <a:lnTo>
                      <a:pt x="18" y="18"/>
                    </a:lnTo>
                    <a:lnTo>
                      <a:pt x="24" y="22"/>
                    </a:lnTo>
                    <a:lnTo>
                      <a:pt x="26" y="26"/>
                    </a:lnTo>
                    <a:lnTo>
                      <a:pt x="28" y="30"/>
                    </a:lnTo>
                    <a:lnTo>
                      <a:pt x="26" y="34"/>
                    </a:lnTo>
                    <a:lnTo>
                      <a:pt x="24" y="38"/>
                    </a:lnTo>
                    <a:lnTo>
                      <a:pt x="18" y="40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6" y="40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0" y="30"/>
                    </a:lnTo>
                    <a:lnTo>
                      <a:pt x="20" y="28"/>
                    </a:lnTo>
                    <a:lnTo>
                      <a:pt x="16" y="26"/>
                    </a:lnTo>
                    <a:lnTo>
                      <a:pt x="10" y="24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6" name="Rectangle 154"/>
              <p:cNvSpPr>
                <a:spLocks noChangeArrowheads="1"/>
              </p:cNvSpPr>
              <p:nvPr/>
            </p:nvSpPr>
            <p:spPr bwMode="auto">
              <a:xfrm>
                <a:off x="1848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7" name="Rectangle 155"/>
              <p:cNvSpPr>
                <a:spLocks noChangeArrowheads="1"/>
              </p:cNvSpPr>
              <p:nvPr/>
            </p:nvSpPr>
            <p:spPr bwMode="auto">
              <a:xfrm>
                <a:off x="1864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8" name="Freeform 156"/>
              <p:cNvSpPr>
                <a:spLocks/>
              </p:cNvSpPr>
              <p:nvPr/>
            </p:nvSpPr>
            <p:spPr bwMode="auto">
              <a:xfrm>
                <a:off x="1974" y="2246"/>
                <a:ext cx="24" cy="58"/>
              </a:xfrm>
              <a:custGeom>
                <a:avLst/>
                <a:gdLst>
                  <a:gd name="T0" fmla="*/ 0 w 24"/>
                  <a:gd name="T1" fmla="*/ 6 h 58"/>
                  <a:gd name="T2" fmla="*/ 14 w 24"/>
                  <a:gd name="T3" fmla="*/ 0 h 58"/>
                  <a:gd name="T4" fmla="*/ 16 w 24"/>
                  <a:gd name="T5" fmla="*/ 0 h 58"/>
                  <a:gd name="T6" fmla="*/ 16 w 24"/>
                  <a:gd name="T7" fmla="*/ 48 h 58"/>
                  <a:gd name="T8" fmla="*/ 16 w 24"/>
                  <a:gd name="T9" fmla="*/ 52 h 58"/>
                  <a:gd name="T10" fmla="*/ 16 w 24"/>
                  <a:gd name="T11" fmla="*/ 56 h 58"/>
                  <a:gd name="T12" fmla="*/ 16 w 24"/>
                  <a:gd name="T13" fmla="*/ 56 h 58"/>
                  <a:gd name="T14" fmla="*/ 18 w 24"/>
                  <a:gd name="T15" fmla="*/ 58 h 58"/>
                  <a:gd name="T16" fmla="*/ 20 w 24"/>
                  <a:gd name="T17" fmla="*/ 58 h 58"/>
                  <a:gd name="T18" fmla="*/ 24 w 24"/>
                  <a:gd name="T19" fmla="*/ 58 h 58"/>
                  <a:gd name="T20" fmla="*/ 24 w 24"/>
                  <a:gd name="T21" fmla="*/ 58 h 58"/>
                  <a:gd name="T22" fmla="*/ 2 w 24"/>
                  <a:gd name="T23" fmla="*/ 58 h 58"/>
                  <a:gd name="T24" fmla="*/ 2 w 24"/>
                  <a:gd name="T25" fmla="*/ 58 h 58"/>
                  <a:gd name="T26" fmla="*/ 4 w 24"/>
                  <a:gd name="T27" fmla="*/ 58 h 58"/>
                  <a:gd name="T28" fmla="*/ 6 w 24"/>
                  <a:gd name="T29" fmla="*/ 58 h 58"/>
                  <a:gd name="T30" fmla="*/ 8 w 24"/>
                  <a:gd name="T31" fmla="*/ 56 h 58"/>
                  <a:gd name="T32" fmla="*/ 8 w 24"/>
                  <a:gd name="T33" fmla="*/ 56 h 58"/>
                  <a:gd name="T34" fmla="*/ 8 w 24"/>
                  <a:gd name="T35" fmla="*/ 54 h 58"/>
                  <a:gd name="T36" fmla="*/ 8 w 24"/>
                  <a:gd name="T37" fmla="*/ 48 h 58"/>
                  <a:gd name="T38" fmla="*/ 8 w 24"/>
                  <a:gd name="T39" fmla="*/ 16 h 58"/>
                  <a:gd name="T40" fmla="*/ 8 w 24"/>
                  <a:gd name="T41" fmla="*/ 10 h 58"/>
                  <a:gd name="T42" fmla="*/ 8 w 24"/>
                  <a:gd name="T43" fmla="*/ 8 h 58"/>
                  <a:gd name="T44" fmla="*/ 8 w 24"/>
                  <a:gd name="T45" fmla="*/ 6 h 58"/>
                  <a:gd name="T46" fmla="*/ 6 w 24"/>
                  <a:gd name="T47" fmla="*/ 6 h 58"/>
                  <a:gd name="T48" fmla="*/ 6 w 24"/>
                  <a:gd name="T49" fmla="*/ 6 h 58"/>
                  <a:gd name="T50" fmla="*/ 6 w 24"/>
                  <a:gd name="T51" fmla="*/ 6 h 58"/>
                  <a:gd name="T52" fmla="*/ 4 w 24"/>
                  <a:gd name="T53" fmla="*/ 6 h 58"/>
                  <a:gd name="T54" fmla="*/ 0 w 24"/>
                  <a:gd name="T55" fmla="*/ 6 h 58"/>
                  <a:gd name="T56" fmla="*/ 0 w 24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69" name="Freeform 157"/>
              <p:cNvSpPr>
                <a:spLocks/>
              </p:cNvSpPr>
              <p:nvPr/>
            </p:nvSpPr>
            <p:spPr bwMode="auto">
              <a:xfrm>
                <a:off x="2012" y="2246"/>
                <a:ext cx="32" cy="60"/>
              </a:xfrm>
              <a:custGeom>
                <a:avLst/>
                <a:gdLst>
                  <a:gd name="T0" fmla="*/ 4 w 32"/>
                  <a:gd name="T1" fmla="*/ 6 h 60"/>
                  <a:gd name="T2" fmla="*/ 12 w 32"/>
                  <a:gd name="T3" fmla="*/ 0 h 60"/>
                  <a:gd name="T4" fmla="*/ 22 w 32"/>
                  <a:gd name="T5" fmla="*/ 0 h 60"/>
                  <a:gd name="T6" fmla="*/ 30 w 32"/>
                  <a:gd name="T7" fmla="*/ 8 h 60"/>
                  <a:gd name="T8" fmla="*/ 28 w 32"/>
                  <a:gd name="T9" fmla="*/ 16 h 60"/>
                  <a:gd name="T10" fmla="*/ 22 w 32"/>
                  <a:gd name="T11" fmla="*/ 24 h 60"/>
                  <a:gd name="T12" fmla="*/ 30 w 32"/>
                  <a:gd name="T13" fmla="*/ 30 h 60"/>
                  <a:gd name="T14" fmla="*/ 32 w 32"/>
                  <a:gd name="T15" fmla="*/ 40 h 60"/>
                  <a:gd name="T16" fmla="*/ 28 w 32"/>
                  <a:gd name="T17" fmla="*/ 52 h 60"/>
                  <a:gd name="T18" fmla="*/ 16 w 32"/>
                  <a:gd name="T19" fmla="*/ 58 h 60"/>
                  <a:gd name="T20" fmla="*/ 4 w 32"/>
                  <a:gd name="T21" fmla="*/ 60 h 60"/>
                  <a:gd name="T22" fmla="*/ 0 w 32"/>
                  <a:gd name="T23" fmla="*/ 56 h 60"/>
                  <a:gd name="T24" fmla="*/ 0 w 32"/>
                  <a:gd name="T25" fmla="*/ 54 h 60"/>
                  <a:gd name="T26" fmla="*/ 2 w 32"/>
                  <a:gd name="T27" fmla="*/ 52 h 60"/>
                  <a:gd name="T28" fmla="*/ 4 w 32"/>
                  <a:gd name="T29" fmla="*/ 52 h 60"/>
                  <a:gd name="T30" fmla="*/ 6 w 32"/>
                  <a:gd name="T31" fmla="*/ 54 h 60"/>
                  <a:gd name="T32" fmla="*/ 10 w 32"/>
                  <a:gd name="T33" fmla="*/ 56 h 60"/>
                  <a:gd name="T34" fmla="*/ 14 w 32"/>
                  <a:gd name="T35" fmla="*/ 56 h 60"/>
                  <a:gd name="T36" fmla="*/ 20 w 32"/>
                  <a:gd name="T37" fmla="*/ 56 h 60"/>
                  <a:gd name="T38" fmla="*/ 26 w 32"/>
                  <a:gd name="T39" fmla="*/ 48 h 60"/>
                  <a:gd name="T40" fmla="*/ 26 w 32"/>
                  <a:gd name="T41" fmla="*/ 42 h 60"/>
                  <a:gd name="T42" fmla="*/ 24 w 32"/>
                  <a:gd name="T43" fmla="*/ 36 h 60"/>
                  <a:gd name="T44" fmla="*/ 20 w 32"/>
                  <a:gd name="T45" fmla="*/ 32 h 60"/>
                  <a:gd name="T46" fmla="*/ 14 w 32"/>
                  <a:gd name="T47" fmla="*/ 30 h 60"/>
                  <a:gd name="T48" fmla="*/ 10 w 32"/>
                  <a:gd name="T49" fmla="*/ 30 h 60"/>
                  <a:gd name="T50" fmla="*/ 14 w 32"/>
                  <a:gd name="T51" fmla="*/ 28 h 60"/>
                  <a:gd name="T52" fmla="*/ 20 w 32"/>
                  <a:gd name="T53" fmla="*/ 24 h 60"/>
                  <a:gd name="T54" fmla="*/ 22 w 32"/>
                  <a:gd name="T55" fmla="*/ 18 h 60"/>
                  <a:gd name="T56" fmla="*/ 22 w 32"/>
                  <a:gd name="T57" fmla="*/ 10 h 60"/>
                  <a:gd name="T58" fmla="*/ 18 w 32"/>
                  <a:gd name="T59" fmla="*/ 6 h 60"/>
                  <a:gd name="T60" fmla="*/ 10 w 32"/>
                  <a:gd name="T61" fmla="*/ 6 h 60"/>
                  <a:gd name="T62" fmla="*/ 2 w 32"/>
                  <a:gd name="T6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" h="60">
                    <a:moveTo>
                      <a:pt x="0" y="12"/>
                    </a:moveTo>
                    <a:lnTo>
                      <a:pt x="4" y="6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0" y="12"/>
                    </a:lnTo>
                    <a:lnTo>
                      <a:pt x="28" y="16"/>
                    </a:lnTo>
                    <a:lnTo>
                      <a:pt x="26" y="20"/>
                    </a:lnTo>
                    <a:lnTo>
                      <a:pt x="22" y="24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2" y="46"/>
                    </a:lnTo>
                    <a:lnTo>
                      <a:pt x="28" y="52"/>
                    </a:lnTo>
                    <a:lnTo>
                      <a:pt x="22" y="56"/>
                    </a:lnTo>
                    <a:lnTo>
                      <a:pt x="16" y="58"/>
                    </a:lnTo>
                    <a:lnTo>
                      <a:pt x="10" y="60"/>
                    </a:lnTo>
                    <a:lnTo>
                      <a:pt x="4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4" y="56"/>
                    </a:lnTo>
                    <a:lnTo>
                      <a:pt x="16" y="56"/>
                    </a:lnTo>
                    <a:lnTo>
                      <a:pt x="20" y="56"/>
                    </a:lnTo>
                    <a:lnTo>
                      <a:pt x="22" y="52"/>
                    </a:lnTo>
                    <a:lnTo>
                      <a:pt x="26" y="48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2" y="34"/>
                    </a:lnTo>
                    <a:lnTo>
                      <a:pt x="20" y="32"/>
                    </a:lnTo>
                    <a:lnTo>
                      <a:pt x="18" y="32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4" y="28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2" y="18"/>
                    </a:lnTo>
                    <a:lnTo>
                      <a:pt x="24" y="14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8" y="6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2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0" name="Freeform 158"/>
              <p:cNvSpPr>
                <a:spLocks noEditPoints="1"/>
              </p:cNvSpPr>
              <p:nvPr/>
            </p:nvSpPr>
            <p:spPr bwMode="auto">
              <a:xfrm>
                <a:off x="2054" y="2246"/>
                <a:ext cx="38" cy="58"/>
              </a:xfrm>
              <a:custGeom>
                <a:avLst/>
                <a:gdLst>
                  <a:gd name="T0" fmla="*/ 38 w 38"/>
                  <a:gd name="T1" fmla="*/ 38 h 58"/>
                  <a:gd name="T2" fmla="*/ 38 w 38"/>
                  <a:gd name="T3" fmla="*/ 44 h 58"/>
                  <a:gd name="T4" fmla="*/ 30 w 38"/>
                  <a:gd name="T5" fmla="*/ 44 h 58"/>
                  <a:gd name="T6" fmla="*/ 30 w 38"/>
                  <a:gd name="T7" fmla="*/ 58 h 58"/>
                  <a:gd name="T8" fmla="*/ 22 w 38"/>
                  <a:gd name="T9" fmla="*/ 58 h 58"/>
                  <a:gd name="T10" fmla="*/ 22 w 38"/>
                  <a:gd name="T11" fmla="*/ 44 h 58"/>
                  <a:gd name="T12" fmla="*/ 0 w 38"/>
                  <a:gd name="T13" fmla="*/ 44 h 58"/>
                  <a:gd name="T14" fmla="*/ 0 w 38"/>
                  <a:gd name="T15" fmla="*/ 38 h 58"/>
                  <a:gd name="T16" fmla="*/ 24 w 38"/>
                  <a:gd name="T17" fmla="*/ 0 h 58"/>
                  <a:gd name="T18" fmla="*/ 30 w 38"/>
                  <a:gd name="T19" fmla="*/ 0 h 58"/>
                  <a:gd name="T20" fmla="*/ 30 w 38"/>
                  <a:gd name="T21" fmla="*/ 38 h 58"/>
                  <a:gd name="T22" fmla="*/ 38 w 38"/>
                  <a:gd name="T23" fmla="*/ 38 h 58"/>
                  <a:gd name="T24" fmla="*/ 22 w 38"/>
                  <a:gd name="T25" fmla="*/ 38 h 58"/>
                  <a:gd name="T26" fmla="*/ 22 w 38"/>
                  <a:gd name="T27" fmla="*/ 8 h 58"/>
                  <a:gd name="T28" fmla="*/ 4 w 38"/>
                  <a:gd name="T29" fmla="*/ 38 h 58"/>
                  <a:gd name="T30" fmla="*/ 22 w 38"/>
                  <a:gd name="T31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58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58"/>
                    </a:lnTo>
                    <a:lnTo>
                      <a:pt x="22" y="58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1" name="Freeform 159"/>
              <p:cNvSpPr>
                <a:spLocks/>
              </p:cNvSpPr>
              <p:nvPr/>
            </p:nvSpPr>
            <p:spPr bwMode="auto">
              <a:xfrm>
                <a:off x="2100" y="2246"/>
                <a:ext cx="32" cy="60"/>
              </a:xfrm>
              <a:custGeom>
                <a:avLst/>
                <a:gdLst>
                  <a:gd name="T0" fmla="*/ 2 w 32"/>
                  <a:gd name="T1" fmla="*/ 6 h 60"/>
                  <a:gd name="T2" fmla="*/ 10 w 32"/>
                  <a:gd name="T3" fmla="*/ 0 h 60"/>
                  <a:gd name="T4" fmla="*/ 22 w 32"/>
                  <a:gd name="T5" fmla="*/ 0 h 60"/>
                  <a:gd name="T6" fmla="*/ 28 w 32"/>
                  <a:gd name="T7" fmla="*/ 8 h 60"/>
                  <a:gd name="T8" fmla="*/ 28 w 32"/>
                  <a:gd name="T9" fmla="*/ 16 h 60"/>
                  <a:gd name="T10" fmla="*/ 22 w 32"/>
                  <a:gd name="T11" fmla="*/ 24 h 60"/>
                  <a:gd name="T12" fmla="*/ 30 w 32"/>
                  <a:gd name="T13" fmla="*/ 30 h 60"/>
                  <a:gd name="T14" fmla="*/ 32 w 32"/>
                  <a:gd name="T15" fmla="*/ 40 h 60"/>
                  <a:gd name="T16" fmla="*/ 28 w 32"/>
                  <a:gd name="T17" fmla="*/ 52 h 60"/>
                  <a:gd name="T18" fmla="*/ 16 w 32"/>
                  <a:gd name="T19" fmla="*/ 58 h 60"/>
                  <a:gd name="T20" fmla="*/ 4 w 32"/>
                  <a:gd name="T21" fmla="*/ 60 h 60"/>
                  <a:gd name="T22" fmla="*/ 0 w 32"/>
                  <a:gd name="T23" fmla="*/ 56 h 60"/>
                  <a:gd name="T24" fmla="*/ 0 w 32"/>
                  <a:gd name="T25" fmla="*/ 54 h 60"/>
                  <a:gd name="T26" fmla="*/ 2 w 32"/>
                  <a:gd name="T27" fmla="*/ 52 h 60"/>
                  <a:gd name="T28" fmla="*/ 4 w 32"/>
                  <a:gd name="T29" fmla="*/ 52 h 60"/>
                  <a:gd name="T30" fmla="*/ 6 w 32"/>
                  <a:gd name="T31" fmla="*/ 54 h 60"/>
                  <a:gd name="T32" fmla="*/ 10 w 32"/>
                  <a:gd name="T33" fmla="*/ 56 h 60"/>
                  <a:gd name="T34" fmla="*/ 14 w 32"/>
                  <a:gd name="T35" fmla="*/ 56 h 60"/>
                  <a:gd name="T36" fmla="*/ 20 w 32"/>
                  <a:gd name="T37" fmla="*/ 56 h 60"/>
                  <a:gd name="T38" fmla="*/ 24 w 32"/>
                  <a:gd name="T39" fmla="*/ 48 h 60"/>
                  <a:gd name="T40" fmla="*/ 26 w 32"/>
                  <a:gd name="T41" fmla="*/ 42 h 60"/>
                  <a:gd name="T42" fmla="*/ 24 w 32"/>
                  <a:gd name="T43" fmla="*/ 36 h 60"/>
                  <a:gd name="T44" fmla="*/ 20 w 32"/>
                  <a:gd name="T45" fmla="*/ 32 h 60"/>
                  <a:gd name="T46" fmla="*/ 14 w 32"/>
                  <a:gd name="T47" fmla="*/ 30 h 60"/>
                  <a:gd name="T48" fmla="*/ 10 w 32"/>
                  <a:gd name="T49" fmla="*/ 30 h 60"/>
                  <a:gd name="T50" fmla="*/ 12 w 32"/>
                  <a:gd name="T51" fmla="*/ 28 h 60"/>
                  <a:gd name="T52" fmla="*/ 20 w 32"/>
                  <a:gd name="T53" fmla="*/ 24 h 60"/>
                  <a:gd name="T54" fmla="*/ 22 w 32"/>
                  <a:gd name="T55" fmla="*/ 18 h 60"/>
                  <a:gd name="T56" fmla="*/ 22 w 32"/>
                  <a:gd name="T57" fmla="*/ 10 h 60"/>
                  <a:gd name="T58" fmla="*/ 16 w 32"/>
                  <a:gd name="T59" fmla="*/ 6 h 60"/>
                  <a:gd name="T60" fmla="*/ 8 w 32"/>
                  <a:gd name="T61" fmla="*/ 6 h 60"/>
                  <a:gd name="T62" fmla="*/ 2 w 32"/>
                  <a:gd name="T6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" h="60">
                    <a:moveTo>
                      <a:pt x="0" y="12"/>
                    </a:moveTo>
                    <a:lnTo>
                      <a:pt x="2" y="6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2"/>
                    </a:lnTo>
                    <a:lnTo>
                      <a:pt x="28" y="16"/>
                    </a:lnTo>
                    <a:lnTo>
                      <a:pt x="26" y="20"/>
                    </a:lnTo>
                    <a:lnTo>
                      <a:pt x="22" y="24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0" y="46"/>
                    </a:lnTo>
                    <a:lnTo>
                      <a:pt x="28" y="52"/>
                    </a:lnTo>
                    <a:lnTo>
                      <a:pt x="22" y="56"/>
                    </a:lnTo>
                    <a:lnTo>
                      <a:pt x="16" y="58"/>
                    </a:lnTo>
                    <a:lnTo>
                      <a:pt x="10" y="60"/>
                    </a:lnTo>
                    <a:lnTo>
                      <a:pt x="4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4" y="56"/>
                    </a:lnTo>
                    <a:lnTo>
                      <a:pt x="20" y="56"/>
                    </a:lnTo>
                    <a:lnTo>
                      <a:pt x="22" y="52"/>
                    </a:lnTo>
                    <a:lnTo>
                      <a:pt x="24" y="48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2" y="34"/>
                    </a:lnTo>
                    <a:lnTo>
                      <a:pt x="20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2" y="18"/>
                    </a:lnTo>
                    <a:lnTo>
                      <a:pt x="22" y="14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4"/>
                    </a:lnTo>
                    <a:lnTo>
                      <a:pt x="8" y="6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2" name="Rectangle 160"/>
              <p:cNvSpPr>
                <a:spLocks noChangeArrowheads="1"/>
              </p:cNvSpPr>
              <p:nvPr/>
            </p:nvSpPr>
            <p:spPr bwMode="auto">
              <a:xfrm>
                <a:off x="2232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3" name="Freeform 161"/>
              <p:cNvSpPr>
                <a:spLocks/>
              </p:cNvSpPr>
              <p:nvPr/>
            </p:nvSpPr>
            <p:spPr bwMode="auto">
              <a:xfrm>
                <a:off x="2348" y="2296"/>
                <a:ext cx="10" cy="10"/>
              </a:xfrm>
              <a:custGeom>
                <a:avLst/>
                <a:gdLst>
                  <a:gd name="T0" fmla="*/ 4 w 10"/>
                  <a:gd name="T1" fmla="*/ 0 h 10"/>
                  <a:gd name="T2" fmla="*/ 6 w 10"/>
                  <a:gd name="T3" fmla="*/ 0 h 10"/>
                  <a:gd name="T4" fmla="*/ 8 w 10"/>
                  <a:gd name="T5" fmla="*/ 2 h 10"/>
                  <a:gd name="T6" fmla="*/ 10 w 10"/>
                  <a:gd name="T7" fmla="*/ 2 h 10"/>
                  <a:gd name="T8" fmla="*/ 10 w 10"/>
                  <a:gd name="T9" fmla="*/ 4 h 10"/>
                  <a:gd name="T10" fmla="*/ 10 w 10"/>
                  <a:gd name="T11" fmla="*/ 6 h 10"/>
                  <a:gd name="T12" fmla="*/ 8 w 10"/>
                  <a:gd name="T13" fmla="*/ 8 h 10"/>
                  <a:gd name="T14" fmla="*/ 6 w 10"/>
                  <a:gd name="T15" fmla="*/ 10 h 10"/>
                  <a:gd name="T16" fmla="*/ 4 w 10"/>
                  <a:gd name="T17" fmla="*/ 10 h 10"/>
                  <a:gd name="T18" fmla="*/ 2 w 10"/>
                  <a:gd name="T19" fmla="*/ 10 h 10"/>
                  <a:gd name="T20" fmla="*/ 0 w 10"/>
                  <a:gd name="T21" fmla="*/ 8 h 10"/>
                  <a:gd name="T22" fmla="*/ 0 w 10"/>
                  <a:gd name="T23" fmla="*/ 6 h 10"/>
                  <a:gd name="T24" fmla="*/ 0 w 10"/>
                  <a:gd name="T25" fmla="*/ 4 h 10"/>
                  <a:gd name="T26" fmla="*/ 0 w 10"/>
                  <a:gd name="T27" fmla="*/ 2 h 10"/>
                  <a:gd name="T28" fmla="*/ 0 w 10"/>
                  <a:gd name="T29" fmla="*/ 2 h 10"/>
                  <a:gd name="T30" fmla="*/ 2 w 10"/>
                  <a:gd name="T31" fmla="*/ 0 h 10"/>
                  <a:gd name="T32" fmla="*/ 4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6" y="0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4" name="Freeform 162"/>
              <p:cNvSpPr>
                <a:spLocks noEditPoints="1"/>
              </p:cNvSpPr>
              <p:nvPr/>
            </p:nvSpPr>
            <p:spPr bwMode="auto">
              <a:xfrm>
                <a:off x="2366" y="2246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0 h 60"/>
                  <a:gd name="T4" fmla="*/ 4 w 38"/>
                  <a:gd name="T5" fmla="*/ 12 h 60"/>
                  <a:gd name="T6" fmla="*/ 6 w 38"/>
                  <a:gd name="T7" fmla="*/ 6 h 60"/>
                  <a:gd name="T8" fmla="*/ 12 w 38"/>
                  <a:gd name="T9" fmla="*/ 2 h 60"/>
                  <a:gd name="T10" fmla="*/ 16 w 38"/>
                  <a:gd name="T11" fmla="*/ 0 h 60"/>
                  <a:gd name="T12" fmla="*/ 18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2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0 w 38"/>
                  <a:gd name="T31" fmla="*/ 52 h 60"/>
                  <a:gd name="T32" fmla="*/ 26 w 38"/>
                  <a:gd name="T33" fmla="*/ 56 h 60"/>
                  <a:gd name="T34" fmla="*/ 22 w 38"/>
                  <a:gd name="T35" fmla="*/ 58 h 60"/>
                  <a:gd name="T36" fmla="*/ 18 w 38"/>
                  <a:gd name="T37" fmla="*/ 60 h 60"/>
                  <a:gd name="T38" fmla="*/ 14 w 38"/>
                  <a:gd name="T39" fmla="*/ 58 h 60"/>
                  <a:gd name="T40" fmla="*/ 8 w 38"/>
                  <a:gd name="T41" fmla="*/ 56 h 60"/>
                  <a:gd name="T42" fmla="*/ 6 w 38"/>
                  <a:gd name="T43" fmla="*/ 50 h 60"/>
                  <a:gd name="T44" fmla="*/ 2 w 38"/>
                  <a:gd name="T45" fmla="*/ 40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0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6 h 60"/>
                  <a:gd name="T60" fmla="*/ 20 w 38"/>
                  <a:gd name="T61" fmla="*/ 56 h 60"/>
                  <a:gd name="T62" fmla="*/ 24 w 38"/>
                  <a:gd name="T63" fmla="*/ 54 h 60"/>
                  <a:gd name="T64" fmla="*/ 26 w 38"/>
                  <a:gd name="T65" fmla="*/ 52 h 60"/>
                  <a:gd name="T66" fmla="*/ 26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18 h 60"/>
                  <a:gd name="T74" fmla="*/ 26 w 38"/>
                  <a:gd name="T75" fmla="*/ 10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2 h 60"/>
                  <a:gd name="T82" fmla="*/ 18 w 38"/>
                  <a:gd name="T83" fmla="*/ 2 h 60"/>
                  <a:gd name="T84" fmla="*/ 16 w 38"/>
                  <a:gd name="T85" fmla="*/ 2 h 60"/>
                  <a:gd name="T86" fmla="*/ 14 w 38"/>
                  <a:gd name="T87" fmla="*/ 4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0"/>
                    </a:lnTo>
                    <a:lnTo>
                      <a:pt x="4" y="12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8" y="56"/>
                    </a:lnTo>
                    <a:lnTo>
                      <a:pt x="6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4" y="54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5" name="Freeform 163"/>
              <p:cNvSpPr>
                <a:spLocks noEditPoints="1"/>
              </p:cNvSpPr>
              <p:nvPr/>
            </p:nvSpPr>
            <p:spPr bwMode="auto">
              <a:xfrm>
                <a:off x="2410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0 h 60"/>
                  <a:gd name="T4" fmla="*/ 4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2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4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0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4 w 36"/>
                  <a:gd name="T63" fmla="*/ 54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6 w 36"/>
                  <a:gd name="T85" fmla="*/ 2 h 60"/>
                  <a:gd name="T86" fmla="*/ 14 w 36"/>
                  <a:gd name="T87" fmla="*/ 4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0"/>
                    </a:lnTo>
                    <a:lnTo>
                      <a:pt x="4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4" y="54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6" name="Freeform 164"/>
              <p:cNvSpPr>
                <a:spLocks noEditPoints="1"/>
              </p:cNvSpPr>
              <p:nvPr/>
            </p:nvSpPr>
            <p:spPr bwMode="auto">
              <a:xfrm>
                <a:off x="2454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0 h 60"/>
                  <a:gd name="T4" fmla="*/ 4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2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4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0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2 w 36"/>
                  <a:gd name="T63" fmla="*/ 54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6 w 36"/>
                  <a:gd name="T85" fmla="*/ 2 h 60"/>
                  <a:gd name="T86" fmla="*/ 14 w 36"/>
                  <a:gd name="T87" fmla="*/ 4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0"/>
                    </a:lnTo>
                    <a:lnTo>
                      <a:pt x="4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7" name="Freeform 165"/>
              <p:cNvSpPr>
                <a:spLocks noEditPoints="1"/>
              </p:cNvSpPr>
              <p:nvPr/>
            </p:nvSpPr>
            <p:spPr bwMode="auto">
              <a:xfrm>
                <a:off x="2498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0 h 60"/>
                  <a:gd name="T4" fmla="*/ 2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2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2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2 w 36"/>
                  <a:gd name="T53" fmla="*/ 50 h 60"/>
                  <a:gd name="T54" fmla="*/ 12 w 36"/>
                  <a:gd name="T55" fmla="*/ 54 h 60"/>
                  <a:gd name="T56" fmla="*/ 16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2 w 36"/>
                  <a:gd name="T63" fmla="*/ 54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6 w 36"/>
                  <a:gd name="T85" fmla="*/ 2 h 60"/>
                  <a:gd name="T86" fmla="*/ 14 w 36"/>
                  <a:gd name="T87" fmla="*/ 4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2" y="50"/>
                    </a:lnTo>
                    <a:lnTo>
                      <a:pt x="12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8" name="Freeform 166"/>
              <p:cNvSpPr>
                <a:spLocks/>
              </p:cNvSpPr>
              <p:nvPr/>
            </p:nvSpPr>
            <p:spPr bwMode="auto">
              <a:xfrm>
                <a:off x="2542" y="2246"/>
                <a:ext cx="32" cy="60"/>
              </a:xfrm>
              <a:custGeom>
                <a:avLst/>
                <a:gdLst>
                  <a:gd name="T0" fmla="*/ 4 w 32"/>
                  <a:gd name="T1" fmla="*/ 6 h 60"/>
                  <a:gd name="T2" fmla="*/ 12 w 32"/>
                  <a:gd name="T3" fmla="*/ 0 h 60"/>
                  <a:gd name="T4" fmla="*/ 22 w 32"/>
                  <a:gd name="T5" fmla="*/ 0 h 60"/>
                  <a:gd name="T6" fmla="*/ 30 w 32"/>
                  <a:gd name="T7" fmla="*/ 8 h 60"/>
                  <a:gd name="T8" fmla="*/ 28 w 32"/>
                  <a:gd name="T9" fmla="*/ 16 h 60"/>
                  <a:gd name="T10" fmla="*/ 22 w 32"/>
                  <a:gd name="T11" fmla="*/ 24 h 60"/>
                  <a:gd name="T12" fmla="*/ 30 w 32"/>
                  <a:gd name="T13" fmla="*/ 30 h 60"/>
                  <a:gd name="T14" fmla="*/ 32 w 32"/>
                  <a:gd name="T15" fmla="*/ 40 h 60"/>
                  <a:gd name="T16" fmla="*/ 28 w 32"/>
                  <a:gd name="T17" fmla="*/ 52 h 60"/>
                  <a:gd name="T18" fmla="*/ 18 w 32"/>
                  <a:gd name="T19" fmla="*/ 58 h 60"/>
                  <a:gd name="T20" fmla="*/ 4 w 32"/>
                  <a:gd name="T21" fmla="*/ 60 h 60"/>
                  <a:gd name="T22" fmla="*/ 0 w 32"/>
                  <a:gd name="T23" fmla="*/ 56 h 60"/>
                  <a:gd name="T24" fmla="*/ 0 w 32"/>
                  <a:gd name="T25" fmla="*/ 54 h 60"/>
                  <a:gd name="T26" fmla="*/ 2 w 32"/>
                  <a:gd name="T27" fmla="*/ 52 h 60"/>
                  <a:gd name="T28" fmla="*/ 4 w 32"/>
                  <a:gd name="T29" fmla="*/ 52 h 60"/>
                  <a:gd name="T30" fmla="*/ 6 w 32"/>
                  <a:gd name="T31" fmla="*/ 54 h 60"/>
                  <a:gd name="T32" fmla="*/ 10 w 32"/>
                  <a:gd name="T33" fmla="*/ 56 h 60"/>
                  <a:gd name="T34" fmla="*/ 14 w 32"/>
                  <a:gd name="T35" fmla="*/ 56 h 60"/>
                  <a:gd name="T36" fmla="*/ 20 w 32"/>
                  <a:gd name="T37" fmla="*/ 56 h 60"/>
                  <a:gd name="T38" fmla="*/ 26 w 32"/>
                  <a:gd name="T39" fmla="*/ 48 h 60"/>
                  <a:gd name="T40" fmla="*/ 26 w 32"/>
                  <a:gd name="T41" fmla="*/ 42 h 60"/>
                  <a:gd name="T42" fmla="*/ 24 w 32"/>
                  <a:gd name="T43" fmla="*/ 36 h 60"/>
                  <a:gd name="T44" fmla="*/ 20 w 32"/>
                  <a:gd name="T45" fmla="*/ 32 h 60"/>
                  <a:gd name="T46" fmla="*/ 14 w 32"/>
                  <a:gd name="T47" fmla="*/ 30 h 60"/>
                  <a:gd name="T48" fmla="*/ 10 w 32"/>
                  <a:gd name="T49" fmla="*/ 30 h 60"/>
                  <a:gd name="T50" fmla="*/ 14 w 32"/>
                  <a:gd name="T51" fmla="*/ 28 h 60"/>
                  <a:gd name="T52" fmla="*/ 20 w 32"/>
                  <a:gd name="T53" fmla="*/ 24 h 60"/>
                  <a:gd name="T54" fmla="*/ 24 w 32"/>
                  <a:gd name="T55" fmla="*/ 18 h 60"/>
                  <a:gd name="T56" fmla="*/ 22 w 32"/>
                  <a:gd name="T57" fmla="*/ 10 h 60"/>
                  <a:gd name="T58" fmla="*/ 18 w 32"/>
                  <a:gd name="T59" fmla="*/ 6 h 60"/>
                  <a:gd name="T60" fmla="*/ 10 w 32"/>
                  <a:gd name="T61" fmla="*/ 6 h 60"/>
                  <a:gd name="T62" fmla="*/ 2 w 32"/>
                  <a:gd name="T6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" h="60">
                    <a:moveTo>
                      <a:pt x="0" y="12"/>
                    </a:moveTo>
                    <a:lnTo>
                      <a:pt x="4" y="6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4"/>
                    </a:lnTo>
                    <a:lnTo>
                      <a:pt x="30" y="8"/>
                    </a:lnTo>
                    <a:lnTo>
                      <a:pt x="30" y="12"/>
                    </a:lnTo>
                    <a:lnTo>
                      <a:pt x="28" y="16"/>
                    </a:lnTo>
                    <a:lnTo>
                      <a:pt x="26" y="20"/>
                    </a:lnTo>
                    <a:lnTo>
                      <a:pt x="22" y="24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2" y="46"/>
                    </a:lnTo>
                    <a:lnTo>
                      <a:pt x="28" y="52"/>
                    </a:lnTo>
                    <a:lnTo>
                      <a:pt x="24" y="56"/>
                    </a:lnTo>
                    <a:lnTo>
                      <a:pt x="18" y="58"/>
                    </a:lnTo>
                    <a:lnTo>
                      <a:pt x="10" y="60"/>
                    </a:lnTo>
                    <a:lnTo>
                      <a:pt x="4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4" y="56"/>
                    </a:lnTo>
                    <a:lnTo>
                      <a:pt x="16" y="56"/>
                    </a:lnTo>
                    <a:lnTo>
                      <a:pt x="20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2" y="34"/>
                    </a:lnTo>
                    <a:lnTo>
                      <a:pt x="20" y="32"/>
                    </a:lnTo>
                    <a:lnTo>
                      <a:pt x="18" y="32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4" y="28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4" y="18"/>
                    </a:lnTo>
                    <a:lnTo>
                      <a:pt x="24" y="14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8" y="6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2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79" name="Freeform 167"/>
              <p:cNvSpPr>
                <a:spLocks/>
              </p:cNvSpPr>
              <p:nvPr/>
            </p:nvSpPr>
            <p:spPr bwMode="auto">
              <a:xfrm>
                <a:off x="2592" y="2246"/>
                <a:ext cx="22" cy="58"/>
              </a:xfrm>
              <a:custGeom>
                <a:avLst/>
                <a:gdLst>
                  <a:gd name="T0" fmla="*/ 0 w 22"/>
                  <a:gd name="T1" fmla="*/ 6 h 58"/>
                  <a:gd name="T2" fmla="*/ 14 w 22"/>
                  <a:gd name="T3" fmla="*/ 0 h 58"/>
                  <a:gd name="T4" fmla="*/ 16 w 22"/>
                  <a:gd name="T5" fmla="*/ 0 h 58"/>
                  <a:gd name="T6" fmla="*/ 16 w 22"/>
                  <a:gd name="T7" fmla="*/ 48 h 58"/>
                  <a:gd name="T8" fmla="*/ 16 w 22"/>
                  <a:gd name="T9" fmla="*/ 52 h 58"/>
                  <a:gd name="T10" fmla="*/ 16 w 22"/>
                  <a:gd name="T11" fmla="*/ 56 h 58"/>
                  <a:gd name="T12" fmla="*/ 16 w 22"/>
                  <a:gd name="T13" fmla="*/ 56 h 58"/>
                  <a:gd name="T14" fmla="*/ 18 w 22"/>
                  <a:gd name="T15" fmla="*/ 58 h 58"/>
                  <a:gd name="T16" fmla="*/ 20 w 22"/>
                  <a:gd name="T17" fmla="*/ 58 h 58"/>
                  <a:gd name="T18" fmla="*/ 22 w 22"/>
                  <a:gd name="T19" fmla="*/ 58 h 58"/>
                  <a:gd name="T20" fmla="*/ 22 w 22"/>
                  <a:gd name="T21" fmla="*/ 58 h 58"/>
                  <a:gd name="T22" fmla="*/ 0 w 22"/>
                  <a:gd name="T23" fmla="*/ 58 h 58"/>
                  <a:gd name="T24" fmla="*/ 0 w 22"/>
                  <a:gd name="T25" fmla="*/ 58 h 58"/>
                  <a:gd name="T26" fmla="*/ 4 w 22"/>
                  <a:gd name="T27" fmla="*/ 58 h 58"/>
                  <a:gd name="T28" fmla="*/ 6 w 22"/>
                  <a:gd name="T29" fmla="*/ 58 h 58"/>
                  <a:gd name="T30" fmla="*/ 8 w 22"/>
                  <a:gd name="T31" fmla="*/ 56 h 58"/>
                  <a:gd name="T32" fmla="*/ 8 w 22"/>
                  <a:gd name="T33" fmla="*/ 56 h 58"/>
                  <a:gd name="T34" fmla="*/ 8 w 22"/>
                  <a:gd name="T35" fmla="*/ 54 h 58"/>
                  <a:gd name="T36" fmla="*/ 8 w 22"/>
                  <a:gd name="T37" fmla="*/ 48 h 58"/>
                  <a:gd name="T38" fmla="*/ 8 w 22"/>
                  <a:gd name="T39" fmla="*/ 16 h 58"/>
                  <a:gd name="T40" fmla="*/ 8 w 22"/>
                  <a:gd name="T41" fmla="*/ 10 h 58"/>
                  <a:gd name="T42" fmla="*/ 8 w 22"/>
                  <a:gd name="T43" fmla="*/ 8 h 58"/>
                  <a:gd name="T44" fmla="*/ 8 w 22"/>
                  <a:gd name="T45" fmla="*/ 6 h 58"/>
                  <a:gd name="T46" fmla="*/ 6 w 22"/>
                  <a:gd name="T47" fmla="*/ 6 h 58"/>
                  <a:gd name="T48" fmla="*/ 6 w 22"/>
                  <a:gd name="T49" fmla="*/ 6 h 58"/>
                  <a:gd name="T50" fmla="*/ 4 w 22"/>
                  <a:gd name="T51" fmla="*/ 6 h 58"/>
                  <a:gd name="T52" fmla="*/ 2 w 22"/>
                  <a:gd name="T53" fmla="*/ 6 h 58"/>
                  <a:gd name="T54" fmla="*/ 0 w 22"/>
                  <a:gd name="T55" fmla="*/ 6 h 58"/>
                  <a:gd name="T56" fmla="*/ 0 w 22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0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0" name="Freeform 168"/>
              <p:cNvSpPr>
                <a:spLocks/>
              </p:cNvSpPr>
              <p:nvPr/>
            </p:nvSpPr>
            <p:spPr bwMode="auto">
              <a:xfrm>
                <a:off x="2630" y="2246"/>
                <a:ext cx="34" cy="60"/>
              </a:xfrm>
              <a:custGeom>
                <a:avLst/>
                <a:gdLst>
                  <a:gd name="T0" fmla="*/ 34 w 34"/>
                  <a:gd name="T1" fmla="*/ 0 h 60"/>
                  <a:gd name="T2" fmla="*/ 30 w 34"/>
                  <a:gd name="T3" fmla="*/ 8 h 60"/>
                  <a:gd name="T4" fmla="*/ 12 w 34"/>
                  <a:gd name="T5" fmla="*/ 8 h 60"/>
                  <a:gd name="T6" fmla="*/ 8 w 34"/>
                  <a:gd name="T7" fmla="*/ 16 h 60"/>
                  <a:gd name="T8" fmla="*/ 16 w 34"/>
                  <a:gd name="T9" fmla="*/ 18 h 60"/>
                  <a:gd name="T10" fmla="*/ 22 w 34"/>
                  <a:gd name="T11" fmla="*/ 20 h 60"/>
                  <a:gd name="T12" fmla="*/ 26 w 34"/>
                  <a:gd name="T13" fmla="*/ 24 h 60"/>
                  <a:gd name="T14" fmla="*/ 30 w 34"/>
                  <a:gd name="T15" fmla="*/ 30 h 60"/>
                  <a:gd name="T16" fmla="*/ 32 w 34"/>
                  <a:gd name="T17" fmla="*/ 38 h 60"/>
                  <a:gd name="T18" fmla="*/ 32 w 34"/>
                  <a:gd name="T19" fmla="*/ 42 h 60"/>
                  <a:gd name="T20" fmla="*/ 30 w 34"/>
                  <a:gd name="T21" fmla="*/ 46 h 60"/>
                  <a:gd name="T22" fmla="*/ 28 w 34"/>
                  <a:gd name="T23" fmla="*/ 50 h 60"/>
                  <a:gd name="T24" fmla="*/ 26 w 34"/>
                  <a:gd name="T25" fmla="*/ 52 h 60"/>
                  <a:gd name="T26" fmla="*/ 22 w 34"/>
                  <a:gd name="T27" fmla="*/ 56 h 60"/>
                  <a:gd name="T28" fmla="*/ 20 w 34"/>
                  <a:gd name="T29" fmla="*/ 58 h 60"/>
                  <a:gd name="T30" fmla="*/ 14 w 34"/>
                  <a:gd name="T31" fmla="*/ 60 h 60"/>
                  <a:gd name="T32" fmla="*/ 10 w 34"/>
                  <a:gd name="T33" fmla="*/ 60 h 60"/>
                  <a:gd name="T34" fmla="*/ 6 w 34"/>
                  <a:gd name="T35" fmla="*/ 60 h 60"/>
                  <a:gd name="T36" fmla="*/ 2 w 34"/>
                  <a:gd name="T37" fmla="*/ 58 h 60"/>
                  <a:gd name="T38" fmla="*/ 0 w 34"/>
                  <a:gd name="T39" fmla="*/ 56 h 60"/>
                  <a:gd name="T40" fmla="*/ 0 w 34"/>
                  <a:gd name="T41" fmla="*/ 54 h 60"/>
                  <a:gd name="T42" fmla="*/ 0 w 34"/>
                  <a:gd name="T43" fmla="*/ 52 h 60"/>
                  <a:gd name="T44" fmla="*/ 2 w 34"/>
                  <a:gd name="T45" fmla="*/ 52 h 60"/>
                  <a:gd name="T46" fmla="*/ 2 w 34"/>
                  <a:gd name="T47" fmla="*/ 52 h 60"/>
                  <a:gd name="T48" fmla="*/ 4 w 34"/>
                  <a:gd name="T49" fmla="*/ 52 h 60"/>
                  <a:gd name="T50" fmla="*/ 4 w 34"/>
                  <a:gd name="T51" fmla="*/ 52 h 60"/>
                  <a:gd name="T52" fmla="*/ 6 w 34"/>
                  <a:gd name="T53" fmla="*/ 52 h 60"/>
                  <a:gd name="T54" fmla="*/ 6 w 34"/>
                  <a:gd name="T55" fmla="*/ 52 h 60"/>
                  <a:gd name="T56" fmla="*/ 8 w 34"/>
                  <a:gd name="T57" fmla="*/ 54 h 60"/>
                  <a:gd name="T58" fmla="*/ 12 w 34"/>
                  <a:gd name="T59" fmla="*/ 54 h 60"/>
                  <a:gd name="T60" fmla="*/ 14 w 34"/>
                  <a:gd name="T61" fmla="*/ 56 h 60"/>
                  <a:gd name="T62" fmla="*/ 20 w 34"/>
                  <a:gd name="T63" fmla="*/ 54 h 60"/>
                  <a:gd name="T64" fmla="*/ 24 w 34"/>
                  <a:gd name="T65" fmla="*/ 52 h 60"/>
                  <a:gd name="T66" fmla="*/ 26 w 34"/>
                  <a:gd name="T67" fmla="*/ 48 h 60"/>
                  <a:gd name="T68" fmla="*/ 26 w 34"/>
                  <a:gd name="T69" fmla="*/ 42 h 60"/>
                  <a:gd name="T70" fmla="*/ 26 w 34"/>
                  <a:gd name="T71" fmla="*/ 38 h 60"/>
                  <a:gd name="T72" fmla="*/ 24 w 34"/>
                  <a:gd name="T73" fmla="*/ 32 h 60"/>
                  <a:gd name="T74" fmla="*/ 20 w 34"/>
                  <a:gd name="T75" fmla="*/ 28 h 60"/>
                  <a:gd name="T76" fmla="*/ 14 w 34"/>
                  <a:gd name="T77" fmla="*/ 26 h 60"/>
                  <a:gd name="T78" fmla="*/ 8 w 34"/>
                  <a:gd name="T79" fmla="*/ 24 h 60"/>
                  <a:gd name="T80" fmla="*/ 2 w 34"/>
                  <a:gd name="T81" fmla="*/ 24 h 60"/>
                  <a:gd name="T82" fmla="*/ 12 w 34"/>
                  <a:gd name="T83" fmla="*/ 0 h 60"/>
                  <a:gd name="T84" fmla="*/ 34 w 34"/>
                  <a:gd name="T8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4" h="60">
                    <a:moveTo>
                      <a:pt x="34" y="0"/>
                    </a:moveTo>
                    <a:lnTo>
                      <a:pt x="30" y="8"/>
                    </a:lnTo>
                    <a:lnTo>
                      <a:pt x="12" y="8"/>
                    </a:lnTo>
                    <a:lnTo>
                      <a:pt x="8" y="16"/>
                    </a:lnTo>
                    <a:lnTo>
                      <a:pt x="16" y="18"/>
                    </a:lnTo>
                    <a:lnTo>
                      <a:pt x="22" y="20"/>
                    </a:lnTo>
                    <a:lnTo>
                      <a:pt x="26" y="24"/>
                    </a:lnTo>
                    <a:lnTo>
                      <a:pt x="30" y="30"/>
                    </a:lnTo>
                    <a:lnTo>
                      <a:pt x="32" y="38"/>
                    </a:lnTo>
                    <a:lnTo>
                      <a:pt x="32" y="42"/>
                    </a:lnTo>
                    <a:lnTo>
                      <a:pt x="30" y="46"/>
                    </a:lnTo>
                    <a:lnTo>
                      <a:pt x="28" y="50"/>
                    </a:lnTo>
                    <a:lnTo>
                      <a:pt x="26" y="52"/>
                    </a:lnTo>
                    <a:lnTo>
                      <a:pt x="22" y="56"/>
                    </a:lnTo>
                    <a:lnTo>
                      <a:pt x="20" y="58"/>
                    </a:lnTo>
                    <a:lnTo>
                      <a:pt x="14" y="60"/>
                    </a:lnTo>
                    <a:lnTo>
                      <a:pt x="10" y="60"/>
                    </a:lnTo>
                    <a:lnTo>
                      <a:pt x="6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8" y="54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20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2"/>
                    </a:lnTo>
                    <a:lnTo>
                      <a:pt x="26" y="38"/>
                    </a:lnTo>
                    <a:lnTo>
                      <a:pt x="24" y="32"/>
                    </a:lnTo>
                    <a:lnTo>
                      <a:pt x="20" y="28"/>
                    </a:lnTo>
                    <a:lnTo>
                      <a:pt x="14" y="26"/>
                    </a:lnTo>
                    <a:lnTo>
                      <a:pt x="8" y="24"/>
                    </a:lnTo>
                    <a:lnTo>
                      <a:pt x="2" y="24"/>
                    </a:lnTo>
                    <a:lnTo>
                      <a:pt x="12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1" name="Rectangle 169"/>
              <p:cNvSpPr>
                <a:spLocks noChangeArrowheads="1"/>
              </p:cNvSpPr>
              <p:nvPr/>
            </p:nvSpPr>
            <p:spPr bwMode="auto">
              <a:xfrm>
                <a:off x="2776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2" name="Freeform 170"/>
              <p:cNvSpPr>
                <a:spLocks/>
              </p:cNvSpPr>
              <p:nvPr/>
            </p:nvSpPr>
            <p:spPr bwMode="auto">
              <a:xfrm>
                <a:off x="2890" y="2296"/>
                <a:ext cx="10" cy="10"/>
              </a:xfrm>
              <a:custGeom>
                <a:avLst/>
                <a:gdLst>
                  <a:gd name="T0" fmla="*/ 4 w 10"/>
                  <a:gd name="T1" fmla="*/ 0 h 10"/>
                  <a:gd name="T2" fmla="*/ 6 w 10"/>
                  <a:gd name="T3" fmla="*/ 0 h 10"/>
                  <a:gd name="T4" fmla="*/ 8 w 10"/>
                  <a:gd name="T5" fmla="*/ 2 h 10"/>
                  <a:gd name="T6" fmla="*/ 10 w 10"/>
                  <a:gd name="T7" fmla="*/ 2 h 10"/>
                  <a:gd name="T8" fmla="*/ 10 w 10"/>
                  <a:gd name="T9" fmla="*/ 4 h 10"/>
                  <a:gd name="T10" fmla="*/ 10 w 10"/>
                  <a:gd name="T11" fmla="*/ 6 h 10"/>
                  <a:gd name="T12" fmla="*/ 8 w 10"/>
                  <a:gd name="T13" fmla="*/ 8 h 10"/>
                  <a:gd name="T14" fmla="*/ 6 w 10"/>
                  <a:gd name="T15" fmla="*/ 10 h 10"/>
                  <a:gd name="T16" fmla="*/ 4 w 10"/>
                  <a:gd name="T17" fmla="*/ 10 h 10"/>
                  <a:gd name="T18" fmla="*/ 4 w 10"/>
                  <a:gd name="T19" fmla="*/ 10 h 10"/>
                  <a:gd name="T20" fmla="*/ 2 w 10"/>
                  <a:gd name="T21" fmla="*/ 8 h 10"/>
                  <a:gd name="T22" fmla="*/ 0 w 10"/>
                  <a:gd name="T23" fmla="*/ 6 h 10"/>
                  <a:gd name="T24" fmla="*/ 0 w 10"/>
                  <a:gd name="T25" fmla="*/ 4 h 10"/>
                  <a:gd name="T26" fmla="*/ 0 w 10"/>
                  <a:gd name="T27" fmla="*/ 2 h 10"/>
                  <a:gd name="T28" fmla="*/ 2 w 10"/>
                  <a:gd name="T29" fmla="*/ 2 h 10"/>
                  <a:gd name="T30" fmla="*/ 4 w 10"/>
                  <a:gd name="T31" fmla="*/ 0 h 10"/>
                  <a:gd name="T32" fmla="*/ 4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6" y="0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3" name="Freeform 171"/>
              <p:cNvSpPr>
                <a:spLocks noEditPoints="1"/>
              </p:cNvSpPr>
              <p:nvPr/>
            </p:nvSpPr>
            <p:spPr bwMode="auto">
              <a:xfrm>
                <a:off x="2910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0 h 60"/>
                  <a:gd name="T4" fmla="*/ 2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2 w 36"/>
                  <a:gd name="T21" fmla="*/ 12 h 60"/>
                  <a:gd name="T22" fmla="*/ 34 w 36"/>
                  <a:gd name="T23" fmla="*/ 20 h 60"/>
                  <a:gd name="T24" fmla="*/ 36 w 36"/>
                  <a:gd name="T25" fmla="*/ 30 h 60"/>
                  <a:gd name="T26" fmla="*/ 34 w 36"/>
                  <a:gd name="T27" fmla="*/ 38 h 60"/>
                  <a:gd name="T28" fmla="*/ 32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2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0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2 w 36"/>
                  <a:gd name="T63" fmla="*/ 54 h 60"/>
                  <a:gd name="T64" fmla="*/ 24 w 36"/>
                  <a:gd name="T65" fmla="*/ 52 h 60"/>
                  <a:gd name="T66" fmla="*/ 26 w 36"/>
                  <a:gd name="T67" fmla="*/ 48 h 60"/>
                  <a:gd name="T68" fmla="*/ 26 w 36"/>
                  <a:gd name="T69" fmla="*/ 40 h 60"/>
                  <a:gd name="T70" fmla="*/ 28 w 36"/>
                  <a:gd name="T71" fmla="*/ 28 h 60"/>
                  <a:gd name="T72" fmla="*/ 26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4 w 36"/>
                  <a:gd name="T85" fmla="*/ 2 h 60"/>
                  <a:gd name="T86" fmla="*/ 12 w 36"/>
                  <a:gd name="T87" fmla="*/ 4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2" y="12"/>
                    </a:lnTo>
                    <a:lnTo>
                      <a:pt x="34" y="20"/>
                    </a:lnTo>
                    <a:lnTo>
                      <a:pt x="36" y="30"/>
                    </a:lnTo>
                    <a:lnTo>
                      <a:pt x="34" y="38"/>
                    </a:lnTo>
                    <a:lnTo>
                      <a:pt x="32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0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6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4" name="Freeform 172"/>
              <p:cNvSpPr>
                <a:spLocks noEditPoints="1"/>
              </p:cNvSpPr>
              <p:nvPr/>
            </p:nvSpPr>
            <p:spPr bwMode="auto">
              <a:xfrm>
                <a:off x="2952" y="2246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0 h 60"/>
                  <a:gd name="T4" fmla="*/ 4 w 38"/>
                  <a:gd name="T5" fmla="*/ 12 h 60"/>
                  <a:gd name="T6" fmla="*/ 8 w 38"/>
                  <a:gd name="T7" fmla="*/ 6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2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6 h 60"/>
                  <a:gd name="T34" fmla="*/ 24 w 38"/>
                  <a:gd name="T35" fmla="*/ 58 h 60"/>
                  <a:gd name="T36" fmla="*/ 18 w 38"/>
                  <a:gd name="T37" fmla="*/ 60 h 60"/>
                  <a:gd name="T38" fmla="*/ 14 w 38"/>
                  <a:gd name="T39" fmla="*/ 58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0 h 60"/>
                  <a:gd name="T46" fmla="*/ 0 w 38"/>
                  <a:gd name="T47" fmla="*/ 30 h 60"/>
                  <a:gd name="T48" fmla="*/ 10 w 38"/>
                  <a:gd name="T49" fmla="*/ 32 h 60"/>
                  <a:gd name="T50" fmla="*/ 10 w 38"/>
                  <a:gd name="T51" fmla="*/ 42 h 60"/>
                  <a:gd name="T52" fmla="*/ 12 w 38"/>
                  <a:gd name="T53" fmla="*/ 50 h 60"/>
                  <a:gd name="T54" fmla="*/ 14 w 38"/>
                  <a:gd name="T55" fmla="*/ 54 h 60"/>
                  <a:gd name="T56" fmla="*/ 16 w 38"/>
                  <a:gd name="T57" fmla="*/ 56 h 60"/>
                  <a:gd name="T58" fmla="*/ 20 w 38"/>
                  <a:gd name="T59" fmla="*/ 56 h 60"/>
                  <a:gd name="T60" fmla="*/ 22 w 38"/>
                  <a:gd name="T61" fmla="*/ 56 h 60"/>
                  <a:gd name="T62" fmla="*/ 24 w 38"/>
                  <a:gd name="T63" fmla="*/ 54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30 w 38"/>
                  <a:gd name="T71" fmla="*/ 28 h 60"/>
                  <a:gd name="T72" fmla="*/ 28 w 38"/>
                  <a:gd name="T73" fmla="*/ 18 h 60"/>
                  <a:gd name="T74" fmla="*/ 28 w 38"/>
                  <a:gd name="T75" fmla="*/ 10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2 h 60"/>
                  <a:gd name="T82" fmla="*/ 20 w 38"/>
                  <a:gd name="T83" fmla="*/ 2 h 60"/>
                  <a:gd name="T84" fmla="*/ 16 w 38"/>
                  <a:gd name="T85" fmla="*/ 2 h 60"/>
                  <a:gd name="T86" fmla="*/ 14 w 38"/>
                  <a:gd name="T87" fmla="*/ 4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10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0"/>
                    </a:lnTo>
                    <a:lnTo>
                      <a:pt x="4" y="12"/>
                    </a:lnTo>
                    <a:lnTo>
                      <a:pt x="8" y="6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6"/>
                    </a:lnTo>
                    <a:lnTo>
                      <a:pt x="24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10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5" name="Freeform 173"/>
              <p:cNvSpPr>
                <a:spLocks noEditPoints="1"/>
              </p:cNvSpPr>
              <p:nvPr/>
            </p:nvSpPr>
            <p:spPr bwMode="auto">
              <a:xfrm>
                <a:off x="2996" y="2246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0 h 60"/>
                  <a:gd name="T4" fmla="*/ 4 w 38"/>
                  <a:gd name="T5" fmla="*/ 12 h 60"/>
                  <a:gd name="T6" fmla="*/ 8 w 38"/>
                  <a:gd name="T7" fmla="*/ 6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2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6 h 60"/>
                  <a:gd name="T34" fmla="*/ 22 w 38"/>
                  <a:gd name="T35" fmla="*/ 58 h 60"/>
                  <a:gd name="T36" fmla="*/ 18 w 38"/>
                  <a:gd name="T37" fmla="*/ 60 h 60"/>
                  <a:gd name="T38" fmla="*/ 14 w 38"/>
                  <a:gd name="T39" fmla="*/ 58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0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0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6 h 60"/>
                  <a:gd name="T60" fmla="*/ 22 w 38"/>
                  <a:gd name="T61" fmla="*/ 56 h 60"/>
                  <a:gd name="T62" fmla="*/ 24 w 38"/>
                  <a:gd name="T63" fmla="*/ 54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30 w 38"/>
                  <a:gd name="T71" fmla="*/ 28 h 60"/>
                  <a:gd name="T72" fmla="*/ 28 w 38"/>
                  <a:gd name="T73" fmla="*/ 18 h 60"/>
                  <a:gd name="T74" fmla="*/ 28 w 38"/>
                  <a:gd name="T75" fmla="*/ 10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2 h 60"/>
                  <a:gd name="T82" fmla="*/ 20 w 38"/>
                  <a:gd name="T83" fmla="*/ 2 h 60"/>
                  <a:gd name="T84" fmla="*/ 16 w 38"/>
                  <a:gd name="T85" fmla="*/ 2 h 60"/>
                  <a:gd name="T86" fmla="*/ 14 w 38"/>
                  <a:gd name="T87" fmla="*/ 4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0"/>
                    </a:lnTo>
                    <a:lnTo>
                      <a:pt x="4" y="12"/>
                    </a:lnTo>
                    <a:lnTo>
                      <a:pt x="8" y="6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6" name="Freeform 174"/>
              <p:cNvSpPr>
                <a:spLocks/>
              </p:cNvSpPr>
              <p:nvPr/>
            </p:nvSpPr>
            <p:spPr bwMode="auto">
              <a:xfrm>
                <a:off x="3046" y="2246"/>
                <a:ext cx="24" cy="58"/>
              </a:xfrm>
              <a:custGeom>
                <a:avLst/>
                <a:gdLst>
                  <a:gd name="T0" fmla="*/ 0 w 24"/>
                  <a:gd name="T1" fmla="*/ 6 h 58"/>
                  <a:gd name="T2" fmla="*/ 14 w 24"/>
                  <a:gd name="T3" fmla="*/ 0 h 58"/>
                  <a:gd name="T4" fmla="*/ 16 w 24"/>
                  <a:gd name="T5" fmla="*/ 0 h 58"/>
                  <a:gd name="T6" fmla="*/ 16 w 24"/>
                  <a:gd name="T7" fmla="*/ 48 h 58"/>
                  <a:gd name="T8" fmla="*/ 16 w 24"/>
                  <a:gd name="T9" fmla="*/ 52 h 58"/>
                  <a:gd name="T10" fmla="*/ 16 w 24"/>
                  <a:gd name="T11" fmla="*/ 56 h 58"/>
                  <a:gd name="T12" fmla="*/ 18 w 24"/>
                  <a:gd name="T13" fmla="*/ 56 h 58"/>
                  <a:gd name="T14" fmla="*/ 18 w 24"/>
                  <a:gd name="T15" fmla="*/ 58 h 58"/>
                  <a:gd name="T16" fmla="*/ 20 w 24"/>
                  <a:gd name="T17" fmla="*/ 58 h 58"/>
                  <a:gd name="T18" fmla="*/ 24 w 24"/>
                  <a:gd name="T19" fmla="*/ 58 h 58"/>
                  <a:gd name="T20" fmla="*/ 24 w 24"/>
                  <a:gd name="T21" fmla="*/ 58 h 58"/>
                  <a:gd name="T22" fmla="*/ 2 w 24"/>
                  <a:gd name="T23" fmla="*/ 58 h 58"/>
                  <a:gd name="T24" fmla="*/ 2 w 24"/>
                  <a:gd name="T25" fmla="*/ 58 h 58"/>
                  <a:gd name="T26" fmla="*/ 6 w 24"/>
                  <a:gd name="T27" fmla="*/ 58 h 58"/>
                  <a:gd name="T28" fmla="*/ 8 w 24"/>
                  <a:gd name="T29" fmla="*/ 58 h 58"/>
                  <a:gd name="T30" fmla="*/ 8 w 24"/>
                  <a:gd name="T31" fmla="*/ 56 h 58"/>
                  <a:gd name="T32" fmla="*/ 8 w 24"/>
                  <a:gd name="T33" fmla="*/ 56 h 58"/>
                  <a:gd name="T34" fmla="*/ 10 w 24"/>
                  <a:gd name="T35" fmla="*/ 54 h 58"/>
                  <a:gd name="T36" fmla="*/ 10 w 24"/>
                  <a:gd name="T37" fmla="*/ 48 h 58"/>
                  <a:gd name="T38" fmla="*/ 10 w 24"/>
                  <a:gd name="T39" fmla="*/ 16 h 58"/>
                  <a:gd name="T40" fmla="*/ 10 w 24"/>
                  <a:gd name="T41" fmla="*/ 10 h 58"/>
                  <a:gd name="T42" fmla="*/ 8 w 24"/>
                  <a:gd name="T43" fmla="*/ 8 h 58"/>
                  <a:gd name="T44" fmla="*/ 8 w 24"/>
                  <a:gd name="T45" fmla="*/ 6 h 58"/>
                  <a:gd name="T46" fmla="*/ 8 w 24"/>
                  <a:gd name="T47" fmla="*/ 6 h 58"/>
                  <a:gd name="T48" fmla="*/ 6 w 24"/>
                  <a:gd name="T49" fmla="*/ 6 h 58"/>
                  <a:gd name="T50" fmla="*/ 6 w 24"/>
                  <a:gd name="T51" fmla="*/ 6 h 58"/>
                  <a:gd name="T52" fmla="*/ 4 w 24"/>
                  <a:gd name="T53" fmla="*/ 6 h 58"/>
                  <a:gd name="T54" fmla="*/ 2 w 24"/>
                  <a:gd name="T55" fmla="*/ 6 h 58"/>
                  <a:gd name="T56" fmla="*/ 0 w 24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10" y="54"/>
                    </a:lnTo>
                    <a:lnTo>
                      <a:pt x="10" y="48"/>
                    </a:lnTo>
                    <a:lnTo>
                      <a:pt x="10" y="16"/>
                    </a:lnTo>
                    <a:lnTo>
                      <a:pt x="10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7" name="Freeform 175"/>
              <p:cNvSpPr>
                <a:spLocks/>
              </p:cNvSpPr>
              <p:nvPr/>
            </p:nvSpPr>
            <p:spPr bwMode="auto">
              <a:xfrm>
                <a:off x="3090" y="2246"/>
                <a:ext cx="24" cy="58"/>
              </a:xfrm>
              <a:custGeom>
                <a:avLst/>
                <a:gdLst>
                  <a:gd name="T0" fmla="*/ 0 w 24"/>
                  <a:gd name="T1" fmla="*/ 6 h 58"/>
                  <a:gd name="T2" fmla="*/ 14 w 24"/>
                  <a:gd name="T3" fmla="*/ 0 h 58"/>
                  <a:gd name="T4" fmla="*/ 16 w 24"/>
                  <a:gd name="T5" fmla="*/ 0 h 58"/>
                  <a:gd name="T6" fmla="*/ 16 w 24"/>
                  <a:gd name="T7" fmla="*/ 48 h 58"/>
                  <a:gd name="T8" fmla="*/ 16 w 24"/>
                  <a:gd name="T9" fmla="*/ 52 h 58"/>
                  <a:gd name="T10" fmla="*/ 16 w 24"/>
                  <a:gd name="T11" fmla="*/ 56 h 58"/>
                  <a:gd name="T12" fmla="*/ 18 w 24"/>
                  <a:gd name="T13" fmla="*/ 56 h 58"/>
                  <a:gd name="T14" fmla="*/ 18 w 24"/>
                  <a:gd name="T15" fmla="*/ 58 h 58"/>
                  <a:gd name="T16" fmla="*/ 20 w 24"/>
                  <a:gd name="T17" fmla="*/ 58 h 58"/>
                  <a:gd name="T18" fmla="*/ 24 w 24"/>
                  <a:gd name="T19" fmla="*/ 58 h 58"/>
                  <a:gd name="T20" fmla="*/ 24 w 24"/>
                  <a:gd name="T21" fmla="*/ 58 h 58"/>
                  <a:gd name="T22" fmla="*/ 2 w 24"/>
                  <a:gd name="T23" fmla="*/ 58 h 58"/>
                  <a:gd name="T24" fmla="*/ 2 w 24"/>
                  <a:gd name="T25" fmla="*/ 58 h 58"/>
                  <a:gd name="T26" fmla="*/ 4 w 24"/>
                  <a:gd name="T27" fmla="*/ 58 h 58"/>
                  <a:gd name="T28" fmla="*/ 6 w 24"/>
                  <a:gd name="T29" fmla="*/ 58 h 58"/>
                  <a:gd name="T30" fmla="*/ 8 w 24"/>
                  <a:gd name="T31" fmla="*/ 56 h 58"/>
                  <a:gd name="T32" fmla="*/ 8 w 24"/>
                  <a:gd name="T33" fmla="*/ 56 h 58"/>
                  <a:gd name="T34" fmla="*/ 8 w 24"/>
                  <a:gd name="T35" fmla="*/ 54 h 58"/>
                  <a:gd name="T36" fmla="*/ 8 w 24"/>
                  <a:gd name="T37" fmla="*/ 48 h 58"/>
                  <a:gd name="T38" fmla="*/ 8 w 24"/>
                  <a:gd name="T39" fmla="*/ 16 h 58"/>
                  <a:gd name="T40" fmla="*/ 8 w 24"/>
                  <a:gd name="T41" fmla="*/ 10 h 58"/>
                  <a:gd name="T42" fmla="*/ 8 w 24"/>
                  <a:gd name="T43" fmla="*/ 8 h 58"/>
                  <a:gd name="T44" fmla="*/ 8 w 24"/>
                  <a:gd name="T45" fmla="*/ 6 h 58"/>
                  <a:gd name="T46" fmla="*/ 8 w 24"/>
                  <a:gd name="T47" fmla="*/ 6 h 58"/>
                  <a:gd name="T48" fmla="*/ 6 w 24"/>
                  <a:gd name="T49" fmla="*/ 6 h 58"/>
                  <a:gd name="T50" fmla="*/ 6 w 24"/>
                  <a:gd name="T51" fmla="*/ 6 h 58"/>
                  <a:gd name="T52" fmla="*/ 4 w 24"/>
                  <a:gd name="T53" fmla="*/ 6 h 58"/>
                  <a:gd name="T54" fmla="*/ 2 w 24"/>
                  <a:gd name="T55" fmla="*/ 6 h 58"/>
                  <a:gd name="T56" fmla="*/ 0 w 24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8" name="Freeform 176"/>
              <p:cNvSpPr>
                <a:spLocks/>
              </p:cNvSpPr>
              <p:nvPr/>
            </p:nvSpPr>
            <p:spPr bwMode="auto">
              <a:xfrm>
                <a:off x="3128" y="2246"/>
                <a:ext cx="36" cy="60"/>
              </a:xfrm>
              <a:custGeom>
                <a:avLst/>
                <a:gdLst>
                  <a:gd name="T0" fmla="*/ 6 w 36"/>
                  <a:gd name="T1" fmla="*/ 0 h 60"/>
                  <a:gd name="T2" fmla="*/ 36 w 36"/>
                  <a:gd name="T3" fmla="*/ 0 h 60"/>
                  <a:gd name="T4" fmla="*/ 36 w 36"/>
                  <a:gd name="T5" fmla="*/ 2 h 60"/>
                  <a:gd name="T6" fmla="*/ 16 w 36"/>
                  <a:gd name="T7" fmla="*/ 60 h 60"/>
                  <a:gd name="T8" fmla="*/ 10 w 36"/>
                  <a:gd name="T9" fmla="*/ 60 h 60"/>
                  <a:gd name="T10" fmla="*/ 30 w 36"/>
                  <a:gd name="T11" fmla="*/ 8 h 60"/>
                  <a:gd name="T12" fmla="*/ 14 w 36"/>
                  <a:gd name="T13" fmla="*/ 8 h 60"/>
                  <a:gd name="T14" fmla="*/ 10 w 36"/>
                  <a:gd name="T15" fmla="*/ 8 h 60"/>
                  <a:gd name="T16" fmla="*/ 6 w 36"/>
                  <a:gd name="T17" fmla="*/ 8 h 60"/>
                  <a:gd name="T18" fmla="*/ 4 w 36"/>
                  <a:gd name="T19" fmla="*/ 12 h 60"/>
                  <a:gd name="T20" fmla="*/ 2 w 36"/>
                  <a:gd name="T21" fmla="*/ 14 h 60"/>
                  <a:gd name="T22" fmla="*/ 0 w 36"/>
                  <a:gd name="T23" fmla="*/ 14 h 60"/>
                  <a:gd name="T24" fmla="*/ 6 w 3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60">
                    <a:moveTo>
                      <a:pt x="6" y="0"/>
                    </a:moveTo>
                    <a:lnTo>
                      <a:pt x="36" y="0"/>
                    </a:lnTo>
                    <a:lnTo>
                      <a:pt x="36" y="2"/>
                    </a:lnTo>
                    <a:lnTo>
                      <a:pt x="16" y="60"/>
                    </a:lnTo>
                    <a:lnTo>
                      <a:pt x="10" y="60"/>
                    </a:lnTo>
                    <a:lnTo>
                      <a:pt x="30" y="8"/>
                    </a:lnTo>
                    <a:lnTo>
                      <a:pt x="14" y="8"/>
                    </a:lnTo>
                    <a:lnTo>
                      <a:pt x="10" y="8"/>
                    </a:lnTo>
                    <a:lnTo>
                      <a:pt x="6" y="8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0" y="1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89" name="Rectangle 177"/>
              <p:cNvSpPr>
                <a:spLocks noChangeArrowheads="1"/>
              </p:cNvSpPr>
              <p:nvPr/>
            </p:nvSpPr>
            <p:spPr bwMode="auto">
              <a:xfrm>
                <a:off x="3312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90" name="Freeform 178"/>
              <p:cNvSpPr>
                <a:spLocks/>
              </p:cNvSpPr>
              <p:nvPr/>
            </p:nvSpPr>
            <p:spPr bwMode="auto">
              <a:xfrm>
                <a:off x="3430" y="2246"/>
                <a:ext cx="32" cy="60"/>
              </a:xfrm>
              <a:custGeom>
                <a:avLst/>
                <a:gdLst>
                  <a:gd name="T0" fmla="*/ 2 w 32"/>
                  <a:gd name="T1" fmla="*/ 6 h 60"/>
                  <a:gd name="T2" fmla="*/ 10 w 32"/>
                  <a:gd name="T3" fmla="*/ 0 h 60"/>
                  <a:gd name="T4" fmla="*/ 22 w 32"/>
                  <a:gd name="T5" fmla="*/ 0 h 60"/>
                  <a:gd name="T6" fmla="*/ 28 w 32"/>
                  <a:gd name="T7" fmla="*/ 8 h 60"/>
                  <a:gd name="T8" fmla="*/ 28 w 32"/>
                  <a:gd name="T9" fmla="*/ 16 h 60"/>
                  <a:gd name="T10" fmla="*/ 22 w 32"/>
                  <a:gd name="T11" fmla="*/ 24 h 60"/>
                  <a:gd name="T12" fmla="*/ 30 w 32"/>
                  <a:gd name="T13" fmla="*/ 30 h 60"/>
                  <a:gd name="T14" fmla="*/ 32 w 32"/>
                  <a:gd name="T15" fmla="*/ 40 h 60"/>
                  <a:gd name="T16" fmla="*/ 28 w 32"/>
                  <a:gd name="T17" fmla="*/ 52 h 60"/>
                  <a:gd name="T18" fmla="*/ 16 w 32"/>
                  <a:gd name="T19" fmla="*/ 58 h 60"/>
                  <a:gd name="T20" fmla="*/ 4 w 32"/>
                  <a:gd name="T21" fmla="*/ 60 h 60"/>
                  <a:gd name="T22" fmla="*/ 0 w 32"/>
                  <a:gd name="T23" fmla="*/ 56 h 60"/>
                  <a:gd name="T24" fmla="*/ 0 w 32"/>
                  <a:gd name="T25" fmla="*/ 54 h 60"/>
                  <a:gd name="T26" fmla="*/ 2 w 32"/>
                  <a:gd name="T27" fmla="*/ 52 h 60"/>
                  <a:gd name="T28" fmla="*/ 4 w 32"/>
                  <a:gd name="T29" fmla="*/ 52 h 60"/>
                  <a:gd name="T30" fmla="*/ 6 w 32"/>
                  <a:gd name="T31" fmla="*/ 54 h 60"/>
                  <a:gd name="T32" fmla="*/ 10 w 32"/>
                  <a:gd name="T33" fmla="*/ 56 h 60"/>
                  <a:gd name="T34" fmla="*/ 14 w 32"/>
                  <a:gd name="T35" fmla="*/ 56 h 60"/>
                  <a:gd name="T36" fmla="*/ 18 w 32"/>
                  <a:gd name="T37" fmla="*/ 56 h 60"/>
                  <a:gd name="T38" fmla="*/ 24 w 32"/>
                  <a:gd name="T39" fmla="*/ 48 h 60"/>
                  <a:gd name="T40" fmla="*/ 26 w 32"/>
                  <a:gd name="T41" fmla="*/ 42 h 60"/>
                  <a:gd name="T42" fmla="*/ 24 w 32"/>
                  <a:gd name="T43" fmla="*/ 36 h 60"/>
                  <a:gd name="T44" fmla="*/ 20 w 32"/>
                  <a:gd name="T45" fmla="*/ 32 h 60"/>
                  <a:gd name="T46" fmla="*/ 14 w 32"/>
                  <a:gd name="T47" fmla="*/ 30 h 60"/>
                  <a:gd name="T48" fmla="*/ 10 w 32"/>
                  <a:gd name="T49" fmla="*/ 30 h 60"/>
                  <a:gd name="T50" fmla="*/ 12 w 32"/>
                  <a:gd name="T51" fmla="*/ 28 h 60"/>
                  <a:gd name="T52" fmla="*/ 20 w 32"/>
                  <a:gd name="T53" fmla="*/ 24 h 60"/>
                  <a:gd name="T54" fmla="*/ 22 w 32"/>
                  <a:gd name="T55" fmla="*/ 18 h 60"/>
                  <a:gd name="T56" fmla="*/ 22 w 32"/>
                  <a:gd name="T57" fmla="*/ 10 h 60"/>
                  <a:gd name="T58" fmla="*/ 16 w 32"/>
                  <a:gd name="T59" fmla="*/ 6 h 60"/>
                  <a:gd name="T60" fmla="*/ 8 w 32"/>
                  <a:gd name="T61" fmla="*/ 6 h 60"/>
                  <a:gd name="T62" fmla="*/ 2 w 32"/>
                  <a:gd name="T6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" h="60">
                    <a:moveTo>
                      <a:pt x="0" y="12"/>
                    </a:moveTo>
                    <a:lnTo>
                      <a:pt x="2" y="6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2"/>
                    </a:lnTo>
                    <a:lnTo>
                      <a:pt x="28" y="16"/>
                    </a:lnTo>
                    <a:lnTo>
                      <a:pt x="26" y="20"/>
                    </a:lnTo>
                    <a:lnTo>
                      <a:pt x="22" y="24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2" y="40"/>
                    </a:lnTo>
                    <a:lnTo>
                      <a:pt x="30" y="46"/>
                    </a:lnTo>
                    <a:lnTo>
                      <a:pt x="28" y="52"/>
                    </a:lnTo>
                    <a:lnTo>
                      <a:pt x="22" y="56"/>
                    </a:lnTo>
                    <a:lnTo>
                      <a:pt x="16" y="58"/>
                    </a:lnTo>
                    <a:lnTo>
                      <a:pt x="10" y="60"/>
                    </a:lnTo>
                    <a:lnTo>
                      <a:pt x="4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4" y="56"/>
                    </a:lnTo>
                    <a:lnTo>
                      <a:pt x="18" y="56"/>
                    </a:lnTo>
                    <a:lnTo>
                      <a:pt x="22" y="52"/>
                    </a:lnTo>
                    <a:lnTo>
                      <a:pt x="24" y="48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4" y="36"/>
                    </a:lnTo>
                    <a:lnTo>
                      <a:pt x="22" y="34"/>
                    </a:lnTo>
                    <a:lnTo>
                      <a:pt x="20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2" y="28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2" y="18"/>
                    </a:lnTo>
                    <a:lnTo>
                      <a:pt x="22" y="14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4"/>
                    </a:lnTo>
                    <a:lnTo>
                      <a:pt x="8" y="6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42" name="Picture 17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2298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43" name="Picture 18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2298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93" name="Freeform 181"/>
              <p:cNvSpPr>
                <a:spLocks noEditPoints="1"/>
              </p:cNvSpPr>
              <p:nvPr/>
            </p:nvSpPr>
            <p:spPr bwMode="auto">
              <a:xfrm>
                <a:off x="3498" y="2246"/>
                <a:ext cx="36" cy="60"/>
              </a:xfrm>
              <a:custGeom>
                <a:avLst/>
                <a:gdLst>
                  <a:gd name="T0" fmla="*/ 34 w 36"/>
                  <a:gd name="T1" fmla="*/ 0 h 60"/>
                  <a:gd name="T2" fmla="*/ 34 w 36"/>
                  <a:gd name="T3" fmla="*/ 2 h 60"/>
                  <a:gd name="T4" fmla="*/ 30 w 36"/>
                  <a:gd name="T5" fmla="*/ 2 h 60"/>
                  <a:gd name="T6" fmla="*/ 26 w 36"/>
                  <a:gd name="T7" fmla="*/ 4 h 60"/>
                  <a:gd name="T8" fmla="*/ 22 w 36"/>
                  <a:gd name="T9" fmla="*/ 6 h 60"/>
                  <a:gd name="T10" fmla="*/ 18 w 36"/>
                  <a:gd name="T11" fmla="*/ 8 h 60"/>
                  <a:gd name="T12" fmla="*/ 16 w 36"/>
                  <a:gd name="T13" fmla="*/ 12 h 60"/>
                  <a:gd name="T14" fmla="*/ 12 w 36"/>
                  <a:gd name="T15" fmla="*/ 16 h 60"/>
                  <a:gd name="T16" fmla="*/ 10 w 36"/>
                  <a:gd name="T17" fmla="*/ 22 h 60"/>
                  <a:gd name="T18" fmla="*/ 8 w 36"/>
                  <a:gd name="T19" fmla="*/ 26 h 60"/>
                  <a:gd name="T20" fmla="*/ 14 w 36"/>
                  <a:gd name="T21" fmla="*/ 24 h 60"/>
                  <a:gd name="T22" fmla="*/ 22 w 36"/>
                  <a:gd name="T23" fmla="*/ 22 h 60"/>
                  <a:gd name="T24" fmla="*/ 26 w 36"/>
                  <a:gd name="T25" fmla="*/ 24 h 60"/>
                  <a:gd name="T26" fmla="*/ 32 w 36"/>
                  <a:gd name="T27" fmla="*/ 28 h 60"/>
                  <a:gd name="T28" fmla="*/ 34 w 36"/>
                  <a:gd name="T29" fmla="*/ 32 h 60"/>
                  <a:gd name="T30" fmla="*/ 36 w 36"/>
                  <a:gd name="T31" fmla="*/ 40 h 60"/>
                  <a:gd name="T32" fmla="*/ 34 w 36"/>
                  <a:gd name="T33" fmla="*/ 46 h 60"/>
                  <a:gd name="T34" fmla="*/ 32 w 36"/>
                  <a:gd name="T35" fmla="*/ 52 h 60"/>
                  <a:gd name="T36" fmla="*/ 28 w 36"/>
                  <a:gd name="T37" fmla="*/ 56 h 60"/>
                  <a:gd name="T38" fmla="*/ 22 w 36"/>
                  <a:gd name="T39" fmla="*/ 58 h 60"/>
                  <a:gd name="T40" fmla="*/ 18 w 36"/>
                  <a:gd name="T41" fmla="*/ 60 h 60"/>
                  <a:gd name="T42" fmla="*/ 12 w 36"/>
                  <a:gd name="T43" fmla="*/ 58 h 60"/>
                  <a:gd name="T44" fmla="*/ 8 w 36"/>
                  <a:gd name="T45" fmla="*/ 56 h 60"/>
                  <a:gd name="T46" fmla="*/ 2 w 36"/>
                  <a:gd name="T47" fmla="*/ 50 h 60"/>
                  <a:gd name="T48" fmla="*/ 0 w 36"/>
                  <a:gd name="T49" fmla="*/ 44 h 60"/>
                  <a:gd name="T50" fmla="*/ 0 w 36"/>
                  <a:gd name="T51" fmla="*/ 36 h 60"/>
                  <a:gd name="T52" fmla="*/ 0 w 36"/>
                  <a:gd name="T53" fmla="*/ 28 h 60"/>
                  <a:gd name="T54" fmla="*/ 2 w 36"/>
                  <a:gd name="T55" fmla="*/ 22 h 60"/>
                  <a:gd name="T56" fmla="*/ 6 w 36"/>
                  <a:gd name="T57" fmla="*/ 14 h 60"/>
                  <a:gd name="T58" fmla="*/ 12 w 36"/>
                  <a:gd name="T59" fmla="*/ 8 h 60"/>
                  <a:gd name="T60" fmla="*/ 16 w 36"/>
                  <a:gd name="T61" fmla="*/ 4 h 60"/>
                  <a:gd name="T62" fmla="*/ 22 w 36"/>
                  <a:gd name="T63" fmla="*/ 2 h 60"/>
                  <a:gd name="T64" fmla="*/ 28 w 36"/>
                  <a:gd name="T65" fmla="*/ 0 h 60"/>
                  <a:gd name="T66" fmla="*/ 32 w 36"/>
                  <a:gd name="T67" fmla="*/ 0 h 60"/>
                  <a:gd name="T68" fmla="*/ 34 w 36"/>
                  <a:gd name="T69" fmla="*/ 0 h 60"/>
                  <a:gd name="T70" fmla="*/ 8 w 36"/>
                  <a:gd name="T71" fmla="*/ 30 h 60"/>
                  <a:gd name="T72" fmla="*/ 8 w 36"/>
                  <a:gd name="T73" fmla="*/ 34 h 60"/>
                  <a:gd name="T74" fmla="*/ 8 w 36"/>
                  <a:gd name="T75" fmla="*/ 38 h 60"/>
                  <a:gd name="T76" fmla="*/ 8 w 36"/>
                  <a:gd name="T77" fmla="*/ 42 h 60"/>
                  <a:gd name="T78" fmla="*/ 8 w 36"/>
                  <a:gd name="T79" fmla="*/ 48 h 60"/>
                  <a:gd name="T80" fmla="*/ 10 w 36"/>
                  <a:gd name="T81" fmla="*/ 52 h 60"/>
                  <a:gd name="T82" fmla="*/ 14 w 36"/>
                  <a:gd name="T83" fmla="*/ 54 h 60"/>
                  <a:gd name="T84" fmla="*/ 16 w 36"/>
                  <a:gd name="T85" fmla="*/ 56 h 60"/>
                  <a:gd name="T86" fmla="*/ 18 w 36"/>
                  <a:gd name="T87" fmla="*/ 56 h 60"/>
                  <a:gd name="T88" fmla="*/ 22 w 36"/>
                  <a:gd name="T89" fmla="*/ 56 h 60"/>
                  <a:gd name="T90" fmla="*/ 24 w 36"/>
                  <a:gd name="T91" fmla="*/ 54 h 60"/>
                  <a:gd name="T92" fmla="*/ 26 w 36"/>
                  <a:gd name="T93" fmla="*/ 50 h 60"/>
                  <a:gd name="T94" fmla="*/ 28 w 36"/>
                  <a:gd name="T95" fmla="*/ 44 h 60"/>
                  <a:gd name="T96" fmla="*/ 26 w 36"/>
                  <a:gd name="T97" fmla="*/ 36 h 60"/>
                  <a:gd name="T98" fmla="*/ 24 w 36"/>
                  <a:gd name="T99" fmla="*/ 32 h 60"/>
                  <a:gd name="T100" fmla="*/ 22 w 36"/>
                  <a:gd name="T101" fmla="*/ 28 h 60"/>
                  <a:gd name="T102" fmla="*/ 16 w 36"/>
                  <a:gd name="T103" fmla="*/ 26 h 60"/>
                  <a:gd name="T104" fmla="*/ 16 w 36"/>
                  <a:gd name="T105" fmla="*/ 26 h 60"/>
                  <a:gd name="T106" fmla="*/ 14 w 36"/>
                  <a:gd name="T107" fmla="*/ 26 h 60"/>
                  <a:gd name="T108" fmla="*/ 12 w 36"/>
                  <a:gd name="T109" fmla="*/ 28 h 60"/>
                  <a:gd name="T110" fmla="*/ 8 w 36"/>
                  <a:gd name="T111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" h="60">
                    <a:moveTo>
                      <a:pt x="34" y="0"/>
                    </a:moveTo>
                    <a:lnTo>
                      <a:pt x="34" y="2"/>
                    </a:lnTo>
                    <a:lnTo>
                      <a:pt x="30" y="2"/>
                    </a:lnTo>
                    <a:lnTo>
                      <a:pt x="26" y="4"/>
                    </a:lnTo>
                    <a:lnTo>
                      <a:pt x="22" y="6"/>
                    </a:lnTo>
                    <a:lnTo>
                      <a:pt x="18" y="8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10" y="22"/>
                    </a:lnTo>
                    <a:lnTo>
                      <a:pt x="8" y="26"/>
                    </a:lnTo>
                    <a:lnTo>
                      <a:pt x="14" y="24"/>
                    </a:lnTo>
                    <a:lnTo>
                      <a:pt x="22" y="22"/>
                    </a:lnTo>
                    <a:lnTo>
                      <a:pt x="26" y="24"/>
                    </a:lnTo>
                    <a:lnTo>
                      <a:pt x="32" y="28"/>
                    </a:lnTo>
                    <a:lnTo>
                      <a:pt x="34" y="32"/>
                    </a:lnTo>
                    <a:lnTo>
                      <a:pt x="36" y="40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" y="8"/>
                    </a:lnTo>
                    <a:lnTo>
                      <a:pt x="16" y="4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4" y="0"/>
                    </a:lnTo>
                    <a:close/>
                    <a:moveTo>
                      <a:pt x="8" y="30"/>
                    </a:moveTo>
                    <a:lnTo>
                      <a:pt x="8" y="34"/>
                    </a:lnTo>
                    <a:lnTo>
                      <a:pt x="8" y="38"/>
                    </a:lnTo>
                    <a:lnTo>
                      <a:pt x="8" y="42"/>
                    </a:lnTo>
                    <a:lnTo>
                      <a:pt x="8" y="48"/>
                    </a:lnTo>
                    <a:lnTo>
                      <a:pt x="10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6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50"/>
                    </a:lnTo>
                    <a:lnTo>
                      <a:pt x="28" y="44"/>
                    </a:lnTo>
                    <a:lnTo>
                      <a:pt x="26" y="36"/>
                    </a:lnTo>
                    <a:lnTo>
                      <a:pt x="24" y="32"/>
                    </a:lnTo>
                    <a:lnTo>
                      <a:pt x="22" y="28"/>
                    </a:lnTo>
                    <a:lnTo>
                      <a:pt x="16" y="26"/>
                    </a:lnTo>
                    <a:lnTo>
                      <a:pt x="14" y="26"/>
                    </a:lnTo>
                    <a:lnTo>
                      <a:pt x="12" y="2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94" name="Freeform 182"/>
              <p:cNvSpPr>
                <a:spLocks noEditPoints="1"/>
              </p:cNvSpPr>
              <p:nvPr/>
            </p:nvSpPr>
            <p:spPr bwMode="auto">
              <a:xfrm>
                <a:off x="3540" y="2246"/>
                <a:ext cx="38" cy="60"/>
              </a:xfrm>
              <a:custGeom>
                <a:avLst/>
                <a:gdLst>
                  <a:gd name="T0" fmla="*/ 2 w 38"/>
                  <a:gd name="T1" fmla="*/ 60 h 60"/>
                  <a:gd name="T2" fmla="*/ 2 w 38"/>
                  <a:gd name="T3" fmla="*/ 58 h 60"/>
                  <a:gd name="T4" fmla="*/ 8 w 38"/>
                  <a:gd name="T5" fmla="*/ 58 h 60"/>
                  <a:gd name="T6" fmla="*/ 12 w 38"/>
                  <a:gd name="T7" fmla="*/ 56 h 60"/>
                  <a:gd name="T8" fmla="*/ 16 w 38"/>
                  <a:gd name="T9" fmla="*/ 52 h 60"/>
                  <a:gd name="T10" fmla="*/ 22 w 38"/>
                  <a:gd name="T11" fmla="*/ 46 h 60"/>
                  <a:gd name="T12" fmla="*/ 26 w 38"/>
                  <a:gd name="T13" fmla="*/ 40 h 60"/>
                  <a:gd name="T14" fmla="*/ 28 w 38"/>
                  <a:gd name="T15" fmla="*/ 32 h 60"/>
                  <a:gd name="T16" fmla="*/ 22 w 38"/>
                  <a:gd name="T17" fmla="*/ 36 h 60"/>
                  <a:gd name="T18" fmla="*/ 16 w 38"/>
                  <a:gd name="T19" fmla="*/ 36 h 60"/>
                  <a:gd name="T20" fmla="*/ 10 w 38"/>
                  <a:gd name="T21" fmla="*/ 36 h 60"/>
                  <a:gd name="T22" fmla="*/ 6 w 38"/>
                  <a:gd name="T23" fmla="*/ 32 h 60"/>
                  <a:gd name="T24" fmla="*/ 2 w 38"/>
                  <a:gd name="T25" fmla="*/ 26 h 60"/>
                  <a:gd name="T26" fmla="*/ 0 w 38"/>
                  <a:gd name="T27" fmla="*/ 20 h 60"/>
                  <a:gd name="T28" fmla="*/ 2 w 38"/>
                  <a:gd name="T29" fmla="*/ 12 h 60"/>
                  <a:gd name="T30" fmla="*/ 6 w 38"/>
                  <a:gd name="T31" fmla="*/ 6 h 60"/>
                  <a:gd name="T32" fmla="*/ 10 w 38"/>
                  <a:gd name="T33" fmla="*/ 2 h 60"/>
                  <a:gd name="T34" fmla="*/ 14 w 38"/>
                  <a:gd name="T35" fmla="*/ 0 h 60"/>
                  <a:gd name="T36" fmla="*/ 18 w 38"/>
                  <a:gd name="T37" fmla="*/ 0 h 60"/>
                  <a:gd name="T38" fmla="*/ 26 w 38"/>
                  <a:gd name="T39" fmla="*/ 0 h 60"/>
                  <a:gd name="T40" fmla="*/ 32 w 38"/>
                  <a:gd name="T41" fmla="*/ 6 h 60"/>
                  <a:gd name="T42" fmla="*/ 34 w 38"/>
                  <a:gd name="T43" fmla="*/ 10 h 60"/>
                  <a:gd name="T44" fmla="*/ 36 w 38"/>
                  <a:gd name="T45" fmla="*/ 16 h 60"/>
                  <a:gd name="T46" fmla="*/ 38 w 38"/>
                  <a:gd name="T47" fmla="*/ 24 h 60"/>
                  <a:gd name="T48" fmla="*/ 36 w 38"/>
                  <a:gd name="T49" fmla="*/ 32 h 60"/>
                  <a:gd name="T50" fmla="*/ 32 w 38"/>
                  <a:gd name="T51" fmla="*/ 42 h 60"/>
                  <a:gd name="T52" fmla="*/ 26 w 38"/>
                  <a:gd name="T53" fmla="*/ 48 h 60"/>
                  <a:gd name="T54" fmla="*/ 20 w 38"/>
                  <a:gd name="T55" fmla="*/ 56 h 60"/>
                  <a:gd name="T56" fmla="*/ 12 w 38"/>
                  <a:gd name="T57" fmla="*/ 58 h 60"/>
                  <a:gd name="T58" fmla="*/ 4 w 38"/>
                  <a:gd name="T59" fmla="*/ 60 h 60"/>
                  <a:gd name="T60" fmla="*/ 2 w 38"/>
                  <a:gd name="T61" fmla="*/ 60 h 60"/>
                  <a:gd name="T62" fmla="*/ 28 w 38"/>
                  <a:gd name="T63" fmla="*/ 30 h 60"/>
                  <a:gd name="T64" fmla="*/ 28 w 38"/>
                  <a:gd name="T65" fmla="*/ 24 h 60"/>
                  <a:gd name="T66" fmla="*/ 30 w 38"/>
                  <a:gd name="T67" fmla="*/ 20 h 60"/>
                  <a:gd name="T68" fmla="*/ 28 w 38"/>
                  <a:gd name="T69" fmla="*/ 16 h 60"/>
                  <a:gd name="T70" fmla="*/ 28 w 38"/>
                  <a:gd name="T71" fmla="*/ 12 h 60"/>
                  <a:gd name="T72" fmla="*/ 26 w 38"/>
                  <a:gd name="T73" fmla="*/ 8 h 60"/>
                  <a:gd name="T74" fmla="*/ 24 w 38"/>
                  <a:gd name="T75" fmla="*/ 4 h 60"/>
                  <a:gd name="T76" fmla="*/ 22 w 38"/>
                  <a:gd name="T77" fmla="*/ 2 h 60"/>
                  <a:gd name="T78" fmla="*/ 18 w 38"/>
                  <a:gd name="T79" fmla="*/ 2 h 60"/>
                  <a:gd name="T80" fmla="*/ 14 w 38"/>
                  <a:gd name="T81" fmla="*/ 4 h 60"/>
                  <a:gd name="T82" fmla="*/ 12 w 38"/>
                  <a:gd name="T83" fmla="*/ 6 h 60"/>
                  <a:gd name="T84" fmla="*/ 10 w 38"/>
                  <a:gd name="T85" fmla="*/ 10 h 60"/>
                  <a:gd name="T86" fmla="*/ 10 w 38"/>
                  <a:gd name="T87" fmla="*/ 16 h 60"/>
                  <a:gd name="T88" fmla="*/ 10 w 38"/>
                  <a:gd name="T89" fmla="*/ 24 h 60"/>
                  <a:gd name="T90" fmla="*/ 12 w 38"/>
                  <a:gd name="T91" fmla="*/ 30 h 60"/>
                  <a:gd name="T92" fmla="*/ 16 w 38"/>
                  <a:gd name="T93" fmla="*/ 32 h 60"/>
                  <a:gd name="T94" fmla="*/ 20 w 38"/>
                  <a:gd name="T95" fmla="*/ 34 h 60"/>
                  <a:gd name="T96" fmla="*/ 22 w 38"/>
                  <a:gd name="T97" fmla="*/ 34 h 60"/>
                  <a:gd name="T98" fmla="*/ 24 w 38"/>
                  <a:gd name="T99" fmla="*/ 32 h 60"/>
                  <a:gd name="T100" fmla="*/ 26 w 38"/>
                  <a:gd name="T101" fmla="*/ 32 h 60"/>
                  <a:gd name="T102" fmla="*/ 28 w 38"/>
                  <a:gd name="T10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" h="60">
                    <a:moveTo>
                      <a:pt x="2" y="60"/>
                    </a:moveTo>
                    <a:lnTo>
                      <a:pt x="2" y="58"/>
                    </a:lnTo>
                    <a:lnTo>
                      <a:pt x="8" y="58"/>
                    </a:lnTo>
                    <a:lnTo>
                      <a:pt x="12" y="56"/>
                    </a:lnTo>
                    <a:lnTo>
                      <a:pt x="16" y="52"/>
                    </a:lnTo>
                    <a:lnTo>
                      <a:pt x="22" y="46"/>
                    </a:lnTo>
                    <a:lnTo>
                      <a:pt x="26" y="40"/>
                    </a:lnTo>
                    <a:lnTo>
                      <a:pt x="28" y="32"/>
                    </a:lnTo>
                    <a:lnTo>
                      <a:pt x="22" y="36"/>
                    </a:lnTo>
                    <a:lnTo>
                      <a:pt x="16" y="36"/>
                    </a:lnTo>
                    <a:lnTo>
                      <a:pt x="10" y="36"/>
                    </a:lnTo>
                    <a:lnTo>
                      <a:pt x="6" y="32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6" y="0"/>
                    </a:lnTo>
                    <a:lnTo>
                      <a:pt x="32" y="6"/>
                    </a:lnTo>
                    <a:lnTo>
                      <a:pt x="34" y="10"/>
                    </a:lnTo>
                    <a:lnTo>
                      <a:pt x="36" y="16"/>
                    </a:lnTo>
                    <a:lnTo>
                      <a:pt x="38" y="24"/>
                    </a:lnTo>
                    <a:lnTo>
                      <a:pt x="36" y="32"/>
                    </a:lnTo>
                    <a:lnTo>
                      <a:pt x="32" y="42"/>
                    </a:lnTo>
                    <a:lnTo>
                      <a:pt x="26" y="48"/>
                    </a:lnTo>
                    <a:lnTo>
                      <a:pt x="20" y="56"/>
                    </a:lnTo>
                    <a:lnTo>
                      <a:pt x="12" y="58"/>
                    </a:lnTo>
                    <a:lnTo>
                      <a:pt x="4" y="60"/>
                    </a:lnTo>
                    <a:lnTo>
                      <a:pt x="2" y="60"/>
                    </a:lnTo>
                    <a:close/>
                    <a:moveTo>
                      <a:pt x="28" y="30"/>
                    </a:moveTo>
                    <a:lnTo>
                      <a:pt x="28" y="24"/>
                    </a:lnTo>
                    <a:lnTo>
                      <a:pt x="30" y="20"/>
                    </a:lnTo>
                    <a:lnTo>
                      <a:pt x="28" y="16"/>
                    </a:lnTo>
                    <a:lnTo>
                      <a:pt x="28" y="12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12" y="30"/>
                    </a:lnTo>
                    <a:lnTo>
                      <a:pt x="16" y="32"/>
                    </a:lnTo>
                    <a:lnTo>
                      <a:pt x="20" y="34"/>
                    </a:lnTo>
                    <a:lnTo>
                      <a:pt x="22" y="34"/>
                    </a:lnTo>
                    <a:lnTo>
                      <a:pt x="24" y="32"/>
                    </a:lnTo>
                    <a:lnTo>
                      <a:pt x="26" y="32"/>
                    </a:lnTo>
                    <a:lnTo>
                      <a:pt x="2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46" name="Picture 18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264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47" name="Picture 18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264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97" name="Freeform 185"/>
              <p:cNvSpPr>
                <a:spLocks/>
              </p:cNvSpPr>
              <p:nvPr/>
            </p:nvSpPr>
            <p:spPr bwMode="auto">
              <a:xfrm>
                <a:off x="3684" y="2246"/>
                <a:ext cx="22" cy="58"/>
              </a:xfrm>
              <a:custGeom>
                <a:avLst/>
                <a:gdLst>
                  <a:gd name="T0" fmla="*/ 0 w 22"/>
                  <a:gd name="T1" fmla="*/ 6 h 58"/>
                  <a:gd name="T2" fmla="*/ 14 w 22"/>
                  <a:gd name="T3" fmla="*/ 0 h 58"/>
                  <a:gd name="T4" fmla="*/ 16 w 22"/>
                  <a:gd name="T5" fmla="*/ 0 h 58"/>
                  <a:gd name="T6" fmla="*/ 16 w 22"/>
                  <a:gd name="T7" fmla="*/ 48 h 58"/>
                  <a:gd name="T8" fmla="*/ 16 w 22"/>
                  <a:gd name="T9" fmla="*/ 52 h 58"/>
                  <a:gd name="T10" fmla="*/ 16 w 22"/>
                  <a:gd name="T11" fmla="*/ 56 h 58"/>
                  <a:gd name="T12" fmla="*/ 16 w 22"/>
                  <a:gd name="T13" fmla="*/ 56 h 58"/>
                  <a:gd name="T14" fmla="*/ 18 w 22"/>
                  <a:gd name="T15" fmla="*/ 58 h 58"/>
                  <a:gd name="T16" fmla="*/ 20 w 22"/>
                  <a:gd name="T17" fmla="*/ 58 h 58"/>
                  <a:gd name="T18" fmla="*/ 22 w 22"/>
                  <a:gd name="T19" fmla="*/ 58 h 58"/>
                  <a:gd name="T20" fmla="*/ 22 w 22"/>
                  <a:gd name="T21" fmla="*/ 58 h 58"/>
                  <a:gd name="T22" fmla="*/ 2 w 22"/>
                  <a:gd name="T23" fmla="*/ 58 h 58"/>
                  <a:gd name="T24" fmla="*/ 2 w 22"/>
                  <a:gd name="T25" fmla="*/ 58 h 58"/>
                  <a:gd name="T26" fmla="*/ 4 w 22"/>
                  <a:gd name="T27" fmla="*/ 58 h 58"/>
                  <a:gd name="T28" fmla="*/ 6 w 22"/>
                  <a:gd name="T29" fmla="*/ 58 h 58"/>
                  <a:gd name="T30" fmla="*/ 8 w 22"/>
                  <a:gd name="T31" fmla="*/ 56 h 58"/>
                  <a:gd name="T32" fmla="*/ 8 w 22"/>
                  <a:gd name="T33" fmla="*/ 56 h 58"/>
                  <a:gd name="T34" fmla="*/ 8 w 22"/>
                  <a:gd name="T35" fmla="*/ 54 h 58"/>
                  <a:gd name="T36" fmla="*/ 8 w 22"/>
                  <a:gd name="T37" fmla="*/ 48 h 58"/>
                  <a:gd name="T38" fmla="*/ 8 w 22"/>
                  <a:gd name="T39" fmla="*/ 16 h 58"/>
                  <a:gd name="T40" fmla="*/ 8 w 22"/>
                  <a:gd name="T41" fmla="*/ 10 h 58"/>
                  <a:gd name="T42" fmla="*/ 8 w 22"/>
                  <a:gd name="T43" fmla="*/ 8 h 58"/>
                  <a:gd name="T44" fmla="*/ 8 w 22"/>
                  <a:gd name="T45" fmla="*/ 6 h 58"/>
                  <a:gd name="T46" fmla="*/ 6 w 22"/>
                  <a:gd name="T47" fmla="*/ 6 h 58"/>
                  <a:gd name="T48" fmla="*/ 6 w 22"/>
                  <a:gd name="T49" fmla="*/ 6 h 58"/>
                  <a:gd name="T50" fmla="*/ 6 w 22"/>
                  <a:gd name="T51" fmla="*/ 6 h 58"/>
                  <a:gd name="T52" fmla="*/ 4 w 22"/>
                  <a:gd name="T53" fmla="*/ 6 h 58"/>
                  <a:gd name="T54" fmla="*/ 0 w 22"/>
                  <a:gd name="T55" fmla="*/ 6 h 58"/>
                  <a:gd name="T56" fmla="*/ 0 w 22"/>
                  <a:gd name="T57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58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498" name="Freeform 186"/>
              <p:cNvSpPr>
                <a:spLocks noEditPoints="1"/>
              </p:cNvSpPr>
              <p:nvPr/>
            </p:nvSpPr>
            <p:spPr bwMode="auto">
              <a:xfrm>
                <a:off x="3722" y="2246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0 h 60"/>
                  <a:gd name="T4" fmla="*/ 2 w 36"/>
                  <a:gd name="T5" fmla="*/ 12 h 60"/>
                  <a:gd name="T6" fmla="*/ 6 w 36"/>
                  <a:gd name="T7" fmla="*/ 6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2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6 h 60"/>
                  <a:gd name="T34" fmla="*/ 22 w 36"/>
                  <a:gd name="T35" fmla="*/ 58 h 60"/>
                  <a:gd name="T36" fmla="*/ 18 w 36"/>
                  <a:gd name="T37" fmla="*/ 60 h 60"/>
                  <a:gd name="T38" fmla="*/ 12 w 36"/>
                  <a:gd name="T39" fmla="*/ 58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0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0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6 h 60"/>
                  <a:gd name="T60" fmla="*/ 20 w 36"/>
                  <a:gd name="T61" fmla="*/ 56 h 60"/>
                  <a:gd name="T62" fmla="*/ 22 w 36"/>
                  <a:gd name="T63" fmla="*/ 54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0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2 h 60"/>
                  <a:gd name="T82" fmla="*/ 18 w 36"/>
                  <a:gd name="T83" fmla="*/ 2 h 60"/>
                  <a:gd name="T84" fmla="*/ 16 w 36"/>
                  <a:gd name="T85" fmla="*/ 2 h 60"/>
                  <a:gd name="T86" fmla="*/ 12 w 36"/>
                  <a:gd name="T87" fmla="*/ 4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6"/>
                    </a:lnTo>
                    <a:lnTo>
                      <a:pt x="22" y="58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0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0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50" name="Picture 18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258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51" name="Picture 18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258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01" name="Freeform 189"/>
              <p:cNvSpPr>
                <a:spLocks noEditPoints="1"/>
              </p:cNvSpPr>
              <p:nvPr/>
            </p:nvSpPr>
            <p:spPr bwMode="auto">
              <a:xfrm>
                <a:off x="3798" y="2230"/>
                <a:ext cx="26" cy="44"/>
              </a:xfrm>
              <a:custGeom>
                <a:avLst/>
                <a:gdLst>
                  <a:gd name="T0" fmla="*/ 0 w 26"/>
                  <a:gd name="T1" fmla="*/ 44 h 44"/>
                  <a:gd name="T2" fmla="*/ 0 w 26"/>
                  <a:gd name="T3" fmla="*/ 44 h 44"/>
                  <a:gd name="T4" fmla="*/ 4 w 26"/>
                  <a:gd name="T5" fmla="*/ 42 h 44"/>
                  <a:gd name="T6" fmla="*/ 8 w 26"/>
                  <a:gd name="T7" fmla="*/ 42 h 44"/>
                  <a:gd name="T8" fmla="*/ 12 w 26"/>
                  <a:gd name="T9" fmla="*/ 38 h 44"/>
                  <a:gd name="T10" fmla="*/ 14 w 26"/>
                  <a:gd name="T11" fmla="*/ 34 h 44"/>
                  <a:gd name="T12" fmla="*/ 18 w 26"/>
                  <a:gd name="T13" fmla="*/ 30 h 44"/>
                  <a:gd name="T14" fmla="*/ 20 w 26"/>
                  <a:gd name="T15" fmla="*/ 24 h 44"/>
                  <a:gd name="T16" fmla="*/ 14 w 26"/>
                  <a:gd name="T17" fmla="*/ 26 h 44"/>
                  <a:gd name="T18" fmla="*/ 10 w 26"/>
                  <a:gd name="T19" fmla="*/ 28 h 44"/>
                  <a:gd name="T20" fmla="*/ 6 w 26"/>
                  <a:gd name="T21" fmla="*/ 26 h 44"/>
                  <a:gd name="T22" fmla="*/ 2 w 26"/>
                  <a:gd name="T23" fmla="*/ 24 h 44"/>
                  <a:gd name="T24" fmla="*/ 0 w 26"/>
                  <a:gd name="T25" fmla="*/ 20 h 44"/>
                  <a:gd name="T26" fmla="*/ 0 w 26"/>
                  <a:gd name="T27" fmla="*/ 14 h 44"/>
                  <a:gd name="T28" fmla="*/ 0 w 26"/>
                  <a:gd name="T29" fmla="*/ 10 h 44"/>
                  <a:gd name="T30" fmla="*/ 2 w 26"/>
                  <a:gd name="T31" fmla="*/ 4 h 44"/>
                  <a:gd name="T32" fmla="*/ 8 w 26"/>
                  <a:gd name="T33" fmla="*/ 2 h 44"/>
                  <a:gd name="T34" fmla="*/ 12 w 26"/>
                  <a:gd name="T35" fmla="*/ 0 h 44"/>
                  <a:gd name="T36" fmla="*/ 18 w 26"/>
                  <a:gd name="T37" fmla="*/ 0 h 44"/>
                  <a:gd name="T38" fmla="*/ 22 w 26"/>
                  <a:gd name="T39" fmla="*/ 4 h 44"/>
                  <a:gd name="T40" fmla="*/ 26 w 26"/>
                  <a:gd name="T41" fmla="*/ 10 h 44"/>
                  <a:gd name="T42" fmla="*/ 26 w 26"/>
                  <a:gd name="T43" fmla="*/ 18 h 44"/>
                  <a:gd name="T44" fmla="*/ 26 w 26"/>
                  <a:gd name="T45" fmla="*/ 24 h 44"/>
                  <a:gd name="T46" fmla="*/ 22 w 26"/>
                  <a:gd name="T47" fmla="*/ 30 h 44"/>
                  <a:gd name="T48" fmla="*/ 18 w 26"/>
                  <a:gd name="T49" fmla="*/ 36 h 44"/>
                  <a:gd name="T50" fmla="*/ 14 w 26"/>
                  <a:gd name="T51" fmla="*/ 40 h 44"/>
                  <a:gd name="T52" fmla="*/ 8 w 26"/>
                  <a:gd name="T53" fmla="*/ 42 h 44"/>
                  <a:gd name="T54" fmla="*/ 2 w 26"/>
                  <a:gd name="T55" fmla="*/ 44 h 44"/>
                  <a:gd name="T56" fmla="*/ 0 w 26"/>
                  <a:gd name="T57" fmla="*/ 44 h 44"/>
                  <a:gd name="T58" fmla="*/ 20 w 26"/>
                  <a:gd name="T59" fmla="*/ 22 h 44"/>
                  <a:gd name="T60" fmla="*/ 20 w 26"/>
                  <a:gd name="T61" fmla="*/ 18 h 44"/>
                  <a:gd name="T62" fmla="*/ 20 w 26"/>
                  <a:gd name="T63" fmla="*/ 16 h 44"/>
                  <a:gd name="T64" fmla="*/ 20 w 26"/>
                  <a:gd name="T65" fmla="*/ 12 h 44"/>
                  <a:gd name="T66" fmla="*/ 20 w 26"/>
                  <a:gd name="T67" fmla="*/ 8 h 44"/>
                  <a:gd name="T68" fmla="*/ 18 w 26"/>
                  <a:gd name="T69" fmla="*/ 6 h 44"/>
                  <a:gd name="T70" fmla="*/ 16 w 26"/>
                  <a:gd name="T71" fmla="*/ 4 h 44"/>
                  <a:gd name="T72" fmla="*/ 14 w 26"/>
                  <a:gd name="T73" fmla="*/ 2 h 44"/>
                  <a:gd name="T74" fmla="*/ 12 w 26"/>
                  <a:gd name="T75" fmla="*/ 2 h 44"/>
                  <a:gd name="T76" fmla="*/ 10 w 26"/>
                  <a:gd name="T77" fmla="*/ 2 h 44"/>
                  <a:gd name="T78" fmla="*/ 8 w 26"/>
                  <a:gd name="T79" fmla="*/ 4 h 44"/>
                  <a:gd name="T80" fmla="*/ 6 w 26"/>
                  <a:gd name="T81" fmla="*/ 8 h 44"/>
                  <a:gd name="T82" fmla="*/ 6 w 26"/>
                  <a:gd name="T83" fmla="*/ 12 h 44"/>
                  <a:gd name="T84" fmla="*/ 6 w 26"/>
                  <a:gd name="T85" fmla="*/ 18 h 44"/>
                  <a:gd name="T86" fmla="*/ 8 w 26"/>
                  <a:gd name="T87" fmla="*/ 22 h 44"/>
                  <a:gd name="T88" fmla="*/ 10 w 26"/>
                  <a:gd name="T89" fmla="*/ 24 h 44"/>
                  <a:gd name="T90" fmla="*/ 12 w 26"/>
                  <a:gd name="T91" fmla="*/ 24 h 44"/>
                  <a:gd name="T92" fmla="*/ 14 w 26"/>
                  <a:gd name="T93" fmla="*/ 24 h 44"/>
                  <a:gd name="T94" fmla="*/ 16 w 26"/>
                  <a:gd name="T95" fmla="*/ 24 h 44"/>
                  <a:gd name="T96" fmla="*/ 18 w 26"/>
                  <a:gd name="T97" fmla="*/ 22 h 44"/>
                  <a:gd name="T98" fmla="*/ 20 w 26"/>
                  <a:gd name="T99" fmla="*/ 2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6" h="44">
                    <a:moveTo>
                      <a:pt x="0" y="44"/>
                    </a:moveTo>
                    <a:lnTo>
                      <a:pt x="0" y="44"/>
                    </a:lnTo>
                    <a:lnTo>
                      <a:pt x="4" y="42"/>
                    </a:lnTo>
                    <a:lnTo>
                      <a:pt x="8" y="42"/>
                    </a:lnTo>
                    <a:lnTo>
                      <a:pt x="12" y="38"/>
                    </a:lnTo>
                    <a:lnTo>
                      <a:pt x="14" y="34"/>
                    </a:lnTo>
                    <a:lnTo>
                      <a:pt x="18" y="30"/>
                    </a:lnTo>
                    <a:lnTo>
                      <a:pt x="20" y="24"/>
                    </a:lnTo>
                    <a:lnTo>
                      <a:pt x="14" y="26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2" y="24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2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6" y="10"/>
                    </a:lnTo>
                    <a:lnTo>
                      <a:pt x="26" y="18"/>
                    </a:lnTo>
                    <a:lnTo>
                      <a:pt x="26" y="24"/>
                    </a:lnTo>
                    <a:lnTo>
                      <a:pt x="22" y="30"/>
                    </a:lnTo>
                    <a:lnTo>
                      <a:pt x="18" y="36"/>
                    </a:lnTo>
                    <a:lnTo>
                      <a:pt x="14" y="40"/>
                    </a:lnTo>
                    <a:lnTo>
                      <a:pt x="8" y="42"/>
                    </a:lnTo>
                    <a:lnTo>
                      <a:pt x="2" y="44"/>
                    </a:lnTo>
                    <a:lnTo>
                      <a:pt x="0" y="44"/>
                    </a:lnTo>
                    <a:close/>
                    <a:moveTo>
                      <a:pt x="20" y="22"/>
                    </a:moveTo>
                    <a:lnTo>
                      <a:pt x="20" y="18"/>
                    </a:lnTo>
                    <a:lnTo>
                      <a:pt x="20" y="16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6" y="8"/>
                    </a:lnTo>
                    <a:lnTo>
                      <a:pt x="6" y="12"/>
                    </a:lnTo>
                    <a:lnTo>
                      <a:pt x="6" y="18"/>
                    </a:lnTo>
                    <a:lnTo>
                      <a:pt x="8" y="22"/>
                    </a:lnTo>
                    <a:lnTo>
                      <a:pt x="10" y="24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18" y="22"/>
                    </a:lnTo>
                    <a:lnTo>
                      <a:pt x="20" y="2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2" name="Rectangle 190"/>
              <p:cNvSpPr>
                <a:spLocks noChangeArrowheads="1"/>
              </p:cNvSpPr>
              <p:nvPr/>
            </p:nvSpPr>
            <p:spPr bwMode="auto">
              <a:xfrm>
                <a:off x="3888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3" name="Rectangle 191"/>
              <p:cNvSpPr>
                <a:spLocks noChangeArrowheads="1"/>
              </p:cNvSpPr>
              <p:nvPr/>
            </p:nvSpPr>
            <p:spPr bwMode="auto">
              <a:xfrm>
                <a:off x="3904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4" name="Freeform 192"/>
              <p:cNvSpPr>
                <a:spLocks/>
              </p:cNvSpPr>
              <p:nvPr/>
            </p:nvSpPr>
            <p:spPr bwMode="auto">
              <a:xfrm>
                <a:off x="4006" y="2246"/>
                <a:ext cx="38" cy="60"/>
              </a:xfrm>
              <a:custGeom>
                <a:avLst/>
                <a:gdLst>
                  <a:gd name="T0" fmla="*/ 10 w 38"/>
                  <a:gd name="T1" fmla="*/ 28 h 60"/>
                  <a:gd name="T2" fmla="*/ 10 w 38"/>
                  <a:gd name="T3" fmla="*/ 26 h 60"/>
                  <a:gd name="T4" fmla="*/ 14 w 38"/>
                  <a:gd name="T5" fmla="*/ 26 h 60"/>
                  <a:gd name="T6" fmla="*/ 18 w 38"/>
                  <a:gd name="T7" fmla="*/ 24 h 60"/>
                  <a:gd name="T8" fmla="*/ 18 w 38"/>
                  <a:gd name="T9" fmla="*/ 22 h 60"/>
                  <a:gd name="T10" fmla="*/ 20 w 38"/>
                  <a:gd name="T11" fmla="*/ 20 h 60"/>
                  <a:gd name="T12" fmla="*/ 22 w 38"/>
                  <a:gd name="T13" fmla="*/ 18 h 60"/>
                  <a:gd name="T14" fmla="*/ 22 w 38"/>
                  <a:gd name="T15" fmla="*/ 14 h 60"/>
                  <a:gd name="T16" fmla="*/ 22 w 38"/>
                  <a:gd name="T17" fmla="*/ 12 h 60"/>
                  <a:gd name="T18" fmla="*/ 20 w 38"/>
                  <a:gd name="T19" fmla="*/ 8 h 60"/>
                  <a:gd name="T20" fmla="*/ 16 w 38"/>
                  <a:gd name="T21" fmla="*/ 6 h 60"/>
                  <a:gd name="T22" fmla="*/ 12 w 38"/>
                  <a:gd name="T23" fmla="*/ 6 h 60"/>
                  <a:gd name="T24" fmla="*/ 6 w 38"/>
                  <a:gd name="T25" fmla="*/ 8 h 60"/>
                  <a:gd name="T26" fmla="*/ 2 w 38"/>
                  <a:gd name="T27" fmla="*/ 12 h 60"/>
                  <a:gd name="T28" fmla="*/ 0 w 38"/>
                  <a:gd name="T29" fmla="*/ 12 h 60"/>
                  <a:gd name="T30" fmla="*/ 4 w 38"/>
                  <a:gd name="T31" fmla="*/ 6 h 60"/>
                  <a:gd name="T32" fmla="*/ 10 w 38"/>
                  <a:gd name="T33" fmla="*/ 2 h 60"/>
                  <a:gd name="T34" fmla="*/ 14 w 38"/>
                  <a:gd name="T35" fmla="*/ 0 h 60"/>
                  <a:gd name="T36" fmla="*/ 20 w 38"/>
                  <a:gd name="T37" fmla="*/ 0 h 60"/>
                  <a:gd name="T38" fmla="*/ 26 w 38"/>
                  <a:gd name="T39" fmla="*/ 0 h 60"/>
                  <a:gd name="T40" fmla="*/ 30 w 38"/>
                  <a:gd name="T41" fmla="*/ 2 h 60"/>
                  <a:gd name="T42" fmla="*/ 34 w 38"/>
                  <a:gd name="T43" fmla="*/ 6 h 60"/>
                  <a:gd name="T44" fmla="*/ 34 w 38"/>
                  <a:gd name="T45" fmla="*/ 10 h 60"/>
                  <a:gd name="T46" fmla="*/ 34 w 38"/>
                  <a:gd name="T47" fmla="*/ 14 h 60"/>
                  <a:gd name="T48" fmla="*/ 32 w 38"/>
                  <a:gd name="T49" fmla="*/ 16 h 60"/>
                  <a:gd name="T50" fmla="*/ 30 w 38"/>
                  <a:gd name="T51" fmla="*/ 20 h 60"/>
                  <a:gd name="T52" fmla="*/ 26 w 38"/>
                  <a:gd name="T53" fmla="*/ 22 h 60"/>
                  <a:gd name="T54" fmla="*/ 30 w 38"/>
                  <a:gd name="T55" fmla="*/ 24 h 60"/>
                  <a:gd name="T56" fmla="*/ 34 w 38"/>
                  <a:gd name="T57" fmla="*/ 28 h 60"/>
                  <a:gd name="T58" fmla="*/ 36 w 38"/>
                  <a:gd name="T59" fmla="*/ 32 h 60"/>
                  <a:gd name="T60" fmla="*/ 38 w 38"/>
                  <a:gd name="T61" fmla="*/ 36 h 60"/>
                  <a:gd name="T62" fmla="*/ 36 w 38"/>
                  <a:gd name="T63" fmla="*/ 42 h 60"/>
                  <a:gd name="T64" fmla="*/ 34 w 38"/>
                  <a:gd name="T65" fmla="*/ 48 h 60"/>
                  <a:gd name="T66" fmla="*/ 30 w 38"/>
                  <a:gd name="T67" fmla="*/ 54 h 60"/>
                  <a:gd name="T68" fmla="*/ 26 w 38"/>
                  <a:gd name="T69" fmla="*/ 56 h 60"/>
                  <a:gd name="T70" fmla="*/ 20 w 38"/>
                  <a:gd name="T71" fmla="*/ 58 h 60"/>
                  <a:gd name="T72" fmla="*/ 12 w 38"/>
                  <a:gd name="T73" fmla="*/ 60 h 60"/>
                  <a:gd name="T74" fmla="*/ 6 w 38"/>
                  <a:gd name="T75" fmla="*/ 58 h 60"/>
                  <a:gd name="T76" fmla="*/ 2 w 38"/>
                  <a:gd name="T77" fmla="*/ 56 h 60"/>
                  <a:gd name="T78" fmla="*/ 0 w 38"/>
                  <a:gd name="T79" fmla="*/ 54 h 60"/>
                  <a:gd name="T80" fmla="*/ 0 w 38"/>
                  <a:gd name="T81" fmla="*/ 52 h 60"/>
                  <a:gd name="T82" fmla="*/ 0 w 38"/>
                  <a:gd name="T83" fmla="*/ 50 h 60"/>
                  <a:gd name="T84" fmla="*/ 0 w 38"/>
                  <a:gd name="T85" fmla="*/ 48 h 60"/>
                  <a:gd name="T86" fmla="*/ 2 w 38"/>
                  <a:gd name="T87" fmla="*/ 46 h 60"/>
                  <a:gd name="T88" fmla="*/ 4 w 38"/>
                  <a:gd name="T89" fmla="*/ 46 h 60"/>
                  <a:gd name="T90" fmla="*/ 6 w 38"/>
                  <a:gd name="T91" fmla="*/ 46 h 60"/>
                  <a:gd name="T92" fmla="*/ 6 w 38"/>
                  <a:gd name="T93" fmla="*/ 46 h 60"/>
                  <a:gd name="T94" fmla="*/ 8 w 38"/>
                  <a:gd name="T95" fmla="*/ 48 h 60"/>
                  <a:gd name="T96" fmla="*/ 12 w 38"/>
                  <a:gd name="T97" fmla="*/ 50 h 60"/>
                  <a:gd name="T98" fmla="*/ 16 w 38"/>
                  <a:gd name="T99" fmla="*/ 52 h 60"/>
                  <a:gd name="T100" fmla="*/ 20 w 38"/>
                  <a:gd name="T101" fmla="*/ 54 h 60"/>
                  <a:gd name="T102" fmla="*/ 22 w 38"/>
                  <a:gd name="T103" fmla="*/ 52 h 60"/>
                  <a:gd name="T104" fmla="*/ 26 w 38"/>
                  <a:gd name="T105" fmla="*/ 50 h 60"/>
                  <a:gd name="T106" fmla="*/ 26 w 38"/>
                  <a:gd name="T107" fmla="*/ 48 h 60"/>
                  <a:gd name="T108" fmla="*/ 28 w 38"/>
                  <a:gd name="T109" fmla="*/ 44 h 60"/>
                  <a:gd name="T110" fmla="*/ 26 w 38"/>
                  <a:gd name="T111" fmla="*/ 40 h 60"/>
                  <a:gd name="T112" fmla="*/ 22 w 38"/>
                  <a:gd name="T113" fmla="*/ 34 h 60"/>
                  <a:gd name="T114" fmla="*/ 18 w 38"/>
                  <a:gd name="T115" fmla="*/ 30 h 60"/>
                  <a:gd name="T116" fmla="*/ 10 w 38"/>
                  <a:gd name="T117" fmla="*/ 2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8" h="60">
                    <a:moveTo>
                      <a:pt x="10" y="28"/>
                    </a:moveTo>
                    <a:lnTo>
                      <a:pt x="10" y="26"/>
                    </a:lnTo>
                    <a:lnTo>
                      <a:pt x="14" y="26"/>
                    </a:lnTo>
                    <a:lnTo>
                      <a:pt x="18" y="24"/>
                    </a:lnTo>
                    <a:lnTo>
                      <a:pt x="18" y="22"/>
                    </a:lnTo>
                    <a:lnTo>
                      <a:pt x="20" y="20"/>
                    </a:lnTo>
                    <a:lnTo>
                      <a:pt x="22" y="18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2" y="6"/>
                    </a:lnTo>
                    <a:lnTo>
                      <a:pt x="6" y="8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0" y="2"/>
                    </a:lnTo>
                    <a:lnTo>
                      <a:pt x="34" y="6"/>
                    </a:lnTo>
                    <a:lnTo>
                      <a:pt x="34" y="10"/>
                    </a:lnTo>
                    <a:lnTo>
                      <a:pt x="34" y="14"/>
                    </a:lnTo>
                    <a:lnTo>
                      <a:pt x="32" y="16"/>
                    </a:lnTo>
                    <a:lnTo>
                      <a:pt x="30" y="20"/>
                    </a:lnTo>
                    <a:lnTo>
                      <a:pt x="26" y="22"/>
                    </a:lnTo>
                    <a:lnTo>
                      <a:pt x="30" y="24"/>
                    </a:lnTo>
                    <a:lnTo>
                      <a:pt x="34" y="28"/>
                    </a:lnTo>
                    <a:lnTo>
                      <a:pt x="36" y="32"/>
                    </a:lnTo>
                    <a:lnTo>
                      <a:pt x="38" y="36"/>
                    </a:lnTo>
                    <a:lnTo>
                      <a:pt x="36" y="42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6"/>
                    </a:lnTo>
                    <a:lnTo>
                      <a:pt x="20" y="58"/>
                    </a:lnTo>
                    <a:lnTo>
                      <a:pt x="12" y="60"/>
                    </a:lnTo>
                    <a:lnTo>
                      <a:pt x="6" y="58"/>
                    </a:lnTo>
                    <a:lnTo>
                      <a:pt x="2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2" y="46"/>
                    </a:lnTo>
                    <a:lnTo>
                      <a:pt x="4" y="46"/>
                    </a:lnTo>
                    <a:lnTo>
                      <a:pt x="6" y="46"/>
                    </a:lnTo>
                    <a:lnTo>
                      <a:pt x="8" y="48"/>
                    </a:lnTo>
                    <a:lnTo>
                      <a:pt x="12" y="50"/>
                    </a:lnTo>
                    <a:lnTo>
                      <a:pt x="16" y="52"/>
                    </a:lnTo>
                    <a:lnTo>
                      <a:pt x="20" y="54"/>
                    </a:lnTo>
                    <a:lnTo>
                      <a:pt x="22" y="52"/>
                    </a:lnTo>
                    <a:lnTo>
                      <a:pt x="26" y="50"/>
                    </a:lnTo>
                    <a:lnTo>
                      <a:pt x="26" y="48"/>
                    </a:lnTo>
                    <a:lnTo>
                      <a:pt x="28" y="44"/>
                    </a:lnTo>
                    <a:lnTo>
                      <a:pt x="26" y="40"/>
                    </a:lnTo>
                    <a:lnTo>
                      <a:pt x="22" y="34"/>
                    </a:lnTo>
                    <a:lnTo>
                      <a:pt x="18" y="30"/>
                    </a:lnTo>
                    <a:lnTo>
                      <a:pt x="1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5" name="Freeform 193"/>
              <p:cNvSpPr>
                <a:spLocks/>
              </p:cNvSpPr>
              <p:nvPr/>
            </p:nvSpPr>
            <p:spPr bwMode="auto">
              <a:xfrm>
                <a:off x="4050" y="2246"/>
                <a:ext cx="38" cy="58"/>
              </a:xfrm>
              <a:custGeom>
                <a:avLst/>
                <a:gdLst>
                  <a:gd name="T0" fmla="*/ 14 w 38"/>
                  <a:gd name="T1" fmla="*/ 58 h 58"/>
                  <a:gd name="T2" fmla="*/ 30 w 38"/>
                  <a:gd name="T3" fmla="*/ 12 h 58"/>
                  <a:gd name="T4" fmla="*/ 18 w 38"/>
                  <a:gd name="T5" fmla="*/ 12 h 58"/>
                  <a:gd name="T6" fmla="*/ 10 w 38"/>
                  <a:gd name="T7" fmla="*/ 12 h 58"/>
                  <a:gd name="T8" fmla="*/ 6 w 38"/>
                  <a:gd name="T9" fmla="*/ 14 h 58"/>
                  <a:gd name="T10" fmla="*/ 4 w 38"/>
                  <a:gd name="T11" fmla="*/ 14 h 58"/>
                  <a:gd name="T12" fmla="*/ 2 w 38"/>
                  <a:gd name="T13" fmla="*/ 18 h 58"/>
                  <a:gd name="T14" fmla="*/ 0 w 38"/>
                  <a:gd name="T15" fmla="*/ 18 h 58"/>
                  <a:gd name="T16" fmla="*/ 4 w 38"/>
                  <a:gd name="T17" fmla="*/ 0 h 58"/>
                  <a:gd name="T18" fmla="*/ 38 w 38"/>
                  <a:gd name="T19" fmla="*/ 0 h 58"/>
                  <a:gd name="T20" fmla="*/ 18 w 38"/>
                  <a:gd name="T21" fmla="*/ 58 h 58"/>
                  <a:gd name="T22" fmla="*/ 14 w 38"/>
                  <a:gd name="T2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58">
                    <a:moveTo>
                      <a:pt x="14" y="58"/>
                    </a:moveTo>
                    <a:lnTo>
                      <a:pt x="30" y="12"/>
                    </a:lnTo>
                    <a:lnTo>
                      <a:pt x="18" y="12"/>
                    </a:lnTo>
                    <a:lnTo>
                      <a:pt x="10" y="12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8"/>
                    </a:lnTo>
                    <a:lnTo>
                      <a:pt x="0" y="18"/>
                    </a:lnTo>
                    <a:lnTo>
                      <a:pt x="4" y="0"/>
                    </a:lnTo>
                    <a:lnTo>
                      <a:pt x="38" y="0"/>
                    </a:lnTo>
                    <a:lnTo>
                      <a:pt x="18" y="58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6" name="Freeform 194"/>
              <p:cNvSpPr>
                <a:spLocks noEditPoints="1"/>
              </p:cNvSpPr>
              <p:nvPr/>
            </p:nvSpPr>
            <p:spPr bwMode="auto">
              <a:xfrm>
                <a:off x="4098" y="2246"/>
                <a:ext cx="76" cy="60"/>
              </a:xfrm>
              <a:custGeom>
                <a:avLst/>
                <a:gdLst>
                  <a:gd name="T0" fmla="*/ 22 w 76"/>
                  <a:gd name="T1" fmla="*/ 60 h 60"/>
                  <a:gd name="T2" fmla="*/ 56 w 76"/>
                  <a:gd name="T3" fmla="*/ 0 h 60"/>
                  <a:gd name="T4" fmla="*/ 14 w 76"/>
                  <a:gd name="T5" fmla="*/ 0 h 60"/>
                  <a:gd name="T6" fmla="*/ 26 w 76"/>
                  <a:gd name="T7" fmla="*/ 4 h 60"/>
                  <a:gd name="T8" fmla="*/ 30 w 76"/>
                  <a:gd name="T9" fmla="*/ 14 h 60"/>
                  <a:gd name="T10" fmla="*/ 26 w 76"/>
                  <a:gd name="T11" fmla="*/ 26 h 60"/>
                  <a:gd name="T12" fmla="*/ 14 w 76"/>
                  <a:gd name="T13" fmla="*/ 30 h 60"/>
                  <a:gd name="T14" fmla="*/ 4 w 76"/>
                  <a:gd name="T15" fmla="*/ 26 h 60"/>
                  <a:gd name="T16" fmla="*/ 0 w 76"/>
                  <a:gd name="T17" fmla="*/ 14 h 60"/>
                  <a:gd name="T18" fmla="*/ 4 w 76"/>
                  <a:gd name="T19" fmla="*/ 4 h 60"/>
                  <a:gd name="T20" fmla="*/ 14 w 76"/>
                  <a:gd name="T21" fmla="*/ 0 h 60"/>
                  <a:gd name="T22" fmla="*/ 14 w 76"/>
                  <a:gd name="T23" fmla="*/ 2 h 60"/>
                  <a:gd name="T24" fmla="*/ 12 w 76"/>
                  <a:gd name="T25" fmla="*/ 4 h 60"/>
                  <a:gd name="T26" fmla="*/ 12 w 76"/>
                  <a:gd name="T27" fmla="*/ 8 h 60"/>
                  <a:gd name="T28" fmla="*/ 12 w 76"/>
                  <a:gd name="T29" fmla="*/ 20 h 60"/>
                  <a:gd name="T30" fmla="*/ 12 w 76"/>
                  <a:gd name="T31" fmla="*/ 26 h 60"/>
                  <a:gd name="T32" fmla="*/ 14 w 76"/>
                  <a:gd name="T33" fmla="*/ 28 h 60"/>
                  <a:gd name="T34" fmla="*/ 16 w 76"/>
                  <a:gd name="T35" fmla="*/ 28 h 60"/>
                  <a:gd name="T36" fmla="*/ 18 w 76"/>
                  <a:gd name="T37" fmla="*/ 26 h 60"/>
                  <a:gd name="T38" fmla="*/ 18 w 76"/>
                  <a:gd name="T39" fmla="*/ 20 h 60"/>
                  <a:gd name="T40" fmla="*/ 18 w 76"/>
                  <a:gd name="T41" fmla="*/ 10 h 60"/>
                  <a:gd name="T42" fmla="*/ 18 w 76"/>
                  <a:gd name="T43" fmla="*/ 4 h 60"/>
                  <a:gd name="T44" fmla="*/ 16 w 76"/>
                  <a:gd name="T45" fmla="*/ 2 h 60"/>
                  <a:gd name="T46" fmla="*/ 62 w 76"/>
                  <a:gd name="T47" fmla="*/ 30 h 60"/>
                  <a:gd name="T48" fmla="*/ 72 w 76"/>
                  <a:gd name="T49" fmla="*/ 34 h 60"/>
                  <a:gd name="T50" fmla="*/ 76 w 76"/>
                  <a:gd name="T51" fmla="*/ 44 h 60"/>
                  <a:gd name="T52" fmla="*/ 72 w 76"/>
                  <a:gd name="T53" fmla="*/ 56 h 60"/>
                  <a:gd name="T54" fmla="*/ 62 w 76"/>
                  <a:gd name="T55" fmla="*/ 60 h 60"/>
                  <a:gd name="T56" fmla="*/ 52 w 76"/>
                  <a:gd name="T57" fmla="*/ 56 h 60"/>
                  <a:gd name="T58" fmla="*/ 48 w 76"/>
                  <a:gd name="T59" fmla="*/ 44 h 60"/>
                  <a:gd name="T60" fmla="*/ 52 w 76"/>
                  <a:gd name="T61" fmla="*/ 34 h 60"/>
                  <a:gd name="T62" fmla="*/ 62 w 76"/>
                  <a:gd name="T63" fmla="*/ 30 h 60"/>
                  <a:gd name="T64" fmla="*/ 62 w 76"/>
                  <a:gd name="T65" fmla="*/ 32 h 60"/>
                  <a:gd name="T66" fmla="*/ 60 w 76"/>
                  <a:gd name="T67" fmla="*/ 34 h 60"/>
                  <a:gd name="T68" fmla="*/ 58 w 76"/>
                  <a:gd name="T69" fmla="*/ 38 h 60"/>
                  <a:gd name="T70" fmla="*/ 58 w 76"/>
                  <a:gd name="T71" fmla="*/ 50 h 60"/>
                  <a:gd name="T72" fmla="*/ 60 w 76"/>
                  <a:gd name="T73" fmla="*/ 56 h 60"/>
                  <a:gd name="T74" fmla="*/ 62 w 76"/>
                  <a:gd name="T75" fmla="*/ 58 h 60"/>
                  <a:gd name="T76" fmla="*/ 62 w 76"/>
                  <a:gd name="T77" fmla="*/ 58 h 60"/>
                  <a:gd name="T78" fmla="*/ 64 w 76"/>
                  <a:gd name="T79" fmla="*/ 56 h 60"/>
                  <a:gd name="T80" fmla="*/ 66 w 76"/>
                  <a:gd name="T81" fmla="*/ 50 h 60"/>
                  <a:gd name="T82" fmla="*/ 66 w 76"/>
                  <a:gd name="T83" fmla="*/ 38 h 60"/>
                  <a:gd name="T84" fmla="*/ 64 w 76"/>
                  <a:gd name="T85" fmla="*/ 34 h 60"/>
                  <a:gd name="T86" fmla="*/ 62 w 76"/>
                  <a:gd name="T87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6" h="60">
                    <a:moveTo>
                      <a:pt x="62" y="0"/>
                    </a:moveTo>
                    <a:lnTo>
                      <a:pt x="22" y="60"/>
                    </a:lnTo>
                    <a:lnTo>
                      <a:pt x="16" y="60"/>
                    </a:lnTo>
                    <a:lnTo>
                      <a:pt x="56" y="0"/>
                    </a:lnTo>
                    <a:lnTo>
                      <a:pt x="62" y="0"/>
                    </a:lnTo>
                    <a:close/>
                    <a:moveTo>
                      <a:pt x="14" y="0"/>
                    </a:moveTo>
                    <a:lnTo>
                      <a:pt x="20" y="0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6" y="26"/>
                    </a:lnTo>
                    <a:lnTo>
                      <a:pt x="20" y="28"/>
                    </a:lnTo>
                    <a:lnTo>
                      <a:pt x="14" y="30"/>
                    </a:lnTo>
                    <a:lnTo>
                      <a:pt x="8" y="28"/>
                    </a:lnTo>
                    <a:lnTo>
                      <a:pt x="4" y="26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4" y="0"/>
                    </a:lnTo>
                    <a:close/>
                    <a:moveTo>
                      <a:pt x="14" y="2"/>
                    </a:move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6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8" y="16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2"/>
                    </a:lnTo>
                    <a:close/>
                    <a:moveTo>
                      <a:pt x="62" y="30"/>
                    </a:moveTo>
                    <a:lnTo>
                      <a:pt x="68" y="30"/>
                    </a:lnTo>
                    <a:lnTo>
                      <a:pt x="72" y="34"/>
                    </a:lnTo>
                    <a:lnTo>
                      <a:pt x="76" y="38"/>
                    </a:lnTo>
                    <a:lnTo>
                      <a:pt x="76" y="44"/>
                    </a:lnTo>
                    <a:lnTo>
                      <a:pt x="76" y="50"/>
                    </a:lnTo>
                    <a:lnTo>
                      <a:pt x="72" y="56"/>
                    </a:lnTo>
                    <a:lnTo>
                      <a:pt x="68" y="58"/>
                    </a:lnTo>
                    <a:lnTo>
                      <a:pt x="62" y="60"/>
                    </a:lnTo>
                    <a:lnTo>
                      <a:pt x="56" y="58"/>
                    </a:lnTo>
                    <a:lnTo>
                      <a:pt x="52" y="56"/>
                    </a:lnTo>
                    <a:lnTo>
                      <a:pt x="48" y="50"/>
                    </a:lnTo>
                    <a:lnTo>
                      <a:pt x="48" y="44"/>
                    </a:lnTo>
                    <a:lnTo>
                      <a:pt x="48" y="38"/>
                    </a:lnTo>
                    <a:lnTo>
                      <a:pt x="52" y="34"/>
                    </a:lnTo>
                    <a:lnTo>
                      <a:pt x="56" y="30"/>
                    </a:lnTo>
                    <a:lnTo>
                      <a:pt x="62" y="30"/>
                    </a:lnTo>
                    <a:close/>
                    <a:moveTo>
                      <a:pt x="62" y="32"/>
                    </a:moveTo>
                    <a:lnTo>
                      <a:pt x="62" y="32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6"/>
                    </a:lnTo>
                    <a:lnTo>
                      <a:pt x="58" y="38"/>
                    </a:lnTo>
                    <a:lnTo>
                      <a:pt x="58" y="44"/>
                    </a:lnTo>
                    <a:lnTo>
                      <a:pt x="58" y="50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4" y="56"/>
                    </a:lnTo>
                    <a:lnTo>
                      <a:pt x="66" y="54"/>
                    </a:lnTo>
                    <a:lnTo>
                      <a:pt x="66" y="50"/>
                    </a:lnTo>
                    <a:lnTo>
                      <a:pt x="66" y="44"/>
                    </a:lnTo>
                    <a:lnTo>
                      <a:pt x="66" y="38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7" name="Rectangle 195"/>
              <p:cNvSpPr>
                <a:spLocks noChangeArrowheads="1"/>
              </p:cNvSpPr>
              <p:nvPr/>
            </p:nvSpPr>
            <p:spPr bwMode="auto">
              <a:xfrm>
                <a:off x="4200" y="223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8" name="Rectangle 196"/>
              <p:cNvSpPr>
                <a:spLocks noChangeArrowheads="1"/>
              </p:cNvSpPr>
              <p:nvPr/>
            </p:nvSpPr>
            <p:spPr bwMode="auto">
              <a:xfrm>
                <a:off x="1552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09" name="Freeform 197"/>
              <p:cNvSpPr>
                <a:spLocks/>
              </p:cNvSpPr>
              <p:nvPr/>
            </p:nvSpPr>
            <p:spPr bwMode="auto">
              <a:xfrm>
                <a:off x="1586" y="2374"/>
                <a:ext cx="32" cy="40"/>
              </a:xfrm>
              <a:custGeom>
                <a:avLst/>
                <a:gdLst>
                  <a:gd name="T0" fmla="*/ 32 w 32"/>
                  <a:gd name="T1" fmla="*/ 24 h 40"/>
                  <a:gd name="T2" fmla="*/ 30 w 32"/>
                  <a:gd name="T3" fmla="*/ 30 h 40"/>
                  <a:gd name="T4" fmla="*/ 26 w 32"/>
                  <a:gd name="T5" fmla="*/ 36 h 40"/>
                  <a:gd name="T6" fmla="*/ 22 w 32"/>
                  <a:gd name="T7" fmla="*/ 40 h 40"/>
                  <a:gd name="T8" fmla="*/ 16 w 32"/>
                  <a:gd name="T9" fmla="*/ 40 h 40"/>
                  <a:gd name="T10" fmla="*/ 10 w 32"/>
                  <a:gd name="T11" fmla="*/ 38 h 40"/>
                  <a:gd name="T12" fmla="*/ 4 w 32"/>
                  <a:gd name="T13" fmla="*/ 34 h 40"/>
                  <a:gd name="T14" fmla="*/ 2 w 32"/>
                  <a:gd name="T15" fmla="*/ 30 h 40"/>
                  <a:gd name="T16" fmla="*/ 0 w 32"/>
                  <a:gd name="T17" fmla="*/ 26 h 40"/>
                  <a:gd name="T18" fmla="*/ 0 w 32"/>
                  <a:gd name="T19" fmla="*/ 20 h 40"/>
                  <a:gd name="T20" fmla="*/ 0 w 32"/>
                  <a:gd name="T21" fmla="*/ 14 h 40"/>
                  <a:gd name="T22" fmla="*/ 2 w 32"/>
                  <a:gd name="T23" fmla="*/ 10 h 40"/>
                  <a:gd name="T24" fmla="*/ 6 w 32"/>
                  <a:gd name="T25" fmla="*/ 4 h 40"/>
                  <a:gd name="T26" fmla="*/ 12 w 32"/>
                  <a:gd name="T27" fmla="*/ 0 h 40"/>
                  <a:gd name="T28" fmla="*/ 18 w 32"/>
                  <a:gd name="T29" fmla="*/ 0 h 40"/>
                  <a:gd name="T30" fmla="*/ 24 w 32"/>
                  <a:gd name="T31" fmla="*/ 0 h 40"/>
                  <a:gd name="T32" fmla="*/ 28 w 32"/>
                  <a:gd name="T33" fmla="*/ 2 h 40"/>
                  <a:gd name="T34" fmla="*/ 30 w 32"/>
                  <a:gd name="T35" fmla="*/ 6 h 40"/>
                  <a:gd name="T36" fmla="*/ 30 w 32"/>
                  <a:gd name="T37" fmla="*/ 8 h 40"/>
                  <a:gd name="T38" fmla="*/ 30 w 32"/>
                  <a:gd name="T39" fmla="*/ 10 h 40"/>
                  <a:gd name="T40" fmla="*/ 30 w 32"/>
                  <a:gd name="T41" fmla="*/ 10 h 40"/>
                  <a:gd name="T42" fmla="*/ 28 w 32"/>
                  <a:gd name="T43" fmla="*/ 12 h 40"/>
                  <a:gd name="T44" fmla="*/ 28 w 32"/>
                  <a:gd name="T45" fmla="*/ 12 h 40"/>
                  <a:gd name="T46" fmla="*/ 26 w 32"/>
                  <a:gd name="T47" fmla="*/ 12 h 40"/>
                  <a:gd name="T48" fmla="*/ 24 w 32"/>
                  <a:gd name="T49" fmla="*/ 10 h 40"/>
                  <a:gd name="T50" fmla="*/ 22 w 32"/>
                  <a:gd name="T51" fmla="*/ 10 h 40"/>
                  <a:gd name="T52" fmla="*/ 22 w 32"/>
                  <a:gd name="T53" fmla="*/ 6 h 40"/>
                  <a:gd name="T54" fmla="*/ 22 w 32"/>
                  <a:gd name="T55" fmla="*/ 4 h 40"/>
                  <a:gd name="T56" fmla="*/ 20 w 32"/>
                  <a:gd name="T57" fmla="*/ 4 h 40"/>
                  <a:gd name="T58" fmla="*/ 20 w 32"/>
                  <a:gd name="T59" fmla="*/ 2 h 40"/>
                  <a:gd name="T60" fmla="*/ 16 w 32"/>
                  <a:gd name="T61" fmla="*/ 2 h 40"/>
                  <a:gd name="T62" fmla="*/ 14 w 32"/>
                  <a:gd name="T63" fmla="*/ 2 h 40"/>
                  <a:gd name="T64" fmla="*/ 10 w 32"/>
                  <a:gd name="T65" fmla="*/ 4 h 40"/>
                  <a:gd name="T66" fmla="*/ 8 w 32"/>
                  <a:gd name="T67" fmla="*/ 10 h 40"/>
                  <a:gd name="T68" fmla="*/ 8 w 32"/>
                  <a:gd name="T69" fmla="*/ 16 h 40"/>
                  <a:gd name="T70" fmla="*/ 8 w 32"/>
                  <a:gd name="T71" fmla="*/ 22 h 40"/>
                  <a:gd name="T72" fmla="*/ 10 w 32"/>
                  <a:gd name="T73" fmla="*/ 28 h 40"/>
                  <a:gd name="T74" fmla="*/ 14 w 32"/>
                  <a:gd name="T75" fmla="*/ 32 h 40"/>
                  <a:gd name="T76" fmla="*/ 20 w 32"/>
                  <a:gd name="T77" fmla="*/ 32 h 40"/>
                  <a:gd name="T78" fmla="*/ 24 w 32"/>
                  <a:gd name="T79" fmla="*/ 32 h 40"/>
                  <a:gd name="T80" fmla="*/ 28 w 32"/>
                  <a:gd name="T81" fmla="*/ 30 h 40"/>
                  <a:gd name="T82" fmla="*/ 30 w 32"/>
                  <a:gd name="T83" fmla="*/ 28 h 40"/>
                  <a:gd name="T84" fmla="*/ 32 w 32"/>
                  <a:gd name="T85" fmla="*/ 22 h 40"/>
                  <a:gd name="T86" fmla="*/ 32 w 32"/>
                  <a:gd name="T87" fmla="*/ 2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" h="40">
                    <a:moveTo>
                      <a:pt x="32" y="24"/>
                    </a:moveTo>
                    <a:lnTo>
                      <a:pt x="30" y="30"/>
                    </a:lnTo>
                    <a:lnTo>
                      <a:pt x="26" y="36"/>
                    </a:lnTo>
                    <a:lnTo>
                      <a:pt x="22" y="40"/>
                    </a:lnTo>
                    <a:lnTo>
                      <a:pt x="16" y="40"/>
                    </a:lnTo>
                    <a:lnTo>
                      <a:pt x="10" y="38"/>
                    </a:lnTo>
                    <a:lnTo>
                      <a:pt x="4" y="34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0" y="4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8" y="22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2"/>
                    </a:lnTo>
                    <a:lnTo>
                      <a:pt x="24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2"/>
                    </a:ln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0" name="Freeform 198"/>
              <p:cNvSpPr>
                <a:spLocks/>
              </p:cNvSpPr>
              <p:nvPr/>
            </p:nvSpPr>
            <p:spPr bwMode="auto">
              <a:xfrm>
                <a:off x="1624" y="2374"/>
                <a:ext cx="28" cy="40"/>
              </a:xfrm>
              <a:custGeom>
                <a:avLst/>
                <a:gdLst>
                  <a:gd name="T0" fmla="*/ 12 w 28"/>
                  <a:gd name="T1" fmla="*/ 0 h 40"/>
                  <a:gd name="T2" fmla="*/ 12 w 28"/>
                  <a:gd name="T3" fmla="*/ 10 h 40"/>
                  <a:gd name="T4" fmla="*/ 16 w 28"/>
                  <a:gd name="T5" fmla="*/ 4 h 40"/>
                  <a:gd name="T6" fmla="*/ 18 w 28"/>
                  <a:gd name="T7" fmla="*/ 0 h 40"/>
                  <a:gd name="T8" fmla="*/ 22 w 28"/>
                  <a:gd name="T9" fmla="*/ 0 h 40"/>
                  <a:gd name="T10" fmla="*/ 24 w 28"/>
                  <a:gd name="T11" fmla="*/ 0 h 40"/>
                  <a:gd name="T12" fmla="*/ 26 w 28"/>
                  <a:gd name="T13" fmla="*/ 0 h 40"/>
                  <a:gd name="T14" fmla="*/ 28 w 28"/>
                  <a:gd name="T15" fmla="*/ 2 h 40"/>
                  <a:gd name="T16" fmla="*/ 28 w 28"/>
                  <a:gd name="T17" fmla="*/ 4 h 40"/>
                  <a:gd name="T18" fmla="*/ 28 w 28"/>
                  <a:gd name="T19" fmla="*/ 6 h 40"/>
                  <a:gd name="T20" fmla="*/ 26 w 28"/>
                  <a:gd name="T21" fmla="*/ 8 h 40"/>
                  <a:gd name="T22" fmla="*/ 26 w 28"/>
                  <a:gd name="T23" fmla="*/ 8 h 40"/>
                  <a:gd name="T24" fmla="*/ 24 w 28"/>
                  <a:gd name="T25" fmla="*/ 10 h 40"/>
                  <a:gd name="T26" fmla="*/ 22 w 28"/>
                  <a:gd name="T27" fmla="*/ 8 h 40"/>
                  <a:gd name="T28" fmla="*/ 20 w 28"/>
                  <a:gd name="T29" fmla="*/ 8 h 40"/>
                  <a:gd name="T30" fmla="*/ 20 w 28"/>
                  <a:gd name="T31" fmla="*/ 6 h 40"/>
                  <a:gd name="T32" fmla="*/ 18 w 28"/>
                  <a:gd name="T33" fmla="*/ 6 h 40"/>
                  <a:gd name="T34" fmla="*/ 16 w 28"/>
                  <a:gd name="T35" fmla="*/ 6 h 40"/>
                  <a:gd name="T36" fmla="*/ 16 w 28"/>
                  <a:gd name="T37" fmla="*/ 6 h 40"/>
                  <a:gd name="T38" fmla="*/ 14 w 28"/>
                  <a:gd name="T39" fmla="*/ 8 h 40"/>
                  <a:gd name="T40" fmla="*/ 12 w 28"/>
                  <a:gd name="T41" fmla="*/ 12 h 40"/>
                  <a:gd name="T42" fmla="*/ 12 w 28"/>
                  <a:gd name="T43" fmla="*/ 30 h 40"/>
                  <a:gd name="T44" fmla="*/ 12 w 28"/>
                  <a:gd name="T45" fmla="*/ 34 h 40"/>
                  <a:gd name="T46" fmla="*/ 12 w 28"/>
                  <a:gd name="T47" fmla="*/ 36 h 40"/>
                  <a:gd name="T48" fmla="*/ 14 w 28"/>
                  <a:gd name="T49" fmla="*/ 36 h 40"/>
                  <a:gd name="T50" fmla="*/ 14 w 28"/>
                  <a:gd name="T51" fmla="*/ 38 h 40"/>
                  <a:gd name="T52" fmla="*/ 16 w 28"/>
                  <a:gd name="T53" fmla="*/ 38 h 40"/>
                  <a:gd name="T54" fmla="*/ 20 w 28"/>
                  <a:gd name="T55" fmla="*/ 38 h 40"/>
                  <a:gd name="T56" fmla="*/ 20 w 28"/>
                  <a:gd name="T57" fmla="*/ 40 h 40"/>
                  <a:gd name="T58" fmla="*/ 0 w 28"/>
                  <a:gd name="T59" fmla="*/ 40 h 40"/>
                  <a:gd name="T60" fmla="*/ 0 w 28"/>
                  <a:gd name="T61" fmla="*/ 38 h 40"/>
                  <a:gd name="T62" fmla="*/ 2 w 28"/>
                  <a:gd name="T63" fmla="*/ 38 h 40"/>
                  <a:gd name="T64" fmla="*/ 4 w 28"/>
                  <a:gd name="T65" fmla="*/ 38 h 40"/>
                  <a:gd name="T66" fmla="*/ 4 w 28"/>
                  <a:gd name="T67" fmla="*/ 36 h 40"/>
                  <a:gd name="T68" fmla="*/ 4 w 28"/>
                  <a:gd name="T69" fmla="*/ 34 h 40"/>
                  <a:gd name="T70" fmla="*/ 4 w 28"/>
                  <a:gd name="T71" fmla="*/ 34 h 40"/>
                  <a:gd name="T72" fmla="*/ 4 w 28"/>
                  <a:gd name="T73" fmla="*/ 30 h 40"/>
                  <a:gd name="T74" fmla="*/ 4 w 28"/>
                  <a:gd name="T75" fmla="*/ 16 h 40"/>
                  <a:gd name="T76" fmla="*/ 4 w 28"/>
                  <a:gd name="T77" fmla="*/ 10 h 40"/>
                  <a:gd name="T78" fmla="*/ 4 w 28"/>
                  <a:gd name="T79" fmla="*/ 6 h 40"/>
                  <a:gd name="T80" fmla="*/ 4 w 28"/>
                  <a:gd name="T81" fmla="*/ 6 h 40"/>
                  <a:gd name="T82" fmla="*/ 4 w 28"/>
                  <a:gd name="T83" fmla="*/ 4 h 40"/>
                  <a:gd name="T84" fmla="*/ 2 w 28"/>
                  <a:gd name="T85" fmla="*/ 4 h 40"/>
                  <a:gd name="T86" fmla="*/ 2 w 28"/>
                  <a:gd name="T87" fmla="*/ 4 h 40"/>
                  <a:gd name="T88" fmla="*/ 0 w 28"/>
                  <a:gd name="T89" fmla="*/ 4 h 40"/>
                  <a:gd name="T90" fmla="*/ 0 w 28"/>
                  <a:gd name="T91" fmla="*/ 4 h 40"/>
                  <a:gd name="T92" fmla="*/ 0 w 28"/>
                  <a:gd name="T93" fmla="*/ 4 h 40"/>
                  <a:gd name="T94" fmla="*/ 10 w 28"/>
                  <a:gd name="T95" fmla="*/ 0 h 40"/>
                  <a:gd name="T96" fmla="*/ 12 w 28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" h="40">
                    <a:moveTo>
                      <a:pt x="12" y="0"/>
                    </a:moveTo>
                    <a:lnTo>
                      <a:pt x="12" y="10"/>
                    </a:lnTo>
                    <a:lnTo>
                      <a:pt x="16" y="4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8" y="6"/>
                    </a:lnTo>
                    <a:lnTo>
                      <a:pt x="26" y="8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4" y="8"/>
                    </a:lnTo>
                    <a:lnTo>
                      <a:pt x="12" y="12"/>
                    </a:lnTo>
                    <a:lnTo>
                      <a:pt x="12" y="30"/>
                    </a:lnTo>
                    <a:lnTo>
                      <a:pt x="12" y="34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20" y="38"/>
                    </a:lnTo>
                    <a:lnTo>
                      <a:pt x="20" y="40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4" y="34"/>
                    </a:lnTo>
                    <a:lnTo>
                      <a:pt x="4" y="30"/>
                    </a:lnTo>
                    <a:lnTo>
                      <a:pt x="4" y="16"/>
                    </a:lnTo>
                    <a:lnTo>
                      <a:pt x="4" y="10"/>
                    </a:lnTo>
                    <a:lnTo>
                      <a:pt x="4" y="6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1" name="Freeform 199"/>
              <p:cNvSpPr>
                <a:spLocks noEditPoints="1"/>
              </p:cNvSpPr>
              <p:nvPr/>
            </p:nvSpPr>
            <p:spPr bwMode="auto">
              <a:xfrm>
                <a:off x="1654" y="2374"/>
                <a:ext cx="34" cy="40"/>
              </a:xfrm>
              <a:custGeom>
                <a:avLst/>
                <a:gdLst>
                  <a:gd name="T0" fmla="*/ 6 w 34"/>
                  <a:gd name="T1" fmla="*/ 14 h 40"/>
                  <a:gd name="T2" fmla="*/ 8 w 34"/>
                  <a:gd name="T3" fmla="*/ 22 h 40"/>
                  <a:gd name="T4" fmla="*/ 10 w 34"/>
                  <a:gd name="T5" fmla="*/ 28 h 40"/>
                  <a:gd name="T6" fmla="*/ 16 w 34"/>
                  <a:gd name="T7" fmla="*/ 32 h 40"/>
                  <a:gd name="T8" fmla="*/ 20 w 34"/>
                  <a:gd name="T9" fmla="*/ 32 h 40"/>
                  <a:gd name="T10" fmla="*/ 24 w 34"/>
                  <a:gd name="T11" fmla="*/ 32 h 40"/>
                  <a:gd name="T12" fmla="*/ 28 w 34"/>
                  <a:gd name="T13" fmla="*/ 32 h 40"/>
                  <a:gd name="T14" fmla="*/ 30 w 34"/>
                  <a:gd name="T15" fmla="*/ 28 h 40"/>
                  <a:gd name="T16" fmla="*/ 32 w 34"/>
                  <a:gd name="T17" fmla="*/ 24 h 40"/>
                  <a:gd name="T18" fmla="*/ 34 w 34"/>
                  <a:gd name="T19" fmla="*/ 24 h 40"/>
                  <a:gd name="T20" fmla="*/ 32 w 34"/>
                  <a:gd name="T21" fmla="*/ 30 h 40"/>
                  <a:gd name="T22" fmla="*/ 28 w 34"/>
                  <a:gd name="T23" fmla="*/ 36 h 40"/>
                  <a:gd name="T24" fmla="*/ 24 w 34"/>
                  <a:gd name="T25" fmla="*/ 40 h 40"/>
                  <a:gd name="T26" fmla="*/ 18 w 34"/>
                  <a:gd name="T27" fmla="*/ 40 h 40"/>
                  <a:gd name="T28" fmla="*/ 10 w 34"/>
                  <a:gd name="T29" fmla="*/ 38 h 40"/>
                  <a:gd name="T30" fmla="*/ 6 w 34"/>
                  <a:gd name="T31" fmla="*/ 34 h 40"/>
                  <a:gd name="T32" fmla="*/ 2 w 34"/>
                  <a:gd name="T33" fmla="*/ 30 h 40"/>
                  <a:gd name="T34" fmla="*/ 0 w 34"/>
                  <a:gd name="T35" fmla="*/ 26 h 40"/>
                  <a:gd name="T36" fmla="*/ 0 w 34"/>
                  <a:gd name="T37" fmla="*/ 20 h 40"/>
                  <a:gd name="T38" fmla="*/ 0 w 34"/>
                  <a:gd name="T39" fmla="*/ 14 h 40"/>
                  <a:gd name="T40" fmla="*/ 2 w 34"/>
                  <a:gd name="T41" fmla="*/ 8 h 40"/>
                  <a:gd name="T42" fmla="*/ 6 w 34"/>
                  <a:gd name="T43" fmla="*/ 4 h 40"/>
                  <a:gd name="T44" fmla="*/ 10 w 34"/>
                  <a:gd name="T45" fmla="*/ 2 h 40"/>
                  <a:gd name="T46" fmla="*/ 14 w 34"/>
                  <a:gd name="T47" fmla="*/ 0 h 40"/>
                  <a:gd name="T48" fmla="*/ 18 w 34"/>
                  <a:gd name="T49" fmla="*/ 0 h 40"/>
                  <a:gd name="T50" fmla="*/ 24 w 34"/>
                  <a:gd name="T51" fmla="*/ 0 h 40"/>
                  <a:gd name="T52" fmla="*/ 28 w 34"/>
                  <a:gd name="T53" fmla="*/ 4 h 40"/>
                  <a:gd name="T54" fmla="*/ 32 w 34"/>
                  <a:gd name="T55" fmla="*/ 8 h 40"/>
                  <a:gd name="T56" fmla="*/ 34 w 34"/>
                  <a:gd name="T57" fmla="*/ 14 h 40"/>
                  <a:gd name="T58" fmla="*/ 6 w 34"/>
                  <a:gd name="T59" fmla="*/ 14 h 40"/>
                  <a:gd name="T60" fmla="*/ 6 w 34"/>
                  <a:gd name="T61" fmla="*/ 12 h 40"/>
                  <a:gd name="T62" fmla="*/ 24 w 34"/>
                  <a:gd name="T63" fmla="*/ 12 h 40"/>
                  <a:gd name="T64" fmla="*/ 24 w 34"/>
                  <a:gd name="T65" fmla="*/ 8 h 40"/>
                  <a:gd name="T66" fmla="*/ 24 w 34"/>
                  <a:gd name="T67" fmla="*/ 6 h 40"/>
                  <a:gd name="T68" fmla="*/ 22 w 34"/>
                  <a:gd name="T69" fmla="*/ 4 h 40"/>
                  <a:gd name="T70" fmla="*/ 20 w 34"/>
                  <a:gd name="T71" fmla="*/ 4 h 40"/>
                  <a:gd name="T72" fmla="*/ 18 w 34"/>
                  <a:gd name="T73" fmla="*/ 2 h 40"/>
                  <a:gd name="T74" fmla="*/ 16 w 34"/>
                  <a:gd name="T75" fmla="*/ 2 h 40"/>
                  <a:gd name="T76" fmla="*/ 12 w 34"/>
                  <a:gd name="T77" fmla="*/ 2 h 40"/>
                  <a:gd name="T78" fmla="*/ 10 w 34"/>
                  <a:gd name="T79" fmla="*/ 4 h 40"/>
                  <a:gd name="T80" fmla="*/ 8 w 34"/>
                  <a:gd name="T81" fmla="*/ 8 h 40"/>
                  <a:gd name="T82" fmla="*/ 6 w 34"/>
                  <a:gd name="T83" fmla="*/ 1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40">
                    <a:moveTo>
                      <a:pt x="6" y="14"/>
                    </a:moveTo>
                    <a:lnTo>
                      <a:pt x="8" y="22"/>
                    </a:lnTo>
                    <a:lnTo>
                      <a:pt x="10" y="28"/>
                    </a:lnTo>
                    <a:lnTo>
                      <a:pt x="16" y="32"/>
                    </a:lnTo>
                    <a:lnTo>
                      <a:pt x="20" y="32"/>
                    </a:lnTo>
                    <a:lnTo>
                      <a:pt x="24" y="32"/>
                    </a:lnTo>
                    <a:lnTo>
                      <a:pt x="28" y="32"/>
                    </a:lnTo>
                    <a:lnTo>
                      <a:pt x="30" y="28"/>
                    </a:lnTo>
                    <a:lnTo>
                      <a:pt x="32" y="24"/>
                    </a:lnTo>
                    <a:lnTo>
                      <a:pt x="34" y="24"/>
                    </a:lnTo>
                    <a:lnTo>
                      <a:pt x="32" y="30"/>
                    </a:lnTo>
                    <a:lnTo>
                      <a:pt x="28" y="36"/>
                    </a:lnTo>
                    <a:lnTo>
                      <a:pt x="24" y="40"/>
                    </a:lnTo>
                    <a:lnTo>
                      <a:pt x="18" y="40"/>
                    </a:lnTo>
                    <a:lnTo>
                      <a:pt x="10" y="38"/>
                    </a:lnTo>
                    <a:lnTo>
                      <a:pt x="6" y="34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2" y="8"/>
                    </a:lnTo>
                    <a:lnTo>
                      <a:pt x="34" y="14"/>
                    </a:lnTo>
                    <a:lnTo>
                      <a:pt x="6" y="14"/>
                    </a:lnTo>
                    <a:close/>
                    <a:moveTo>
                      <a:pt x="6" y="12"/>
                    </a:moveTo>
                    <a:lnTo>
                      <a:pt x="24" y="12"/>
                    </a:lnTo>
                    <a:lnTo>
                      <a:pt x="24" y="8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8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2" name="Freeform 200"/>
              <p:cNvSpPr>
                <a:spLocks/>
              </p:cNvSpPr>
              <p:nvPr/>
            </p:nvSpPr>
            <p:spPr bwMode="auto">
              <a:xfrm>
                <a:off x="1696" y="2374"/>
                <a:ext cx="26" cy="40"/>
              </a:xfrm>
              <a:custGeom>
                <a:avLst/>
                <a:gdLst>
                  <a:gd name="T0" fmla="*/ 24 w 26"/>
                  <a:gd name="T1" fmla="*/ 0 h 40"/>
                  <a:gd name="T2" fmla="*/ 24 w 26"/>
                  <a:gd name="T3" fmla="*/ 12 h 40"/>
                  <a:gd name="T4" fmla="*/ 22 w 26"/>
                  <a:gd name="T5" fmla="*/ 12 h 40"/>
                  <a:gd name="T6" fmla="*/ 20 w 26"/>
                  <a:gd name="T7" fmla="*/ 8 h 40"/>
                  <a:gd name="T8" fmla="*/ 18 w 26"/>
                  <a:gd name="T9" fmla="*/ 4 h 40"/>
                  <a:gd name="T10" fmla="*/ 16 w 26"/>
                  <a:gd name="T11" fmla="*/ 2 h 40"/>
                  <a:gd name="T12" fmla="*/ 12 w 26"/>
                  <a:gd name="T13" fmla="*/ 2 h 40"/>
                  <a:gd name="T14" fmla="*/ 8 w 26"/>
                  <a:gd name="T15" fmla="*/ 2 h 40"/>
                  <a:gd name="T16" fmla="*/ 6 w 26"/>
                  <a:gd name="T17" fmla="*/ 4 h 40"/>
                  <a:gd name="T18" fmla="*/ 6 w 26"/>
                  <a:gd name="T19" fmla="*/ 6 h 40"/>
                  <a:gd name="T20" fmla="*/ 4 w 26"/>
                  <a:gd name="T21" fmla="*/ 6 h 40"/>
                  <a:gd name="T22" fmla="*/ 6 w 26"/>
                  <a:gd name="T23" fmla="*/ 8 h 40"/>
                  <a:gd name="T24" fmla="*/ 6 w 26"/>
                  <a:gd name="T25" fmla="*/ 10 h 40"/>
                  <a:gd name="T26" fmla="*/ 8 w 26"/>
                  <a:gd name="T27" fmla="*/ 12 h 40"/>
                  <a:gd name="T28" fmla="*/ 10 w 26"/>
                  <a:gd name="T29" fmla="*/ 14 h 40"/>
                  <a:gd name="T30" fmla="*/ 18 w 26"/>
                  <a:gd name="T31" fmla="*/ 18 h 40"/>
                  <a:gd name="T32" fmla="*/ 22 w 26"/>
                  <a:gd name="T33" fmla="*/ 20 h 40"/>
                  <a:gd name="T34" fmla="*/ 24 w 26"/>
                  <a:gd name="T35" fmla="*/ 24 h 40"/>
                  <a:gd name="T36" fmla="*/ 26 w 26"/>
                  <a:gd name="T37" fmla="*/ 28 h 40"/>
                  <a:gd name="T38" fmla="*/ 24 w 26"/>
                  <a:gd name="T39" fmla="*/ 34 h 40"/>
                  <a:gd name="T40" fmla="*/ 22 w 26"/>
                  <a:gd name="T41" fmla="*/ 36 h 40"/>
                  <a:gd name="T42" fmla="*/ 18 w 26"/>
                  <a:gd name="T43" fmla="*/ 40 h 40"/>
                  <a:gd name="T44" fmla="*/ 12 w 26"/>
                  <a:gd name="T45" fmla="*/ 40 h 40"/>
                  <a:gd name="T46" fmla="*/ 8 w 26"/>
                  <a:gd name="T47" fmla="*/ 40 h 40"/>
                  <a:gd name="T48" fmla="*/ 4 w 26"/>
                  <a:gd name="T49" fmla="*/ 38 h 40"/>
                  <a:gd name="T50" fmla="*/ 2 w 26"/>
                  <a:gd name="T51" fmla="*/ 38 h 40"/>
                  <a:gd name="T52" fmla="*/ 2 w 26"/>
                  <a:gd name="T53" fmla="*/ 38 h 40"/>
                  <a:gd name="T54" fmla="*/ 0 w 26"/>
                  <a:gd name="T55" fmla="*/ 38 h 40"/>
                  <a:gd name="T56" fmla="*/ 0 w 26"/>
                  <a:gd name="T57" fmla="*/ 40 h 40"/>
                  <a:gd name="T58" fmla="*/ 0 w 26"/>
                  <a:gd name="T59" fmla="*/ 40 h 40"/>
                  <a:gd name="T60" fmla="*/ 0 w 26"/>
                  <a:gd name="T61" fmla="*/ 26 h 40"/>
                  <a:gd name="T62" fmla="*/ 0 w 26"/>
                  <a:gd name="T63" fmla="*/ 26 h 40"/>
                  <a:gd name="T64" fmla="*/ 2 w 26"/>
                  <a:gd name="T65" fmla="*/ 32 h 40"/>
                  <a:gd name="T66" fmla="*/ 4 w 26"/>
                  <a:gd name="T67" fmla="*/ 34 h 40"/>
                  <a:gd name="T68" fmla="*/ 8 w 26"/>
                  <a:gd name="T69" fmla="*/ 36 h 40"/>
                  <a:gd name="T70" fmla="*/ 12 w 26"/>
                  <a:gd name="T71" fmla="*/ 38 h 40"/>
                  <a:gd name="T72" fmla="*/ 16 w 26"/>
                  <a:gd name="T73" fmla="*/ 38 h 40"/>
                  <a:gd name="T74" fmla="*/ 18 w 26"/>
                  <a:gd name="T75" fmla="*/ 36 h 40"/>
                  <a:gd name="T76" fmla="*/ 18 w 26"/>
                  <a:gd name="T77" fmla="*/ 34 h 40"/>
                  <a:gd name="T78" fmla="*/ 20 w 26"/>
                  <a:gd name="T79" fmla="*/ 32 h 40"/>
                  <a:gd name="T80" fmla="*/ 18 w 26"/>
                  <a:gd name="T81" fmla="*/ 28 h 40"/>
                  <a:gd name="T82" fmla="*/ 18 w 26"/>
                  <a:gd name="T83" fmla="*/ 26 h 40"/>
                  <a:gd name="T84" fmla="*/ 14 w 26"/>
                  <a:gd name="T85" fmla="*/ 24 h 40"/>
                  <a:gd name="T86" fmla="*/ 10 w 26"/>
                  <a:gd name="T87" fmla="*/ 22 h 40"/>
                  <a:gd name="T88" fmla="*/ 4 w 26"/>
                  <a:gd name="T89" fmla="*/ 18 h 40"/>
                  <a:gd name="T90" fmla="*/ 2 w 26"/>
                  <a:gd name="T91" fmla="*/ 16 h 40"/>
                  <a:gd name="T92" fmla="*/ 0 w 26"/>
                  <a:gd name="T93" fmla="*/ 14 h 40"/>
                  <a:gd name="T94" fmla="*/ 0 w 26"/>
                  <a:gd name="T95" fmla="*/ 10 h 40"/>
                  <a:gd name="T96" fmla="*/ 0 w 26"/>
                  <a:gd name="T97" fmla="*/ 6 h 40"/>
                  <a:gd name="T98" fmla="*/ 2 w 26"/>
                  <a:gd name="T99" fmla="*/ 2 h 40"/>
                  <a:gd name="T100" fmla="*/ 6 w 26"/>
                  <a:gd name="T101" fmla="*/ 0 h 40"/>
                  <a:gd name="T102" fmla="*/ 12 w 26"/>
                  <a:gd name="T103" fmla="*/ 0 h 40"/>
                  <a:gd name="T104" fmla="*/ 14 w 26"/>
                  <a:gd name="T105" fmla="*/ 0 h 40"/>
                  <a:gd name="T106" fmla="*/ 18 w 26"/>
                  <a:gd name="T107" fmla="*/ 0 h 40"/>
                  <a:gd name="T108" fmla="*/ 18 w 26"/>
                  <a:gd name="T109" fmla="*/ 0 h 40"/>
                  <a:gd name="T110" fmla="*/ 20 w 26"/>
                  <a:gd name="T111" fmla="*/ 0 h 40"/>
                  <a:gd name="T112" fmla="*/ 20 w 26"/>
                  <a:gd name="T113" fmla="*/ 0 h 40"/>
                  <a:gd name="T114" fmla="*/ 22 w 26"/>
                  <a:gd name="T115" fmla="*/ 0 h 40"/>
                  <a:gd name="T116" fmla="*/ 22 w 26"/>
                  <a:gd name="T117" fmla="*/ 0 h 40"/>
                  <a:gd name="T118" fmla="*/ 22 w 26"/>
                  <a:gd name="T119" fmla="*/ 0 h 40"/>
                  <a:gd name="T120" fmla="*/ 24 w 26"/>
                  <a:gd name="T1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0">
                    <a:moveTo>
                      <a:pt x="24" y="0"/>
                    </a:moveTo>
                    <a:lnTo>
                      <a:pt x="24" y="12"/>
                    </a:lnTo>
                    <a:lnTo>
                      <a:pt x="22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8" y="18"/>
                    </a:lnTo>
                    <a:lnTo>
                      <a:pt x="22" y="20"/>
                    </a:lnTo>
                    <a:lnTo>
                      <a:pt x="24" y="24"/>
                    </a:lnTo>
                    <a:lnTo>
                      <a:pt x="26" y="28"/>
                    </a:lnTo>
                    <a:lnTo>
                      <a:pt x="24" y="34"/>
                    </a:lnTo>
                    <a:lnTo>
                      <a:pt x="22" y="36"/>
                    </a:lnTo>
                    <a:lnTo>
                      <a:pt x="18" y="40"/>
                    </a:lnTo>
                    <a:lnTo>
                      <a:pt x="12" y="40"/>
                    </a:lnTo>
                    <a:lnTo>
                      <a:pt x="8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8" y="36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20" y="32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14" y="24"/>
                    </a:lnTo>
                    <a:lnTo>
                      <a:pt x="10" y="22"/>
                    </a:lnTo>
                    <a:lnTo>
                      <a:pt x="4" y="18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3" name="Freeform 201"/>
              <p:cNvSpPr>
                <a:spLocks/>
              </p:cNvSpPr>
              <p:nvPr/>
            </p:nvSpPr>
            <p:spPr bwMode="auto">
              <a:xfrm>
                <a:off x="1730" y="2374"/>
                <a:ext cx="26" cy="40"/>
              </a:xfrm>
              <a:custGeom>
                <a:avLst/>
                <a:gdLst>
                  <a:gd name="T0" fmla="*/ 22 w 26"/>
                  <a:gd name="T1" fmla="*/ 0 h 40"/>
                  <a:gd name="T2" fmla="*/ 22 w 26"/>
                  <a:gd name="T3" fmla="*/ 12 h 40"/>
                  <a:gd name="T4" fmla="*/ 22 w 26"/>
                  <a:gd name="T5" fmla="*/ 12 h 40"/>
                  <a:gd name="T6" fmla="*/ 20 w 26"/>
                  <a:gd name="T7" fmla="*/ 8 h 40"/>
                  <a:gd name="T8" fmla="*/ 18 w 26"/>
                  <a:gd name="T9" fmla="*/ 4 h 40"/>
                  <a:gd name="T10" fmla="*/ 14 w 26"/>
                  <a:gd name="T11" fmla="*/ 2 h 40"/>
                  <a:gd name="T12" fmla="*/ 12 w 26"/>
                  <a:gd name="T13" fmla="*/ 2 h 40"/>
                  <a:gd name="T14" fmla="*/ 8 w 26"/>
                  <a:gd name="T15" fmla="*/ 2 h 40"/>
                  <a:gd name="T16" fmla="*/ 6 w 26"/>
                  <a:gd name="T17" fmla="*/ 4 h 40"/>
                  <a:gd name="T18" fmla="*/ 4 w 26"/>
                  <a:gd name="T19" fmla="*/ 6 h 40"/>
                  <a:gd name="T20" fmla="*/ 4 w 26"/>
                  <a:gd name="T21" fmla="*/ 6 h 40"/>
                  <a:gd name="T22" fmla="*/ 4 w 26"/>
                  <a:gd name="T23" fmla="*/ 8 h 40"/>
                  <a:gd name="T24" fmla="*/ 6 w 26"/>
                  <a:gd name="T25" fmla="*/ 10 h 40"/>
                  <a:gd name="T26" fmla="*/ 8 w 26"/>
                  <a:gd name="T27" fmla="*/ 12 h 40"/>
                  <a:gd name="T28" fmla="*/ 10 w 26"/>
                  <a:gd name="T29" fmla="*/ 14 h 40"/>
                  <a:gd name="T30" fmla="*/ 16 w 26"/>
                  <a:gd name="T31" fmla="*/ 18 h 40"/>
                  <a:gd name="T32" fmla="*/ 22 w 26"/>
                  <a:gd name="T33" fmla="*/ 20 h 40"/>
                  <a:gd name="T34" fmla="*/ 24 w 26"/>
                  <a:gd name="T35" fmla="*/ 24 h 40"/>
                  <a:gd name="T36" fmla="*/ 26 w 26"/>
                  <a:gd name="T37" fmla="*/ 28 h 40"/>
                  <a:gd name="T38" fmla="*/ 24 w 26"/>
                  <a:gd name="T39" fmla="*/ 34 h 40"/>
                  <a:gd name="T40" fmla="*/ 22 w 26"/>
                  <a:gd name="T41" fmla="*/ 36 h 40"/>
                  <a:gd name="T42" fmla="*/ 18 w 26"/>
                  <a:gd name="T43" fmla="*/ 40 h 40"/>
                  <a:gd name="T44" fmla="*/ 12 w 26"/>
                  <a:gd name="T45" fmla="*/ 40 h 40"/>
                  <a:gd name="T46" fmla="*/ 8 w 26"/>
                  <a:gd name="T47" fmla="*/ 40 h 40"/>
                  <a:gd name="T48" fmla="*/ 4 w 26"/>
                  <a:gd name="T49" fmla="*/ 38 h 40"/>
                  <a:gd name="T50" fmla="*/ 2 w 26"/>
                  <a:gd name="T51" fmla="*/ 38 h 40"/>
                  <a:gd name="T52" fmla="*/ 2 w 26"/>
                  <a:gd name="T53" fmla="*/ 38 h 40"/>
                  <a:gd name="T54" fmla="*/ 0 w 26"/>
                  <a:gd name="T55" fmla="*/ 38 h 40"/>
                  <a:gd name="T56" fmla="*/ 0 w 26"/>
                  <a:gd name="T57" fmla="*/ 40 h 40"/>
                  <a:gd name="T58" fmla="*/ 0 w 26"/>
                  <a:gd name="T59" fmla="*/ 40 h 40"/>
                  <a:gd name="T60" fmla="*/ 0 w 26"/>
                  <a:gd name="T61" fmla="*/ 26 h 40"/>
                  <a:gd name="T62" fmla="*/ 0 w 26"/>
                  <a:gd name="T63" fmla="*/ 26 h 40"/>
                  <a:gd name="T64" fmla="*/ 2 w 26"/>
                  <a:gd name="T65" fmla="*/ 32 h 40"/>
                  <a:gd name="T66" fmla="*/ 4 w 26"/>
                  <a:gd name="T67" fmla="*/ 34 h 40"/>
                  <a:gd name="T68" fmla="*/ 8 w 26"/>
                  <a:gd name="T69" fmla="*/ 36 h 40"/>
                  <a:gd name="T70" fmla="*/ 12 w 26"/>
                  <a:gd name="T71" fmla="*/ 38 h 40"/>
                  <a:gd name="T72" fmla="*/ 16 w 26"/>
                  <a:gd name="T73" fmla="*/ 38 h 40"/>
                  <a:gd name="T74" fmla="*/ 18 w 26"/>
                  <a:gd name="T75" fmla="*/ 36 h 40"/>
                  <a:gd name="T76" fmla="*/ 18 w 26"/>
                  <a:gd name="T77" fmla="*/ 34 h 40"/>
                  <a:gd name="T78" fmla="*/ 20 w 26"/>
                  <a:gd name="T79" fmla="*/ 32 h 40"/>
                  <a:gd name="T80" fmla="*/ 18 w 26"/>
                  <a:gd name="T81" fmla="*/ 28 h 40"/>
                  <a:gd name="T82" fmla="*/ 18 w 26"/>
                  <a:gd name="T83" fmla="*/ 26 h 40"/>
                  <a:gd name="T84" fmla="*/ 14 w 26"/>
                  <a:gd name="T85" fmla="*/ 24 h 40"/>
                  <a:gd name="T86" fmla="*/ 10 w 26"/>
                  <a:gd name="T87" fmla="*/ 22 h 40"/>
                  <a:gd name="T88" fmla="*/ 4 w 26"/>
                  <a:gd name="T89" fmla="*/ 18 h 40"/>
                  <a:gd name="T90" fmla="*/ 0 w 26"/>
                  <a:gd name="T91" fmla="*/ 16 h 40"/>
                  <a:gd name="T92" fmla="*/ 0 w 26"/>
                  <a:gd name="T93" fmla="*/ 14 h 40"/>
                  <a:gd name="T94" fmla="*/ 0 w 26"/>
                  <a:gd name="T95" fmla="*/ 10 h 40"/>
                  <a:gd name="T96" fmla="*/ 0 w 26"/>
                  <a:gd name="T97" fmla="*/ 6 h 40"/>
                  <a:gd name="T98" fmla="*/ 2 w 26"/>
                  <a:gd name="T99" fmla="*/ 2 h 40"/>
                  <a:gd name="T100" fmla="*/ 6 w 26"/>
                  <a:gd name="T101" fmla="*/ 0 h 40"/>
                  <a:gd name="T102" fmla="*/ 12 w 26"/>
                  <a:gd name="T103" fmla="*/ 0 h 40"/>
                  <a:gd name="T104" fmla="*/ 14 w 26"/>
                  <a:gd name="T105" fmla="*/ 0 h 40"/>
                  <a:gd name="T106" fmla="*/ 16 w 26"/>
                  <a:gd name="T107" fmla="*/ 0 h 40"/>
                  <a:gd name="T108" fmla="*/ 18 w 26"/>
                  <a:gd name="T109" fmla="*/ 0 h 40"/>
                  <a:gd name="T110" fmla="*/ 20 w 26"/>
                  <a:gd name="T111" fmla="*/ 0 h 40"/>
                  <a:gd name="T112" fmla="*/ 20 w 26"/>
                  <a:gd name="T113" fmla="*/ 0 h 40"/>
                  <a:gd name="T114" fmla="*/ 20 w 26"/>
                  <a:gd name="T115" fmla="*/ 0 h 40"/>
                  <a:gd name="T116" fmla="*/ 22 w 26"/>
                  <a:gd name="T117" fmla="*/ 0 h 40"/>
                  <a:gd name="T118" fmla="*/ 22 w 26"/>
                  <a:gd name="T119" fmla="*/ 0 h 40"/>
                  <a:gd name="T120" fmla="*/ 22 w 26"/>
                  <a:gd name="T1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0">
                    <a:moveTo>
                      <a:pt x="22" y="0"/>
                    </a:moveTo>
                    <a:lnTo>
                      <a:pt x="22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6" y="18"/>
                    </a:lnTo>
                    <a:lnTo>
                      <a:pt x="22" y="20"/>
                    </a:lnTo>
                    <a:lnTo>
                      <a:pt x="24" y="24"/>
                    </a:lnTo>
                    <a:lnTo>
                      <a:pt x="26" y="28"/>
                    </a:lnTo>
                    <a:lnTo>
                      <a:pt x="24" y="34"/>
                    </a:lnTo>
                    <a:lnTo>
                      <a:pt x="22" y="36"/>
                    </a:lnTo>
                    <a:lnTo>
                      <a:pt x="18" y="40"/>
                    </a:lnTo>
                    <a:lnTo>
                      <a:pt x="12" y="40"/>
                    </a:lnTo>
                    <a:lnTo>
                      <a:pt x="8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8" y="36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20" y="32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14" y="24"/>
                    </a:lnTo>
                    <a:lnTo>
                      <a:pt x="10" y="22"/>
                    </a:lnTo>
                    <a:lnTo>
                      <a:pt x="4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4" name="Rectangle 202"/>
              <p:cNvSpPr>
                <a:spLocks noChangeArrowheads="1"/>
              </p:cNvSpPr>
              <p:nvPr/>
            </p:nvSpPr>
            <p:spPr bwMode="auto">
              <a:xfrm>
                <a:off x="1848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5" name="Rectangle 203"/>
              <p:cNvSpPr>
                <a:spLocks noChangeArrowheads="1"/>
              </p:cNvSpPr>
              <p:nvPr/>
            </p:nvSpPr>
            <p:spPr bwMode="auto">
              <a:xfrm>
                <a:off x="1864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6" name="Freeform 204"/>
              <p:cNvSpPr>
                <a:spLocks noEditPoints="1"/>
              </p:cNvSpPr>
              <p:nvPr/>
            </p:nvSpPr>
            <p:spPr bwMode="auto">
              <a:xfrm>
                <a:off x="1966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2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4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7" name="Rectangle 205"/>
              <p:cNvSpPr>
                <a:spLocks noChangeArrowheads="1"/>
              </p:cNvSpPr>
              <p:nvPr/>
            </p:nvSpPr>
            <p:spPr bwMode="auto">
              <a:xfrm>
                <a:off x="2232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8" name="Freeform 206"/>
              <p:cNvSpPr>
                <a:spLocks/>
              </p:cNvSpPr>
              <p:nvPr/>
            </p:nvSpPr>
            <p:spPr bwMode="auto">
              <a:xfrm>
                <a:off x="2344" y="2404"/>
                <a:ext cx="10" cy="10"/>
              </a:xfrm>
              <a:custGeom>
                <a:avLst/>
                <a:gdLst>
                  <a:gd name="T0" fmla="*/ 6 w 10"/>
                  <a:gd name="T1" fmla="*/ 0 h 10"/>
                  <a:gd name="T2" fmla="*/ 8 w 10"/>
                  <a:gd name="T3" fmla="*/ 0 h 10"/>
                  <a:gd name="T4" fmla="*/ 8 w 10"/>
                  <a:gd name="T5" fmla="*/ 2 h 10"/>
                  <a:gd name="T6" fmla="*/ 10 w 10"/>
                  <a:gd name="T7" fmla="*/ 4 h 10"/>
                  <a:gd name="T8" fmla="*/ 10 w 10"/>
                  <a:gd name="T9" fmla="*/ 6 h 10"/>
                  <a:gd name="T10" fmla="*/ 10 w 10"/>
                  <a:gd name="T11" fmla="*/ 8 h 10"/>
                  <a:gd name="T12" fmla="*/ 8 w 10"/>
                  <a:gd name="T13" fmla="*/ 8 h 10"/>
                  <a:gd name="T14" fmla="*/ 8 w 10"/>
                  <a:gd name="T15" fmla="*/ 10 h 10"/>
                  <a:gd name="T16" fmla="*/ 6 w 10"/>
                  <a:gd name="T17" fmla="*/ 10 h 10"/>
                  <a:gd name="T18" fmla="*/ 4 w 10"/>
                  <a:gd name="T19" fmla="*/ 10 h 10"/>
                  <a:gd name="T20" fmla="*/ 2 w 10"/>
                  <a:gd name="T21" fmla="*/ 8 h 10"/>
                  <a:gd name="T22" fmla="*/ 0 w 10"/>
                  <a:gd name="T23" fmla="*/ 8 h 10"/>
                  <a:gd name="T24" fmla="*/ 0 w 10"/>
                  <a:gd name="T25" fmla="*/ 6 h 10"/>
                  <a:gd name="T26" fmla="*/ 0 w 10"/>
                  <a:gd name="T27" fmla="*/ 4 h 10"/>
                  <a:gd name="T28" fmla="*/ 2 w 10"/>
                  <a:gd name="T29" fmla="*/ 2 h 10"/>
                  <a:gd name="T30" fmla="*/ 4 w 10"/>
                  <a:gd name="T31" fmla="*/ 0 h 10"/>
                  <a:gd name="T32" fmla="*/ 6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6" y="0"/>
                    </a:moveTo>
                    <a:lnTo>
                      <a:pt x="8" y="0"/>
                    </a:lnTo>
                    <a:lnTo>
                      <a:pt x="8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19" name="Freeform 207"/>
              <p:cNvSpPr>
                <a:spLocks noEditPoints="1"/>
              </p:cNvSpPr>
              <p:nvPr/>
            </p:nvSpPr>
            <p:spPr bwMode="auto">
              <a:xfrm>
                <a:off x="2364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2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2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4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2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2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0" name="Freeform 208"/>
              <p:cNvSpPr>
                <a:spLocks noEditPoints="1"/>
              </p:cNvSpPr>
              <p:nvPr/>
            </p:nvSpPr>
            <p:spPr bwMode="auto">
              <a:xfrm>
                <a:off x="2408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2 w 36"/>
                  <a:gd name="T21" fmla="*/ 14 h 60"/>
                  <a:gd name="T22" fmla="*/ 34 w 36"/>
                  <a:gd name="T23" fmla="*/ 20 h 60"/>
                  <a:gd name="T24" fmla="*/ 36 w 36"/>
                  <a:gd name="T25" fmla="*/ 30 h 60"/>
                  <a:gd name="T26" fmla="*/ 34 w 36"/>
                  <a:gd name="T27" fmla="*/ 38 h 60"/>
                  <a:gd name="T28" fmla="*/ 32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6 w 36"/>
                  <a:gd name="T69" fmla="*/ 40 h 60"/>
                  <a:gd name="T70" fmla="*/ 28 w 36"/>
                  <a:gd name="T71" fmla="*/ 28 h 60"/>
                  <a:gd name="T72" fmla="*/ 26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4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2" y="14"/>
                    </a:lnTo>
                    <a:lnTo>
                      <a:pt x="34" y="20"/>
                    </a:lnTo>
                    <a:lnTo>
                      <a:pt x="36" y="30"/>
                    </a:lnTo>
                    <a:lnTo>
                      <a:pt x="34" y="38"/>
                    </a:lnTo>
                    <a:lnTo>
                      <a:pt x="32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6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1" name="Freeform 209"/>
              <p:cNvSpPr>
                <a:spLocks noEditPoints="1"/>
              </p:cNvSpPr>
              <p:nvPr/>
            </p:nvSpPr>
            <p:spPr bwMode="auto">
              <a:xfrm>
                <a:off x="2450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8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4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10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30 w 38"/>
                  <a:gd name="T71" fmla="*/ 28 h 60"/>
                  <a:gd name="T72" fmla="*/ 28 w 38"/>
                  <a:gd name="T73" fmla="*/ 18 h 60"/>
                  <a:gd name="T74" fmla="*/ 28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10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8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10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8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2" name="Freeform 210"/>
              <p:cNvSpPr>
                <a:spLocks noEditPoints="1"/>
              </p:cNvSpPr>
              <p:nvPr/>
            </p:nvSpPr>
            <p:spPr bwMode="auto">
              <a:xfrm>
                <a:off x="2494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6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18 h 60"/>
                  <a:gd name="T74" fmla="*/ 26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3" name="Freeform 211"/>
              <p:cNvSpPr>
                <a:spLocks noEditPoints="1"/>
              </p:cNvSpPr>
              <p:nvPr/>
            </p:nvSpPr>
            <p:spPr bwMode="auto">
              <a:xfrm>
                <a:off x="2538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2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4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6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4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6 w 36"/>
                  <a:gd name="T77" fmla="*/ 6 h 60"/>
                  <a:gd name="T78" fmla="*/ 22 w 36"/>
                  <a:gd name="T79" fmla="*/ 4 h 60"/>
                  <a:gd name="T80" fmla="*/ 22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4" name="Freeform 212"/>
              <p:cNvSpPr>
                <a:spLocks noEditPoints="1"/>
              </p:cNvSpPr>
              <p:nvPr/>
            </p:nvSpPr>
            <p:spPr bwMode="auto">
              <a:xfrm>
                <a:off x="2582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4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5" name="Freeform 213"/>
              <p:cNvSpPr>
                <a:spLocks noEditPoints="1"/>
              </p:cNvSpPr>
              <p:nvPr/>
            </p:nvSpPr>
            <p:spPr bwMode="auto">
              <a:xfrm>
                <a:off x="2626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2 w 36"/>
                  <a:gd name="T53" fmla="*/ 52 h 60"/>
                  <a:gd name="T54" fmla="*/ 12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2" y="52"/>
                    </a:lnTo>
                    <a:lnTo>
                      <a:pt x="12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6" name="Freeform 214"/>
              <p:cNvSpPr>
                <a:spLocks/>
              </p:cNvSpPr>
              <p:nvPr/>
            </p:nvSpPr>
            <p:spPr bwMode="auto">
              <a:xfrm>
                <a:off x="2676" y="2354"/>
                <a:ext cx="24" cy="60"/>
              </a:xfrm>
              <a:custGeom>
                <a:avLst/>
                <a:gdLst>
                  <a:gd name="T0" fmla="*/ 0 w 24"/>
                  <a:gd name="T1" fmla="*/ 6 h 60"/>
                  <a:gd name="T2" fmla="*/ 14 w 24"/>
                  <a:gd name="T3" fmla="*/ 0 h 60"/>
                  <a:gd name="T4" fmla="*/ 16 w 24"/>
                  <a:gd name="T5" fmla="*/ 0 h 60"/>
                  <a:gd name="T6" fmla="*/ 16 w 24"/>
                  <a:gd name="T7" fmla="*/ 50 h 60"/>
                  <a:gd name="T8" fmla="*/ 16 w 24"/>
                  <a:gd name="T9" fmla="*/ 54 h 60"/>
                  <a:gd name="T10" fmla="*/ 16 w 24"/>
                  <a:gd name="T11" fmla="*/ 56 h 60"/>
                  <a:gd name="T12" fmla="*/ 16 w 24"/>
                  <a:gd name="T13" fmla="*/ 56 h 60"/>
                  <a:gd name="T14" fmla="*/ 18 w 24"/>
                  <a:gd name="T15" fmla="*/ 58 h 60"/>
                  <a:gd name="T16" fmla="*/ 20 w 24"/>
                  <a:gd name="T17" fmla="*/ 58 h 60"/>
                  <a:gd name="T18" fmla="*/ 24 w 24"/>
                  <a:gd name="T19" fmla="*/ 58 h 60"/>
                  <a:gd name="T20" fmla="*/ 24 w 24"/>
                  <a:gd name="T21" fmla="*/ 60 h 60"/>
                  <a:gd name="T22" fmla="*/ 2 w 24"/>
                  <a:gd name="T23" fmla="*/ 60 h 60"/>
                  <a:gd name="T24" fmla="*/ 2 w 24"/>
                  <a:gd name="T25" fmla="*/ 58 h 60"/>
                  <a:gd name="T26" fmla="*/ 4 w 24"/>
                  <a:gd name="T27" fmla="*/ 58 h 60"/>
                  <a:gd name="T28" fmla="*/ 6 w 24"/>
                  <a:gd name="T29" fmla="*/ 58 h 60"/>
                  <a:gd name="T30" fmla="*/ 8 w 24"/>
                  <a:gd name="T31" fmla="*/ 56 h 60"/>
                  <a:gd name="T32" fmla="*/ 8 w 24"/>
                  <a:gd name="T33" fmla="*/ 56 h 60"/>
                  <a:gd name="T34" fmla="*/ 8 w 24"/>
                  <a:gd name="T35" fmla="*/ 54 h 60"/>
                  <a:gd name="T36" fmla="*/ 8 w 24"/>
                  <a:gd name="T37" fmla="*/ 50 h 60"/>
                  <a:gd name="T38" fmla="*/ 8 w 24"/>
                  <a:gd name="T39" fmla="*/ 16 h 60"/>
                  <a:gd name="T40" fmla="*/ 8 w 24"/>
                  <a:gd name="T41" fmla="*/ 12 h 60"/>
                  <a:gd name="T42" fmla="*/ 8 w 24"/>
                  <a:gd name="T43" fmla="*/ 8 h 60"/>
                  <a:gd name="T44" fmla="*/ 8 w 24"/>
                  <a:gd name="T45" fmla="*/ 8 h 60"/>
                  <a:gd name="T46" fmla="*/ 8 w 24"/>
                  <a:gd name="T47" fmla="*/ 6 h 60"/>
                  <a:gd name="T48" fmla="*/ 6 w 24"/>
                  <a:gd name="T49" fmla="*/ 6 h 60"/>
                  <a:gd name="T50" fmla="*/ 6 w 24"/>
                  <a:gd name="T51" fmla="*/ 6 h 60"/>
                  <a:gd name="T52" fmla="*/ 4 w 24"/>
                  <a:gd name="T53" fmla="*/ 6 h 60"/>
                  <a:gd name="T54" fmla="*/ 0 w 24"/>
                  <a:gd name="T55" fmla="*/ 8 h 60"/>
                  <a:gd name="T56" fmla="*/ 0 w 24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7" name="Freeform 215"/>
              <p:cNvSpPr>
                <a:spLocks noEditPoints="1"/>
              </p:cNvSpPr>
              <p:nvPr/>
            </p:nvSpPr>
            <p:spPr bwMode="auto">
              <a:xfrm>
                <a:off x="2712" y="2354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38 h 60"/>
                  <a:gd name="T16" fmla="*/ 26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8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8" name="Rectangle 216"/>
              <p:cNvSpPr>
                <a:spLocks noChangeArrowheads="1"/>
              </p:cNvSpPr>
              <p:nvPr/>
            </p:nvSpPr>
            <p:spPr bwMode="auto">
              <a:xfrm>
                <a:off x="2776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29" name="Freeform 217"/>
              <p:cNvSpPr>
                <a:spLocks/>
              </p:cNvSpPr>
              <p:nvPr/>
            </p:nvSpPr>
            <p:spPr bwMode="auto">
              <a:xfrm>
                <a:off x="2888" y="2404"/>
                <a:ext cx="10" cy="10"/>
              </a:xfrm>
              <a:custGeom>
                <a:avLst/>
                <a:gdLst>
                  <a:gd name="T0" fmla="*/ 4 w 10"/>
                  <a:gd name="T1" fmla="*/ 0 h 10"/>
                  <a:gd name="T2" fmla="*/ 6 w 10"/>
                  <a:gd name="T3" fmla="*/ 0 h 10"/>
                  <a:gd name="T4" fmla="*/ 8 w 10"/>
                  <a:gd name="T5" fmla="*/ 2 h 10"/>
                  <a:gd name="T6" fmla="*/ 10 w 10"/>
                  <a:gd name="T7" fmla="*/ 4 h 10"/>
                  <a:gd name="T8" fmla="*/ 10 w 10"/>
                  <a:gd name="T9" fmla="*/ 6 h 10"/>
                  <a:gd name="T10" fmla="*/ 10 w 10"/>
                  <a:gd name="T11" fmla="*/ 8 h 10"/>
                  <a:gd name="T12" fmla="*/ 8 w 10"/>
                  <a:gd name="T13" fmla="*/ 8 h 10"/>
                  <a:gd name="T14" fmla="*/ 6 w 10"/>
                  <a:gd name="T15" fmla="*/ 10 h 10"/>
                  <a:gd name="T16" fmla="*/ 4 w 10"/>
                  <a:gd name="T17" fmla="*/ 10 h 10"/>
                  <a:gd name="T18" fmla="*/ 2 w 10"/>
                  <a:gd name="T19" fmla="*/ 10 h 10"/>
                  <a:gd name="T20" fmla="*/ 2 w 10"/>
                  <a:gd name="T21" fmla="*/ 8 h 10"/>
                  <a:gd name="T22" fmla="*/ 0 w 10"/>
                  <a:gd name="T23" fmla="*/ 8 h 10"/>
                  <a:gd name="T24" fmla="*/ 0 w 10"/>
                  <a:gd name="T25" fmla="*/ 6 h 10"/>
                  <a:gd name="T26" fmla="*/ 0 w 10"/>
                  <a:gd name="T27" fmla="*/ 4 h 10"/>
                  <a:gd name="T28" fmla="*/ 2 w 10"/>
                  <a:gd name="T29" fmla="*/ 2 h 10"/>
                  <a:gd name="T30" fmla="*/ 2 w 10"/>
                  <a:gd name="T31" fmla="*/ 0 h 10"/>
                  <a:gd name="T32" fmla="*/ 4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6" y="0"/>
                    </a:lnTo>
                    <a:lnTo>
                      <a:pt x="8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0" name="Freeform 218"/>
              <p:cNvSpPr>
                <a:spLocks noEditPoints="1"/>
              </p:cNvSpPr>
              <p:nvPr/>
            </p:nvSpPr>
            <p:spPr bwMode="auto">
              <a:xfrm>
                <a:off x="2908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2 w 36"/>
                  <a:gd name="T21" fmla="*/ 14 h 60"/>
                  <a:gd name="T22" fmla="*/ 34 w 36"/>
                  <a:gd name="T23" fmla="*/ 20 h 60"/>
                  <a:gd name="T24" fmla="*/ 36 w 36"/>
                  <a:gd name="T25" fmla="*/ 30 h 60"/>
                  <a:gd name="T26" fmla="*/ 34 w 36"/>
                  <a:gd name="T27" fmla="*/ 38 h 60"/>
                  <a:gd name="T28" fmla="*/ 32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4 h 60"/>
                  <a:gd name="T56" fmla="*/ 14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6 w 36"/>
                  <a:gd name="T69" fmla="*/ 40 h 60"/>
                  <a:gd name="T70" fmla="*/ 28 w 36"/>
                  <a:gd name="T71" fmla="*/ 28 h 60"/>
                  <a:gd name="T72" fmla="*/ 26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4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2" y="14"/>
                    </a:lnTo>
                    <a:lnTo>
                      <a:pt x="34" y="20"/>
                    </a:lnTo>
                    <a:lnTo>
                      <a:pt x="36" y="30"/>
                    </a:lnTo>
                    <a:lnTo>
                      <a:pt x="34" y="38"/>
                    </a:lnTo>
                    <a:lnTo>
                      <a:pt x="32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4"/>
                    </a:lnTo>
                    <a:lnTo>
                      <a:pt x="14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6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1" name="Freeform 219"/>
              <p:cNvSpPr>
                <a:spLocks noEditPoints="1"/>
              </p:cNvSpPr>
              <p:nvPr/>
            </p:nvSpPr>
            <p:spPr bwMode="auto">
              <a:xfrm>
                <a:off x="2950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8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10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30 w 38"/>
                  <a:gd name="T71" fmla="*/ 28 h 60"/>
                  <a:gd name="T72" fmla="*/ 28 w 38"/>
                  <a:gd name="T73" fmla="*/ 18 h 60"/>
                  <a:gd name="T74" fmla="*/ 28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10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8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10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8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2" name="Freeform 220"/>
              <p:cNvSpPr>
                <a:spLocks noEditPoints="1"/>
              </p:cNvSpPr>
              <p:nvPr/>
            </p:nvSpPr>
            <p:spPr bwMode="auto">
              <a:xfrm>
                <a:off x="2994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6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18 h 60"/>
                  <a:gd name="T74" fmla="*/ 26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18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3" name="Freeform 221"/>
              <p:cNvSpPr>
                <a:spLocks noEditPoints="1"/>
              </p:cNvSpPr>
              <p:nvPr/>
            </p:nvSpPr>
            <p:spPr bwMode="auto">
              <a:xfrm>
                <a:off x="3038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2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4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4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6 w 36"/>
                  <a:gd name="T77" fmla="*/ 6 h 60"/>
                  <a:gd name="T78" fmla="*/ 22 w 36"/>
                  <a:gd name="T79" fmla="*/ 4 h 60"/>
                  <a:gd name="T80" fmla="*/ 22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4" name="Freeform 222"/>
              <p:cNvSpPr>
                <a:spLocks noEditPoints="1"/>
              </p:cNvSpPr>
              <p:nvPr/>
            </p:nvSpPr>
            <p:spPr bwMode="auto">
              <a:xfrm>
                <a:off x="3082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6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6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5" name="Freeform 223"/>
              <p:cNvSpPr>
                <a:spLocks/>
              </p:cNvSpPr>
              <p:nvPr/>
            </p:nvSpPr>
            <p:spPr bwMode="auto">
              <a:xfrm>
                <a:off x="3132" y="2354"/>
                <a:ext cx="24" cy="60"/>
              </a:xfrm>
              <a:custGeom>
                <a:avLst/>
                <a:gdLst>
                  <a:gd name="T0" fmla="*/ 0 w 24"/>
                  <a:gd name="T1" fmla="*/ 6 h 60"/>
                  <a:gd name="T2" fmla="*/ 14 w 24"/>
                  <a:gd name="T3" fmla="*/ 0 h 60"/>
                  <a:gd name="T4" fmla="*/ 16 w 24"/>
                  <a:gd name="T5" fmla="*/ 0 h 60"/>
                  <a:gd name="T6" fmla="*/ 16 w 24"/>
                  <a:gd name="T7" fmla="*/ 50 h 60"/>
                  <a:gd name="T8" fmla="*/ 16 w 24"/>
                  <a:gd name="T9" fmla="*/ 54 h 60"/>
                  <a:gd name="T10" fmla="*/ 16 w 24"/>
                  <a:gd name="T11" fmla="*/ 56 h 60"/>
                  <a:gd name="T12" fmla="*/ 16 w 24"/>
                  <a:gd name="T13" fmla="*/ 56 h 60"/>
                  <a:gd name="T14" fmla="*/ 18 w 24"/>
                  <a:gd name="T15" fmla="*/ 58 h 60"/>
                  <a:gd name="T16" fmla="*/ 20 w 24"/>
                  <a:gd name="T17" fmla="*/ 58 h 60"/>
                  <a:gd name="T18" fmla="*/ 24 w 24"/>
                  <a:gd name="T19" fmla="*/ 58 h 60"/>
                  <a:gd name="T20" fmla="*/ 24 w 24"/>
                  <a:gd name="T21" fmla="*/ 60 h 60"/>
                  <a:gd name="T22" fmla="*/ 2 w 24"/>
                  <a:gd name="T23" fmla="*/ 60 h 60"/>
                  <a:gd name="T24" fmla="*/ 2 w 24"/>
                  <a:gd name="T25" fmla="*/ 58 h 60"/>
                  <a:gd name="T26" fmla="*/ 4 w 24"/>
                  <a:gd name="T27" fmla="*/ 58 h 60"/>
                  <a:gd name="T28" fmla="*/ 6 w 24"/>
                  <a:gd name="T29" fmla="*/ 58 h 60"/>
                  <a:gd name="T30" fmla="*/ 8 w 24"/>
                  <a:gd name="T31" fmla="*/ 56 h 60"/>
                  <a:gd name="T32" fmla="*/ 8 w 24"/>
                  <a:gd name="T33" fmla="*/ 56 h 60"/>
                  <a:gd name="T34" fmla="*/ 8 w 24"/>
                  <a:gd name="T35" fmla="*/ 54 h 60"/>
                  <a:gd name="T36" fmla="*/ 8 w 24"/>
                  <a:gd name="T37" fmla="*/ 50 h 60"/>
                  <a:gd name="T38" fmla="*/ 8 w 24"/>
                  <a:gd name="T39" fmla="*/ 16 h 60"/>
                  <a:gd name="T40" fmla="*/ 8 w 24"/>
                  <a:gd name="T41" fmla="*/ 12 h 60"/>
                  <a:gd name="T42" fmla="*/ 8 w 24"/>
                  <a:gd name="T43" fmla="*/ 8 h 60"/>
                  <a:gd name="T44" fmla="*/ 8 w 24"/>
                  <a:gd name="T45" fmla="*/ 8 h 60"/>
                  <a:gd name="T46" fmla="*/ 8 w 24"/>
                  <a:gd name="T47" fmla="*/ 6 h 60"/>
                  <a:gd name="T48" fmla="*/ 6 w 24"/>
                  <a:gd name="T49" fmla="*/ 6 h 60"/>
                  <a:gd name="T50" fmla="*/ 6 w 24"/>
                  <a:gd name="T51" fmla="*/ 6 h 60"/>
                  <a:gd name="T52" fmla="*/ 4 w 24"/>
                  <a:gd name="T53" fmla="*/ 6 h 60"/>
                  <a:gd name="T54" fmla="*/ 2 w 24"/>
                  <a:gd name="T55" fmla="*/ 8 h 60"/>
                  <a:gd name="T56" fmla="*/ 0 w 24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6" name="Freeform 224"/>
              <p:cNvSpPr>
                <a:spLocks noEditPoints="1"/>
              </p:cNvSpPr>
              <p:nvPr/>
            </p:nvSpPr>
            <p:spPr bwMode="auto">
              <a:xfrm>
                <a:off x="3168" y="2354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38 h 60"/>
                  <a:gd name="T16" fmla="*/ 26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8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7" name="Freeform 225"/>
              <p:cNvSpPr>
                <a:spLocks noEditPoints="1"/>
              </p:cNvSpPr>
              <p:nvPr/>
            </p:nvSpPr>
            <p:spPr bwMode="auto">
              <a:xfrm>
                <a:off x="3212" y="2354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38 h 60"/>
                  <a:gd name="T16" fmla="*/ 26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8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8" name="Rectangle 226"/>
              <p:cNvSpPr>
                <a:spLocks noChangeArrowheads="1"/>
              </p:cNvSpPr>
              <p:nvPr/>
            </p:nvSpPr>
            <p:spPr bwMode="auto">
              <a:xfrm>
                <a:off x="3312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39" name="Freeform 227"/>
              <p:cNvSpPr>
                <a:spLocks/>
              </p:cNvSpPr>
              <p:nvPr/>
            </p:nvSpPr>
            <p:spPr bwMode="auto">
              <a:xfrm>
                <a:off x="3426" y="2354"/>
                <a:ext cx="38" cy="60"/>
              </a:xfrm>
              <a:custGeom>
                <a:avLst/>
                <a:gdLst>
                  <a:gd name="T0" fmla="*/ 38 w 38"/>
                  <a:gd name="T1" fmla="*/ 48 h 60"/>
                  <a:gd name="T2" fmla="*/ 34 w 38"/>
                  <a:gd name="T3" fmla="*/ 60 h 60"/>
                  <a:gd name="T4" fmla="*/ 0 w 38"/>
                  <a:gd name="T5" fmla="*/ 60 h 60"/>
                  <a:gd name="T6" fmla="*/ 0 w 38"/>
                  <a:gd name="T7" fmla="*/ 58 h 60"/>
                  <a:gd name="T8" fmla="*/ 10 w 38"/>
                  <a:gd name="T9" fmla="*/ 50 h 60"/>
                  <a:gd name="T10" fmla="*/ 16 w 38"/>
                  <a:gd name="T11" fmla="*/ 42 h 60"/>
                  <a:gd name="T12" fmla="*/ 22 w 38"/>
                  <a:gd name="T13" fmla="*/ 36 h 60"/>
                  <a:gd name="T14" fmla="*/ 26 w 38"/>
                  <a:gd name="T15" fmla="*/ 26 h 60"/>
                  <a:gd name="T16" fmla="*/ 28 w 38"/>
                  <a:gd name="T17" fmla="*/ 20 h 60"/>
                  <a:gd name="T18" fmla="*/ 28 w 38"/>
                  <a:gd name="T19" fmla="*/ 14 h 60"/>
                  <a:gd name="T20" fmla="*/ 24 w 38"/>
                  <a:gd name="T21" fmla="*/ 10 h 60"/>
                  <a:gd name="T22" fmla="*/ 20 w 38"/>
                  <a:gd name="T23" fmla="*/ 8 h 60"/>
                  <a:gd name="T24" fmla="*/ 16 w 38"/>
                  <a:gd name="T25" fmla="*/ 6 h 60"/>
                  <a:gd name="T26" fmla="*/ 12 w 38"/>
                  <a:gd name="T27" fmla="*/ 6 h 60"/>
                  <a:gd name="T28" fmla="*/ 8 w 38"/>
                  <a:gd name="T29" fmla="*/ 8 h 60"/>
                  <a:gd name="T30" fmla="*/ 6 w 38"/>
                  <a:gd name="T31" fmla="*/ 12 h 60"/>
                  <a:gd name="T32" fmla="*/ 4 w 38"/>
                  <a:gd name="T33" fmla="*/ 16 h 60"/>
                  <a:gd name="T34" fmla="*/ 2 w 38"/>
                  <a:gd name="T35" fmla="*/ 16 h 60"/>
                  <a:gd name="T36" fmla="*/ 4 w 38"/>
                  <a:gd name="T37" fmla="*/ 10 h 60"/>
                  <a:gd name="T38" fmla="*/ 8 w 38"/>
                  <a:gd name="T39" fmla="*/ 4 h 60"/>
                  <a:gd name="T40" fmla="*/ 12 w 38"/>
                  <a:gd name="T41" fmla="*/ 2 h 60"/>
                  <a:gd name="T42" fmla="*/ 18 w 38"/>
                  <a:gd name="T43" fmla="*/ 0 h 60"/>
                  <a:gd name="T44" fmla="*/ 24 w 38"/>
                  <a:gd name="T45" fmla="*/ 2 h 60"/>
                  <a:gd name="T46" fmla="*/ 30 w 38"/>
                  <a:gd name="T47" fmla="*/ 4 h 60"/>
                  <a:gd name="T48" fmla="*/ 34 w 38"/>
                  <a:gd name="T49" fmla="*/ 10 h 60"/>
                  <a:gd name="T50" fmla="*/ 36 w 38"/>
                  <a:gd name="T51" fmla="*/ 16 h 60"/>
                  <a:gd name="T52" fmla="*/ 34 w 38"/>
                  <a:gd name="T53" fmla="*/ 20 h 60"/>
                  <a:gd name="T54" fmla="*/ 34 w 38"/>
                  <a:gd name="T55" fmla="*/ 24 h 60"/>
                  <a:gd name="T56" fmla="*/ 28 w 38"/>
                  <a:gd name="T57" fmla="*/ 32 h 60"/>
                  <a:gd name="T58" fmla="*/ 22 w 38"/>
                  <a:gd name="T59" fmla="*/ 38 h 60"/>
                  <a:gd name="T60" fmla="*/ 16 w 38"/>
                  <a:gd name="T61" fmla="*/ 46 h 60"/>
                  <a:gd name="T62" fmla="*/ 12 w 38"/>
                  <a:gd name="T63" fmla="*/ 50 h 60"/>
                  <a:gd name="T64" fmla="*/ 8 w 38"/>
                  <a:gd name="T65" fmla="*/ 52 h 60"/>
                  <a:gd name="T66" fmla="*/ 24 w 38"/>
                  <a:gd name="T67" fmla="*/ 52 h 60"/>
                  <a:gd name="T68" fmla="*/ 28 w 38"/>
                  <a:gd name="T69" fmla="*/ 52 h 60"/>
                  <a:gd name="T70" fmla="*/ 30 w 38"/>
                  <a:gd name="T71" fmla="*/ 52 h 60"/>
                  <a:gd name="T72" fmla="*/ 32 w 38"/>
                  <a:gd name="T73" fmla="*/ 52 h 60"/>
                  <a:gd name="T74" fmla="*/ 34 w 38"/>
                  <a:gd name="T75" fmla="*/ 52 h 60"/>
                  <a:gd name="T76" fmla="*/ 36 w 38"/>
                  <a:gd name="T77" fmla="*/ 50 h 60"/>
                  <a:gd name="T78" fmla="*/ 38 w 38"/>
                  <a:gd name="T79" fmla="*/ 48 h 60"/>
                  <a:gd name="T80" fmla="*/ 38 w 38"/>
                  <a:gd name="T81" fmla="*/ 4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" h="60">
                    <a:moveTo>
                      <a:pt x="38" y="48"/>
                    </a:moveTo>
                    <a:lnTo>
                      <a:pt x="34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10" y="50"/>
                    </a:lnTo>
                    <a:lnTo>
                      <a:pt x="16" y="42"/>
                    </a:lnTo>
                    <a:lnTo>
                      <a:pt x="22" y="36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28" y="14"/>
                    </a:lnTo>
                    <a:lnTo>
                      <a:pt x="24" y="10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2" y="6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4" y="16"/>
                    </a:lnTo>
                    <a:lnTo>
                      <a:pt x="2" y="16"/>
                    </a:lnTo>
                    <a:lnTo>
                      <a:pt x="4" y="10"/>
                    </a:lnTo>
                    <a:lnTo>
                      <a:pt x="8" y="4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4"/>
                    </a:lnTo>
                    <a:lnTo>
                      <a:pt x="34" y="10"/>
                    </a:lnTo>
                    <a:lnTo>
                      <a:pt x="36" y="16"/>
                    </a:lnTo>
                    <a:lnTo>
                      <a:pt x="34" y="20"/>
                    </a:lnTo>
                    <a:lnTo>
                      <a:pt x="34" y="24"/>
                    </a:lnTo>
                    <a:lnTo>
                      <a:pt x="28" y="32"/>
                    </a:lnTo>
                    <a:lnTo>
                      <a:pt x="22" y="38"/>
                    </a:lnTo>
                    <a:lnTo>
                      <a:pt x="16" y="46"/>
                    </a:lnTo>
                    <a:lnTo>
                      <a:pt x="12" y="50"/>
                    </a:lnTo>
                    <a:lnTo>
                      <a:pt x="8" y="52"/>
                    </a:lnTo>
                    <a:lnTo>
                      <a:pt x="24" y="52"/>
                    </a:lnTo>
                    <a:lnTo>
                      <a:pt x="28" y="52"/>
                    </a:lnTo>
                    <a:lnTo>
                      <a:pt x="30" y="52"/>
                    </a:lnTo>
                    <a:lnTo>
                      <a:pt x="32" y="52"/>
                    </a:lnTo>
                    <a:lnTo>
                      <a:pt x="34" y="52"/>
                    </a:lnTo>
                    <a:lnTo>
                      <a:pt x="36" y="50"/>
                    </a:lnTo>
                    <a:lnTo>
                      <a:pt x="38" y="4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91" name="Picture 22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2406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2" name="Picture 22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2406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42" name="Freeform 230"/>
              <p:cNvSpPr>
                <a:spLocks noEditPoints="1"/>
              </p:cNvSpPr>
              <p:nvPr/>
            </p:nvSpPr>
            <p:spPr bwMode="auto">
              <a:xfrm>
                <a:off x="3496" y="2354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2 h 60"/>
                  <a:gd name="T10" fmla="*/ 14 w 36"/>
                  <a:gd name="T11" fmla="*/ 0 h 60"/>
                  <a:gd name="T12" fmla="*/ 18 w 36"/>
                  <a:gd name="T13" fmla="*/ 0 h 60"/>
                  <a:gd name="T14" fmla="*/ 22 w 36"/>
                  <a:gd name="T15" fmla="*/ 0 h 60"/>
                  <a:gd name="T16" fmla="*/ 26 w 36"/>
                  <a:gd name="T17" fmla="*/ 2 h 60"/>
                  <a:gd name="T18" fmla="*/ 30 w 36"/>
                  <a:gd name="T19" fmla="*/ 6 h 60"/>
                  <a:gd name="T20" fmla="*/ 34 w 36"/>
                  <a:gd name="T21" fmla="*/ 14 h 60"/>
                  <a:gd name="T22" fmla="*/ 36 w 36"/>
                  <a:gd name="T23" fmla="*/ 20 h 60"/>
                  <a:gd name="T24" fmla="*/ 36 w 36"/>
                  <a:gd name="T25" fmla="*/ 30 h 60"/>
                  <a:gd name="T26" fmla="*/ 36 w 36"/>
                  <a:gd name="T27" fmla="*/ 38 h 60"/>
                  <a:gd name="T28" fmla="*/ 34 w 36"/>
                  <a:gd name="T29" fmla="*/ 46 h 60"/>
                  <a:gd name="T30" fmla="*/ 30 w 36"/>
                  <a:gd name="T31" fmla="*/ 52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4 h 60"/>
                  <a:gd name="T56" fmla="*/ 16 w 36"/>
                  <a:gd name="T57" fmla="*/ 56 h 60"/>
                  <a:gd name="T58" fmla="*/ 18 w 36"/>
                  <a:gd name="T59" fmla="*/ 58 h 60"/>
                  <a:gd name="T60" fmla="*/ 20 w 36"/>
                  <a:gd name="T61" fmla="*/ 56 h 60"/>
                  <a:gd name="T62" fmla="*/ 22 w 36"/>
                  <a:gd name="T63" fmla="*/ 56 h 60"/>
                  <a:gd name="T64" fmla="*/ 24 w 36"/>
                  <a:gd name="T65" fmla="*/ 52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18 h 60"/>
                  <a:gd name="T74" fmla="*/ 26 w 36"/>
                  <a:gd name="T75" fmla="*/ 12 h 60"/>
                  <a:gd name="T76" fmla="*/ 24 w 36"/>
                  <a:gd name="T77" fmla="*/ 6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2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6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0" y="52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6"/>
                    </a:lnTo>
                    <a:lnTo>
                      <a:pt x="22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43" name="Freeform 231"/>
              <p:cNvSpPr>
                <a:spLocks/>
              </p:cNvSpPr>
              <p:nvPr/>
            </p:nvSpPr>
            <p:spPr bwMode="auto">
              <a:xfrm>
                <a:off x="3538" y="2354"/>
                <a:ext cx="38" cy="60"/>
              </a:xfrm>
              <a:custGeom>
                <a:avLst/>
                <a:gdLst>
                  <a:gd name="T0" fmla="*/ 38 w 38"/>
                  <a:gd name="T1" fmla="*/ 48 h 60"/>
                  <a:gd name="T2" fmla="*/ 34 w 38"/>
                  <a:gd name="T3" fmla="*/ 60 h 60"/>
                  <a:gd name="T4" fmla="*/ 0 w 38"/>
                  <a:gd name="T5" fmla="*/ 60 h 60"/>
                  <a:gd name="T6" fmla="*/ 0 w 38"/>
                  <a:gd name="T7" fmla="*/ 58 h 60"/>
                  <a:gd name="T8" fmla="*/ 10 w 38"/>
                  <a:gd name="T9" fmla="*/ 50 h 60"/>
                  <a:gd name="T10" fmla="*/ 16 w 38"/>
                  <a:gd name="T11" fmla="*/ 42 h 60"/>
                  <a:gd name="T12" fmla="*/ 22 w 38"/>
                  <a:gd name="T13" fmla="*/ 36 h 60"/>
                  <a:gd name="T14" fmla="*/ 26 w 38"/>
                  <a:gd name="T15" fmla="*/ 26 h 60"/>
                  <a:gd name="T16" fmla="*/ 28 w 38"/>
                  <a:gd name="T17" fmla="*/ 20 h 60"/>
                  <a:gd name="T18" fmla="*/ 26 w 38"/>
                  <a:gd name="T19" fmla="*/ 14 h 60"/>
                  <a:gd name="T20" fmla="*/ 24 w 38"/>
                  <a:gd name="T21" fmla="*/ 10 h 60"/>
                  <a:gd name="T22" fmla="*/ 20 w 38"/>
                  <a:gd name="T23" fmla="*/ 8 h 60"/>
                  <a:gd name="T24" fmla="*/ 16 w 38"/>
                  <a:gd name="T25" fmla="*/ 6 h 60"/>
                  <a:gd name="T26" fmla="*/ 12 w 38"/>
                  <a:gd name="T27" fmla="*/ 6 h 60"/>
                  <a:gd name="T28" fmla="*/ 8 w 38"/>
                  <a:gd name="T29" fmla="*/ 8 h 60"/>
                  <a:gd name="T30" fmla="*/ 4 w 38"/>
                  <a:gd name="T31" fmla="*/ 12 h 60"/>
                  <a:gd name="T32" fmla="*/ 2 w 38"/>
                  <a:gd name="T33" fmla="*/ 16 h 60"/>
                  <a:gd name="T34" fmla="*/ 2 w 38"/>
                  <a:gd name="T35" fmla="*/ 16 h 60"/>
                  <a:gd name="T36" fmla="*/ 2 w 38"/>
                  <a:gd name="T37" fmla="*/ 10 h 60"/>
                  <a:gd name="T38" fmla="*/ 6 w 38"/>
                  <a:gd name="T39" fmla="*/ 4 h 60"/>
                  <a:gd name="T40" fmla="*/ 12 w 38"/>
                  <a:gd name="T41" fmla="*/ 2 h 60"/>
                  <a:gd name="T42" fmla="*/ 18 w 38"/>
                  <a:gd name="T43" fmla="*/ 0 h 60"/>
                  <a:gd name="T44" fmla="*/ 24 w 38"/>
                  <a:gd name="T45" fmla="*/ 2 h 60"/>
                  <a:gd name="T46" fmla="*/ 30 w 38"/>
                  <a:gd name="T47" fmla="*/ 4 h 60"/>
                  <a:gd name="T48" fmla="*/ 34 w 38"/>
                  <a:gd name="T49" fmla="*/ 10 h 60"/>
                  <a:gd name="T50" fmla="*/ 34 w 38"/>
                  <a:gd name="T51" fmla="*/ 16 h 60"/>
                  <a:gd name="T52" fmla="*/ 34 w 38"/>
                  <a:gd name="T53" fmla="*/ 20 h 60"/>
                  <a:gd name="T54" fmla="*/ 32 w 38"/>
                  <a:gd name="T55" fmla="*/ 24 h 60"/>
                  <a:gd name="T56" fmla="*/ 28 w 38"/>
                  <a:gd name="T57" fmla="*/ 32 h 60"/>
                  <a:gd name="T58" fmla="*/ 22 w 38"/>
                  <a:gd name="T59" fmla="*/ 38 h 60"/>
                  <a:gd name="T60" fmla="*/ 16 w 38"/>
                  <a:gd name="T61" fmla="*/ 46 h 60"/>
                  <a:gd name="T62" fmla="*/ 12 w 38"/>
                  <a:gd name="T63" fmla="*/ 50 h 60"/>
                  <a:gd name="T64" fmla="*/ 8 w 38"/>
                  <a:gd name="T65" fmla="*/ 52 h 60"/>
                  <a:gd name="T66" fmla="*/ 24 w 38"/>
                  <a:gd name="T67" fmla="*/ 52 h 60"/>
                  <a:gd name="T68" fmla="*/ 28 w 38"/>
                  <a:gd name="T69" fmla="*/ 52 h 60"/>
                  <a:gd name="T70" fmla="*/ 30 w 38"/>
                  <a:gd name="T71" fmla="*/ 52 h 60"/>
                  <a:gd name="T72" fmla="*/ 32 w 38"/>
                  <a:gd name="T73" fmla="*/ 52 h 60"/>
                  <a:gd name="T74" fmla="*/ 34 w 38"/>
                  <a:gd name="T75" fmla="*/ 52 h 60"/>
                  <a:gd name="T76" fmla="*/ 36 w 38"/>
                  <a:gd name="T77" fmla="*/ 50 h 60"/>
                  <a:gd name="T78" fmla="*/ 36 w 38"/>
                  <a:gd name="T79" fmla="*/ 48 h 60"/>
                  <a:gd name="T80" fmla="*/ 38 w 38"/>
                  <a:gd name="T81" fmla="*/ 4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" h="60">
                    <a:moveTo>
                      <a:pt x="38" y="48"/>
                    </a:moveTo>
                    <a:lnTo>
                      <a:pt x="34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10" y="50"/>
                    </a:lnTo>
                    <a:lnTo>
                      <a:pt x="16" y="42"/>
                    </a:lnTo>
                    <a:lnTo>
                      <a:pt x="22" y="36"/>
                    </a:lnTo>
                    <a:lnTo>
                      <a:pt x="26" y="26"/>
                    </a:lnTo>
                    <a:lnTo>
                      <a:pt x="28" y="20"/>
                    </a:lnTo>
                    <a:lnTo>
                      <a:pt x="26" y="14"/>
                    </a:lnTo>
                    <a:lnTo>
                      <a:pt x="24" y="10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2" y="6"/>
                    </a:lnTo>
                    <a:lnTo>
                      <a:pt x="8" y="8"/>
                    </a:lnTo>
                    <a:lnTo>
                      <a:pt x="4" y="12"/>
                    </a:lnTo>
                    <a:lnTo>
                      <a:pt x="2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4"/>
                    </a:lnTo>
                    <a:lnTo>
                      <a:pt x="34" y="10"/>
                    </a:lnTo>
                    <a:lnTo>
                      <a:pt x="34" y="16"/>
                    </a:lnTo>
                    <a:lnTo>
                      <a:pt x="34" y="20"/>
                    </a:lnTo>
                    <a:lnTo>
                      <a:pt x="32" y="24"/>
                    </a:lnTo>
                    <a:lnTo>
                      <a:pt x="28" y="32"/>
                    </a:lnTo>
                    <a:lnTo>
                      <a:pt x="22" y="38"/>
                    </a:lnTo>
                    <a:lnTo>
                      <a:pt x="16" y="46"/>
                    </a:lnTo>
                    <a:lnTo>
                      <a:pt x="12" y="50"/>
                    </a:lnTo>
                    <a:lnTo>
                      <a:pt x="8" y="52"/>
                    </a:lnTo>
                    <a:lnTo>
                      <a:pt x="24" y="52"/>
                    </a:lnTo>
                    <a:lnTo>
                      <a:pt x="28" y="52"/>
                    </a:lnTo>
                    <a:lnTo>
                      <a:pt x="30" y="52"/>
                    </a:lnTo>
                    <a:lnTo>
                      <a:pt x="32" y="52"/>
                    </a:lnTo>
                    <a:lnTo>
                      <a:pt x="34" y="52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8" y="4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95" name="Picture 23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372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6" name="Picture 23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372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46" name="Freeform 234"/>
              <p:cNvSpPr>
                <a:spLocks/>
              </p:cNvSpPr>
              <p:nvPr/>
            </p:nvSpPr>
            <p:spPr bwMode="auto">
              <a:xfrm>
                <a:off x="3684" y="2354"/>
                <a:ext cx="22" cy="60"/>
              </a:xfrm>
              <a:custGeom>
                <a:avLst/>
                <a:gdLst>
                  <a:gd name="T0" fmla="*/ 0 w 22"/>
                  <a:gd name="T1" fmla="*/ 6 h 60"/>
                  <a:gd name="T2" fmla="*/ 14 w 22"/>
                  <a:gd name="T3" fmla="*/ 0 h 60"/>
                  <a:gd name="T4" fmla="*/ 14 w 22"/>
                  <a:gd name="T5" fmla="*/ 0 h 60"/>
                  <a:gd name="T6" fmla="*/ 14 w 22"/>
                  <a:gd name="T7" fmla="*/ 50 h 60"/>
                  <a:gd name="T8" fmla="*/ 14 w 22"/>
                  <a:gd name="T9" fmla="*/ 54 h 60"/>
                  <a:gd name="T10" fmla="*/ 16 w 22"/>
                  <a:gd name="T11" fmla="*/ 56 h 60"/>
                  <a:gd name="T12" fmla="*/ 16 w 22"/>
                  <a:gd name="T13" fmla="*/ 56 h 60"/>
                  <a:gd name="T14" fmla="*/ 16 w 22"/>
                  <a:gd name="T15" fmla="*/ 58 h 60"/>
                  <a:gd name="T16" fmla="*/ 18 w 22"/>
                  <a:gd name="T17" fmla="*/ 58 h 60"/>
                  <a:gd name="T18" fmla="*/ 22 w 22"/>
                  <a:gd name="T19" fmla="*/ 58 h 60"/>
                  <a:gd name="T20" fmla="*/ 22 w 22"/>
                  <a:gd name="T21" fmla="*/ 60 h 60"/>
                  <a:gd name="T22" fmla="*/ 0 w 22"/>
                  <a:gd name="T23" fmla="*/ 60 h 60"/>
                  <a:gd name="T24" fmla="*/ 0 w 22"/>
                  <a:gd name="T25" fmla="*/ 58 h 60"/>
                  <a:gd name="T26" fmla="*/ 4 w 22"/>
                  <a:gd name="T27" fmla="*/ 58 h 60"/>
                  <a:gd name="T28" fmla="*/ 6 w 22"/>
                  <a:gd name="T29" fmla="*/ 58 h 60"/>
                  <a:gd name="T30" fmla="*/ 6 w 22"/>
                  <a:gd name="T31" fmla="*/ 56 h 60"/>
                  <a:gd name="T32" fmla="*/ 6 w 22"/>
                  <a:gd name="T33" fmla="*/ 56 h 60"/>
                  <a:gd name="T34" fmla="*/ 8 w 22"/>
                  <a:gd name="T35" fmla="*/ 54 h 60"/>
                  <a:gd name="T36" fmla="*/ 8 w 22"/>
                  <a:gd name="T37" fmla="*/ 50 h 60"/>
                  <a:gd name="T38" fmla="*/ 8 w 22"/>
                  <a:gd name="T39" fmla="*/ 16 h 60"/>
                  <a:gd name="T40" fmla="*/ 8 w 22"/>
                  <a:gd name="T41" fmla="*/ 12 h 60"/>
                  <a:gd name="T42" fmla="*/ 8 w 22"/>
                  <a:gd name="T43" fmla="*/ 8 h 60"/>
                  <a:gd name="T44" fmla="*/ 6 w 22"/>
                  <a:gd name="T45" fmla="*/ 8 h 60"/>
                  <a:gd name="T46" fmla="*/ 6 w 22"/>
                  <a:gd name="T47" fmla="*/ 6 h 60"/>
                  <a:gd name="T48" fmla="*/ 6 w 22"/>
                  <a:gd name="T49" fmla="*/ 6 h 60"/>
                  <a:gd name="T50" fmla="*/ 4 w 22"/>
                  <a:gd name="T51" fmla="*/ 6 h 60"/>
                  <a:gd name="T52" fmla="*/ 2 w 22"/>
                  <a:gd name="T53" fmla="*/ 6 h 60"/>
                  <a:gd name="T54" fmla="*/ 0 w 22"/>
                  <a:gd name="T55" fmla="*/ 8 h 60"/>
                  <a:gd name="T56" fmla="*/ 0 w 22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60">
                    <a:moveTo>
                      <a:pt x="0" y="6"/>
                    </a:moveTo>
                    <a:lnTo>
                      <a:pt x="14" y="0"/>
                    </a:lnTo>
                    <a:lnTo>
                      <a:pt x="14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6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47" name="Freeform 235"/>
              <p:cNvSpPr>
                <a:spLocks noEditPoints="1"/>
              </p:cNvSpPr>
              <p:nvPr/>
            </p:nvSpPr>
            <p:spPr bwMode="auto">
              <a:xfrm>
                <a:off x="3720" y="2354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6 w 38"/>
                  <a:gd name="T7" fmla="*/ 8 h 60"/>
                  <a:gd name="T8" fmla="*/ 12 w 38"/>
                  <a:gd name="T9" fmla="*/ 2 h 60"/>
                  <a:gd name="T10" fmla="*/ 16 w 38"/>
                  <a:gd name="T11" fmla="*/ 0 h 60"/>
                  <a:gd name="T12" fmla="*/ 20 w 38"/>
                  <a:gd name="T13" fmla="*/ 0 h 60"/>
                  <a:gd name="T14" fmla="*/ 24 w 38"/>
                  <a:gd name="T15" fmla="*/ 0 h 60"/>
                  <a:gd name="T16" fmla="*/ 28 w 38"/>
                  <a:gd name="T17" fmla="*/ 2 h 60"/>
                  <a:gd name="T18" fmla="*/ 30 w 38"/>
                  <a:gd name="T19" fmla="*/ 6 h 60"/>
                  <a:gd name="T20" fmla="*/ 34 w 38"/>
                  <a:gd name="T21" fmla="*/ 14 h 60"/>
                  <a:gd name="T22" fmla="*/ 36 w 38"/>
                  <a:gd name="T23" fmla="*/ 20 h 60"/>
                  <a:gd name="T24" fmla="*/ 38 w 38"/>
                  <a:gd name="T25" fmla="*/ 30 h 60"/>
                  <a:gd name="T26" fmla="*/ 36 w 38"/>
                  <a:gd name="T27" fmla="*/ 38 h 60"/>
                  <a:gd name="T28" fmla="*/ 34 w 38"/>
                  <a:gd name="T29" fmla="*/ 46 h 60"/>
                  <a:gd name="T30" fmla="*/ 32 w 38"/>
                  <a:gd name="T31" fmla="*/ 52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4 h 60"/>
                  <a:gd name="T56" fmla="*/ 16 w 38"/>
                  <a:gd name="T57" fmla="*/ 56 h 60"/>
                  <a:gd name="T58" fmla="*/ 18 w 38"/>
                  <a:gd name="T59" fmla="*/ 58 h 60"/>
                  <a:gd name="T60" fmla="*/ 22 w 38"/>
                  <a:gd name="T61" fmla="*/ 56 h 60"/>
                  <a:gd name="T62" fmla="*/ 24 w 38"/>
                  <a:gd name="T63" fmla="*/ 56 h 60"/>
                  <a:gd name="T64" fmla="*/ 26 w 38"/>
                  <a:gd name="T65" fmla="*/ 52 h 60"/>
                  <a:gd name="T66" fmla="*/ 28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18 h 60"/>
                  <a:gd name="T74" fmla="*/ 26 w 38"/>
                  <a:gd name="T75" fmla="*/ 12 h 60"/>
                  <a:gd name="T76" fmla="*/ 26 w 38"/>
                  <a:gd name="T77" fmla="*/ 6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2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6" y="20"/>
                    </a:lnTo>
                    <a:lnTo>
                      <a:pt x="38" y="30"/>
                    </a:lnTo>
                    <a:lnTo>
                      <a:pt x="36" y="38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2" y="56"/>
                    </a:lnTo>
                    <a:lnTo>
                      <a:pt x="24" y="56"/>
                    </a:lnTo>
                    <a:lnTo>
                      <a:pt x="26" y="52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18"/>
                    </a:lnTo>
                    <a:lnTo>
                      <a:pt x="26" y="12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499" name="Picture 23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366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00" name="Picture 23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366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50" name="Freeform 238"/>
              <p:cNvSpPr>
                <a:spLocks/>
              </p:cNvSpPr>
              <p:nvPr/>
            </p:nvSpPr>
            <p:spPr bwMode="auto">
              <a:xfrm>
                <a:off x="3802" y="2338"/>
                <a:ext cx="16" cy="44"/>
              </a:xfrm>
              <a:custGeom>
                <a:avLst/>
                <a:gdLst>
                  <a:gd name="T0" fmla="*/ 0 w 16"/>
                  <a:gd name="T1" fmla="*/ 4 h 44"/>
                  <a:gd name="T2" fmla="*/ 10 w 16"/>
                  <a:gd name="T3" fmla="*/ 0 h 44"/>
                  <a:gd name="T4" fmla="*/ 12 w 16"/>
                  <a:gd name="T5" fmla="*/ 0 h 44"/>
                  <a:gd name="T6" fmla="*/ 12 w 16"/>
                  <a:gd name="T7" fmla="*/ 36 h 44"/>
                  <a:gd name="T8" fmla="*/ 12 w 16"/>
                  <a:gd name="T9" fmla="*/ 40 h 44"/>
                  <a:gd name="T10" fmla="*/ 12 w 16"/>
                  <a:gd name="T11" fmla="*/ 40 h 44"/>
                  <a:gd name="T12" fmla="*/ 12 w 16"/>
                  <a:gd name="T13" fmla="*/ 42 h 44"/>
                  <a:gd name="T14" fmla="*/ 14 w 16"/>
                  <a:gd name="T15" fmla="*/ 42 h 44"/>
                  <a:gd name="T16" fmla="*/ 14 w 16"/>
                  <a:gd name="T17" fmla="*/ 42 h 44"/>
                  <a:gd name="T18" fmla="*/ 16 w 16"/>
                  <a:gd name="T19" fmla="*/ 42 h 44"/>
                  <a:gd name="T20" fmla="*/ 16 w 16"/>
                  <a:gd name="T21" fmla="*/ 44 h 44"/>
                  <a:gd name="T22" fmla="*/ 0 w 16"/>
                  <a:gd name="T23" fmla="*/ 44 h 44"/>
                  <a:gd name="T24" fmla="*/ 0 w 16"/>
                  <a:gd name="T25" fmla="*/ 42 h 44"/>
                  <a:gd name="T26" fmla="*/ 4 w 16"/>
                  <a:gd name="T27" fmla="*/ 42 h 44"/>
                  <a:gd name="T28" fmla="*/ 4 w 16"/>
                  <a:gd name="T29" fmla="*/ 42 h 44"/>
                  <a:gd name="T30" fmla="*/ 6 w 16"/>
                  <a:gd name="T31" fmla="*/ 42 h 44"/>
                  <a:gd name="T32" fmla="*/ 6 w 16"/>
                  <a:gd name="T33" fmla="*/ 42 h 44"/>
                  <a:gd name="T34" fmla="*/ 6 w 16"/>
                  <a:gd name="T35" fmla="*/ 40 h 44"/>
                  <a:gd name="T36" fmla="*/ 6 w 16"/>
                  <a:gd name="T37" fmla="*/ 36 h 44"/>
                  <a:gd name="T38" fmla="*/ 6 w 16"/>
                  <a:gd name="T39" fmla="*/ 12 h 44"/>
                  <a:gd name="T40" fmla="*/ 6 w 16"/>
                  <a:gd name="T41" fmla="*/ 8 h 44"/>
                  <a:gd name="T42" fmla="*/ 6 w 16"/>
                  <a:gd name="T43" fmla="*/ 6 h 44"/>
                  <a:gd name="T44" fmla="*/ 6 w 16"/>
                  <a:gd name="T45" fmla="*/ 6 h 44"/>
                  <a:gd name="T46" fmla="*/ 6 w 16"/>
                  <a:gd name="T47" fmla="*/ 6 h 44"/>
                  <a:gd name="T48" fmla="*/ 4 w 16"/>
                  <a:gd name="T49" fmla="*/ 4 h 44"/>
                  <a:gd name="T50" fmla="*/ 4 w 16"/>
                  <a:gd name="T51" fmla="*/ 4 h 44"/>
                  <a:gd name="T52" fmla="*/ 2 w 16"/>
                  <a:gd name="T53" fmla="*/ 4 h 44"/>
                  <a:gd name="T54" fmla="*/ 0 w 16"/>
                  <a:gd name="T55" fmla="*/ 6 h 44"/>
                  <a:gd name="T56" fmla="*/ 0 w 16"/>
                  <a:gd name="T57" fmla="*/ 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" h="44">
                    <a:moveTo>
                      <a:pt x="0" y="4"/>
                    </a:moveTo>
                    <a:lnTo>
                      <a:pt x="10" y="0"/>
                    </a:lnTo>
                    <a:lnTo>
                      <a:pt x="12" y="0"/>
                    </a:lnTo>
                    <a:lnTo>
                      <a:pt x="12" y="36"/>
                    </a:lnTo>
                    <a:lnTo>
                      <a:pt x="12" y="40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6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6"/>
                    </a:lnTo>
                    <a:lnTo>
                      <a:pt x="6" y="12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1" name="Freeform 239"/>
              <p:cNvSpPr>
                <a:spLocks noEditPoints="1"/>
              </p:cNvSpPr>
              <p:nvPr/>
            </p:nvSpPr>
            <p:spPr bwMode="auto">
              <a:xfrm>
                <a:off x="3828" y="2338"/>
                <a:ext cx="28" cy="44"/>
              </a:xfrm>
              <a:custGeom>
                <a:avLst/>
                <a:gdLst>
                  <a:gd name="T0" fmla="*/ 28 w 28"/>
                  <a:gd name="T1" fmla="*/ 28 h 44"/>
                  <a:gd name="T2" fmla="*/ 28 w 28"/>
                  <a:gd name="T3" fmla="*/ 32 h 44"/>
                  <a:gd name="T4" fmla="*/ 22 w 28"/>
                  <a:gd name="T5" fmla="*/ 32 h 44"/>
                  <a:gd name="T6" fmla="*/ 22 w 28"/>
                  <a:gd name="T7" fmla="*/ 44 h 44"/>
                  <a:gd name="T8" fmla="*/ 16 w 28"/>
                  <a:gd name="T9" fmla="*/ 44 h 44"/>
                  <a:gd name="T10" fmla="*/ 16 w 28"/>
                  <a:gd name="T11" fmla="*/ 32 h 44"/>
                  <a:gd name="T12" fmla="*/ 0 w 28"/>
                  <a:gd name="T13" fmla="*/ 32 h 44"/>
                  <a:gd name="T14" fmla="*/ 0 w 28"/>
                  <a:gd name="T15" fmla="*/ 28 h 44"/>
                  <a:gd name="T16" fmla="*/ 18 w 28"/>
                  <a:gd name="T17" fmla="*/ 0 h 44"/>
                  <a:gd name="T18" fmla="*/ 22 w 28"/>
                  <a:gd name="T19" fmla="*/ 0 h 44"/>
                  <a:gd name="T20" fmla="*/ 22 w 28"/>
                  <a:gd name="T21" fmla="*/ 28 h 44"/>
                  <a:gd name="T22" fmla="*/ 28 w 28"/>
                  <a:gd name="T23" fmla="*/ 28 h 44"/>
                  <a:gd name="T24" fmla="*/ 16 w 28"/>
                  <a:gd name="T25" fmla="*/ 28 h 44"/>
                  <a:gd name="T26" fmla="*/ 16 w 28"/>
                  <a:gd name="T27" fmla="*/ 6 h 44"/>
                  <a:gd name="T28" fmla="*/ 4 w 28"/>
                  <a:gd name="T29" fmla="*/ 28 h 44"/>
                  <a:gd name="T30" fmla="*/ 16 w 28"/>
                  <a:gd name="T31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" h="44">
                    <a:moveTo>
                      <a:pt x="28" y="28"/>
                    </a:moveTo>
                    <a:lnTo>
                      <a:pt x="28" y="32"/>
                    </a:lnTo>
                    <a:lnTo>
                      <a:pt x="22" y="32"/>
                    </a:lnTo>
                    <a:lnTo>
                      <a:pt x="22" y="44"/>
                    </a:lnTo>
                    <a:lnTo>
                      <a:pt x="16" y="44"/>
                    </a:lnTo>
                    <a:lnTo>
                      <a:pt x="16" y="32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2" y="28"/>
                    </a:lnTo>
                    <a:lnTo>
                      <a:pt x="28" y="28"/>
                    </a:lnTo>
                    <a:close/>
                    <a:moveTo>
                      <a:pt x="16" y="28"/>
                    </a:moveTo>
                    <a:lnTo>
                      <a:pt x="16" y="6"/>
                    </a:lnTo>
                    <a:lnTo>
                      <a:pt x="4" y="28"/>
                    </a:lnTo>
                    <a:lnTo>
                      <a:pt x="16" y="2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2" name="Rectangle 240"/>
              <p:cNvSpPr>
                <a:spLocks noChangeArrowheads="1"/>
              </p:cNvSpPr>
              <p:nvPr/>
            </p:nvSpPr>
            <p:spPr bwMode="auto">
              <a:xfrm>
                <a:off x="3888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3" name="Rectangle 241"/>
              <p:cNvSpPr>
                <a:spLocks noChangeArrowheads="1"/>
              </p:cNvSpPr>
              <p:nvPr/>
            </p:nvSpPr>
            <p:spPr bwMode="auto">
              <a:xfrm>
                <a:off x="3904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4" name="Freeform 242"/>
              <p:cNvSpPr>
                <a:spLocks noEditPoints="1"/>
              </p:cNvSpPr>
              <p:nvPr/>
            </p:nvSpPr>
            <p:spPr bwMode="auto">
              <a:xfrm>
                <a:off x="4006" y="2354"/>
                <a:ext cx="38" cy="60"/>
              </a:xfrm>
              <a:custGeom>
                <a:avLst/>
                <a:gdLst>
                  <a:gd name="T0" fmla="*/ 38 w 38"/>
                  <a:gd name="T1" fmla="*/ 30 h 60"/>
                  <a:gd name="T2" fmla="*/ 38 w 38"/>
                  <a:gd name="T3" fmla="*/ 38 h 60"/>
                  <a:gd name="T4" fmla="*/ 36 w 38"/>
                  <a:gd name="T5" fmla="*/ 46 h 60"/>
                  <a:gd name="T6" fmla="*/ 34 w 38"/>
                  <a:gd name="T7" fmla="*/ 50 h 60"/>
                  <a:gd name="T8" fmla="*/ 32 w 38"/>
                  <a:gd name="T9" fmla="*/ 54 h 60"/>
                  <a:gd name="T10" fmla="*/ 30 w 38"/>
                  <a:gd name="T11" fmla="*/ 56 h 60"/>
                  <a:gd name="T12" fmla="*/ 26 w 38"/>
                  <a:gd name="T13" fmla="*/ 58 h 60"/>
                  <a:gd name="T14" fmla="*/ 24 w 38"/>
                  <a:gd name="T15" fmla="*/ 60 h 60"/>
                  <a:gd name="T16" fmla="*/ 20 w 38"/>
                  <a:gd name="T17" fmla="*/ 60 h 60"/>
                  <a:gd name="T18" fmla="*/ 16 w 38"/>
                  <a:gd name="T19" fmla="*/ 60 h 60"/>
                  <a:gd name="T20" fmla="*/ 12 w 38"/>
                  <a:gd name="T21" fmla="*/ 58 h 60"/>
                  <a:gd name="T22" fmla="*/ 8 w 38"/>
                  <a:gd name="T23" fmla="*/ 56 h 60"/>
                  <a:gd name="T24" fmla="*/ 6 w 38"/>
                  <a:gd name="T25" fmla="*/ 52 h 60"/>
                  <a:gd name="T26" fmla="*/ 4 w 38"/>
                  <a:gd name="T27" fmla="*/ 48 h 60"/>
                  <a:gd name="T28" fmla="*/ 2 w 38"/>
                  <a:gd name="T29" fmla="*/ 44 h 60"/>
                  <a:gd name="T30" fmla="*/ 2 w 38"/>
                  <a:gd name="T31" fmla="*/ 38 h 60"/>
                  <a:gd name="T32" fmla="*/ 0 w 38"/>
                  <a:gd name="T33" fmla="*/ 30 h 60"/>
                  <a:gd name="T34" fmla="*/ 2 w 38"/>
                  <a:gd name="T35" fmla="*/ 22 h 60"/>
                  <a:gd name="T36" fmla="*/ 4 w 38"/>
                  <a:gd name="T37" fmla="*/ 14 h 60"/>
                  <a:gd name="T38" fmla="*/ 6 w 38"/>
                  <a:gd name="T39" fmla="*/ 8 h 60"/>
                  <a:gd name="T40" fmla="*/ 10 w 38"/>
                  <a:gd name="T41" fmla="*/ 4 h 60"/>
                  <a:gd name="T42" fmla="*/ 14 w 38"/>
                  <a:gd name="T43" fmla="*/ 0 h 60"/>
                  <a:gd name="T44" fmla="*/ 20 w 38"/>
                  <a:gd name="T45" fmla="*/ 0 h 60"/>
                  <a:gd name="T46" fmla="*/ 24 w 38"/>
                  <a:gd name="T47" fmla="*/ 0 h 60"/>
                  <a:gd name="T48" fmla="*/ 30 w 38"/>
                  <a:gd name="T49" fmla="*/ 4 h 60"/>
                  <a:gd name="T50" fmla="*/ 32 w 38"/>
                  <a:gd name="T51" fmla="*/ 8 h 60"/>
                  <a:gd name="T52" fmla="*/ 36 w 38"/>
                  <a:gd name="T53" fmla="*/ 12 h 60"/>
                  <a:gd name="T54" fmla="*/ 38 w 38"/>
                  <a:gd name="T55" fmla="*/ 20 h 60"/>
                  <a:gd name="T56" fmla="*/ 38 w 38"/>
                  <a:gd name="T57" fmla="*/ 30 h 60"/>
                  <a:gd name="T58" fmla="*/ 26 w 38"/>
                  <a:gd name="T59" fmla="*/ 30 h 60"/>
                  <a:gd name="T60" fmla="*/ 26 w 38"/>
                  <a:gd name="T61" fmla="*/ 22 h 60"/>
                  <a:gd name="T62" fmla="*/ 26 w 38"/>
                  <a:gd name="T63" fmla="*/ 16 h 60"/>
                  <a:gd name="T64" fmla="*/ 26 w 38"/>
                  <a:gd name="T65" fmla="*/ 12 h 60"/>
                  <a:gd name="T66" fmla="*/ 24 w 38"/>
                  <a:gd name="T67" fmla="*/ 8 h 60"/>
                  <a:gd name="T68" fmla="*/ 24 w 38"/>
                  <a:gd name="T69" fmla="*/ 4 h 60"/>
                  <a:gd name="T70" fmla="*/ 22 w 38"/>
                  <a:gd name="T71" fmla="*/ 4 h 60"/>
                  <a:gd name="T72" fmla="*/ 20 w 38"/>
                  <a:gd name="T73" fmla="*/ 2 h 60"/>
                  <a:gd name="T74" fmla="*/ 18 w 38"/>
                  <a:gd name="T75" fmla="*/ 2 h 60"/>
                  <a:gd name="T76" fmla="*/ 16 w 38"/>
                  <a:gd name="T77" fmla="*/ 4 h 60"/>
                  <a:gd name="T78" fmla="*/ 16 w 38"/>
                  <a:gd name="T79" fmla="*/ 6 h 60"/>
                  <a:gd name="T80" fmla="*/ 14 w 38"/>
                  <a:gd name="T81" fmla="*/ 10 h 60"/>
                  <a:gd name="T82" fmla="*/ 14 w 38"/>
                  <a:gd name="T83" fmla="*/ 12 h 60"/>
                  <a:gd name="T84" fmla="*/ 14 w 38"/>
                  <a:gd name="T85" fmla="*/ 18 h 60"/>
                  <a:gd name="T86" fmla="*/ 14 w 38"/>
                  <a:gd name="T87" fmla="*/ 26 h 60"/>
                  <a:gd name="T88" fmla="*/ 14 w 38"/>
                  <a:gd name="T89" fmla="*/ 36 h 60"/>
                  <a:gd name="T90" fmla="*/ 14 w 38"/>
                  <a:gd name="T91" fmla="*/ 44 h 60"/>
                  <a:gd name="T92" fmla="*/ 14 w 38"/>
                  <a:gd name="T93" fmla="*/ 48 h 60"/>
                  <a:gd name="T94" fmla="*/ 14 w 38"/>
                  <a:gd name="T95" fmla="*/ 52 h 60"/>
                  <a:gd name="T96" fmla="*/ 16 w 38"/>
                  <a:gd name="T97" fmla="*/ 54 h 60"/>
                  <a:gd name="T98" fmla="*/ 16 w 38"/>
                  <a:gd name="T99" fmla="*/ 56 h 60"/>
                  <a:gd name="T100" fmla="*/ 18 w 38"/>
                  <a:gd name="T101" fmla="*/ 58 h 60"/>
                  <a:gd name="T102" fmla="*/ 20 w 38"/>
                  <a:gd name="T103" fmla="*/ 58 h 60"/>
                  <a:gd name="T104" fmla="*/ 22 w 38"/>
                  <a:gd name="T105" fmla="*/ 58 h 60"/>
                  <a:gd name="T106" fmla="*/ 24 w 38"/>
                  <a:gd name="T107" fmla="*/ 56 h 60"/>
                  <a:gd name="T108" fmla="*/ 24 w 38"/>
                  <a:gd name="T109" fmla="*/ 54 h 60"/>
                  <a:gd name="T110" fmla="*/ 26 w 38"/>
                  <a:gd name="T111" fmla="*/ 48 h 60"/>
                  <a:gd name="T112" fmla="*/ 26 w 38"/>
                  <a:gd name="T11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8" h="60">
                    <a:moveTo>
                      <a:pt x="38" y="30"/>
                    </a:moveTo>
                    <a:lnTo>
                      <a:pt x="38" y="38"/>
                    </a:lnTo>
                    <a:lnTo>
                      <a:pt x="36" y="46"/>
                    </a:lnTo>
                    <a:lnTo>
                      <a:pt x="34" y="50"/>
                    </a:lnTo>
                    <a:lnTo>
                      <a:pt x="32" y="54"/>
                    </a:lnTo>
                    <a:lnTo>
                      <a:pt x="30" y="56"/>
                    </a:lnTo>
                    <a:lnTo>
                      <a:pt x="26" y="58"/>
                    </a:lnTo>
                    <a:lnTo>
                      <a:pt x="24" y="60"/>
                    </a:lnTo>
                    <a:lnTo>
                      <a:pt x="20" y="60"/>
                    </a:lnTo>
                    <a:lnTo>
                      <a:pt x="16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6" y="52"/>
                    </a:lnTo>
                    <a:lnTo>
                      <a:pt x="4" y="48"/>
                    </a:lnTo>
                    <a:lnTo>
                      <a:pt x="2" y="44"/>
                    </a:lnTo>
                    <a:lnTo>
                      <a:pt x="2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6" y="12"/>
                    </a:lnTo>
                    <a:lnTo>
                      <a:pt x="38" y="20"/>
                    </a:lnTo>
                    <a:lnTo>
                      <a:pt x="38" y="30"/>
                    </a:lnTo>
                    <a:close/>
                    <a:moveTo>
                      <a:pt x="26" y="30"/>
                    </a:moveTo>
                    <a:lnTo>
                      <a:pt x="26" y="22"/>
                    </a:lnTo>
                    <a:lnTo>
                      <a:pt x="26" y="16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6" y="6"/>
                    </a:lnTo>
                    <a:lnTo>
                      <a:pt x="14" y="10"/>
                    </a:lnTo>
                    <a:lnTo>
                      <a:pt x="14" y="12"/>
                    </a:lnTo>
                    <a:lnTo>
                      <a:pt x="14" y="18"/>
                    </a:lnTo>
                    <a:lnTo>
                      <a:pt x="14" y="26"/>
                    </a:lnTo>
                    <a:lnTo>
                      <a:pt x="14" y="36"/>
                    </a:lnTo>
                    <a:lnTo>
                      <a:pt x="14" y="44"/>
                    </a:lnTo>
                    <a:lnTo>
                      <a:pt x="14" y="48"/>
                    </a:lnTo>
                    <a:lnTo>
                      <a:pt x="14" y="52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5" name="Freeform 243"/>
              <p:cNvSpPr>
                <a:spLocks noEditPoints="1"/>
              </p:cNvSpPr>
              <p:nvPr/>
            </p:nvSpPr>
            <p:spPr bwMode="auto">
              <a:xfrm>
                <a:off x="4054" y="2354"/>
                <a:ext cx="76" cy="60"/>
              </a:xfrm>
              <a:custGeom>
                <a:avLst/>
                <a:gdLst>
                  <a:gd name="T0" fmla="*/ 22 w 76"/>
                  <a:gd name="T1" fmla="*/ 60 h 60"/>
                  <a:gd name="T2" fmla="*/ 56 w 76"/>
                  <a:gd name="T3" fmla="*/ 0 h 60"/>
                  <a:gd name="T4" fmla="*/ 14 w 76"/>
                  <a:gd name="T5" fmla="*/ 0 h 60"/>
                  <a:gd name="T6" fmla="*/ 26 w 76"/>
                  <a:gd name="T7" fmla="*/ 4 h 60"/>
                  <a:gd name="T8" fmla="*/ 30 w 76"/>
                  <a:gd name="T9" fmla="*/ 14 h 60"/>
                  <a:gd name="T10" fmla="*/ 26 w 76"/>
                  <a:gd name="T11" fmla="*/ 26 h 60"/>
                  <a:gd name="T12" fmla="*/ 14 w 76"/>
                  <a:gd name="T13" fmla="*/ 30 h 60"/>
                  <a:gd name="T14" fmla="*/ 4 w 76"/>
                  <a:gd name="T15" fmla="*/ 26 h 60"/>
                  <a:gd name="T16" fmla="*/ 0 w 76"/>
                  <a:gd name="T17" fmla="*/ 16 h 60"/>
                  <a:gd name="T18" fmla="*/ 4 w 76"/>
                  <a:gd name="T19" fmla="*/ 4 h 60"/>
                  <a:gd name="T20" fmla="*/ 14 w 76"/>
                  <a:gd name="T21" fmla="*/ 0 h 60"/>
                  <a:gd name="T22" fmla="*/ 14 w 76"/>
                  <a:gd name="T23" fmla="*/ 2 h 60"/>
                  <a:gd name="T24" fmla="*/ 12 w 76"/>
                  <a:gd name="T25" fmla="*/ 4 h 60"/>
                  <a:gd name="T26" fmla="*/ 12 w 76"/>
                  <a:gd name="T27" fmla="*/ 10 h 60"/>
                  <a:gd name="T28" fmla="*/ 12 w 76"/>
                  <a:gd name="T29" fmla="*/ 20 h 60"/>
                  <a:gd name="T30" fmla="*/ 12 w 76"/>
                  <a:gd name="T31" fmla="*/ 26 h 60"/>
                  <a:gd name="T32" fmla="*/ 14 w 76"/>
                  <a:gd name="T33" fmla="*/ 28 h 60"/>
                  <a:gd name="T34" fmla="*/ 16 w 76"/>
                  <a:gd name="T35" fmla="*/ 28 h 60"/>
                  <a:gd name="T36" fmla="*/ 18 w 76"/>
                  <a:gd name="T37" fmla="*/ 26 h 60"/>
                  <a:gd name="T38" fmla="*/ 18 w 76"/>
                  <a:gd name="T39" fmla="*/ 20 h 60"/>
                  <a:gd name="T40" fmla="*/ 18 w 76"/>
                  <a:gd name="T41" fmla="*/ 10 h 60"/>
                  <a:gd name="T42" fmla="*/ 18 w 76"/>
                  <a:gd name="T43" fmla="*/ 4 h 60"/>
                  <a:gd name="T44" fmla="*/ 16 w 76"/>
                  <a:gd name="T45" fmla="*/ 2 h 60"/>
                  <a:gd name="T46" fmla="*/ 62 w 76"/>
                  <a:gd name="T47" fmla="*/ 30 h 60"/>
                  <a:gd name="T48" fmla="*/ 72 w 76"/>
                  <a:gd name="T49" fmla="*/ 34 h 60"/>
                  <a:gd name="T50" fmla="*/ 76 w 76"/>
                  <a:gd name="T51" fmla="*/ 44 h 60"/>
                  <a:gd name="T52" fmla="*/ 72 w 76"/>
                  <a:gd name="T53" fmla="*/ 56 h 60"/>
                  <a:gd name="T54" fmla="*/ 62 w 76"/>
                  <a:gd name="T55" fmla="*/ 60 h 60"/>
                  <a:gd name="T56" fmla="*/ 52 w 76"/>
                  <a:gd name="T57" fmla="*/ 56 h 60"/>
                  <a:gd name="T58" fmla="*/ 48 w 76"/>
                  <a:gd name="T59" fmla="*/ 46 h 60"/>
                  <a:gd name="T60" fmla="*/ 52 w 76"/>
                  <a:gd name="T61" fmla="*/ 34 h 60"/>
                  <a:gd name="T62" fmla="*/ 62 w 76"/>
                  <a:gd name="T63" fmla="*/ 30 h 60"/>
                  <a:gd name="T64" fmla="*/ 62 w 76"/>
                  <a:gd name="T65" fmla="*/ 32 h 60"/>
                  <a:gd name="T66" fmla="*/ 60 w 76"/>
                  <a:gd name="T67" fmla="*/ 34 h 60"/>
                  <a:gd name="T68" fmla="*/ 58 w 76"/>
                  <a:gd name="T69" fmla="*/ 40 h 60"/>
                  <a:gd name="T70" fmla="*/ 58 w 76"/>
                  <a:gd name="T71" fmla="*/ 50 h 60"/>
                  <a:gd name="T72" fmla="*/ 60 w 76"/>
                  <a:gd name="T73" fmla="*/ 56 h 60"/>
                  <a:gd name="T74" fmla="*/ 62 w 76"/>
                  <a:gd name="T75" fmla="*/ 58 h 60"/>
                  <a:gd name="T76" fmla="*/ 64 w 76"/>
                  <a:gd name="T77" fmla="*/ 58 h 60"/>
                  <a:gd name="T78" fmla="*/ 64 w 76"/>
                  <a:gd name="T79" fmla="*/ 56 h 60"/>
                  <a:gd name="T80" fmla="*/ 66 w 76"/>
                  <a:gd name="T81" fmla="*/ 50 h 60"/>
                  <a:gd name="T82" fmla="*/ 66 w 76"/>
                  <a:gd name="T83" fmla="*/ 40 h 60"/>
                  <a:gd name="T84" fmla="*/ 64 w 76"/>
                  <a:gd name="T85" fmla="*/ 34 h 60"/>
                  <a:gd name="T86" fmla="*/ 64 w 76"/>
                  <a:gd name="T87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6" h="60">
                    <a:moveTo>
                      <a:pt x="62" y="0"/>
                    </a:moveTo>
                    <a:lnTo>
                      <a:pt x="22" y="60"/>
                    </a:lnTo>
                    <a:lnTo>
                      <a:pt x="16" y="60"/>
                    </a:lnTo>
                    <a:lnTo>
                      <a:pt x="56" y="0"/>
                    </a:lnTo>
                    <a:lnTo>
                      <a:pt x="62" y="0"/>
                    </a:lnTo>
                    <a:close/>
                    <a:moveTo>
                      <a:pt x="14" y="0"/>
                    </a:moveTo>
                    <a:lnTo>
                      <a:pt x="20" y="2"/>
                    </a:lnTo>
                    <a:lnTo>
                      <a:pt x="26" y="4"/>
                    </a:lnTo>
                    <a:lnTo>
                      <a:pt x="28" y="8"/>
                    </a:lnTo>
                    <a:lnTo>
                      <a:pt x="30" y="14"/>
                    </a:lnTo>
                    <a:lnTo>
                      <a:pt x="28" y="22"/>
                    </a:lnTo>
                    <a:lnTo>
                      <a:pt x="26" y="26"/>
                    </a:lnTo>
                    <a:lnTo>
                      <a:pt x="20" y="30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4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4" y="0"/>
                    </a:lnTo>
                    <a:close/>
                    <a:moveTo>
                      <a:pt x="14" y="2"/>
                    </a:move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0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6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8" y="16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2"/>
                    </a:lnTo>
                    <a:close/>
                    <a:moveTo>
                      <a:pt x="62" y="30"/>
                    </a:moveTo>
                    <a:lnTo>
                      <a:pt x="68" y="32"/>
                    </a:lnTo>
                    <a:lnTo>
                      <a:pt x="72" y="34"/>
                    </a:lnTo>
                    <a:lnTo>
                      <a:pt x="76" y="38"/>
                    </a:lnTo>
                    <a:lnTo>
                      <a:pt x="76" y="44"/>
                    </a:lnTo>
                    <a:lnTo>
                      <a:pt x="76" y="52"/>
                    </a:lnTo>
                    <a:lnTo>
                      <a:pt x="72" y="56"/>
                    </a:lnTo>
                    <a:lnTo>
                      <a:pt x="68" y="60"/>
                    </a:lnTo>
                    <a:lnTo>
                      <a:pt x="62" y="60"/>
                    </a:lnTo>
                    <a:lnTo>
                      <a:pt x="56" y="60"/>
                    </a:lnTo>
                    <a:lnTo>
                      <a:pt x="52" y="56"/>
                    </a:lnTo>
                    <a:lnTo>
                      <a:pt x="48" y="52"/>
                    </a:lnTo>
                    <a:lnTo>
                      <a:pt x="48" y="46"/>
                    </a:lnTo>
                    <a:lnTo>
                      <a:pt x="48" y="40"/>
                    </a:lnTo>
                    <a:lnTo>
                      <a:pt x="52" y="34"/>
                    </a:lnTo>
                    <a:lnTo>
                      <a:pt x="56" y="32"/>
                    </a:lnTo>
                    <a:lnTo>
                      <a:pt x="62" y="30"/>
                    </a:lnTo>
                    <a:close/>
                    <a:moveTo>
                      <a:pt x="62" y="32"/>
                    </a:moveTo>
                    <a:lnTo>
                      <a:pt x="62" y="32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6"/>
                    </a:lnTo>
                    <a:lnTo>
                      <a:pt x="58" y="40"/>
                    </a:lnTo>
                    <a:lnTo>
                      <a:pt x="58" y="44"/>
                    </a:lnTo>
                    <a:lnTo>
                      <a:pt x="58" y="50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4" y="56"/>
                    </a:lnTo>
                    <a:lnTo>
                      <a:pt x="66" y="54"/>
                    </a:lnTo>
                    <a:lnTo>
                      <a:pt x="66" y="50"/>
                    </a:lnTo>
                    <a:lnTo>
                      <a:pt x="66" y="46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6" name="Rectangle 244"/>
              <p:cNvSpPr>
                <a:spLocks noChangeArrowheads="1"/>
              </p:cNvSpPr>
              <p:nvPr/>
            </p:nvSpPr>
            <p:spPr bwMode="auto">
              <a:xfrm>
                <a:off x="4200" y="2336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7" name="Rectangle 245"/>
              <p:cNvSpPr>
                <a:spLocks noChangeArrowheads="1"/>
              </p:cNvSpPr>
              <p:nvPr/>
            </p:nvSpPr>
            <p:spPr bwMode="auto">
              <a:xfrm>
                <a:off x="1552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8" name="Freeform 246"/>
              <p:cNvSpPr>
                <a:spLocks/>
              </p:cNvSpPr>
              <p:nvPr/>
            </p:nvSpPr>
            <p:spPr bwMode="auto">
              <a:xfrm>
                <a:off x="1586" y="2482"/>
                <a:ext cx="32" cy="40"/>
              </a:xfrm>
              <a:custGeom>
                <a:avLst/>
                <a:gdLst>
                  <a:gd name="T0" fmla="*/ 32 w 32"/>
                  <a:gd name="T1" fmla="*/ 24 h 40"/>
                  <a:gd name="T2" fmla="*/ 30 w 32"/>
                  <a:gd name="T3" fmla="*/ 32 h 40"/>
                  <a:gd name="T4" fmla="*/ 26 w 32"/>
                  <a:gd name="T5" fmla="*/ 36 h 40"/>
                  <a:gd name="T6" fmla="*/ 22 w 32"/>
                  <a:gd name="T7" fmla="*/ 40 h 40"/>
                  <a:gd name="T8" fmla="*/ 16 w 32"/>
                  <a:gd name="T9" fmla="*/ 40 h 40"/>
                  <a:gd name="T10" fmla="*/ 10 w 32"/>
                  <a:gd name="T11" fmla="*/ 40 h 40"/>
                  <a:gd name="T12" fmla="*/ 4 w 32"/>
                  <a:gd name="T13" fmla="*/ 36 h 40"/>
                  <a:gd name="T14" fmla="*/ 2 w 32"/>
                  <a:gd name="T15" fmla="*/ 32 h 40"/>
                  <a:gd name="T16" fmla="*/ 0 w 32"/>
                  <a:gd name="T17" fmla="*/ 26 h 40"/>
                  <a:gd name="T18" fmla="*/ 0 w 32"/>
                  <a:gd name="T19" fmla="*/ 20 h 40"/>
                  <a:gd name="T20" fmla="*/ 0 w 32"/>
                  <a:gd name="T21" fmla="*/ 14 h 40"/>
                  <a:gd name="T22" fmla="*/ 2 w 32"/>
                  <a:gd name="T23" fmla="*/ 10 h 40"/>
                  <a:gd name="T24" fmla="*/ 6 w 32"/>
                  <a:gd name="T25" fmla="*/ 6 h 40"/>
                  <a:gd name="T26" fmla="*/ 12 w 32"/>
                  <a:gd name="T27" fmla="*/ 2 h 40"/>
                  <a:gd name="T28" fmla="*/ 18 w 32"/>
                  <a:gd name="T29" fmla="*/ 0 h 40"/>
                  <a:gd name="T30" fmla="*/ 24 w 32"/>
                  <a:gd name="T31" fmla="*/ 0 h 40"/>
                  <a:gd name="T32" fmla="*/ 28 w 32"/>
                  <a:gd name="T33" fmla="*/ 2 h 40"/>
                  <a:gd name="T34" fmla="*/ 30 w 32"/>
                  <a:gd name="T35" fmla="*/ 6 h 40"/>
                  <a:gd name="T36" fmla="*/ 30 w 32"/>
                  <a:gd name="T37" fmla="*/ 8 h 40"/>
                  <a:gd name="T38" fmla="*/ 30 w 32"/>
                  <a:gd name="T39" fmla="*/ 10 h 40"/>
                  <a:gd name="T40" fmla="*/ 30 w 32"/>
                  <a:gd name="T41" fmla="*/ 12 h 40"/>
                  <a:gd name="T42" fmla="*/ 28 w 32"/>
                  <a:gd name="T43" fmla="*/ 12 h 40"/>
                  <a:gd name="T44" fmla="*/ 28 w 32"/>
                  <a:gd name="T45" fmla="*/ 12 h 40"/>
                  <a:gd name="T46" fmla="*/ 26 w 32"/>
                  <a:gd name="T47" fmla="*/ 12 h 40"/>
                  <a:gd name="T48" fmla="*/ 24 w 32"/>
                  <a:gd name="T49" fmla="*/ 10 h 40"/>
                  <a:gd name="T50" fmla="*/ 22 w 32"/>
                  <a:gd name="T51" fmla="*/ 10 h 40"/>
                  <a:gd name="T52" fmla="*/ 22 w 32"/>
                  <a:gd name="T53" fmla="*/ 8 h 40"/>
                  <a:gd name="T54" fmla="*/ 22 w 32"/>
                  <a:gd name="T55" fmla="*/ 6 h 40"/>
                  <a:gd name="T56" fmla="*/ 20 w 32"/>
                  <a:gd name="T57" fmla="*/ 4 h 40"/>
                  <a:gd name="T58" fmla="*/ 20 w 32"/>
                  <a:gd name="T59" fmla="*/ 2 h 40"/>
                  <a:gd name="T60" fmla="*/ 16 w 32"/>
                  <a:gd name="T61" fmla="*/ 2 h 40"/>
                  <a:gd name="T62" fmla="*/ 14 w 32"/>
                  <a:gd name="T63" fmla="*/ 4 h 40"/>
                  <a:gd name="T64" fmla="*/ 10 w 32"/>
                  <a:gd name="T65" fmla="*/ 6 h 40"/>
                  <a:gd name="T66" fmla="*/ 8 w 32"/>
                  <a:gd name="T67" fmla="*/ 10 h 40"/>
                  <a:gd name="T68" fmla="*/ 8 w 32"/>
                  <a:gd name="T69" fmla="*/ 16 h 40"/>
                  <a:gd name="T70" fmla="*/ 8 w 32"/>
                  <a:gd name="T71" fmla="*/ 22 h 40"/>
                  <a:gd name="T72" fmla="*/ 10 w 32"/>
                  <a:gd name="T73" fmla="*/ 28 h 40"/>
                  <a:gd name="T74" fmla="*/ 14 w 32"/>
                  <a:gd name="T75" fmla="*/ 32 h 40"/>
                  <a:gd name="T76" fmla="*/ 20 w 32"/>
                  <a:gd name="T77" fmla="*/ 34 h 40"/>
                  <a:gd name="T78" fmla="*/ 24 w 32"/>
                  <a:gd name="T79" fmla="*/ 32 h 40"/>
                  <a:gd name="T80" fmla="*/ 28 w 32"/>
                  <a:gd name="T81" fmla="*/ 30 h 40"/>
                  <a:gd name="T82" fmla="*/ 30 w 32"/>
                  <a:gd name="T83" fmla="*/ 28 h 40"/>
                  <a:gd name="T84" fmla="*/ 32 w 32"/>
                  <a:gd name="T85" fmla="*/ 24 h 40"/>
                  <a:gd name="T86" fmla="*/ 32 w 32"/>
                  <a:gd name="T87" fmla="*/ 2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" h="40">
                    <a:moveTo>
                      <a:pt x="32" y="24"/>
                    </a:moveTo>
                    <a:lnTo>
                      <a:pt x="30" y="32"/>
                    </a:lnTo>
                    <a:lnTo>
                      <a:pt x="26" y="36"/>
                    </a:lnTo>
                    <a:lnTo>
                      <a:pt x="22" y="40"/>
                    </a:lnTo>
                    <a:lnTo>
                      <a:pt x="16" y="40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8" y="22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4"/>
                    </a:lnTo>
                    <a:lnTo>
                      <a:pt x="24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59" name="Freeform 247"/>
              <p:cNvSpPr>
                <a:spLocks noEditPoints="1"/>
              </p:cNvSpPr>
              <p:nvPr/>
            </p:nvSpPr>
            <p:spPr bwMode="auto">
              <a:xfrm>
                <a:off x="1626" y="2482"/>
                <a:ext cx="34" cy="40"/>
              </a:xfrm>
              <a:custGeom>
                <a:avLst/>
                <a:gdLst>
                  <a:gd name="T0" fmla="*/ 18 w 34"/>
                  <a:gd name="T1" fmla="*/ 36 h 40"/>
                  <a:gd name="T2" fmla="*/ 14 w 34"/>
                  <a:gd name="T3" fmla="*/ 40 h 40"/>
                  <a:gd name="T4" fmla="*/ 8 w 34"/>
                  <a:gd name="T5" fmla="*/ 40 h 40"/>
                  <a:gd name="T6" fmla="*/ 2 w 34"/>
                  <a:gd name="T7" fmla="*/ 38 h 40"/>
                  <a:gd name="T8" fmla="*/ 0 w 34"/>
                  <a:gd name="T9" fmla="*/ 30 h 40"/>
                  <a:gd name="T10" fmla="*/ 0 w 34"/>
                  <a:gd name="T11" fmla="*/ 26 h 40"/>
                  <a:gd name="T12" fmla="*/ 6 w 34"/>
                  <a:gd name="T13" fmla="*/ 20 h 40"/>
                  <a:gd name="T14" fmla="*/ 20 w 34"/>
                  <a:gd name="T15" fmla="*/ 14 h 40"/>
                  <a:gd name="T16" fmla="*/ 20 w 34"/>
                  <a:gd name="T17" fmla="*/ 8 h 40"/>
                  <a:gd name="T18" fmla="*/ 16 w 34"/>
                  <a:gd name="T19" fmla="*/ 2 h 40"/>
                  <a:gd name="T20" fmla="*/ 12 w 34"/>
                  <a:gd name="T21" fmla="*/ 2 h 40"/>
                  <a:gd name="T22" fmla="*/ 8 w 34"/>
                  <a:gd name="T23" fmla="*/ 6 h 40"/>
                  <a:gd name="T24" fmla="*/ 8 w 34"/>
                  <a:gd name="T25" fmla="*/ 10 h 40"/>
                  <a:gd name="T26" fmla="*/ 8 w 34"/>
                  <a:gd name="T27" fmla="*/ 14 h 40"/>
                  <a:gd name="T28" fmla="*/ 4 w 34"/>
                  <a:gd name="T29" fmla="*/ 14 h 40"/>
                  <a:gd name="T30" fmla="*/ 2 w 34"/>
                  <a:gd name="T31" fmla="*/ 14 h 40"/>
                  <a:gd name="T32" fmla="*/ 0 w 34"/>
                  <a:gd name="T33" fmla="*/ 10 h 40"/>
                  <a:gd name="T34" fmla="*/ 4 w 34"/>
                  <a:gd name="T35" fmla="*/ 2 h 40"/>
                  <a:gd name="T36" fmla="*/ 16 w 34"/>
                  <a:gd name="T37" fmla="*/ 0 h 40"/>
                  <a:gd name="T38" fmla="*/ 24 w 34"/>
                  <a:gd name="T39" fmla="*/ 2 h 40"/>
                  <a:gd name="T40" fmla="*/ 28 w 34"/>
                  <a:gd name="T41" fmla="*/ 6 h 40"/>
                  <a:gd name="T42" fmla="*/ 28 w 34"/>
                  <a:gd name="T43" fmla="*/ 12 h 40"/>
                  <a:gd name="T44" fmla="*/ 28 w 34"/>
                  <a:gd name="T45" fmla="*/ 30 h 40"/>
                  <a:gd name="T46" fmla="*/ 28 w 34"/>
                  <a:gd name="T47" fmla="*/ 34 h 40"/>
                  <a:gd name="T48" fmla="*/ 30 w 34"/>
                  <a:gd name="T49" fmla="*/ 36 h 40"/>
                  <a:gd name="T50" fmla="*/ 30 w 34"/>
                  <a:gd name="T51" fmla="*/ 36 h 40"/>
                  <a:gd name="T52" fmla="*/ 32 w 34"/>
                  <a:gd name="T53" fmla="*/ 34 h 40"/>
                  <a:gd name="T54" fmla="*/ 34 w 34"/>
                  <a:gd name="T55" fmla="*/ 34 h 40"/>
                  <a:gd name="T56" fmla="*/ 26 w 34"/>
                  <a:gd name="T57" fmla="*/ 40 h 40"/>
                  <a:gd name="T58" fmla="*/ 22 w 34"/>
                  <a:gd name="T59" fmla="*/ 40 h 40"/>
                  <a:gd name="T60" fmla="*/ 20 w 34"/>
                  <a:gd name="T61" fmla="*/ 34 h 40"/>
                  <a:gd name="T62" fmla="*/ 20 w 34"/>
                  <a:gd name="T63" fmla="*/ 16 h 40"/>
                  <a:gd name="T64" fmla="*/ 12 w 34"/>
                  <a:gd name="T65" fmla="*/ 20 h 40"/>
                  <a:gd name="T66" fmla="*/ 8 w 34"/>
                  <a:gd name="T67" fmla="*/ 24 h 40"/>
                  <a:gd name="T68" fmla="*/ 6 w 34"/>
                  <a:gd name="T69" fmla="*/ 28 h 40"/>
                  <a:gd name="T70" fmla="*/ 8 w 34"/>
                  <a:gd name="T71" fmla="*/ 34 h 40"/>
                  <a:gd name="T72" fmla="*/ 12 w 34"/>
                  <a:gd name="T73" fmla="*/ 36 h 40"/>
                  <a:gd name="T74" fmla="*/ 20 w 34"/>
                  <a:gd name="T75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40">
                    <a:moveTo>
                      <a:pt x="20" y="34"/>
                    </a:moveTo>
                    <a:lnTo>
                      <a:pt x="18" y="36"/>
                    </a:lnTo>
                    <a:lnTo>
                      <a:pt x="14" y="38"/>
                    </a:lnTo>
                    <a:lnTo>
                      <a:pt x="14" y="40"/>
                    </a:lnTo>
                    <a:lnTo>
                      <a:pt x="10" y="40"/>
                    </a:lnTo>
                    <a:lnTo>
                      <a:pt x="8" y="40"/>
                    </a:lnTo>
                    <a:lnTo>
                      <a:pt x="4" y="40"/>
                    </a:lnTo>
                    <a:lnTo>
                      <a:pt x="2" y="38"/>
                    </a:lnTo>
                    <a:lnTo>
                      <a:pt x="0" y="34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2" y="24"/>
                    </a:lnTo>
                    <a:lnTo>
                      <a:pt x="6" y="20"/>
                    </a:lnTo>
                    <a:lnTo>
                      <a:pt x="12" y="18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6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8" y="8"/>
                    </a:lnTo>
                    <a:lnTo>
                      <a:pt x="28" y="12"/>
                    </a:lnTo>
                    <a:lnTo>
                      <a:pt x="28" y="26"/>
                    </a:lnTo>
                    <a:lnTo>
                      <a:pt x="28" y="30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0" y="36"/>
                    </a:lnTo>
                    <a:lnTo>
                      <a:pt x="32" y="34"/>
                    </a:lnTo>
                    <a:lnTo>
                      <a:pt x="34" y="32"/>
                    </a:lnTo>
                    <a:lnTo>
                      <a:pt x="34" y="34"/>
                    </a:lnTo>
                    <a:lnTo>
                      <a:pt x="30" y="40"/>
                    </a:lnTo>
                    <a:lnTo>
                      <a:pt x="26" y="40"/>
                    </a:lnTo>
                    <a:lnTo>
                      <a:pt x="24" y="40"/>
                    </a:lnTo>
                    <a:lnTo>
                      <a:pt x="22" y="40"/>
                    </a:lnTo>
                    <a:lnTo>
                      <a:pt x="22" y="36"/>
                    </a:lnTo>
                    <a:lnTo>
                      <a:pt x="20" y="34"/>
                    </a:lnTo>
                    <a:close/>
                    <a:moveTo>
                      <a:pt x="20" y="32"/>
                    </a:moveTo>
                    <a:lnTo>
                      <a:pt x="20" y="16"/>
                    </a:lnTo>
                    <a:lnTo>
                      <a:pt x="16" y="20"/>
                    </a:lnTo>
                    <a:lnTo>
                      <a:pt x="12" y="20"/>
                    </a:lnTo>
                    <a:lnTo>
                      <a:pt x="10" y="2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4"/>
                    </a:lnTo>
                    <a:lnTo>
                      <a:pt x="12" y="36"/>
                    </a:lnTo>
                    <a:lnTo>
                      <a:pt x="16" y="34"/>
                    </a:lnTo>
                    <a:lnTo>
                      <a:pt x="2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0" name="Freeform 248"/>
              <p:cNvSpPr>
                <a:spLocks/>
              </p:cNvSpPr>
              <p:nvPr/>
            </p:nvSpPr>
            <p:spPr bwMode="auto">
              <a:xfrm>
                <a:off x="1662" y="2482"/>
                <a:ext cx="28" cy="40"/>
              </a:xfrm>
              <a:custGeom>
                <a:avLst/>
                <a:gdLst>
                  <a:gd name="T0" fmla="*/ 14 w 28"/>
                  <a:gd name="T1" fmla="*/ 0 h 40"/>
                  <a:gd name="T2" fmla="*/ 14 w 28"/>
                  <a:gd name="T3" fmla="*/ 10 h 40"/>
                  <a:gd name="T4" fmla="*/ 16 w 28"/>
                  <a:gd name="T5" fmla="*/ 4 h 40"/>
                  <a:gd name="T6" fmla="*/ 20 w 28"/>
                  <a:gd name="T7" fmla="*/ 0 h 40"/>
                  <a:gd name="T8" fmla="*/ 24 w 28"/>
                  <a:gd name="T9" fmla="*/ 0 h 40"/>
                  <a:gd name="T10" fmla="*/ 26 w 28"/>
                  <a:gd name="T11" fmla="*/ 0 h 40"/>
                  <a:gd name="T12" fmla="*/ 28 w 28"/>
                  <a:gd name="T13" fmla="*/ 2 h 40"/>
                  <a:gd name="T14" fmla="*/ 28 w 28"/>
                  <a:gd name="T15" fmla="*/ 4 h 40"/>
                  <a:gd name="T16" fmla="*/ 28 w 28"/>
                  <a:gd name="T17" fmla="*/ 6 h 40"/>
                  <a:gd name="T18" fmla="*/ 28 w 28"/>
                  <a:gd name="T19" fmla="*/ 6 h 40"/>
                  <a:gd name="T20" fmla="*/ 28 w 28"/>
                  <a:gd name="T21" fmla="*/ 8 h 40"/>
                  <a:gd name="T22" fmla="*/ 26 w 28"/>
                  <a:gd name="T23" fmla="*/ 10 h 40"/>
                  <a:gd name="T24" fmla="*/ 26 w 28"/>
                  <a:gd name="T25" fmla="*/ 10 h 40"/>
                  <a:gd name="T26" fmla="*/ 24 w 28"/>
                  <a:gd name="T27" fmla="*/ 10 h 40"/>
                  <a:gd name="T28" fmla="*/ 22 w 28"/>
                  <a:gd name="T29" fmla="*/ 8 h 40"/>
                  <a:gd name="T30" fmla="*/ 20 w 28"/>
                  <a:gd name="T31" fmla="*/ 6 h 40"/>
                  <a:gd name="T32" fmla="*/ 20 w 28"/>
                  <a:gd name="T33" fmla="*/ 6 h 40"/>
                  <a:gd name="T34" fmla="*/ 18 w 28"/>
                  <a:gd name="T35" fmla="*/ 6 h 40"/>
                  <a:gd name="T36" fmla="*/ 18 w 28"/>
                  <a:gd name="T37" fmla="*/ 6 h 40"/>
                  <a:gd name="T38" fmla="*/ 16 w 28"/>
                  <a:gd name="T39" fmla="*/ 10 h 40"/>
                  <a:gd name="T40" fmla="*/ 14 w 28"/>
                  <a:gd name="T41" fmla="*/ 14 h 40"/>
                  <a:gd name="T42" fmla="*/ 14 w 28"/>
                  <a:gd name="T43" fmla="*/ 30 h 40"/>
                  <a:gd name="T44" fmla="*/ 14 w 28"/>
                  <a:gd name="T45" fmla="*/ 34 h 40"/>
                  <a:gd name="T46" fmla="*/ 14 w 28"/>
                  <a:gd name="T47" fmla="*/ 36 h 40"/>
                  <a:gd name="T48" fmla="*/ 14 w 28"/>
                  <a:gd name="T49" fmla="*/ 36 h 40"/>
                  <a:gd name="T50" fmla="*/ 16 w 28"/>
                  <a:gd name="T51" fmla="*/ 38 h 40"/>
                  <a:gd name="T52" fmla="*/ 18 w 28"/>
                  <a:gd name="T53" fmla="*/ 38 h 40"/>
                  <a:gd name="T54" fmla="*/ 20 w 28"/>
                  <a:gd name="T55" fmla="*/ 38 h 40"/>
                  <a:gd name="T56" fmla="*/ 20 w 28"/>
                  <a:gd name="T57" fmla="*/ 40 h 40"/>
                  <a:gd name="T58" fmla="*/ 0 w 28"/>
                  <a:gd name="T59" fmla="*/ 40 h 40"/>
                  <a:gd name="T60" fmla="*/ 0 w 28"/>
                  <a:gd name="T61" fmla="*/ 38 h 40"/>
                  <a:gd name="T62" fmla="*/ 2 w 28"/>
                  <a:gd name="T63" fmla="*/ 38 h 40"/>
                  <a:gd name="T64" fmla="*/ 4 w 28"/>
                  <a:gd name="T65" fmla="*/ 38 h 40"/>
                  <a:gd name="T66" fmla="*/ 6 w 28"/>
                  <a:gd name="T67" fmla="*/ 36 h 40"/>
                  <a:gd name="T68" fmla="*/ 6 w 28"/>
                  <a:gd name="T69" fmla="*/ 36 h 40"/>
                  <a:gd name="T70" fmla="*/ 6 w 28"/>
                  <a:gd name="T71" fmla="*/ 34 h 40"/>
                  <a:gd name="T72" fmla="*/ 6 w 28"/>
                  <a:gd name="T73" fmla="*/ 30 h 40"/>
                  <a:gd name="T74" fmla="*/ 6 w 28"/>
                  <a:gd name="T75" fmla="*/ 16 h 40"/>
                  <a:gd name="T76" fmla="*/ 6 w 28"/>
                  <a:gd name="T77" fmla="*/ 10 h 40"/>
                  <a:gd name="T78" fmla="*/ 6 w 28"/>
                  <a:gd name="T79" fmla="*/ 8 h 40"/>
                  <a:gd name="T80" fmla="*/ 6 w 28"/>
                  <a:gd name="T81" fmla="*/ 6 h 40"/>
                  <a:gd name="T82" fmla="*/ 4 w 28"/>
                  <a:gd name="T83" fmla="*/ 6 h 40"/>
                  <a:gd name="T84" fmla="*/ 4 w 28"/>
                  <a:gd name="T85" fmla="*/ 4 h 40"/>
                  <a:gd name="T86" fmla="*/ 4 w 28"/>
                  <a:gd name="T87" fmla="*/ 4 h 40"/>
                  <a:gd name="T88" fmla="*/ 2 w 28"/>
                  <a:gd name="T89" fmla="*/ 4 h 40"/>
                  <a:gd name="T90" fmla="*/ 0 w 28"/>
                  <a:gd name="T91" fmla="*/ 6 h 40"/>
                  <a:gd name="T92" fmla="*/ 0 w 28"/>
                  <a:gd name="T93" fmla="*/ 4 h 40"/>
                  <a:gd name="T94" fmla="*/ 12 w 28"/>
                  <a:gd name="T95" fmla="*/ 0 h 40"/>
                  <a:gd name="T96" fmla="*/ 14 w 28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" h="40">
                    <a:moveTo>
                      <a:pt x="14" y="0"/>
                    </a:moveTo>
                    <a:lnTo>
                      <a:pt x="14" y="10"/>
                    </a:lnTo>
                    <a:lnTo>
                      <a:pt x="16" y="4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8" y="6"/>
                    </a:lnTo>
                    <a:lnTo>
                      <a:pt x="28" y="8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6"/>
                    </a:lnTo>
                    <a:lnTo>
                      <a:pt x="16" y="10"/>
                    </a:lnTo>
                    <a:lnTo>
                      <a:pt x="14" y="14"/>
                    </a:lnTo>
                    <a:lnTo>
                      <a:pt x="14" y="30"/>
                    </a:lnTo>
                    <a:lnTo>
                      <a:pt x="14" y="34"/>
                    </a:lnTo>
                    <a:lnTo>
                      <a:pt x="14" y="36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20" y="38"/>
                    </a:lnTo>
                    <a:lnTo>
                      <a:pt x="20" y="40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0"/>
                    </a:lnTo>
                    <a:lnTo>
                      <a:pt x="6" y="16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2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1" name="Freeform 249"/>
              <p:cNvSpPr>
                <a:spLocks noEditPoints="1"/>
              </p:cNvSpPr>
              <p:nvPr/>
            </p:nvSpPr>
            <p:spPr bwMode="auto">
              <a:xfrm>
                <a:off x="1694" y="2482"/>
                <a:ext cx="32" cy="40"/>
              </a:xfrm>
              <a:custGeom>
                <a:avLst/>
                <a:gdLst>
                  <a:gd name="T0" fmla="*/ 6 w 32"/>
                  <a:gd name="T1" fmla="*/ 16 h 40"/>
                  <a:gd name="T2" fmla="*/ 6 w 32"/>
                  <a:gd name="T3" fmla="*/ 22 h 40"/>
                  <a:gd name="T4" fmla="*/ 10 w 32"/>
                  <a:gd name="T5" fmla="*/ 28 h 40"/>
                  <a:gd name="T6" fmla="*/ 14 w 32"/>
                  <a:gd name="T7" fmla="*/ 32 h 40"/>
                  <a:gd name="T8" fmla="*/ 20 w 32"/>
                  <a:gd name="T9" fmla="*/ 34 h 40"/>
                  <a:gd name="T10" fmla="*/ 24 w 32"/>
                  <a:gd name="T11" fmla="*/ 32 h 40"/>
                  <a:gd name="T12" fmla="*/ 26 w 32"/>
                  <a:gd name="T13" fmla="*/ 32 h 40"/>
                  <a:gd name="T14" fmla="*/ 30 w 32"/>
                  <a:gd name="T15" fmla="*/ 28 h 40"/>
                  <a:gd name="T16" fmla="*/ 32 w 32"/>
                  <a:gd name="T17" fmla="*/ 24 h 40"/>
                  <a:gd name="T18" fmla="*/ 32 w 32"/>
                  <a:gd name="T19" fmla="*/ 26 h 40"/>
                  <a:gd name="T20" fmla="*/ 30 w 32"/>
                  <a:gd name="T21" fmla="*/ 30 h 40"/>
                  <a:gd name="T22" fmla="*/ 28 w 32"/>
                  <a:gd name="T23" fmla="*/ 36 h 40"/>
                  <a:gd name="T24" fmla="*/ 22 w 32"/>
                  <a:gd name="T25" fmla="*/ 40 h 40"/>
                  <a:gd name="T26" fmla="*/ 16 w 32"/>
                  <a:gd name="T27" fmla="*/ 40 h 40"/>
                  <a:gd name="T28" fmla="*/ 10 w 32"/>
                  <a:gd name="T29" fmla="*/ 40 h 40"/>
                  <a:gd name="T30" fmla="*/ 4 w 32"/>
                  <a:gd name="T31" fmla="*/ 36 h 40"/>
                  <a:gd name="T32" fmla="*/ 2 w 32"/>
                  <a:gd name="T33" fmla="*/ 32 h 40"/>
                  <a:gd name="T34" fmla="*/ 0 w 32"/>
                  <a:gd name="T35" fmla="*/ 26 h 40"/>
                  <a:gd name="T36" fmla="*/ 0 w 32"/>
                  <a:gd name="T37" fmla="*/ 20 h 40"/>
                  <a:gd name="T38" fmla="*/ 0 w 32"/>
                  <a:gd name="T39" fmla="*/ 14 h 40"/>
                  <a:gd name="T40" fmla="*/ 2 w 32"/>
                  <a:gd name="T41" fmla="*/ 10 h 40"/>
                  <a:gd name="T42" fmla="*/ 4 w 32"/>
                  <a:gd name="T43" fmla="*/ 6 h 40"/>
                  <a:gd name="T44" fmla="*/ 8 w 32"/>
                  <a:gd name="T45" fmla="*/ 2 h 40"/>
                  <a:gd name="T46" fmla="*/ 12 w 32"/>
                  <a:gd name="T47" fmla="*/ 0 h 40"/>
                  <a:gd name="T48" fmla="*/ 18 w 32"/>
                  <a:gd name="T49" fmla="*/ 0 h 40"/>
                  <a:gd name="T50" fmla="*/ 24 w 32"/>
                  <a:gd name="T51" fmla="*/ 0 h 40"/>
                  <a:gd name="T52" fmla="*/ 28 w 32"/>
                  <a:gd name="T53" fmla="*/ 4 h 40"/>
                  <a:gd name="T54" fmla="*/ 32 w 32"/>
                  <a:gd name="T55" fmla="*/ 8 h 40"/>
                  <a:gd name="T56" fmla="*/ 32 w 32"/>
                  <a:gd name="T57" fmla="*/ 16 h 40"/>
                  <a:gd name="T58" fmla="*/ 6 w 32"/>
                  <a:gd name="T59" fmla="*/ 16 h 40"/>
                  <a:gd name="T60" fmla="*/ 6 w 32"/>
                  <a:gd name="T61" fmla="*/ 12 h 40"/>
                  <a:gd name="T62" fmla="*/ 24 w 32"/>
                  <a:gd name="T63" fmla="*/ 12 h 40"/>
                  <a:gd name="T64" fmla="*/ 22 w 32"/>
                  <a:gd name="T65" fmla="*/ 10 h 40"/>
                  <a:gd name="T66" fmla="*/ 22 w 32"/>
                  <a:gd name="T67" fmla="*/ 8 h 40"/>
                  <a:gd name="T68" fmla="*/ 22 w 32"/>
                  <a:gd name="T69" fmla="*/ 6 h 40"/>
                  <a:gd name="T70" fmla="*/ 20 w 32"/>
                  <a:gd name="T71" fmla="*/ 4 h 40"/>
                  <a:gd name="T72" fmla="*/ 18 w 32"/>
                  <a:gd name="T73" fmla="*/ 2 h 40"/>
                  <a:gd name="T74" fmla="*/ 16 w 32"/>
                  <a:gd name="T75" fmla="*/ 2 h 40"/>
                  <a:gd name="T76" fmla="*/ 12 w 32"/>
                  <a:gd name="T77" fmla="*/ 4 h 40"/>
                  <a:gd name="T78" fmla="*/ 8 w 32"/>
                  <a:gd name="T79" fmla="*/ 4 h 40"/>
                  <a:gd name="T80" fmla="*/ 6 w 32"/>
                  <a:gd name="T81" fmla="*/ 8 h 40"/>
                  <a:gd name="T82" fmla="*/ 6 w 32"/>
                  <a:gd name="T83" fmla="*/ 1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40">
                    <a:moveTo>
                      <a:pt x="6" y="16"/>
                    </a:moveTo>
                    <a:lnTo>
                      <a:pt x="6" y="22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4"/>
                    </a:lnTo>
                    <a:lnTo>
                      <a:pt x="24" y="32"/>
                    </a:lnTo>
                    <a:lnTo>
                      <a:pt x="26" y="32"/>
                    </a:lnTo>
                    <a:lnTo>
                      <a:pt x="30" y="28"/>
                    </a:lnTo>
                    <a:lnTo>
                      <a:pt x="32" y="24"/>
                    </a:lnTo>
                    <a:lnTo>
                      <a:pt x="32" y="26"/>
                    </a:lnTo>
                    <a:lnTo>
                      <a:pt x="30" y="30"/>
                    </a:lnTo>
                    <a:lnTo>
                      <a:pt x="28" y="36"/>
                    </a:lnTo>
                    <a:lnTo>
                      <a:pt x="22" y="40"/>
                    </a:lnTo>
                    <a:lnTo>
                      <a:pt x="16" y="40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2" y="8"/>
                    </a:lnTo>
                    <a:lnTo>
                      <a:pt x="32" y="16"/>
                    </a:lnTo>
                    <a:lnTo>
                      <a:pt x="6" y="16"/>
                    </a:lnTo>
                    <a:close/>
                    <a:moveTo>
                      <a:pt x="6" y="12"/>
                    </a:moveTo>
                    <a:lnTo>
                      <a:pt x="24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8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2" name="Freeform 250"/>
              <p:cNvSpPr>
                <a:spLocks/>
              </p:cNvSpPr>
              <p:nvPr/>
            </p:nvSpPr>
            <p:spPr bwMode="auto">
              <a:xfrm>
                <a:off x="1734" y="2482"/>
                <a:ext cx="26" cy="40"/>
              </a:xfrm>
              <a:custGeom>
                <a:avLst/>
                <a:gdLst>
                  <a:gd name="T0" fmla="*/ 24 w 26"/>
                  <a:gd name="T1" fmla="*/ 0 h 40"/>
                  <a:gd name="T2" fmla="*/ 24 w 26"/>
                  <a:gd name="T3" fmla="*/ 14 h 40"/>
                  <a:gd name="T4" fmla="*/ 24 w 26"/>
                  <a:gd name="T5" fmla="*/ 14 h 40"/>
                  <a:gd name="T6" fmla="*/ 22 w 26"/>
                  <a:gd name="T7" fmla="*/ 8 h 40"/>
                  <a:gd name="T8" fmla="*/ 20 w 26"/>
                  <a:gd name="T9" fmla="*/ 4 h 40"/>
                  <a:gd name="T10" fmla="*/ 16 w 26"/>
                  <a:gd name="T11" fmla="*/ 2 h 40"/>
                  <a:gd name="T12" fmla="*/ 12 w 26"/>
                  <a:gd name="T13" fmla="*/ 2 h 40"/>
                  <a:gd name="T14" fmla="*/ 10 w 26"/>
                  <a:gd name="T15" fmla="*/ 2 h 40"/>
                  <a:gd name="T16" fmla="*/ 8 w 26"/>
                  <a:gd name="T17" fmla="*/ 4 h 40"/>
                  <a:gd name="T18" fmla="*/ 6 w 26"/>
                  <a:gd name="T19" fmla="*/ 6 h 40"/>
                  <a:gd name="T20" fmla="*/ 6 w 26"/>
                  <a:gd name="T21" fmla="*/ 8 h 40"/>
                  <a:gd name="T22" fmla="*/ 6 w 26"/>
                  <a:gd name="T23" fmla="*/ 10 h 40"/>
                  <a:gd name="T24" fmla="*/ 8 w 26"/>
                  <a:gd name="T25" fmla="*/ 12 h 40"/>
                  <a:gd name="T26" fmla="*/ 8 w 26"/>
                  <a:gd name="T27" fmla="*/ 14 h 40"/>
                  <a:gd name="T28" fmla="*/ 12 w 26"/>
                  <a:gd name="T29" fmla="*/ 14 h 40"/>
                  <a:gd name="T30" fmla="*/ 18 w 26"/>
                  <a:gd name="T31" fmla="*/ 18 h 40"/>
                  <a:gd name="T32" fmla="*/ 24 w 26"/>
                  <a:gd name="T33" fmla="*/ 20 h 40"/>
                  <a:gd name="T34" fmla="*/ 26 w 26"/>
                  <a:gd name="T35" fmla="*/ 24 h 40"/>
                  <a:gd name="T36" fmla="*/ 26 w 26"/>
                  <a:gd name="T37" fmla="*/ 28 h 40"/>
                  <a:gd name="T38" fmla="*/ 26 w 26"/>
                  <a:gd name="T39" fmla="*/ 34 h 40"/>
                  <a:gd name="T40" fmla="*/ 22 w 26"/>
                  <a:gd name="T41" fmla="*/ 38 h 40"/>
                  <a:gd name="T42" fmla="*/ 18 w 26"/>
                  <a:gd name="T43" fmla="*/ 40 h 40"/>
                  <a:gd name="T44" fmla="*/ 14 w 26"/>
                  <a:gd name="T45" fmla="*/ 40 h 40"/>
                  <a:gd name="T46" fmla="*/ 10 w 26"/>
                  <a:gd name="T47" fmla="*/ 40 h 40"/>
                  <a:gd name="T48" fmla="*/ 6 w 26"/>
                  <a:gd name="T49" fmla="*/ 40 h 40"/>
                  <a:gd name="T50" fmla="*/ 4 w 26"/>
                  <a:gd name="T51" fmla="*/ 38 h 40"/>
                  <a:gd name="T52" fmla="*/ 2 w 26"/>
                  <a:gd name="T53" fmla="*/ 38 h 40"/>
                  <a:gd name="T54" fmla="*/ 2 w 26"/>
                  <a:gd name="T55" fmla="*/ 40 h 40"/>
                  <a:gd name="T56" fmla="*/ 2 w 26"/>
                  <a:gd name="T57" fmla="*/ 40 h 40"/>
                  <a:gd name="T58" fmla="*/ 0 w 26"/>
                  <a:gd name="T59" fmla="*/ 40 h 40"/>
                  <a:gd name="T60" fmla="*/ 0 w 26"/>
                  <a:gd name="T61" fmla="*/ 26 h 40"/>
                  <a:gd name="T62" fmla="*/ 2 w 26"/>
                  <a:gd name="T63" fmla="*/ 26 h 40"/>
                  <a:gd name="T64" fmla="*/ 4 w 26"/>
                  <a:gd name="T65" fmla="*/ 32 h 40"/>
                  <a:gd name="T66" fmla="*/ 6 w 26"/>
                  <a:gd name="T67" fmla="*/ 36 h 40"/>
                  <a:gd name="T68" fmla="*/ 10 w 26"/>
                  <a:gd name="T69" fmla="*/ 38 h 40"/>
                  <a:gd name="T70" fmla="*/ 14 w 26"/>
                  <a:gd name="T71" fmla="*/ 38 h 40"/>
                  <a:gd name="T72" fmla="*/ 16 w 26"/>
                  <a:gd name="T73" fmla="*/ 38 h 40"/>
                  <a:gd name="T74" fmla="*/ 18 w 26"/>
                  <a:gd name="T75" fmla="*/ 36 h 40"/>
                  <a:gd name="T76" fmla="*/ 20 w 26"/>
                  <a:gd name="T77" fmla="*/ 34 h 40"/>
                  <a:gd name="T78" fmla="*/ 20 w 26"/>
                  <a:gd name="T79" fmla="*/ 32 h 40"/>
                  <a:gd name="T80" fmla="*/ 20 w 26"/>
                  <a:gd name="T81" fmla="*/ 30 h 40"/>
                  <a:gd name="T82" fmla="*/ 18 w 26"/>
                  <a:gd name="T83" fmla="*/ 28 h 40"/>
                  <a:gd name="T84" fmla="*/ 16 w 26"/>
                  <a:gd name="T85" fmla="*/ 24 h 40"/>
                  <a:gd name="T86" fmla="*/ 10 w 26"/>
                  <a:gd name="T87" fmla="*/ 22 h 40"/>
                  <a:gd name="T88" fmla="*/ 6 w 26"/>
                  <a:gd name="T89" fmla="*/ 20 h 40"/>
                  <a:gd name="T90" fmla="*/ 2 w 26"/>
                  <a:gd name="T91" fmla="*/ 16 h 40"/>
                  <a:gd name="T92" fmla="*/ 2 w 26"/>
                  <a:gd name="T93" fmla="*/ 14 h 40"/>
                  <a:gd name="T94" fmla="*/ 0 w 26"/>
                  <a:gd name="T95" fmla="*/ 10 h 40"/>
                  <a:gd name="T96" fmla="*/ 2 w 26"/>
                  <a:gd name="T97" fmla="*/ 6 h 40"/>
                  <a:gd name="T98" fmla="*/ 4 w 26"/>
                  <a:gd name="T99" fmla="*/ 2 h 40"/>
                  <a:gd name="T100" fmla="*/ 8 w 26"/>
                  <a:gd name="T101" fmla="*/ 0 h 40"/>
                  <a:gd name="T102" fmla="*/ 12 w 26"/>
                  <a:gd name="T103" fmla="*/ 0 h 40"/>
                  <a:gd name="T104" fmla="*/ 16 w 26"/>
                  <a:gd name="T105" fmla="*/ 0 h 40"/>
                  <a:gd name="T106" fmla="*/ 18 w 26"/>
                  <a:gd name="T107" fmla="*/ 0 h 40"/>
                  <a:gd name="T108" fmla="*/ 20 w 26"/>
                  <a:gd name="T109" fmla="*/ 2 h 40"/>
                  <a:gd name="T110" fmla="*/ 22 w 26"/>
                  <a:gd name="T111" fmla="*/ 2 h 40"/>
                  <a:gd name="T112" fmla="*/ 22 w 26"/>
                  <a:gd name="T113" fmla="*/ 2 h 40"/>
                  <a:gd name="T114" fmla="*/ 22 w 26"/>
                  <a:gd name="T115" fmla="*/ 2 h 40"/>
                  <a:gd name="T116" fmla="*/ 22 w 26"/>
                  <a:gd name="T117" fmla="*/ 0 h 40"/>
                  <a:gd name="T118" fmla="*/ 24 w 26"/>
                  <a:gd name="T119" fmla="*/ 0 h 40"/>
                  <a:gd name="T120" fmla="*/ 24 w 26"/>
                  <a:gd name="T1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0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12" y="14"/>
                    </a:lnTo>
                    <a:lnTo>
                      <a:pt x="18" y="18"/>
                    </a:lnTo>
                    <a:lnTo>
                      <a:pt x="24" y="20"/>
                    </a:lnTo>
                    <a:lnTo>
                      <a:pt x="26" y="24"/>
                    </a:lnTo>
                    <a:lnTo>
                      <a:pt x="26" y="28"/>
                    </a:lnTo>
                    <a:lnTo>
                      <a:pt x="26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4" y="40"/>
                    </a:lnTo>
                    <a:lnTo>
                      <a:pt x="10" y="40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2" y="26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4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3" name="Freeform 251"/>
              <p:cNvSpPr>
                <a:spLocks/>
              </p:cNvSpPr>
              <p:nvPr/>
            </p:nvSpPr>
            <p:spPr bwMode="auto">
              <a:xfrm>
                <a:off x="1768" y="2482"/>
                <a:ext cx="26" cy="40"/>
              </a:xfrm>
              <a:custGeom>
                <a:avLst/>
                <a:gdLst>
                  <a:gd name="T0" fmla="*/ 24 w 26"/>
                  <a:gd name="T1" fmla="*/ 0 h 40"/>
                  <a:gd name="T2" fmla="*/ 24 w 26"/>
                  <a:gd name="T3" fmla="*/ 14 h 40"/>
                  <a:gd name="T4" fmla="*/ 24 w 26"/>
                  <a:gd name="T5" fmla="*/ 14 h 40"/>
                  <a:gd name="T6" fmla="*/ 22 w 26"/>
                  <a:gd name="T7" fmla="*/ 8 h 40"/>
                  <a:gd name="T8" fmla="*/ 18 w 26"/>
                  <a:gd name="T9" fmla="*/ 4 h 40"/>
                  <a:gd name="T10" fmla="*/ 16 w 26"/>
                  <a:gd name="T11" fmla="*/ 2 h 40"/>
                  <a:gd name="T12" fmla="*/ 12 w 26"/>
                  <a:gd name="T13" fmla="*/ 2 h 40"/>
                  <a:gd name="T14" fmla="*/ 10 w 26"/>
                  <a:gd name="T15" fmla="*/ 2 h 40"/>
                  <a:gd name="T16" fmla="*/ 8 w 26"/>
                  <a:gd name="T17" fmla="*/ 4 h 40"/>
                  <a:gd name="T18" fmla="*/ 6 w 26"/>
                  <a:gd name="T19" fmla="*/ 6 h 40"/>
                  <a:gd name="T20" fmla="*/ 6 w 26"/>
                  <a:gd name="T21" fmla="*/ 8 h 40"/>
                  <a:gd name="T22" fmla="*/ 6 w 26"/>
                  <a:gd name="T23" fmla="*/ 10 h 40"/>
                  <a:gd name="T24" fmla="*/ 6 w 26"/>
                  <a:gd name="T25" fmla="*/ 12 h 40"/>
                  <a:gd name="T26" fmla="*/ 8 w 26"/>
                  <a:gd name="T27" fmla="*/ 14 h 40"/>
                  <a:gd name="T28" fmla="*/ 12 w 26"/>
                  <a:gd name="T29" fmla="*/ 14 h 40"/>
                  <a:gd name="T30" fmla="*/ 18 w 26"/>
                  <a:gd name="T31" fmla="*/ 18 h 40"/>
                  <a:gd name="T32" fmla="*/ 22 w 26"/>
                  <a:gd name="T33" fmla="*/ 20 h 40"/>
                  <a:gd name="T34" fmla="*/ 26 w 26"/>
                  <a:gd name="T35" fmla="*/ 24 h 40"/>
                  <a:gd name="T36" fmla="*/ 26 w 26"/>
                  <a:gd name="T37" fmla="*/ 28 h 40"/>
                  <a:gd name="T38" fmla="*/ 26 w 26"/>
                  <a:gd name="T39" fmla="*/ 34 h 40"/>
                  <a:gd name="T40" fmla="*/ 22 w 26"/>
                  <a:gd name="T41" fmla="*/ 38 h 40"/>
                  <a:gd name="T42" fmla="*/ 18 w 26"/>
                  <a:gd name="T43" fmla="*/ 40 h 40"/>
                  <a:gd name="T44" fmla="*/ 14 w 26"/>
                  <a:gd name="T45" fmla="*/ 40 h 40"/>
                  <a:gd name="T46" fmla="*/ 10 w 26"/>
                  <a:gd name="T47" fmla="*/ 40 h 40"/>
                  <a:gd name="T48" fmla="*/ 6 w 26"/>
                  <a:gd name="T49" fmla="*/ 40 h 40"/>
                  <a:gd name="T50" fmla="*/ 4 w 26"/>
                  <a:gd name="T51" fmla="*/ 38 h 40"/>
                  <a:gd name="T52" fmla="*/ 2 w 26"/>
                  <a:gd name="T53" fmla="*/ 38 h 40"/>
                  <a:gd name="T54" fmla="*/ 2 w 26"/>
                  <a:gd name="T55" fmla="*/ 40 h 40"/>
                  <a:gd name="T56" fmla="*/ 2 w 26"/>
                  <a:gd name="T57" fmla="*/ 40 h 40"/>
                  <a:gd name="T58" fmla="*/ 0 w 26"/>
                  <a:gd name="T59" fmla="*/ 40 h 40"/>
                  <a:gd name="T60" fmla="*/ 0 w 26"/>
                  <a:gd name="T61" fmla="*/ 26 h 40"/>
                  <a:gd name="T62" fmla="*/ 2 w 26"/>
                  <a:gd name="T63" fmla="*/ 26 h 40"/>
                  <a:gd name="T64" fmla="*/ 2 w 26"/>
                  <a:gd name="T65" fmla="*/ 32 h 40"/>
                  <a:gd name="T66" fmla="*/ 6 w 26"/>
                  <a:gd name="T67" fmla="*/ 36 h 40"/>
                  <a:gd name="T68" fmla="*/ 10 w 26"/>
                  <a:gd name="T69" fmla="*/ 38 h 40"/>
                  <a:gd name="T70" fmla="*/ 14 w 26"/>
                  <a:gd name="T71" fmla="*/ 38 h 40"/>
                  <a:gd name="T72" fmla="*/ 16 w 26"/>
                  <a:gd name="T73" fmla="*/ 38 h 40"/>
                  <a:gd name="T74" fmla="*/ 18 w 26"/>
                  <a:gd name="T75" fmla="*/ 36 h 40"/>
                  <a:gd name="T76" fmla="*/ 20 w 26"/>
                  <a:gd name="T77" fmla="*/ 34 h 40"/>
                  <a:gd name="T78" fmla="*/ 20 w 26"/>
                  <a:gd name="T79" fmla="*/ 32 h 40"/>
                  <a:gd name="T80" fmla="*/ 20 w 26"/>
                  <a:gd name="T81" fmla="*/ 30 h 40"/>
                  <a:gd name="T82" fmla="*/ 18 w 26"/>
                  <a:gd name="T83" fmla="*/ 28 h 40"/>
                  <a:gd name="T84" fmla="*/ 16 w 26"/>
                  <a:gd name="T85" fmla="*/ 24 h 40"/>
                  <a:gd name="T86" fmla="*/ 10 w 26"/>
                  <a:gd name="T87" fmla="*/ 22 h 40"/>
                  <a:gd name="T88" fmla="*/ 6 w 26"/>
                  <a:gd name="T89" fmla="*/ 20 h 40"/>
                  <a:gd name="T90" fmla="*/ 2 w 26"/>
                  <a:gd name="T91" fmla="*/ 16 h 40"/>
                  <a:gd name="T92" fmla="*/ 0 w 26"/>
                  <a:gd name="T93" fmla="*/ 14 h 40"/>
                  <a:gd name="T94" fmla="*/ 0 w 26"/>
                  <a:gd name="T95" fmla="*/ 10 h 40"/>
                  <a:gd name="T96" fmla="*/ 2 w 26"/>
                  <a:gd name="T97" fmla="*/ 6 h 40"/>
                  <a:gd name="T98" fmla="*/ 4 w 26"/>
                  <a:gd name="T99" fmla="*/ 2 h 40"/>
                  <a:gd name="T100" fmla="*/ 8 w 26"/>
                  <a:gd name="T101" fmla="*/ 0 h 40"/>
                  <a:gd name="T102" fmla="*/ 12 w 26"/>
                  <a:gd name="T103" fmla="*/ 0 h 40"/>
                  <a:gd name="T104" fmla="*/ 16 w 26"/>
                  <a:gd name="T105" fmla="*/ 0 h 40"/>
                  <a:gd name="T106" fmla="*/ 18 w 26"/>
                  <a:gd name="T107" fmla="*/ 0 h 40"/>
                  <a:gd name="T108" fmla="*/ 20 w 26"/>
                  <a:gd name="T109" fmla="*/ 2 h 40"/>
                  <a:gd name="T110" fmla="*/ 22 w 26"/>
                  <a:gd name="T111" fmla="*/ 2 h 40"/>
                  <a:gd name="T112" fmla="*/ 22 w 26"/>
                  <a:gd name="T113" fmla="*/ 2 h 40"/>
                  <a:gd name="T114" fmla="*/ 22 w 26"/>
                  <a:gd name="T115" fmla="*/ 2 h 40"/>
                  <a:gd name="T116" fmla="*/ 22 w 26"/>
                  <a:gd name="T117" fmla="*/ 0 h 40"/>
                  <a:gd name="T118" fmla="*/ 24 w 26"/>
                  <a:gd name="T119" fmla="*/ 0 h 40"/>
                  <a:gd name="T120" fmla="*/ 24 w 26"/>
                  <a:gd name="T1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0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8" y="14"/>
                    </a:lnTo>
                    <a:lnTo>
                      <a:pt x="12" y="14"/>
                    </a:lnTo>
                    <a:lnTo>
                      <a:pt x="18" y="18"/>
                    </a:lnTo>
                    <a:lnTo>
                      <a:pt x="22" y="20"/>
                    </a:lnTo>
                    <a:lnTo>
                      <a:pt x="26" y="24"/>
                    </a:lnTo>
                    <a:lnTo>
                      <a:pt x="26" y="28"/>
                    </a:lnTo>
                    <a:lnTo>
                      <a:pt x="26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4" y="40"/>
                    </a:lnTo>
                    <a:lnTo>
                      <a:pt x="10" y="40"/>
                    </a:lnTo>
                    <a:lnTo>
                      <a:pt x="6" y="40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2" y="26"/>
                    </a:lnTo>
                    <a:lnTo>
                      <a:pt x="2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4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4" name="Rectangle 252"/>
              <p:cNvSpPr>
                <a:spLocks noChangeArrowheads="1"/>
              </p:cNvSpPr>
              <p:nvPr/>
            </p:nvSpPr>
            <p:spPr bwMode="auto">
              <a:xfrm>
                <a:off x="1848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5" name="Rectangle 253"/>
              <p:cNvSpPr>
                <a:spLocks noChangeArrowheads="1"/>
              </p:cNvSpPr>
              <p:nvPr/>
            </p:nvSpPr>
            <p:spPr bwMode="auto">
              <a:xfrm>
                <a:off x="1864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6" name="Freeform 254"/>
              <p:cNvSpPr>
                <a:spLocks noEditPoints="1"/>
              </p:cNvSpPr>
              <p:nvPr/>
            </p:nvSpPr>
            <p:spPr bwMode="auto">
              <a:xfrm>
                <a:off x="1966" y="2462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40 h 60"/>
                  <a:gd name="T16" fmla="*/ 24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10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10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7" name="Rectangle 255"/>
              <p:cNvSpPr>
                <a:spLocks noChangeArrowheads="1"/>
              </p:cNvSpPr>
              <p:nvPr/>
            </p:nvSpPr>
            <p:spPr bwMode="auto">
              <a:xfrm>
                <a:off x="2232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8" name="Freeform 256"/>
              <p:cNvSpPr>
                <a:spLocks/>
              </p:cNvSpPr>
              <p:nvPr/>
            </p:nvSpPr>
            <p:spPr bwMode="auto">
              <a:xfrm>
                <a:off x="2344" y="2512"/>
                <a:ext cx="10" cy="10"/>
              </a:xfrm>
              <a:custGeom>
                <a:avLst/>
                <a:gdLst>
                  <a:gd name="T0" fmla="*/ 6 w 10"/>
                  <a:gd name="T1" fmla="*/ 0 h 10"/>
                  <a:gd name="T2" fmla="*/ 8 w 10"/>
                  <a:gd name="T3" fmla="*/ 2 h 10"/>
                  <a:gd name="T4" fmla="*/ 10 w 10"/>
                  <a:gd name="T5" fmla="*/ 2 h 10"/>
                  <a:gd name="T6" fmla="*/ 10 w 10"/>
                  <a:gd name="T7" fmla="*/ 4 h 10"/>
                  <a:gd name="T8" fmla="*/ 10 w 10"/>
                  <a:gd name="T9" fmla="*/ 6 h 10"/>
                  <a:gd name="T10" fmla="*/ 10 w 10"/>
                  <a:gd name="T11" fmla="*/ 8 h 10"/>
                  <a:gd name="T12" fmla="*/ 10 w 10"/>
                  <a:gd name="T13" fmla="*/ 10 h 10"/>
                  <a:gd name="T14" fmla="*/ 8 w 10"/>
                  <a:gd name="T15" fmla="*/ 10 h 10"/>
                  <a:gd name="T16" fmla="*/ 6 w 10"/>
                  <a:gd name="T17" fmla="*/ 10 h 10"/>
                  <a:gd name="T18" fmla="*/ 4 w 10"/>
                  <a:gd name="T19" fmla="*/ 10 h 10"/>
                  <a:gd name="T20" fmla="*/ 2 w 10"/>
                  <a:gd name="T21" fmla="*/ 10 h 10"/>
                  <a:gd name="T22" fmla="*/ 2 w 10"/>
                  <a:gd name="T23" fmla="*/ 8 h 10"/>
                  <a:gd name="T24" fmla="*/ 0 w 10"/>
                  <a:gd name="T25" fmla="*/ 6 h 10"/>
                  <a:gd name="T26" fmla="*/ 2 w 10"/>
                  <a:gd name="T27" fmla="*/ 4 h 10"/>
                  <a:gd name="T28" fmla="*/ 2 w 10"/>
                  <a:gd name="T29" fmla="*/ 2 h 10"/>
                  <a:gd name="T30" fmla="*/ 4 w 10"/>
                  <a:gd name="T31" fmla="*/ 0 h 10"/>
                  <a:gd name="T32" fmla="*/ 6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6" y="0"/>
                    </a:moveTo>
                    <a:lnTo>
                      <a:pt x="8" y="2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0" y="10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69" name="Freeform 257"/>
              <p:cNvSpPr>
                <a:spLocks noEditPoints="1"/>
              </p:cNvSpPr>
              <p:nvPr/>
            </p:nvSpPr>
            <p:spPr bwMode="auto">
              <a:xfrm>
                <a:off x="2364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0" name="Freeform 258"/>
              <p:cNvSpPr>
                <a:spLocks noEditPoints="1"/>
              </p:cNvSpPr>
              <p:nvPr/>
            </p:nvSpPr>
            <p:spPr bwMode="auto">
              <a:xfrm>
                <a:off x="2408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1" name="Freeform 259"/>
              <p:cNvSpPr>
                <a:spLocks noEditPoints="1"/>
              </p:cNvSpPr>
              <p:nvPr/>
            </p:nvSpPr>
            <p:spPr bwMode="auto">
              <a:xfrm>
                <a:off x="2452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4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2" name="Freeform 260"/>
              <p:cNvSpPr>
                <a:spLocks noEditPoints="1"/>
              </p:cNvSpPr>
              <p:nvPr/>
            </p:nvSpPr>
            <p:spPr bwMode="auto">
              <a:xfrm>
                <a:off x="2496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4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3" name="Freeform 261"/>
              <p:cNvSpPr>
                <a:spLocks noEditPoints="1"/>
              </p:cNvSpPr>
              <p:nvPr/>
            </p:nvSpPr>
            <p:spPr bwMode="auto">
              <a:xfrm>
                <a:off x="2540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2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2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4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2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2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4" name="Freeform 262"/>
              <p:cNvSpPr>
                <a:spLocks noEditPoints="1"/>
              </p:cNvSpPr>
              <p:nvPr/>
            </p:nvSpPr>
            <p:spPr bwMode="auto">
              <a:xfrm>
                <a:off x="2584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2 w 36"/>
                  <a:gd name="T21" fmla="*/ 14 h 60"/>
                  <a:gd name="T22" fmla="*/ 34 w 36"/>
                  <a:gd name="T23" fmla="*/ 22 h 60"/>
                  <a:gd name="T24" fmla="*/ 36 w 36"/>
                  <a:gd name="T25" fmla="*/ 30 h 60"/>
                  <a:gd name="T26" fmla="*/ 34 w 36"/>
                  <a:gd name="T27" fmla="*/ 40 h 60"/>
                  <a:gd name="T28" fmla="*/ 32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0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4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6 w 36"/>
                  <a:gd name="T69" fmla="*/ 40 h 60"/>
                  <a:gd name="T70" fmla="*/ 28 w 36"/>
                  <a:gd name="T71" fmla="*/ 28 h 60"/>
                  <a:gd name="T72" fmla="*/ 26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4 w 36"/>
                  <a:gd name="T85" fmla="*/ 4 h 60"/>
                  <a:gd name="T86" fmla="*/ 12 w 36"/>
                  <a:gd name="T87" fmla="*/ 6 h 60"/>
                  <a:gd name="T88" fmla="*/ 10 w 36"/>
                  <a:gd name="T89" fmla="*/ 10 h 60"/>
                  <a:gd name="T90" fmla="*/ 8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2" y="14"/>
                    </a:lnTo>
                    <a:lnTo>
                      <a:pt x="34" y="22"/>
                    </a:lnTo>
                    <a:lnTo>
                      <a:pt x="36" y="30"/>
                    </a:lnTo>
                    <a:lnTo>
                      <a:pt x="34" y="40"/>
                    </a:lnTo>
                    <a:lnTo>
                      <a:pt x="32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0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6" y="40"/>
                    </a:lnTo>
                    <a:lnTo>
                      <a:pt x="28" y="28"/>
                    </a:lnTo>
                    <a:lnTo>
                      <a:pt x="26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5" name="Freeform 263"/>
              <p:cNvSpPr>
                <a:spLocks/>
              </p:cNvSpPr>
              <p:nvPr/>
            </p:nvSpPr>
            <p:spPr bwMode="auto">
              <a:xfrm>
                <a:off x="2634" y="2462"/>
                <a:ext cx="22" cy="60"/>
              </a:xfrm>
              <a:custGeom>
                <a:avLst/>
                <a:gdLst>
                  <a:gd name="T0" fmla="*/ 0 w 22"/>
                  <a:gd name="T1" fmla="*/ 6 h 60"/>
                  <a:gd name="T2" fmla="*/ 14 w 22"/>
                  <a:gd name="T3" fmla="*/ 0 h 60"/>
                  <a:gd name="T4" fmla="*/ 14 w 22"/>
                  <a:gd name="T5" fmla="*/ 0 h 60"/>
                  <a:gd name="T6" fmla="*/ 14 w 22"/>
                  <a:gd name="T7" fmla="*/ 50 h 60"/>
                  <a:gd name="T8" fmla="*/ 14 w 22"/>
                  <a:gd name="T9" fmla="*/ 54 h 60"/>
                  <a:gd name="T10" fmla="*/ 16 w 22"/>
                  <a:gd name="T11" fmla="*/ 56 h 60"/>
                  <a:gd name="T12" fmla="*/ 16 w 22"/>
                  <a:gd name="T13" fmla="*/ 58 h 60"/>
                  <a:gd name="T14" fmla="*/ 16 w 22"/>
                  <a:gd name="T15" fmla="*/ 58 h 60"/>
                  <a:gd name="T16" fmla="*/ 18 w 22"/>
                  <a:gd name="T17" fmla="*/ 58 h 60"/>
                  <a:gd name="T18" fmla="*/ 22 w 22"/>
                  <a:gd name="T19" fmla="*/ 58 h 60"/>
                  <a:gd name="T20" fmla="*/ 22 w 22"/>
                  <a:gd name="T21" fmla="*/ 60 h 60"/>
                  <a:gd name="T22" fmla="*/ 0 w 22"/>
                  <a:gd name="T23" fmla="*/ 60 h 60"/>
                  <a:gd name="T24" fmla="*/ 0 w 22"/>
                  <a:gd name="T25" fmla="*/ 58 h 60"/>
                  <a:gd name="T26" fmla="*/ 4 w 22"/>
                  <a:gd name="T27" fmla="*/ 58 h 60"/>
                  <a:gd name="T28" fmla="*/ 6 w 22"/>
                  <a:gd name="T29" fmla="*/ 58 h 60"/>
                  <a:gd name="T30" fmla="*/ 6 w 22"/>
                  <a:gd name="T31" fmla="*/ 58 h 60"/>
                  <a:gd name="T32" fmla="*/ 8 w 22"/>
                  <a:gd name="T33" fmla="*/ 56 h 60"/>
                  <a:gd name="T34" fmla="*/ 8 w 22"/>
                  <a:gd name="T35" fmla="*/ 54 h 60"/>
                  <a:gd name="T36" fmla="*/ 8 w 22"/>
                  <a:gd name="T37" fmla="*/ 50 h 60"/>
                  <a:gd name="T38" fmla="*/ 8 w 22"/>
                  <a:gd name="T39" fmla="*/ 16 h 60"/>
                  <a:gd name="T40" fmla="*/ 8 w 22"/>
                  <a:gd name="T41" fmla="*/ 12 h 60"/>
                  <a:gd name="T42" fmla="*/ 8 w 22"/>
                  <a:gd name="T43" fmla="*/ 10 h 60"/>
                  <a:gd name="T44" fmla="*/ 6 w 22"/>
                  <a:gd name="T45" fmla="*/ 8 h 60"/>
                  <a:gd name="T46" fmla="*/ 6 w 22"/>
                  <a:gd name="T47" fmla="*/ 8 h 60"/>
                  <a:gd name="T48" fmla="*/ 6 w 22"/>
                  <a:gd name="T49" fmla="*/ 6 h 60"/>
                  <a:gd name="T50" fmla="*/ 4 w 22"/>
                  <a:gd name="T51" fmla="*/ 6 h 60"/>
                  <a:gd name="T52" fmla="*/ 2 w 22"/>
                  <a:gd name="T53" fmla="*/ 6 h 60"/>
                  <a:gd name="T54" fmla="*/ 0 w 22"/>
                  <a:gd name="T55" fmla="*/ 8 h 60"/>
                  <a:gd name="T56" fmla="*/ 0 w 22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60">
                    <a:moveTo>
                      <a:pt x="0" y="6"/>
                    </a:moveTo>
                    <a:lnTo>
                      <a:pt x="14" y="0"/>
                    </a:lnTo>
                    <a:lnTo>
                      <a:pt x="14" y="50"/>
                    </a:lnTo>
                    <a:lnTo>
                      <a:pt x="14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6" name="Rectangle 264"/>
              <p:cNvSpPr>
                <a:spLocks noChangeArrowheads="1"/>
              </p:cNvSpPr>
              <p:nvPr/>
            </p:nvSpPr>
            <p:spPr bwMode="auto">
              <a:xfrm>
                <a:off x="2776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7" name="Freeform 265"/>
              <p:cNvSpPr>
                <a:spLocks/>
              </p:cNvSpPr>
              <p:nvPr/>
            </p:nvSpPr>
            <p:spPr bwMode="auto">
              <a:xfrm>
                <a:off x="2888" y="2512"/>
                <a:ext cx="10" cy="10"/>
              </a:xfrm>
              <a:custGeom>
                <a:avLst/>
                <a:gdLst>
                  <a:gd name="T0" fmla="*/ 4 w 10"/>
                  <a:gd name="T1" fmla="*/ 0 h 10"/>
                  <a:gd name="T2" fmla="*/ 6 w 10"/>
                  <a:gd name="T3" fmla="*/ 2 h 10"/>
                  <a:gd name="T4" fmla="*/ 8 w 10"/>
                  <a:gd name="T5" fmla="*/ 2 h 10"/>
                  <a:gd name="T6" fmla="*/ 10 w 10"/>
                  <a:gd name="T7" fmla="*/ 4 h 10"/>
                  <a:gd name="T8" fmla="*/ 10 w 10"/>
                  <a:gd name="T9" fmla="*/ 6 h 10"/>
                  <a:gd name="T10" fmla="*/ 10 w 10"/>
                  <a:gd name="T11" fmla="*/ 8 h 10"/>
                  <a:gd name="T12" fmla="*/ 8 w 10"/>
                  <a:gd name="T13" fmla="*/ 10 h 10"/>
                  <a:gd name="T14" fmla="*/ 6 w 10"/>
                  <a:gd name="T15" fmla="*/ 10 h 10"/>
                  <a:gd name="T16" fmla="*/ 4 w 10"/>
                  <a:gd name="T17" fmla="*/ 10 h 10"/>
                  <a:gd name="T18" fmla="*/ 2 w 10"/>
                  <a:gd name="T19" fmla="*/ 10 h 10"/>
                  <a:gd name="T20" fmla="*/ 0 w 10"/>
                  <a:gd name="T21" fmla="*/ 10 h 10"/>
                  <a:gd name="T22" fmla="*/ 0 w 10"/>
                  <a:gd name="T23" fmla="*/ 8 h 10"/>
                  <a:gd name="T24" fmla="*/ 0 w 10"/>
                  <a:gd name="T25" fmla="*/ 6 h 10"/>
                  <a:gd name="T26" fmla="*/ 0 w 10"/>
                  <a:gd name="T27" fmla="*/ 4 h 10"/>
                  <a:gd name="T28" fmla="*/ 0 w 10"/>
                  <a:gd name="T29" fmla="*/ 2 h 10"/>
                  <a:gd name="T30" fmla="*/ 2 w 10"/>
                  <a:gd name="T31" fmla="*/ 0 h 10"/>
                  <a:gd name="T32" fmla="*/ 4 w 10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lnTo>
                      <a:pt x="6" y="2"/>
                    </a:lnTo>
                    <a:lnTo>
                      <a:pt x="8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8" name="Freeform 266"/>
              <p:cNvSpPr>
                <a:spLocks noEditPoints="1"/>
              </p:cNvSpPr>
              <p:nvPr/>
            </p:nvSpPr>
            <p:spPr bwMode="auto">
              <a:xfrm>
                <a:off x="2906" y="2462"/>
                <a:ext cx="38" cy="60"/>
              </a:xfrm>
              <a:custGeom>
                <a:avLst/>
                <a:gdLst>
                  <a:gd name="T0" fmla="*/ 0 w 38"/>
                  <a:gd name="T1" fmla="*/ 30 h 60"/>
                  <a:gd name="T2" fmla="*/ 2 w 38"/>
                  <a:gd name="T3" fmla="*/ 22 h 60"/>
                  <a:gd name="T4" fmla="*/ 4 w 38"/>
                  <a:gd name="T5" fmla="*/ 14 h 60"/>
                  <a:gd name="T6" fmla="*/ 6 w 38"/>
                  <a:gd name="T7" fmla="*/ 8 h 60"/>
                  <a:gd name="T8" fmla="*/ 12 w 38"/>
                  <a:gd name="T9" fmla="*/ 4 h 60"/>
                  <a:gd name="T10" fmla="*/ 16 w 38"/>
                  <a:gd name="T11" fmla="*/ 2 h 60"/>
                  <a:gd name="T12" fmla="*/ 20 w 38"/>
                  <a:gd name="T13" fmla="*/ 0 h 60"/>
                  <a:gd name="T14" fmla="*/ 24 w 38"/>
                  <a:gd name="T15" fmla="*/ 2 h 60"/>
                  <a:gd name="T16" fmla="*/ 28 w 38"/>
                  <a:gd name="T17" fmla="*/ 4 h 60"/>
                  <a:gd name="T18" fmla="*/ 30 w 38"/>
                  <a:gd name="T19" fmla="*/ 8 h 60"/>
                  <a:gd name="T20" fmla="*/ 34 w 38"/>
                  <a:gd name="T21" fmla="*/ 14 h 60"/>
                  <a:gd name="T22" fmla="*/ 36 w 38"/>
                  <a:gd name="T23" fmla="*/ 22 h 60"/>
                  <a:gd name="T24" fmla="*/ 38 w 38"/>
                  <a:gd name="T25" fmla="*/ 30 h 60"/>
                  <a:gd name="T26" fmla="*/ 36 w 38"/>
                  <a:gd name="T27" fmla="*/ 40 h 60"/>
                  <a:gd name="T28" fmla="*/ 34 w 38"/>
                  <a:gd name="T29" fmla="*/ 48 h 60"/>
                  <a:gd name="T30" fmla="*/ 32 w 38"/>
                  <a:gd name="T31" fmla="*/ 54 h 60"/>
                  <a:gd name="T32" fmla="*/ 28 w 38"/>
                  <a:gd name="T33" fmla="*/ 58 h 60"/>
                  <a:gd name="T34" fmla="*/ 22 w 38"/>
                  <a:gd name="T35" fmla="*/ 60 h 60"/>
                  <a:gd name="T36" fmla="*/ 18 w 38"/>
                  <a:gd name="T37" fmla="*/ 60 h 60"/>
                  <a:gd name="T38" fmla="*/ 14 w 38"/>
                  <a:gd name="T39" fmla="*/ 60 h 60"/>
                  <a:gd name="T40" fmla="*/ 10 w 38"/>
                  <a:gd name="T41" fmla="*/ 56 h 60"/>
                  <a:gd name="T42" fmla="*/ 6 w 38"/>
                  <a:gd name="T43" fmla="*/ 50 h 60"/>
                  <a:gd name="T44" fmla="*/ 2 w 38"/>
                  <a:gd name="T45" fmla="*/ 42 h 60"/>
                  <a:gd name="T46" fmla="*/ 0 w 38"/>
                  <a:gd name="T47" fmla="*/ 30 h 60"/>
                  <a:gd name="T48" fmla="*/ 8 w 38"/>
                  <a:gd name="T49" fmla="*/ 32 h 60"/>
                  <a:gd name="T50" fmla="*/ 10 w 38"/>
                  <a:gd name="T51" fmla="*/ 42 h 60"/>
                  <a:gd name="T52" fmla="*/ 12 w 38"/>
                  <a:gd name="T53" fmla="*/ 52 h 60"/>
                  <a:gd name="T54" fmla="*/ 14 w 38"/>
                  <a:gd name="T55" fmla="*/ 56 h 60"/>
                  <a:gd name="T56" fmla="*/ 16 w 38"/>
                  <a:gd name="T57" fmla="*/ 58 h 60"/>
                  <a:gd name="T58" fmla="*/ 18 w 38"/>
                  <a:gd name="T59" fmla="*/ 58 h 60"/>
                  <a:gd name="T60" fmla="*/ 22 w 38"/>
                  <a:gd name="T61" fmla="*/ 58 h 60"/>
                  <a:gd name="T62" fmla="*/ 24 w 38"/>
                  <a:gd name="T63" fmla="*/ 56 h 60"/>
                  <a:gd name="T64" fmla="*/ 26 w 38"/>
                  <a:gd name="T65" fmla="*/ 54 h 60"/>
                  <a:gd name="T66" fmla="*/ 28 w 38"/>
                  <a:gd name="T67" fmla="*/ 48 h 60"/>
                  <a:gd name="T68" fmla="*/ 28 w 38"/>
                  <a:gd name="T69" fmla="*/ 40 h 60"/>
                  <a:gd name="T70" fmla="*/ 28 w 38"/>
                  <a:gd name="T71" fmla="*/ 28 h 60"/>
                  <a:gd name="T72" fmla="*/ 28 w 38"/>
                  <a:gd name="T73" fmla="*/ 20 h 60"/>
                  <a:gd name="T74" fmla="*/ 26 w 38"/>
                  <a:gd name="T75" fmla="*/ 12 h 60"/>
                  <a:gd name="T76" fmla="*/ 26 w 38"/>
                  <a:gd name="T77" fmla="*/ 8 h 60"/>
                  <a:gd name="T78" fmla="*/ 24 w 38"/>
                  <a:gd name="T79" fmla="*/ 4 h 60"/>
                  <a:gd name="T80" fmla="*/ 22 w 38"/>
                  <a:gd name="T81" fmla="*/ 4 h 60"/>
                  <a:gd name="T82" fmla="*/ 20 w 38"/>
                  <a:gd name="T83" fmla="*/ 4 h 60"/>
                  <a:gd name="T84" fmla="*/ 16 w 38"/>
                  <a:gd name="T85" fmla="*/ 4 h 60"/>
                  <a:gd name="T86" fmla="*/ 14 w 38"/>
                  <a:gd name="T87" fmla="*/ 6 h 60"/>
                  <a:gd name="T88" fmla="*/ 12 w 38"/>
                  <a:gd name="T89" fmla="*/ 10 h 60"/>
                  <a:gd name="T90" fmla="*/ 10 w 38"/>
                  <a:gd name="T91" fmla="*/ 16 h 60"/>
                  <a:gd name="T92" fmla="*/ 10 w 38"/>
                  <a:gd name="T93" fmla="*/ 24 h 60"/>
                  <a:gd name="T94" fmla="*/ 8 w 38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8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2" y="54"/>
                    </a:lnTo>
                    <a:lnTo>
                      <a:pt x="28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10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4" y="56"/>
                    </a:lnTo>
                    <a:lnTo>
                      <a:pt x="26" y="54"/>
                    </a:lnTo>
                    <a:lnTo>
                      <a:pt x="28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10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79" name="Freeform 267"/>
              <p:cNvSpPr>
                <a:spLocks noEditPoints="1"/>
              </p:cNvSpPr>
              <p:nvPr/>
            </p:nvSpPr>
            <p:spPr bwMode="auto">
              <a:xfrm>
                <a:off x="2950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2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4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6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4 w 36"/>
                  <a:gd name="T63" fmla="*/ 56 h 60"/>
                  <a:gd name="T64" fmla="*/ 26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6 w 36"/>
                  <a:gd name="T77" fmla="*/ 8 h 60"/>
                  <a:gd name="T78" fmla="*/ 22 w 36"/>
                  <a:gd name="T79" fmla="*/ 4 h 60"/>
                  <a:gd name="T80" fmla="*/ 22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6"/>
                    </a:lnTo>
                    <a:lnTo>
                      <a:pt x="26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6" y="8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0" name="Freeform 268"/>
              <p:cNvSpPr>
                <a:spLocks noEditPoints="1"/>
              </p:cNvSpPr>
              <p:nvPr/>
            </p:nvSpPr>
            <p:spPr bwMode="auto">
              <a:xfrm>
                <a:off x="2994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4 w 36"/>
                  <a:gd name="T63" fmla="*/ 56 h 60"/>
                  <a:gd name="T64" fmla="*/ 26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6"/>
                    </a:lnTo>
                    <a:lnTo>
                      <a:pt x="26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1" name="Freeform 269"/>
              <p:cNvSpPr>
                <a:spLocks noEditPoints="1"/>
              </p:cNvSpPr>
              <p:nvPr/>
            </p:nvSpPr>
            <p:spPr bwMode="auto">
              <a:xfrm>
                <a:off x="3038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2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2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2" name="Freeform 270"/>
              <p:cNvSpPr>
                <a:spLocks noEditPoints="1"/>
              </p:cNvSpPr>
              <p:nvPr/>
            </p:nvSpPr>
            <p:spPr bwMode="auto">
              <a:xfrm>
                <a:off x="3082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0 w 36"/>
                  <a:gd name="T3" fmla="*/ 22 h 60"/>
                  <a:gd name="T4" fmla="*/ 2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2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8 w 36"/>
                  <a:gd name="T51" fmla="*/ 42 h 60"/>
                  <a:gd name="T52" fmla="*/ 10 w 36"/>
                  <a:gd name="T53" fmla="*/ 52 h 60"/>
                  <a:gd name="T54" fmla="*/ 12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2 w 36"/>
                  <a:gd name="T63" fmla="*/ 56 h 60"/>
                  <a:gd name="T64" fmla="*/ 24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0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0" y="22"/>
                    </a:lnTo>
                    <a:lnTo>
                      <a:pt x="2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8" y="42"/>
                    </a:lnTo>
                    <a:lnTo>
                      <a:pt x="10" y="52"/>
                    </a:lnTo>
                    <a:lnTo>
                      <a:pt x="12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3" name="Freeform 271"/>
              <p:cNvSpPr>
                <a:spLocks/>
              </p:cNvSpPr>
              <p:nvPr/>
            </p:nvSpPr>
            <p:spPr bwMode="auto">
              <a:xfrm>
                <a:off x="3132" y="2462"/>
                <a:ext cx="22" cy="60"/>
              </a:xfrm>
              <a:custGeom>
                <a:avLst/>
                <a:gdLst>
                  <a:gd name="T0" fmla="*/ 0 w 22"/>
                  <a:gd name="T1" fmla="*/ 6 h 60"/>
                  <a:gd name="T2" fmla="*/ 14 w 22"/>
                  <a:gd name="T3" fmla="*/ 0 h 60"/>
                  <a:gd name="T4" fmla="*/ 16 w 22"/>
                  <a:gd name="T5" fmla="*/ 0 h 60"/>
                  <a:gd name="T6" fmla="*/ 16 w 22"/>
                  <a:gd name="T7" fmla="*/ 50 h 60"/>
                  <a:gd name="T8" fmla="*/ 16 w 22"/>
                  <a:gd name="T9" fmla="*/ 54 h 60"/>
                  <a:gd name="T10" fmla="*/ 16 w 22"/>
                  <a:gd name="T11" fmla="*/ 56 h 60"/>
                  <a:gd name="T12" fmla="*/ 16 w 22"/>
                  <a:gd name="T13" fmla="*/ 58 h 60"/>
                  <a:gd name="T14" fmla="*/ 18 w 22"/>
                  <a:gd name="T15" fmla="*/ 58 h 60"/>
                  <a:gd name="T16" fmla="*/ 20 w 22"/>
                  <a:gd name="T17" fmla="*/ 58 h 60"/>
                  <a:gd name="T18" fmla="*/ 22 w 22"/>
                  <a:gd name="T19" fmla="*/ 58 h 60"/>
                  <a:gd name="T20" fmla="*/ 22 w 22"/>
                  <a:gd name="T21" fmla="*/ 60 h 60"/>
                  <a:gd name="T22" fmla="*/ 0 w 22"/>
                  <a:gd name="T23" fmla="*/ 60 h 60"/>
                  <a:gd name="T24" fmla="*/ 0 w 22"/>
                  <a:gd name="T25" fmla="*/ 58 h 60"/>
                  <a:gd name="T26" fmla="*/ 4 w 22"/>
                  <a:gd name="T27" fmla="*/ 58 h 60"/>
                  <a:gd name="T28" fmla="*/ 6 w 22"/>
                  <a:gd name="T29" fmla="*/ 58 h 60"/>
                  <a:gd name="T30" fmla="*/ 8 w 22"/>
                  <a:gd name="T31" fmla="*/ 58 h 60"/>
                  <a:gd name="T32" fmla="*/ 8 w 22"/>
                  <a:gd name="T33" fmla="*/ 56 h 60"/>
                  <a:gd name="T34" fmla="*/ 8 w 22"/>
                  <a:gd name="T35" fmla="*/ 54 h 60"/>
                  <a:gd name="T36" fmla="*/ 8 w 22"/>
                  <a:gd name="T37" fmla="*/ 50 h 60"/>
                  <a:gd name="T38" fmla="*/ 8 w 22"/>
                  <a:gd name="T39" fmla="*/ 16 h 60"/>
                  <a:gd name="T40" fmla="*/ 8 w 22"/>
                  <a:gd name="T41" fmla="*/ 12 h 60"/>
                  <a:gd name="T42" fmla="*/ 8 w 22"/>
                  <a:gd name="T43" fmla="*/ 10 h 60"/>
                  <a:gd name="T44" fmla="*/ 8 w 22"/>
                  <a:gd name="T45" fmla="*/ 8 h 60"/>
                  <a:gd name="T46" fmla="*/ 6 w 22"/>
                  <a:gd name="T47" fmla="*/ 8 h 60"/>
                  <a:gd name="T48" fmla="*/ 6 w 22"/>
                  <a:gd name="T49" fmla="*/ 6 h 60"/>
                  <a:gd name="T50" fmla="*/ 4 w 22"/>
                  <a:gd name="T51" fmla="*/ 6 h 60"/>
                  <a:gd name="T52" fmla="*/ 4 w 22"/>
                  <a:gd name="T53" fmla="*/ 6 h 60"/>
                  <a:gd name="T54" fmla="*/ 0 w 22"/>
                  <a:gd name="T55" fmla="*/ 8 h 60"/>
                  <a:gd name="T56" fmla="*/ 0 w 22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2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4" name="Freeform 272"/>
              <p:cNvSpPr>
                <a:spLocks noEditPoints="1"/>
              </p:cNvSpPr>
              <p:nvPr/>
            </p:nvSpPr>
            <p:spPr bwMode="auto">
              <a:xfrm>
                <a:off x="3170" y="2462"/>
                <a:ext cx="36" cy="60"/>
              </a:xfrm>
              <a:custGeom>
                <a:avLst/>
                <a:gdLst>
                  <a:gd name="T0" fmla="*/ 36 w 36"/>
                  <a:gd name="T1" fmla="*/ 0 h 60"/>
                  <a:gd name="T2" fmla="*/ 36 w 36"/>
                  <a:gd name="T3" fmla="*/ 2 h 60"/>
                  <a:gd name="T4" fmla="*/ 30 w 36"/>
                  <a:gd name="T5" fmla="*/ 4 h 60"/>
                  <a:gd name="T6" fmla="*/ 26 w 36"/>
                  <a:gd name="T7" fmla="*/ 4 h 60"/>
                  <a:gd name="T8" fmla="*/ 22 w 36"/>
                  <a:gd name="T9" fmla="*/ 6 h 60"/>
                  <a:gd name="T10" fmla="*/ 18 w 36"/>
                  <a:gd name="T11" fmla="*/ 10 h 60"/>
                  <a:gd name="T12" fmla="*/ 16 w 36"/>
                  <a:gd name="T13" fmla="*/ 14 h 60"/>
                  <a:gd name="T14" fmla="*/ 14 w 36"/>
                  <a:gd name="T15" fmla="*/ 18 h 60"/>
                  <a:gd name="T16" fmla="*/ 10 w 36"/>
                  <a:gd name="T17" fmla="*/ 22 h 60"/>
                  <a:gd name="T18" fmla="*/ 10 w 36"/>
                  <a:gd name="T19" fmla="*/ 28 h 60"/>
                  <a:gd name="T20" fmla="*/ 16 w 36"/>
                  <a:gd name="T21" fmla="*/ 24 h 60"/>
                  <a:gd name="T22" fmla="*/ 22 w 36"/>
                  <a:gd name="T23" fmla="*/ 24 h 60"/>
                  <a:gd name="T24" fmla="*/ 26 w 36"/>
                  <a:gd name="T25" fmla="*/ 24 h 60"/>
                  <a:gd name="T26" fmla="*/ 32 w 36"/>
                  <a:gd name="T27" fmla="*/ 28 h 60"/>
                  <a:gd name="T28" fmla="*/ 34 w 36"/>
                  <a:gd name="T29" fmla="*/ 34 h 60"/>
                  <a:gd name="T30" fmla="*/ 36 w 36"/>
                  <a:gd name="T31" fmla="*/ 40 h 60"/>
                  <a:gd name="T32" fmla="*/ 34 w 36"/>
                  <a:gd name="T33" fmla="*/ 48 h 60"/>
                  <a:gd name="T34" fmla="*/ 32 w 36"/>
                  <a:gd name="T35" fmla="*/ 54 h 60"/>
                  <a:gd name="T36" fmla="*/ 28 w 36"/>
                  <a:gd name="T37" fmla="*/ 58 h 60"/>
                  <a:gd name="T38" fmla="*/ 24 w 36"/>
                  <a:gd name="T39" fmla="*/ 60 h 60"/>
                  <a:gd name="T40" fmla="*/ 18 w 36"/>
                  <a:gd name="T41" fmla="*/ 60 h 60"/>
                  <a:gd name="T42" fmla="*/ 12 w 36"/>
                  <a:gd name="T43" fmla="*/ 60 h 60"/>
                  <a:gd name="T44" fmla="*/ 8 w 36"/>
                  <a:gd name="T45" fmla="*/ 56 h 60"/>
                  <a:gd name="T46" fmla="*/ 4 w 36"/>
                  <a:gd name="T47" fmla="*/ 52 h 60"/>
                  <a:gd name="T48" fmla="*/ 0 w 36"/>
                  <a:gd name="T49" fmla="*/ 44 h 60"/>
                  <a:gd name="T50" fmla="*/ 0 w 36"/>
                  <a:gd name="T51" fmla="*/ 36 h 60"/>
                  <a:gd name="T52" fmla="*/ 0 w 36"/>
                  <a:gd name="T53" fmla="*/ 30 h 60"/>
                  <a:gd name="T54" fmla="*/ 2 w 36"/>
                  <a:gd name="T55" fmla="*/ 22 h 60"/>
                  <a:gd name="T56" fmla="*/ 6 w 36"/>
                  <a:gd name="T57" fmla="*/ 16 h 60"/>
                  <a:gd name="T58" fmla="*/ 12 w 36"/>
                  <a:gd name="T59" fmla="*/ 10 h 60"/>
                  <a:gd name="T60" fmla="*/ 18 w 36"/>
                  <a:gd name="T61" fmla="*/ 6 h 60"/>
                  <a:gd name="T62" fmla="*/ 22 w 36"/>
                  <a:gd name="T63" fmla="*/ 2 h 60"/>
                  <a:gd name="T64" fmla="*/ 28 w 36"/>
                  <a:gd name="T65" fmla="*/ 0 h 60"/>
                  <a:gd name="T66" fmla="*/ 32 w 36"/>
                  <a:gd name="T67" fmla="*/ 0 h 60"/>
                  <a:gd name="T68" fmla="*/ 36 w 36"/>
                  <a:gd name="T69" fmla="*/ 0 h 60"/>
                  <a:gd name="T70" fmla="*/ 8 w 36"/>
                  <a:gd name="T71" fmla="*/ 30 h 60"/>
                  <a:gd name="T72" fmla="*/ 8 w 36"/>
                  <a:gd name="T73" fmla="*/ 36 h 60"/>
                  <a:gd name="T74" fmla="*/ 8 w 36"/>
                  <a:gd name="T75" fmla="*/ 40 h 60"/>
                  <a:gd name="T76" fmla="*/ 8 w 36"/>
                  <a:gd name="T77" fmla="*/ 44 h 60"/>
                  <a:gd name="T78" fmla="*/ 10 w 36"/>
                  <a:gd name="T79" fmla="*/ 48 h 60"/>
                  <a:gd name="T80" fmla="*/ 10 w 36"/>
                  <a:gd name="T81" fmla="*/ 52 h 60"/>
                  <a:gd name="T82" fmla="*/ 14 w 36"/>
                  <a:gd name="T83" fmla="*/ 56 h 60"/>
                  <a:gd name="T84" fmla="*/ 16 w 36"/>
                  <a:gd name="T85" fmla="*/ 58 h 60"/>
                  <a:gd name="T86" fmla="*/ 18 w 36"/>
                  <a:gd name="T87" fmla="*/ 58 h 60"/>
                  <a:gd name="T88" fmla="*/ 22 w 36"/>
                  <a:gd name="T89" fmla="*/ 58 h 60"/>
                  <a:gd name="T90" fmla="*/ 24 w 36"/>
                  <a:gd name="T91" fmla="*/ 54 h 60"/>
                  <a:gd name="T92" fmla="*/ 28 w 36"/>
                  <a:gd name="T93" fmla="*/ 50 h 60"/>
                  <a:gd name="T94" fmla="*/ 28 w 36"/>
                  <a:gd name="T95" fmla="*/ 44 h 60"/>
                  <a:gd name="T96" fmla="*/ 28 w 36"/>
                  <a:gd name="T97" fmla="*/ 38 h 60"/>
                  <a:gd name="T98" fmla="*/ 26 w 36"/>
                  <a:gd name="T99" fmla="*/ 32 h 60"/>
                  <a:gd name="T100" fmla="*/ 22 w 36"/>
                  <a:gd name="T101" fmla="*/ 28 h 60"/>
                  <a:gd name="T102" fmla="*/ 18 w 36"/>
                  <a:gd name="T103" fmla="*/ 26 h 60"/>
                  <a:gd name="T104" fmla="*/ 16 w 36"/>
                  <a:gd name="T105" fmla="*/ 28 h 60"/>
                  <a:gd name="T106" fmla="*/ 14 w 36"/>
                  <a:gd name="T107" fmla="*/ 28 h 60"/>
                  <a:gd name="T108" fmla="*/ 12 w 36"/>
                  <a:gd name="T109" fmla="*/ 28 h 60"/>
                  <a:gd name="T110" fmla="*/ 8 w 36"/>
                  <a:gd name="T111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" h="60">
                    <a:moveTo>
                      <a:pt x="36" y="0"/>
                    </a:moveTo>
                    <a:lnTo>
                      <a:pt x="36" y="2"/>
                    </a:lnTo>
                    <a:lnTo>
                      <a:pt x="30" y="4"/>
                    </a:lnTo>
                    <a:lnTo>
                      <a:pt x="26" y="4"/>
                    </a:lnTo>
                    <a:lnTo>
                      <a:pt x="22" y="6"/>
                    </a:lnTo>
                    <a:lnTo>
                      <a:pt x="18" y="10"/>
                    </a:lnTo>
                    <a:lnTo>
                      <a:pt x="16" y="14"/>
                    </a:lnTo>
                    <a:lnTo>
                      <a:pt x="14" y="18"/>
                    </a:lnTo>
                    <a:lnTo>
                      <a:pt x="10" y="22"/>
                    </a:lnTo>
                    <a:lnTo>
                      <a:pt x="10" y="28"/>
                    </a:lnTo>
                    <a:lnTo>
                      <a:pt x="16" y="24"/>
                    </a:lnTo>
                    <a:lnTo>
                      <a:pt x="22" y="24"/>
                    </a:lnTo>
                    <a:lnTo>
                      <a:pt x="26" y="24"/>
                    </a:lnTo>
                    <a:lnTo>
                      <a:pt x="32" y="28"/>
                    </a:lnTo>
                    <a:lnTo>
                      <a:pt x="34" y="34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2" y="54"/>
                    </a:lnTo>
                    <a:lnTo>
                      <a:pt x="28" y="58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2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6" y="0"/>
                    </a:lnTo>
                    <a:close/>
                    <a:moveTo>
                      <a:pt x="8" y="30"/>
                    </a:move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10" y="48"/>
                    </a:lnTo>
                    <a:lnTo>
                      <a:pt x="10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4" y="54"/>
                    </a:lnTo>
                    <a:lnTo>
                      <a:pt x="28" y="50"/>
                    </a:lnTo>
                    <a:lnTo>
                      <a:pt x="28" y="44"/>
                    </a:lnTo>
                    <a:lnTo>
                      <a:pt x="28" y="38"/>
                    </a:lnTo>
                    <a:lnTo>
                      <a:pt x="26" y="32"/>
                    </a:lnTo>
                    <a:lnTo>
                      <a:pt x="22" y="28"/>
                    </a:lnTo>
                    <a:lnTo>
                      <a:pt x="18" y="26"/>
                    </a:lnTo>
                    <a:lnTo>
                      <a:pt x="16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5" name="Freeform 273"/>
              <p:cNvSpPr>
                <a:spLocks noEditPoints="1"/>
              </p:cNvSpPr>
              <p:nvPr/>
            </p:nvSpPr>
            <p:spPr bwMode="auto">
              <a:xfrm>
                <a:off x="3212" y="2462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40 h 60"/>
                  <a:gd name="T16" fmla="*/ 24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10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10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6" name="Rectangle 274"/>
              <p:cNvSpPr>
                <a:spLocks noChangeArrowheads="1"/>
              </p:cNvSpPr>
              <p:nvPr/>
            </p:nvSpPr>
            <p:spPr bwMode="auto">
              <a:xfrm>
                <a:off x="3312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87" name="Freeform 275"/>
              <p:cNvSpPr>
                <a:spLocks/>
              </p:cNvSpPr>
              <p:nvPr/>
            </p:nvSpPr>
            <p:spPr bwMode="auto">
              <a:xfrm>
                <a:off x="3434" y="2462"/>
                <a:ext cx="24" cy="60"/>
              </a:xfrm>
              <a:custGeom>
                <a:avLst/>
                <a:gdLst>
                  <a:gd name="T0" fmla="*/ 0 w 24"/>
                  <a:gd name="T1" fmla="*/ 6 h 60"/>
                  <a:gd name="T2" fmla="*/ 14 w 24"/>
                  <a:gd name="T3" fmla="*/ 0 h 60"/>
                  <a:gd name="T4" fmla="*/ 16 w 24"/>
                  <a:gd name="T5" fmla="*/ 0 h 60"/>
                  <a:gd name="T6" fmla="*/ 16 w 24"/>
                  <a:gd name="T7" fmla="*/ 50 h 60"/>
                  <a:gd name="T8" fmla="*/ 16 w 24"/>
                  <a:gd name="T9" fmla="*/ 54 h 60"/>
                  <a:gd name="T10" fmla="*/ 16 w 24"/>
                  <a:gd name="T11" fmla="*/ 56 h 60"/>
                  <a:gd name="T12" fmla="*/ 16 w 24"/>
                  <a:gd name="T13" fmla="*/ 58 h 60"/>
                  <a:gd name="T14" fmla="*/ 18 w 24"/>
                  <a:gd name="T15" fmla="*/ 58 h 60"/>
                  <a:gd name="T16" fmla="*/ 20 w 24"/>
                  <a:gd name="T17" fmla="*/ 58 h 60"/>
                  <a:gd name="T18" fmla="*/ 24 w 24"/>
                  <a:gd name="T19" fmla="*/ 58 h 60"/>
                  <a:gd name="T20" fmla="*/ 24 w 24"/>
                  <a:gd name="T21" fmla="*/ 60 h 60"/>
                  <a:gd name="T22" fmla="*/ 2 w 24"/>
                  <a:gd name="T23" fmla="*/ 60 h 60"/>
                  <a:gd name="T24" fmla="*/ 2 w 24"/>
                  <a:gd name="T25" fmla="*/ 58 h 60"/>
                  <a:gd name="T26" fmla="*/ 4 w 24"/>
                  <a:gd name="T27" fmla="*/ 58 h 60"/>
                  <a:gd name="T28" fmla="*/ 6 w 24"/>
                  <a:gd name="T29" fmla="*/ 58 h 60"/>
                  <a:gd name="T30" fmla="*/ 8 w 24"/>
                  <a:gd name="T31" fmla="*/ 58 h 60"/>
                  <a:gd name="T32" fmla="*/ 8 w 24"/>
                  <a:gd name="T33" fmla="*/ 56 h 60"/>
                  <a:gd name="T34" fmla="*/ 8 w 24"/>
                  <a:gd name="T35" fmla="*/ 54 h 60"/>
                  <a:gd name="T36" fmla="*/ 8 w 24"/>
                  <a:gd name="T37" fmla="*/ 50 h 60"/>
                  <a:gd name="T38" fmla="*/ 8 w 24"/>
                  <a:gd name="T39" fmla="*/ 16 h 60"/>
                  <a:gd name="T40" fmla="*/ 8 w 24"/>
                  <a:gd name="T41" fmla="*/ 12 h 60"/>
                  <a:gd name="T42" fmla="*/ 8 w 24"/>
                  <a:gd name="T43" fmla="*/ 10 h 60"/>
                  <a:gd name="T44" fmla="*/ 8 w 24"/>
                  <a:gd name="T45" fmla="*/ 8 h 60"/>
                  <a:gd name="T46" fmla="*/ 8 w 24"/>
                  <a:gd name="T47" fmla="*/ 8 h 60"/>
                  <a:gd name="T48" fmla="*/ 6 w 24"/>
                  <a:gd name="T49" fmla="*/ 6 h 60"/>
                  <a:gd name="T50" fmla="*/ 6 w 24"/>
                  <a:gd name="T51" fmla="*/ 6 h 60"/>
                  <a:gd name="T52" fmla="*/ 4 w 24"/>
                  <a:gd name="T53" fmla="*/ 6 h 60"/>
                  <a:gd name="T54" fmla="*/ 0 w 24"/>
                  <a:gd name="T55" fmla="*/ 8 h 60"/>
                  <a:gd name="T56" fmla="*/ 0 w 24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539" name="Picture 27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4" y="2514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40" name="Picture 27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4" y="2514"/>
                <a:ext cx="8" cy="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90" name="Freeform 278"/>
              <p:cNvSpPr>
                <a:spLocks noEditPoints="1"/>
              </p:cNvSpPr>
              <p:nvPr/>
            </p:nvSpPr>
            <p:spPr bwMode="auto">
              <a:xfrm>
                <a:off x="3496" y="2462"/>
                <a:ext cx="36" cy="60"/>
              </a:xfrm>
              <a:custGeom>
                <a:avLst/>
                <a:gdLst>
                  <a:gd name="T0" fmla="*/ 36 w 36"/>
                  <a:gd name="T1" fmla="*/ 0 h 60"/>
                  <a:gd name="T2" fmla="*/ 36 w 36"/>
                  <a:gd name="T3" fmla="*/ 2 h 60"/>
                  <a:gd name="T4" fmla="*/ 30 w 36"/>
                  <a:gd name="T5" fmla="*/ 4 h 60"/>
                  <a:gd name="T6" fmla="*/ 26 w 36"/>
                  <a:gd name="T7" fmla="*/ 4 h 60"/>
                  <a:gd name="T8" fmla="*/ 22 w 36"/>
                  <a:gd name="T9" fmla="*/ 6 h 60"/>
                  <a:gd name="T10" fmla="*/ 20 w 36"/>
                  <a:gd name="T11" fmla="*/ 10 h 60"/>
                  <a:gd name="T12" fmla="*/ 16 w 36"/>
                  <a:gd name="T13" fmla="*/ 14 h 60"/>
                  <a:gd name="T14" fmla="*/ 14 w 36"/>
                  <a:gd name="T15" fmla="*/ 18 h 60"/>
                  <a:gd name="T16" fmla="*/ 12 w 36"/>
                  <a:gd name="T17" fmla="*/ 22 h 60"/>
                  <a:gd name="T18" fmla="*/ 10 w 36"/>
                  <a:gd name="T19" fmla="*/ 28 h 60"/>
                  <a:gd name="T20" fmla="*/ 16 w 36"/>
                  <a:gd name="T21" fmla="*/ 24 h 60"/>
                  <a:gd name="T22" fmla="*/ 22 w 36"/>
                  <a:gd name="T23" fmla="*/ 24 h 60"/>
                  <a:gd name="T24" fmla="*/ 28 w 36"/>
                  <a:gd name="T25" fmla="*/ 24 h 60"/>
                  <a:gd name="T26" fmla="*/ 32 w 36"/>
                  <a:gd name="T27" fmla="*/ 28 h 60"/>
                  <a:gd name="T28" fmla="*/ 36 w 36"/>
                  <a:gd name="T29" fmla="*/ 34 h 60"/>
                  <a:gd name="T30" fmla="*/ 36 w 36"/>
                  <a:gd name="T31" fmla="*/ 40 h 60"/>
                  <a:gd name="T32" fmla="*/ 36 w 36"/>
                  <a:gd name="T33" fmla="*/ 48 h 60"/>
                  <a:gd name="T34" fmla="*/ 32 w 36"/>
                  <a:gd name="T35" fmla="*/ 54 h 60"/>
                  <a:gd name="T36" fmla="*/ 28 w 36"/>
                  <a:gd name="T37" fmla="*/ 58 h 60"/>
                  <a:gd name="T38" fmla="*/ 24 w 36"/>
                  <a:gd name="T39" fmla="*/ 60 h 60"/>
                  <a:gd name="T40" fmla="*/ 18 w 36"/>
                  <a:gd name="T41" fmla="*/ 60 h 60"/>
                  <a:gd name="T42" fmla="*/ 12 w 36"/>
                  <a:gd name="T43" fmla="*/ 60 h 60"/>
                  <a:gd name="T44" fmla="*/ 8 w 36"/>
                  <a:gd name="T45" fmla="*/ 56 h 60"/>
                  <a:gd name="T46" fmla="*/ 4 w 36"/>
                  <a:gd name="T47" fmla="*/ 52 h 60"/>
                  <a:gd name="T48" fmla="*/ 0 w 36"/>
                  <a:gd name="T49" fmla="*/ 44 h 60"/>
                  <a:gd name="T50" fmla="*/ 0 w 36"/>
                  <a:gd name="T51" fmla="*/ 36 h 60"/>
                  <a:gd name="T52" fmla="*/ 0 w 36"/>
                  <a:gd name="T53" fmla="*/ 30 h 60"/>
                  <a:gd name="T54" fmla="*/ 2 w 36"/>
                  <a:gd name="T55" fmla="*/ 22 h 60"/>
                  <a:gd name="T56" fmla="*/ 6 w 36"/>
                  <a:gd name="T57" fmla="*/ 16 h 60"/>
                  <a:gd name="T58" fmla="*/ 12 w 36"/>
                  <a:gd name="T59" fmla="*/ 10 h 60"/>
                  <a:gd name="T60" fmla="*/ 18 w 36"/>
                  <a:gd name="T61" fmla="*/ 6 h 60"/>
                  <a:gd name="T62" fmla="*/ 22 w 36"/>
                  <a:gd name="T63" fmla="*/ 2 h 60"/>
                  <a:gd name="T64" fmla="*/ 28 w 36"/>
                  <a:gd name="T65" fmla="*/ 0 h 60"/>
                  <a:gd name="T66" fmla="*/ 32 w 36"/>
                  <a:gd name="T67" fmla="*/ 0 h 60"/>
                  <a:gd name="T68" fmla="*/ 36 w 36"/>
                  <a:gd name="T69" fmla="*/ 0 h 60"/>
                  <a:gd name="T70" fmla="*/ 8 w 36"/>
                  <a:gd name="T71" fmla="*/ 30 h 60"/>
                  <a:gd name="T72" fmla="*/ 8 w 36"/>
                  <a:gd name="T73" fmla="*/ 36 h 60"/>
                  <a:gd name="T74" fmla="*/ 8 w 36"/>
                  <a:gd name="T75" fmla="*/ 40 h 60"/>
                  <a:gd name="T76" fmla="*/ 8 w 36"/>
                  <a:gd name="T77" fmla="*/ 44 h 60"/>
                  <a:gd name="T78" fmla="*/ 10 w 36"/>
                  <a:gd name="T79" fmla="*/ 48 h 60"/>
                  <a:gd name="T80" fmla="*/ 12 w 36"/>
                  <a:gd name="T81" fmla="*/ 52 h 60"/>
                  <a:gd name="T82" fmla="*/ 14 w 36"/>
                  <a:gd name="T83" fmla="*/ 56 h 60"/>
                  <a:gd name="T84" fmla="*/ 16 w 36"/>
                  <a:gd name="T85" fmla="*/ 58 h 60"/>
                  <a:gd name="T86" fmla="*/ 18 w 36"/>
                  <a:gd name="T87" fmla="*/ 58 h 60"/>
                  <a:gd name="T88" fmla="*/ 22 w 36"/>
                  <a:gd name="T89" fmla="*/ 58 h 60"/>
                  <a:gd name="T90" fmla="*/ 26 w 36"/>
                  <a:gd name="T91" fmla="*/ 54 h 60"/>
                  <a:gd name="T92" fmla="*/ 28 w 36"/>
                  <a:gd name="T93" fmla="*/ 50 h 60"/>
                  <a:gd name="T94" fmla="*/ 28 w 36"/>
                  <a:gd name="T95" fmla="*/ 44 h 60"/>
                  <a:gd name="T96" fmla="*/ 28 w 36"/>
                  <a:gd name="T97" fmla="*/ 38 h 60"/>
                  <a:gd name="T98" fmla="*/ 26 w 36"/>
                  <a:gd name="T99" fmla="*/ 32 h 60"/>
                  <a:gd name="T100" fmla="*/ 22 w 36"/>
                  <a:gd name="T101" fmla="*/ 28 h 60"/>
                  <a:gd name="T102" fmla="*/ 18 w 36"/>
                  <a:gd name="T103" fmla="*/ 26 h 60"/>
                  <a:gd name="T104" fmla="*/ 16 w 36"/>
                  <a:gd name="T105" fmla="*/ 28 h 60"/>
                  <a:gd name="T106" fmla="*/ 14 w 36"/>
                  <a:gd name="T107" fmla="*/ 28 h 60"/>
                  <a:gd name="T108" fmla="*/ 12 w 36"/>
                  <a:gd name="T109" fmla="*/ 28 h 60"/>
                  <a:gd name="T110" fmla="*/ 8 w 36"/>
                  <a:gd name="T111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6" h="60">
                    <a:moveTo>
                      <a:pt x="36" y="0"/>
                    </a:moveTo>
                    <a:lnTo>
                      <a:pt x="36" y="2"/>
                    </a:lnTo>
                    <a:lnTo>
                      <a:pt x="30" y="4"/>
                    </a:lnTo>
                    <a:lnTo>
                      <a:pt x="26" y="4"/>
                    </a:lnTo>
                    <a:lnTo>
                      <a:pt x="22" y="6"/>
                    </a:lnTo>
                    <a:lnTo>
                      <a:pt x="20" y="10"/>
                    </a:lnTo>
                    <a:lnTo>
                      <a:pt x="16" y="14"/>
                    </a:lnTo>
                    <a:lnTo>
                      <a:pt x="14" y="18"/>
                    </a:lnTo>
                    <a:lnTo>
                      <a:pt x="12" y="22"/>
                    </a:lnTo>
                    <a:lnTo>
                      <a:pt x="10" y="28"/>
                    </a:lnTo>
                    <a:lnTo>
                      <a:pt x="16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2" y="28"/>
                    </a:lnTo>
                    <a:lnTo>
                      <a:pt x="36" y="34"/>
                    </a:lnTo>
                    <a:lnTo>
                      <a:pt x="36" y="40"/>
                    </a:lnTo>
                    <a:lnTo>
                      <a:pt x="36" y="48"/>
                    </a:lnTo>
                    <a:lnTo>
                      <a:pt x="32" y="54"/>
                    </a:lnTo>
                    <a:lnTo>
                      <a:pt x="28" y="58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2" y="60"/>
                    </a:lnTo>
                    <a:lnTo>
                      <a:pt x="8" y="56"/>
                    </a:lnTo>
                    <a:lnTo>
                      <a:pt x="4" y="52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6" y="0"/>
                    </a:lnTo>
                    <a:close/>
                    <a:moveTo>
                      <a:pt x="8" y="30"/>
                    </a:move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10" y="48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2" y="58"/>
                    </a:lnTo>
                    <a:lnTo>
                      <a:pt x="26" y="54"/>
                    </a:lnTo>
                    <a:lnTo>
                      <a:pt x="28" y="50"/>
                    </a:lnTo>
                    <a:lnTo>
                      <a:pt x="28" y="44"/>
                    </a:lnTo>
                    <a:lnTo>
                      <a:pt x="28" y="38"/>
                    </a:lnTo>
                    <a:lnTo>
                      <a:pt x="26" y="32"/>
                    </a:lnTo>
                    <a:lnTo>
                      <a:pt x="22" y="28"/>
                    </a:lnTo>
                    <a:lnTo>
                      <a:pt x="18" y="26"/>
                    </a:lnTo>
                    <a:lnTo>
                      <a:pt x="16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91" name="Freeform 279"/>
              <p:cNvSpPr>
                <a:spLocks noEditPoints="1"/>
              </p:cNvSpPr>
              <p:nvPr/>
            </p:nvSpPr>
            <p:spPr bwMode="auto">
              <a:xfrm>
                <a:off x="3538" y="2462"/>
                <a:ext cx="38" cy="60"/>
              </a:xfrm>
              <a:custGeom>
                <a:avLst/>
                <a:gdLst>
                  <a:gd name="T0" fmla="*/ 38 w 38"/>
                  <a:gd name="T1" fmla="*/ 38 h 60"/>
                  <a:gd name="T2" fmla="*/ 38 w 38"/>
                  <a:gd name="T3" fmla="*/ 44 h 60"/>
                  <a:gd name="T4" fmla="*/ 30 w 38"/>
                  <a:gd name="T5" fmla="*/ 44 h 60"/>
                  <a:gd name="T6" fmla="*/ 30 w 38"/>
                  <a:gd name="T7" fmla="*/ 60 h 60"/>
                  <a:gd name="T8" fmla="*/ 22 w 38"/>
                  <a:gd name="T9" fmla="*/ 60 h 60"/>
                  <a:gd name="T10" fmla="*/ 22 w 38"/>
                  <a:gd name="T11" fmla="*/ 44 h 60"/>
                  <a:gd name="T12" fmla="*/ 0 w 38"/>
                  <a:gd name="T13" fmla="*/ 44 h 60"/>
                  <a:gd name="T14" fmla="*/ 0 w 38"/>
                  <a:gd name="T15" fmla="*/ 40 h 60"/>
                  <a:gd name="T16" fmla="*/ 24 w 38"/>
                  <a:gd name="T17" fmla="*/ 0 h 60"/>
                  <a:gd name="T18" fmla="*/ 30 w 38"/>
                  <a:gd name="T19" fmla="*/ 0 h 60"/>
                  <a:gd name="T20" fmla="*/ 30 w 38"/>
                  <a:gd name="T21" fmla="*/ 38 h 60"/>
                  <a:gd name="T22" fmla="*/ 38 w 38"/>
                  <a:gd name="T23" fmla="*/ 38 h 60"/>
                  <a:gd name="T24" fmla="*/ 22 w 38"/>
                  <a:gd name="T25" fmla="*/ 38 h 60"/>
                  <a:gd name="T26" fmla="*/ 22 w 38"/>
                  <a:gd name="T27" fmla="*/ 8 h 60"/>
                  <a:gd name="T28" fmla="*/ 4 w 38"/>
                  <a:gd name="T29" fmla="*/ 38 h 60"/>
                  <a:gd name="T30" fmla="*/ 22 w 38"/>
                  <a:gd name="T31" fmla="*/ 3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60">
                    <a:moveTo>
                      <a:pt x="38" y="38"/>
                    </a:moveTo>
                    <a:lnTo>
                      <a:pt x="38" y="44"/>
                    </a:lnTo>
                    <a:lnTo>
                      <a:pt x="30" y="44"/>
                    </a:lnTo>
                    <a:lnTo>
                      <a:pt x="30" y="60"/>
                    </a:lnTo>
                    <a:lnTo>
                      <a:pt x="22" y="60"/>
                    </a:lnTo>
                    <a:lnTo>
                      <a:pt x="22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38"/>
                    </a:lnTo>
                    <a:lnTo>
                      <a:pt x="38" y="38"/>
                    </a:lnTo>
                    <a:close/>
                    <a:moveTo>
                      <a:pt x="22" y="38"/>
                    </a:moveTo>
                    <a:lnTo>
                      <a:pt x="22" y="8"/>
                    </a:lnTo>
                    <a:lnTo>
                      <a:pt x="4" y="38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543" name="Picture 28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4" y="2480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44" name="Picture 28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4" y="2480"/>
                <a:ext cx="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94" name="Freeform 282"/>
              <p:cNvSpPr>
                <a:spLocks/>
              </p:cNvSpPr>
              <p:nvPr/>
            </p:nvSpPr>
            <p:spPr bwMode="auto">
              <a:xfrm>
                <a:off x="3682" y="2462"/>
                <a:ext cx="24" cy="60"/>
              </a:xfrm>
              <a:custGeom>
                <a:avLst/>
                <a:gdLst>
                  <a:gd name="T0" fmla="*/ 0 w 24"/>
                  <a:gd name="T1" fmla="*/ 6 h 60"/>
                  <a:gd name="T2" fmla="*/ 14 w 24"/>
                  <a:gd name="T3" fmla="*/ 0 h 60"/>
                  <a:gd name="T4" fmla="*/ 16 w 24"/>
                  <a:gd name="T5" fmla="*/ 0 h 60"/>
                  <a:gd name="T6" fmla="*/ 16 w 24"/>
                  <a:gd name="T7" fmla="*/ 50 h 60"/>
                  <a:gd name="T8" fmla="*/ 16 w 24"/>
                  <a:gd name="T9" fmla="*/ 54 h 60"/>
                  <a:gd name="T10" fmla="*/ 16 w 24"/>
                  <a:gd name="T11" fmla="*/ 56 h 60"/>
                  <a:gd name="T12" fmla="*/ 18 w 24"/>
                  <a:gd name="T13" fmla="*/ 58 h 60"/>
                  <a:gd name="T14" fmla="*/ 18 w 24"/>
                  <a:gd name="T15" fmla="*/ 58 h 60"/>
                  <a:gd name="T16" fmla="*/ 20 w 24"/>
                  <a:gd name="T17" fmla="*/ 58 h 60"/>
                  <a:gd name="T18" fmla="*/ 24 w 24"/>
                  <a:gd name="T19" fmla="*/ 58 h 60"/>
                  <a:gd name="T20" fmla="*/ 24 w 24"/>
                  <a:gd name="T21" fmla="*/ 60 h 60"/>
                  <a:gd name="T22" fmla="*/ 2 w 24"/>
                  <a:gd name="T23" fmla="*/ 60 h 60"/>
                  <a:gd name="T24" fmla="*/ 2 w 24"/>
                  <a:gd name="T25" fmla="*/ 58 h 60"/>
                  <a:gd name="T26" fmla="*/ 6 w 24"/>
                  <a:gd name="T27" fmla="*/ 58 h 60"/>
                  <a:gd name="T28" fmla="*/ 6 w 24"/>
                  <a:gd name="T29" fmla="*/ 58 h 60"/>
                  <a:gd name="T30" fmla="*/ 8 w 24"/>
                  <a:gd name="T31" fmla="*/ 58 h 60"/>
                  <a:gd name="T32" fmla="*/ 8 w 24"/>
                  <a:gd name="T33" fmla="*/ 56 h 60"/>
                  <a:gd name="T34" fmla="*/ 8 w 24"/>
                  <a:gd name="T35" fmla="*/ 54 h 60"/>
                  <a:gd name="T36" fmla="*/ 10 w 24"/>
                  <a:gd name="T37" fmla="*/ 50 h 60"/>
                  <a:gd name="T38" fmla="*/ 10 w 24"/>
                  <a:gd name="T39" fmla="*/ 16 h 60"/>
                  <a:gd name="T40" fmla="*/ 8 w 24"/>
                  <a:gd name="T41" fmla="*/ 12 h 60"/>
                  <a:gd name="T42" fmla="*/ 8 w 24"/>
                  <a:gd name="T43" fmla="*/ 10 h 60"/>
                  <a:gd name="T44" fmla="*/ 8 w 24"/>
                  <a:gd name="T45" fmla="*/ 8 h 60"/>
                  <a:gd name="T46" fmla="*/ 8 w 24"/>
                  <a:gd name="T47" fmla="*/ 8 h 60"/>
                  <a:gd name="T48" fmla="*/ 6 w 24"/>
                  <a:gd name="T49" fmla="*/ 6 h 60"/>
                  <a:gd name="T50" fmla="*/ 6 w 24"/>
                  <a:gd name="T51" fmla="*/ 6 h 60"/>
                  <a:gd name="T52" fmla="*/ 4 w 24"/>
                  <a:gd name="T53" fmla="*/ 6 h 60"/>
                  <a:gd name="T54" fmla="*/ 2 w 24"/>
                  <a:gd name="T55" fmla="*/ 8 h 60"/>
                  <a:gd name="T56" fmla="*/ 0 w 24"/>
                  <a:gd name="T57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60">
                    <a:moveTo>
                      <a:pt x="0" y="6"/>
                    </a:moveTo>
                    <a:lnTo>
                      <a:pt x="14" y="0"/>
                    </a:lnTo>
                    <a:lnTo>
                      <a:pt x="16" y="0"/>
                    </a:lnTo>
                    <a:lnTo>
                      <a:pt x="16" y="50"/>
                    </a:lnTo>
                    <a:lnTo>
                      <a:pt x="16" y="54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10" y="50"/>
                    </a:lnTo>
                    <a:lnTo>
                      <a:pt x="10" y="16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95" name="Freeform 283"/>
              <p:cNvSpPr>
                <a:spLocks noEditPoints="1"/>
              </p:cNvSpPr>
              <p:nvPr/>
            </p:nvSpPr>
            <p:spPr bwMode="auto">
              <a:xfrm>
                <a:off x="3720" y="2462"/>
                <a:ext cx="36" cy="60"/>
              </a:xfrm>
              <a:custGeom>
                <a:avLst/>
                <a:gdLst>
                  <a:gd name="T0" fmla="*/ 0 w 36"/>
                  <a:gd name="T1" fmla="*/ 30 h 60"/>
                  <a:gd name="T2" fmla="*/ 2 w 36"/>
                  <a:gd name="T3" fmla="*/ 22 h 60"/>
                  <a:gd name="T4" fmla="*/ 4 w 36"/>
                  <a:gd name="T5" fmla="*/ 14 h 60"/>
                  <a:gd name="T6" fmla="*/ 6 w 36"/>
                  <a:gd name="T7" fmla="*/ 8 h 60"/>
                  <a:gd name="T8" fmla="*/ 10 w 36"/>
                  <a:gd name="T9" fmla="*/ 4 h 60"/>
                  <a:gd name="T10" fmla="*/ 14 w 36"/>
                  <a:gd name="T11" fmla="*/ 2 h 60"/>
                  <a:gd name="T12" fmla="*/ 18 w 36"/>
                  <a:gd name="T13" fmla="*/ 0 h 60"/>
                  <a:gd name="T14" fmla="*/ 22 w 36"/>
                  <a:gd name="T15" fmla="*/ 2 h 60"/>
                  <a:gd name="T16" fmla="*/ 26 w 36"/>
                  <a:gd name="T17" fmla="*/ 4 h 60"/>
                  <a:gd name="T18" fmla="*/ 30 w 36"/>
                  <a:gd name="T19" fmla="*/ 8 h 60"/>
                  <a:gd name="T20" fmla="*/ 34 w 36"/>
                  <a:gd name="T21" fmla="*/ 14 h 60"/>
                  <a:gd name="T22" fmla="*/ 36 w 36"/>
                  <a:gd name="T23" fmla="*/ 22 h 60"/>
                  <a:gd name="T24" fmla="*/ 36 w 36"/>
                  <a:gd name="T25" fmla="*/ 30 h 60"/>
                  <a:gd name="T26" fmla="*/ 36 w 36"/>
                  <a:gd name="T27" fmla="*/ 40 h 60"/>
                  <a:gd name="T28" fmla="*/ 34 w 36"/>
                  <a:gd name="T29" fmla="*/ 48 h 60"/>
                  <a:gd name="T30" fmla="*/ 30 w 36"/>
                  <a:gd name="T31" fmla="*/ 54 h 60"/>
                  <a:gd name="T32" fmla="*/ 26 w 36"/>
                  <a:gd name="T33" fmla="*/ 58 h 60"/>
                  <a:gd name="T34" fmla="*/ 22 w 36"/>
                  <a:gd name="T35" fmla="*/ 60 h 60"/>
                  <a:gd name="T36" fmla="*/ 18 w 36"/>
                  <a:gd name="T37" fmla="*/ 60 h 60"/>
                  <a:gd name="T38" fmla="*/ 14 w 36"/>
                  <a:gd name="T39" fmla="*/ 60 h 60"/>
                  <a:gd name="T40" fmla="*/ 8 w 36"/>
                  <a:gd name="T41" fmla="*/ 56 h 60"/>
                  <a:gd name="T42" fmla="*/ 4 w 36"/>
                  <a:gd name="T43" fmla="*/ 50 h 60"/>
                  <a:gd name="T44" fmla="*/ 2 w 36"/>
                  <a:gd name="T45" fmla="*/ 42 h 60"/>
                  <a:gd name="T46" fmla="*/ 0 w 36"/>
                  <a:gd name="T47" fmla="*/ 30 h 60"/>
                  <a:gd name="T48" fmla="*/ 8 w 36"/>
                  <a:gd name="T49" fmla="*/ 32 h 60"/>
                  <a:gd name="T50" fmla="*/ 10 w 36"/>
                  <a:gd name="T51" fmla="*/ 42 h 60"/>
                  <a:gd name="T52" fmla="*/ 12 w 36"/>
                  <a:gd name="T53" fmla="*/ 52 h 60"/>
                  <a:gd name="T54" fmla="*/ 14 w 36"/>
                  <a:gd name="T55" fmla="*/ 56 h 60"/>
                  <a:gd name="T56" fmla="*/ 16 w 36"/>
                  <a:gd name="T57" fmla="*/ 58 h 60"/>
                  <a:gd name="T58" fmla="*/ 18 w 36"/>
                  <a:gd name="T59" fmla="*/ 58 h 60"/>
                  <a:gd name="T60" fmla="*/ 20 w 36"/>
                  <a:gd name="T61" fmla="*/ 58 h 60"/>
                  <a:gd name="T62" fmla="*/ 24 w 36"/>
                  <a:gd name="T63" fmla="*/ 56 h 60"/>
                  <a:gd name="T64" fmla="*/ 26 w 36"/>
                  <a:gd name="T65" fmla="*/ 54 h 60"/>
                  <a:gd name="T66" fmla="*/ 26 w 36"/>
                  <a:gd name="T67" fmla="*/ 48 h 60"/>
                  <a:gd name="T68" fmla="*/ 28 w 36"/>
                  <a:gd name="T69" fmla="*/ 40 h 60"/>
                  <a:gd name="T70" fmla="*/ 28 w 36"/>
                  <a:gd name="T71" fmla="*/ 28 h 60"/>
                  <a:gd name="T72" fmla="*/ 28 w 36"/>
                  <a:gd name="T73" fmla="*/ 20 h 60"/>
                  <a:gd name="T74" fmla="*/ 26 w 36"/>
                  <a:gd name="T75" fmla="*/ 12 h 60"/>
                  <a:gd name="T76" fmla="*/ 24 w 36"/>
                  <a:gd name="T77" fmla="*/ 8 h 60"/>
                  <a:gd name="T78" fmla="*/ 22 w 36"/>
                  <a:gd name="T79" fmla="*/ 4 h 60"/>
                  <a:gd name="T80" fmla="*/ 20 w 36"/>
                  <a:gd name="T81" fmla="*/ 4 h 60"/>
                  <a:gd name="T82" fmla="*/ 18 w 36"/>
                  <a:gd name="T83" fmla="*/ 4 h 60"/>
                  <a:gd name="T84" fmla="*/ 16 w 36"/>
                  <a:gd name="T85" fmla="*/ 4 h 60"/>
                  <a:gd name="T86" fmla="*/ 14 w 36"/>
                  <a:gd name="T87" fmla="*/ 6 h 60"/>
                  <a:gd name="T88" fmla="*/ 12 w 36"/>
                  <a:gd name="T89" fmla="*/ 10 h 60"/>
                  <a:gd name="T90" fmla="*/ 10 w 36"/>
                  <a:gd name="T91" fmla="*/ 16 h 60"/>
                  <a:gd name="T92" fmla="*/ 8 w 36"/>
                  <a:gd name="T93" fmla="*/ 24 h 60"/>
                  <a:gd name="T94" fmla="*/ 8 w 36"/>
                  <a:gd name="T95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6" h="60">
                    <a:moveTo>
                      <a:pt x="0" y="30"/>
                    </a:move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4" y="14"/>
                    </a:lnTo>
                    <a:lnTo>
                      <a:pt x="36" y="22"/>
                    </a:lnTo>
                    <a:lnTo>
                      <a:pt x="36" y="30"/>
                    </a:lnTo>
                    <a:lnTo>
                      <a:pt x="36" y="40"/>
                    </a:lnTo>
                    <a:lnTo>
                      <a:pt x="34" y="48"/>
                    </a:lnTo>
                    <a:lnTo>
                      <a:pt x="30" y="54"/>
                    </a:lnTo>
                    <a:lnTo>
                      <a:pt x="26" y="58"/>
                    </a:lnTo>
                    <a:lnTo>
                      <a:pt x="22" y="60"/>
                    </a:lnTo>
                    <a:lnTo>
                      <a:pt x="18" y="60"/>
                    </a:lnTo>
                    <a:lnTo>
                      <a:pt x="14" y="60"/>
                    </a:lnTo>
                    <a:lnTo>
                      <a:pt x="8" y="56"/>
                    </a:lnTo>
                    <a:lnTo>
                      <a:pt x="4" y="50"/>
                    </a:lnTo>
                    <a:lnTo>
                      <a:pt x="2" y="42"/>
                    </a:lnTo>
                    <a:lnTo>
                      <a:pt x="0" y="30"/>
                    </a:lnTo>
                    <a:close/>
                    <a:moveTo>
                      <a:pt x="8" y="32"/>
                    </a:moveTo>
                    <a:lnTo>
                      <a:pt x="10" y="42"/>
                    </a:lnTo>
                    <a:lnTo>
                      <a:pt x="12" y="52"/>
                    </a:lnTo>
                    <a:lnTo>
                      <a:pt x="14" y="56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4" y="56"/>
                    </a:lnTo>
                    <a:lnTo>
                      <a:pt x="26" y="54"/>
                    </a:lnTo>
                    <a:lnTo>
                      <a:pt x="26" y="48"/>
                    </a:lnTo>
                    <a:lnTo>
                      <a:pt x="28" y="40"/>
                    </a:lnTo>
                    <a:lnTo>
                      <a:pt x="28" y="28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6"/>
                    </a:lnTo>
                    <a:lnTo>
                      <a:pt x="8" y="24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pic>
            <p:nvPicPr>
              <p:cNvPr id="7547" name="Picture 28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474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48" name="Picture 28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0" y="2474"/>
                <a:ext cx="38" cy="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98" name="Freeform 286"/>
              <p:cNvSpPr>
                <a:spLocks/>
              </p:cNvSpPr>
              <p:nvPr/>
            </p:nvSpPr>
            <p:spPr bwMode="auto">
              <a:xfrm>
                <a:off x="3802" y="2446"/>
                <a:ext cx="16" cy="44"/>
              </a:xfrm>
              <a:custGeom>
                <a:avLst/>
                <a:gdLst>
                  <a:gd name="T0" fmla="*/ 0 w 16"/>
                  <a:gd name="T1" fmla="*/ 6 h 44"/>
                  <a:gd name="T2" fmla="*/ 10 w 16"/>
                  <a:gd name="T3" fmla="*/ 0 h 44"/>
                  <a:gd name="T4" fmla="*/ 12 w 16"/>
                  <a:gd name="T5" fmla="*/ 0 h 44"/>
                  <a:gd name="T6" fmla="*/ 12 w 16"/>
                  <a:gd name="T7" fmla="*/ 36 h 44"/>
                  <a:gd name="T8" fmla="*/ 12 w 16"/>
                  <a:gd name="T9" fmla="*/ 40 h 44"/>
                  <a:gd name="T10" fmla="*/ 12 w 16"/>
                  <a:gd name="T11" fmla="*/ 42 h 44"/>
                  <a:gd name="T12" fmla="*/ 12 w 16"/>
                  <a:gd name="T13" fmla="*/ 42 h 44"/>
                  <a:gd name="T14" fmla="*/ 14 w 16"/>
                  <a:gd name="T15" fmla="*/ 42 h 44"/>
                  <a:gd name="T16" fmla="*/ 14 w 16"/>
                  <a:gd name="T17" fmla="*/ 44 h 44"/>
                  <a:gd name="T18" fmla="*/ 16 w 16"/>
                  <a:gd name="T19" fmla="*/ 44 h 44"/>
                  <a:gd name="T20" fmla="*/ 16 w 16"/>
                  <a:gd name="T21" fmla="*/ 44 h 44"/>
                  <a:gd name="T22" fmla="*/ 0 w 16"/>
                  <a:gd name="T23" fmla="*/ 44 h 44"/>
                  <a:gd name="T24" fmla="*/ 0 w 16"/>
                  <a:gd name="T25" fmla="*/ 44 h 44"/>
                  <a:gd name="T26" fmla="*/ 4 w 16"/>
                  <a:gd name="T27" fmla="*/ 44 h 44"/>
                  <a:gd name="T28" fmla="*/ 4 w 16"/>
                  <a:gd name="T29" fmla="*/ 42 h 44"/>
                  <a:gd name="T30" fmla="*/ 6 w 16"/>
                  <a:gd name="T31" fmla="*/ 42 h 44"/>
                  <a:gd name="T32" fmla="*/ 6 w 16"/>
                  <a:gd name="T33" fmla="*/ 42 h 44"/>
                  <a:gd name="T34" fmla="*/ 6 w 16"/>
                  <a:gd name="T35" fmla="*/ 40 h 44"/>
                  <a:gd name="T36" fmla="*/ 6 w 16"/>
                  <a:gd name="T37" fmla="*/ 36 h 44"/>
                  <a:gd name="T38" fmla="*/ 6 w 16"/>
                  <a:gd name="T39" fmla="*/ 12 h 44"/>
                  <a:gd name="T40" fmla="*/ 6 w 16"/>
                  <a:gd name="T41" fmla="*/ 10 h 44"/>
                  <a:gd name="T42" fmla="*/ 6 w 16"/>
                  <a:gd name="T43" fmla="*/ 8 h 44"/>
                  <a:gd name="T44" fmla="*/ 6 w 16"/>
                  <a:gd name="T45" fmla="*/ 6 h 44"/>
                  <a:gd name="T46" fmla="*/ 6 w 16"/>
                  <a:gd name="T47" fmla="*/ 6 h 44"/>
                  <a:gd name="T48" fmla="*/ 4 w 16"/>
                  <a:gd name="T49" fmla="*/ 6 h 44"/>
                  <a:gd name="T50" fmla="*/ 4 w 16"/>
                  <a:gd name="T51" fmla="*/ 6 h 44"/>
                  <a:gd name="T52" fmla="*/ 2 w 16"/>
                  <a:gd name="T53" fmla="*/ 6 h 44"/>
                  <a:gd name="T54" fmla="*/ 0 w 16"/>
                  <a:gd name="T55" fmla="*/ 6 h 44"/>
                  <a:gd name="T56" fmla="*/ 0 w 16"/>
                  <a:gd name="T57" fmla="*/ 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" h="44">
                    <a:moveTo>
                      <a:pt x="0" y="6"/>
                    </a:moveTo>
                    <a:lnTo>
                      <a:pt x="10" y="0"/>
                    </a:lnTo>
                    <a:lnTo>
                      <a:pt x="12" y="0"/>
                    </a:lnTo>
                    <a:lnTo>
                      <a:pt x="12" y="36"/>
                    </a:lnTo>
                    <a:lnTo>
                      <a:pt x="12" y="40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0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6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599" name="Freeform 287"/>
              <p:cNvSpPr>
                <a:spLocks/>
              </p:cNvSpPr>
              <p:nvPr/>
            </p:nvSpPr>
            <p:spPr bwMode="auto">
              <a:xfrm>
                <a:off x="3830" y="2446"/>
                <a:ext cx="24" cy="44"/>
              </a:xfrm>
              <a:custGeom>
                <a:avLst/>
                <a:gdLst>
                  <a:gd name="T0" fmla="*/ 0 w 24"/>
                  <a:gd name="T1" fmla="*/ 10 h 44"/>
                  <a:gd name="T2" fmla="*/ 2 w 24"/>
                  <a:gd name="T3" fmla="*/ 6 h 44"/>
                  <a:gd name="T4" fmla="*/ 4 w 24"/>
                  <a:gd name="T5" fmla="*/ 4 h 44"/>
                  <a:gd name="T6" fmla="*/ 8 w 24"/>
                  <a:gd name="T7" fmla="*/ 2 h 44"/>
                  <a:gd name="T8" fmla="*/ 12 w 24"/>
                  <a:gd name="T9" fmla="*/ 0 h 44"/>
                  <a:gd name="T10" fmla="*/ 16 w 24"/>
                  <a:gd name="T11" fmla="*/ 2 h 44"/>
                  <a:gd name="T12" fmla="*/ 20 w 24"/>
                  <a:gd name="T13" fmla="*/ 4 h 44"/>
                  <a:gd name="T14" fmla="*/ 22 w 24"/>
                  <a:gd name="T15" fmla="*/ 6 h 44"/>
                  <a:gd name="T16" fmla="*/ 22 w 24"/>
                  <a:gd name="T17" fmla="*/ 10 h 44"/>
                  <a:gd name="T18" fmla="*/ 20 w 24"/>
                  <a:gd name="T19" fmla="*/ 14 h 44"/>
                  <a:gd name="T20" fmla="*/ 16 w 24"/>
                  <a:gd name="T21" fmla="*/ 18 h 44"/>
                  <a:gd name="T22" fmla="*/ 20 w 24"/>
                  <a:gd name="T23" fmla="*/ 20 h 44"/>
                  <a:gd name="T24" fmla="*/ 22 w 24"/>
                  <a:gd name="T25" fmla="*/ 24 h 44"/>
                  <a:gd name="T26" fmla="*/ 24 w 24"/>
                  <a:gd name="T27" fmla="*/ 26 h 44"/>
                  <a:gd name="T28" fmla="*/ 24 w 24"/>
                  <a:gd name="T29" fmla="*/ 30 h 44"/>
                  <a:gd name="T30" fmla="*/ 22 w 24"/>
                  <a:gd name="T31" fmla="*/ 36 h 44"/>
                  <a:gd name="T32" fmla="*/ 20 w 24"/>
                  <a:gd name="T33" fmla="*/ 40 h 44"/>
                  <a:gd name="T34" fmla="*/ 16 w 24"/>
                  <a:gd name="T35" fmla="*/ 42 h 44"/>
                  <a:gd name="T36" fmla="*/ 12 w 24"/>
                  <a:gd name="T37" fmla="*/ 44 h 44"/>
                  <a:gd name="T38" fmla="*/ 6 w 24"/>
                  <a:gd name="T39" fmla="*/ 44 h 44"/>
                  <a:gd name="T40" fmla="*/ 4 w 24"/>
                  <a:gd name="T41" fmla="*/ 44 h 44"/>
                  <a:gd name="T42" fmla="*/ 2 w 24"/>
                  <a:gd name="T43" fmla="*/ 44 h 44"/>
                  <a:gd name="T44" fmla="*/ 0 w 24"/>
                  <a:gd name="T45" fmla="*/ 42 h 44"/>
                  <a:gd name="T46" fmla="*/ 0 w 24"/>
                  <a:gd name="T47" fmla="*/ 42 h 44"/>
                  <a:gd name="T48" fmla="*/ 0 w 24"/>
                  <a:gd name="T49" fmla="*/ 40 h 44"/>
                  <a:gd name="T50" fmla="*/ 0 w 24"/>
                  <a:gd name="T51" fmla="*/ 40 h 44"/>
                  <a:gd name="T52" fmla="*/ 2 w 24"/>
                  <a:gd name="T53" fmla="*/ 40 h 44"/>
                  <a:gd name="T54" fmla="*/ 2 w 24"/>
                  <a:gd name="T55" fmla="*/ 40 h 44"/>
                  <a:gd name="T56" fmla="*/ 2 w 24"/>
                  <a:gd name="T57" fmla="*/ 40 h 44"/>
                  <a:gd name="T58" fmla="*/ 4 w 24"/>
                  <a:gd name="T59" fmla="*/ 40 h 44"/>
                  <a:gd name="T60" fmla="*/ 4 w 24"/>
                  <a:gd name="T61" fmla="*/ 40 h 44"/>
                  <a:gd name="T62" fmla="*/ 6 w 24"/>
                  <a:gd name="T63" fmla="*/ 40 h 44"/>
                  <a:gd name="T64" fmla="*/ 8 w 24"/>
                  <a:gd name="T65" fmla="*/ 42 h 44"/>
                  <a:gd name="T66" fmla="*/ 8 w 24"/>
                  <a:gd name="T67" fmla="*/ 42 h 44"/>
                  <a:gd name="T68" fmla="*/ 10 w 24"/>
                  <a:gd name="T69" fmla="*/ 42 h 44"/>
                  <a:gd name="T70" fmla="*/ 12 w 24"/>
                  <a:gd name="T71" fmla="*/ 42 h 44"/>
                  <a:gd name="T72" fmla="*/ 14 w 24"/>
                  <a:gd name="T73" fmla="*/ 42 h 44"/>
                  <a:gd name="T74" fmla="*/ 16 w 24"/>
                  <a:gd name="T75" fmla="*/ 40 h 44"/>
                  <a:gd name="T76" fmla="*/ 18 w 24"/>
                  <a:gd name="T77" fmla="*/ 36 h 44"/>
                  <a:gd name="T78" fmla="*/ 18 w 24"/>
                  <a:gd name="T79" fmla="*/ 34 h 44"/>
                  <a:gd name="T80" fmla="*/ 18 w 24"/>
                  <a:gd name="T81" fmla="*/ 32 h 44"/>
                  <a:gd name="T82" fmla="*/ 18 w 24"/>
                  <a:gd name="T83" fmla="*/ 28 h 44"/>
                  <a:gd name="T84" fmla="*/ 16 w 24"/>
                  <a:gd name="T85" fmla="*/ 28 h 44"/>
                  <a:gd name="T86" fmla="*/ 16 w 24"/>
                  <a:gd name="T87" fmla="*/ 26 h 44"/>
                  <a:gd name="T88" fmla="*/ 14 w 24"/>
                  <a:gd name="T89" fmla="*/ 24 h 44"/>
                  <a:gd name="T90" fmla="*/ 12 w 24"/>
                  <a:gd name="T91" fmla="*/ 24 h 44"/>
                  <a:gd name="T92" fmla="*/ 10 w 24"/>
                  <a:gd name="T93" fmla="*/ 24 h 44"/>
                  <a:gd name="T94" fmla="*/ 8 w 24"/>
                  <a:gd name="T95" fmla="*/ 22 h 44"/>
                  <a:gd name="T96" fmla="*/ 6 w 24"/>
                  <a:gd name="T97" fmla="*/ 22 h 44"/>
                  <a:gd name="T98" fmla="*/ 6 w 24"/>
                  <a:gd name="T99" fmla="*/ 22 h 44"/>
                  <a:gd name="T100" fmla="*/ 10 w 24"/>
                  <a:gd name="T101" fmla="*/ 22 h 44"/>
                  <a:gd name="T102" fmla="*/ 12 w 24"/>
                  <a:gd name="T103" fmla="*/ 20 h 44"/>
                  <a:gd name="T104" fmla="*/ 14 w 24"/>
                  <a:gd name="T105" fmla="*/ 18 h 44"/>
                  <a:gd name="T106" fmla="*/ 16 w 24"/>
                  <a:gd name="T107" fmla="*/ 16 h 44"/>
                  <a:gd name="T108" fmla="*/ 16 w 24"/>
                  <a:gd name="T109" fmla="*/ 14 h 44"/>
                  <a:gd name="T110" fmla="*/ 16 w 24"/>
                  <a:gd name="T111" fmla="*/ 12 h 44"/>
                  <a:gd name="T112" fmla="*/ 16 w 24"/>
                  <a:gd name="T113" fmla="*/ 10 h 44"/>
                  <a:gd name="T114" fmla="*/ 14 w 24"/>
                  <a:gd name="T115" fmla="*/ 6 h 44"/>
                  <a:gd name="T116" fmla="*/ 12 w 24"/>
                  <a:gd name="T117" fmla="*/ 6 h 44"/>
                  <a:gd name="T118" fmla="*/ 10 w 24"/>
                  <a:gd name="T119" fmla="*/ 4 h 44"/>
                  <a:gd name="T120" fmla="*/ 6 w 24"/>
                  <a:gd name="T121" fmla="*/ 6 h 44"/>
                  <a:gd name="T122" fmla="*/ 2 w 24"/>
                  <a:gd name="T123" fmla="*/ 10 h 44"/>
                  <a:gd name="T124" fmla="*/ 0 w 24"/>
                  <a:gd name="T125" fmla="*/ 1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" h="44">
                    <a:moveTo>
                      <a:pt x="0" y="10"/>
                    </a:moveTo>
                    <a:lnTo>
                      <a:pt x="2" y="6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2" y="6"/>
                    </a:lnTo>
                    <a:lnTo>
                      <a:pt x="22" y="10"/>
                    </a:lnTo>
                    <a:lnTo>
                      <a:pt x="20" y="14"/>
                    </a:lnTo>
                    <a:lnTo>
                      <a:pt x="16" y="18"/>
                    </a:lnTo>
                    <a:lnTo>
                      <a:pt x="20" y="20"/>
                    </a:lnTo>
                    <a:lnTo>
                      <a:pt x="22" y="24"/>
                    </a:lnTo>
                    <a:lnTo>
                      <a:pt x="24" y="26"/>
                    </a:lnTo>
                    <a:lnTo>
                      <a:pt x="24" y="30"/>
                    </a:lnTo>
                    <a:lnTo>
                      <a:pt x="22" y="36"/>
                    </a:lnTo>
                    <a:lnTo>
                      <a:pt x="20" y="40"/>
                    </a:lnTo>
                    <a:lnTo>
                      <a:pt x="16" y="42"/>
                    </a:lnTo>
                    <a:lnTo>
                      <a:pt x="12" y="44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40"/>
                    </a:lnTo>
                    <a:lnTo>
                      <a:pt x="4" y="40"/>
                    </a:lnTo>
                    <a:lnTo>
                      <a:pt x="6" y="40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6" y="40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8" y="32"/>
                    </a:lnTo>
                    <a:lnTo>
                      <a:pt x="18" y="28"/>
                    </a:lnTo>
                    <a:lnTo>
                      <a:pt x="16" y="28"/>
                    </a:lnTo>
                    <a:lnTo>
                      <a:pt x="16" y="26"/>
                    </a:lnTo>
                    <a:lnTo>
                      <a:pt x="14" y="24"/>
                    </a:lnTo>
                    <a:lnTo>
                      <a:pt x="12" y="24"/>
                    </a:lnTo>
                    <a:lnTo>
                      <a:pt x="10" y="24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6" y="12"/>
                    </a:lnTo>
                    <a:lnTo>
                      <a:pt x="16" y="10"/>
                    </a:lnTo>
                    <a:lnTo>
                      <a:pt x="14" y="6"/>
                    </a:lnTo>
                    <a:lnTo>
                      <a:pt x="12" y="6"/>
                    </a:lnTo>
                    <a:lnTo>
                      <a:pt x="10" y="4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0" name="Rectangle 288"/>
              <p:cNvSpPr>
                <a:spLocks noChangeArrowheads="1"/>
              </p:cNvSpPr>
              <p:nvPr/>
            </p:nvSpPr>
            <p:spPr bwMode="auto">
              <a:xfrm>
                <a:off x="3888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1" name="Rectangle 289"/>
              <p:cNvSpPr>
                <a:spLocks noChangeArrowheads="1"/>
              </p:cNvSpPr>
              <p:nvPr/>
            </p:nvSpPr>
            <p:spPr bwMode="auto">
              <a:xfrm>
                <a:off x="3904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2" name="Freeform 290"/>
              <p:cNvSpPr>
                <a:spLocks noEditPoints="1"/>
              </p:cNvSpPr>
              <p:nvPr/>
            </p:nvSpPr>
            <p:spPr bwMode="auto">
              <a:xfrm>
                <a:off x="4006" y="2462"/>
                <a:ext cx="38" cy="60"/>
              </a:xfrm>
              <a:custGeom>
                <a:avLst/>
                <a:gdLst>
                  <a:gd name="T0" fmla="*/ 38 w 38"/>
                  <a:gd name="T1" fmla="*/ 30 h 60"/>
                  <a:gd name="T2" fmla="*/ 38 w 38"/>
                  <a:gd name="T3" fmla="*/ 38 h 60"/>
                  <a:gd name="T4" fmla="*/ 36 w 38"/>
                  <a:gd name="T5" fmla="*/ 46 h 60"/>
                  <a:gd name="T6" fmla="*/ 34 w 38"/>
                  <a:gd name="T7" fmla="*/ 50 h 60"/>
                  <a:gd name="T8" fmla="*/ 32 w 38"/>
                  <a:gd name="T9" fmla="*/ 54 h 60"/>
                  <a:gd name="T10" fmla="*/ 30 w 38"/>
                  <a:gd name="T11" fmla="*/ 56 h 60"/>
                  <a:gd name="T12" fmla="*/ 26 w 38"/>
                  <a:gd name="T13" fmla="*/ 58 h 60"/>
                  <a:gd name="T14" fmla="*/ 24 w 38"/>
                  <a:gd name="T15" fmla="*/ 60 h 60"/>
                  <a:gd name="T16" fmla="*/ 20 w 38"/>
                  <a:gd name="T17" fmla="*/ 60 h 60"/>
                  <a:gd name="T18" fmla="*/ 16 w 38"/>
                  <a:gd name="T19" fmla="*/ 60 h 60"/>
                  <a:gd name="T20" fmla="*/ 12 w 38"/>
                  <a:gd name="T21" fmla="*/ 58 h 60"/>
                  <a:gd name="T22" fmla="*/ 8 w 38"/>
                  <a:gd name="T23" fmla="*/ 56 h 60"/>
                  <a:gd name="T24" fmla="*/ 6 w 38"/>
                  <a:gd name="T25" fmla="*/ 52 h 60"/>
                  <a:gd name="T26" fmla="*/ 4 w 38"/>
                  <a:gd name="T27" fmla="*/ 50 h 60"/>
                  <a:gd name="T28" fmla="*/ 2 w 38"/>
                  <a:gd name="T29" fmla="*/ 44 h 60"/>
                  <a:gd name="T30" fmla="*/ 2 w 38"/>
                  <a:gd name="T31" fmla="*/ 38 h 60"/>
                  <a:gd name="T32" fmla="*/ 0 w 38"/>
                  <a:gd name="T33" fmla="*/ 32 h 60"/>
                  <a:gd name="T34" fmla="*/ 2 w 38"/>
                  <a:gd name="T35" fmla="*/ 22 h 60"/>
                  <a:gd name="T36" fmla="*/ 4 w 38"/>
                  <a:gd name="T37" fmla="*/ 14 h 60"/>
                  <a:gd name="T38" fmla="*/ 6 w 38"/>
                  <a:gd name="T39" fmla="*/ 8 h 60"/>
                  <a:gd name="T40" fmla="*/ 10 w 38"/>
                  <a:gd name="T41" fmla="*/ 4 h 60"/>
                  <a:gd name="T42" fmla="*/ 14 w 38"/>
                  <a:gd name="T43" fmla="*/ 2 h 60"/>
                  <a:gd name="T44" fmla="*/ 20 w 38"/>
                  <a:gd name="T45" fmla="*/ 0 h 60"/>
                  <a:gd name="T46" fmla="*/ 24 w 38"/>
                  <a:gd name="T47" fmla="*/ 2 h 60"/>
                  <a:gd name="T48" fmla="*/ 30 w 38"/>
                  <a:gd name="T49" fmla="*/ 4 h 60"/>
                  <a:gd name="T50" fmla="*/ 32 w 38"/>
                  <a:gd name="T51" fmla="*/ 8 h 60"/>
                  <a:gd name="T52" fmla="*/ 36 w 38"/>
                  <a:gd name="T53" fmla="*/ 14 h 60"/>
                  <a:gd name="T54" fmla="*/ 38 w 38"/>
                  <a:gd name="T55" fmla="*/ 22 h 60"/>
                  <a:gd name="T56" fmla="*/ 38 w 38"/>
                  <a:gd name="T57" fmla="*/ 30 h 60"/>
                  <a:gd name="T58" fmla="*/ 26 w 38"/>
                  <a:gd name="T59" fmla="*/ 30 h 60"/>
                  <a:gd name="T60" fmla="*/ 26 w 38"/>
                  <a:gd name="T61" fmla="*/ 22 h 60"/>
                  <a:gd name="T62" fmla="*/ 26 w 38"/>
                  <a:gd name="T63" fmla="*/ 16 h 60"/>
                  <a:gd name="T64" fmla="*/ 26 w 38"/>
                  <a:gd name="T65" fmla="*/ 12 h 60"/>
                  <a:gd name="T66" fmla="*/ 24 w 38"/>
                  <a:gd name="T67" fmla="*/ 8 h 60"/>
                  <a:gd name="T68" fmla="*/ 24 w 38"/>
                  <a:gd name="T69" fmla="*/ 4 h 60"/>
                  <a:gd name="T70" fmla="*/ 22 w 38"/>
                  <a:gd name="T71" fmla="*/ 4 h 60"/>
                  <a:gd name="T72" fmla="*/ 20 w 38"/>
                  <a:gd name="T73" fmla="*/ 4 h 60"/>
                  <a:gd name="T74" fmla="*/ 18 w 38"/>
                  <a:gd name="T75" fmla="*/ 4 h 60"/>
                  <a:gd name="T76" fmla="*/ 16 w 38"/>
                  <a:gd name="T77" fmla="*/ 4 h 60"/>
                  <a:gd name="T78" fmla="*/ 16 w 38"/>
                  <a:gd name="T79" fmla="*/ 6 h 60"/>
                  <a:gd name="T80" fmla="*/ 14 w 38"/>
                  <a:gd name="T81" fmla="*/ 10 h 60"/>
                  <a:gd name="T82" fmla="*/ 14 w 38"/>
                  <a:gd name="T83" fmla="*/ 12 h 60"/>
                  <a:gd name="T84" fmla="*/ 14 w 38"/>
                  <a:gd name="T85" fmla="*/ 18 h 60"/>
                  <a:gd name="T86" fmla="*/ 14 w 38"/>
                  <a:gd name="T87" fmla="*/ 26 h 60"/>
                  <a:gd name="T88" fmla="*/ 14 w 38"/>
                  <a:gd name="T89" fmla="*/ 36 h 60"/>
                  <a:gd name="T90" fmla="*/ 14 w 38"/>
                  <a:gd name="T91" fmla="*/ 44 h 60"/>
                  <a:gd name="T92" fmla="*/ 14 w 38"/>
                  <a:gd name="T93" fmla="*/ 50 h 60"/>
                  <a:gd name="T94" fmla="*/ 14 w 38"/>
                  <a:gd name="T95" fmla="*/ 52 h 60"/>
                  <a:gd name="T96" fmla="*/ 16 w 38"/>
                  <a:gd name="T97" fmla="*/ 56 h 60"/>
                  <a:gd name="T98" fmla="*/ 16 w 38"/>
                  <a:gd name="T99" fmla="*/ 56 h 60"/>
                  <a:gd name="T100" fmla="*/ 18 w 38"/>
                  <a:gd name="T101" fmla="*/ 58 h 60"/>
                  <a:gd name="T102" fmla="*/ 20 w 38"/>
                  <a:gd name="T103" fmla="*/ 58 h 60"/>
                  <a:gd name="T104" fmla="*/ 22 w 38"/>
                  <a:gd name="T105" fmla="*/ 58 h 60"/>
                  <a:gd name="T106" fmla="*/ 24 w 38"/>
                  <a:gd name="T107" fmla="*/ 56 h 60"/>
                  <a:gd name="T108" fmla="*/ 24 w 38"/>
                  <a:gd name="T109" fmla="*/ 54 h 60"/>
                  <a:gd name="T110" fmla="*/ 26 w 38"/>
                  <a:gd name="T111" fmla="*/ 50 h 60"/>
                  <a:gd name="T112" fmla="*/ 26 w 38"/>
                  <a:gd name="T11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8" h="60">
                    <a:moveTo>
                      <a:pt x="38" y="30"/>
                    </a:moveTo>
                    <a:lnTo>
                      <a:pt x="38" y="38"/>
                    </a:lnTo>
                    <a:lnTo>
                      <a:pt x="36" y="46"/>
                    </a:lnTo>
                    <a:lnTo>
                      <a:pt x="34" y="50"/>
                    </a:lnTo>
                    <a:lnTo>
                      <a:pt x="32" y="54"/>
                    </a:lnTo>
                    <a:lnTo>
                      <a:pt x="30" y="56"/>
                    </a:lnTo>
                    <a:lnTo>
                      <a:pt x="26" y="58"/>
                    </a:lnTo>
                    <a:lnTo>
                      <a:pt x="24" y="60"/>
                    </a:lnTo>
                    <a:lnTo>
                      <a:pt x="20" y="60"/>
                    </a:lnTo>
                    <a:lnTo>
                      <a:pt x="16" y="60"/>
                    </a:lnTo>
                    <a:lnTo>
                      <a:pt x="12" y="58"/>
                    </a:lnTo>
                    <a:lnTo>
                      <a:pt x="8" y="56"/>
                    </a:lnTo>
                    <a:lnTo>
                      <a:pt x="6" y="52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2" y="38"/>
                    </a:lnTo>
                    <a:lnTo>
                      <a:pt x="0" y="32"/>
                    </a:lnTo>
                    <a:lnTo>
                      <a:pt x="2" y="22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30" y="4"/>
                    </a:lnTo>
                    <a:lnTo>
                      <a:pt x="32" y="8"/>
                    </a:lnTo>
                    <a:lnTo>
                      <a:pt x="36" y="14"/>
                    </a:lnTo>
                    <a:lnTo>
                      <a:pt x="38" y="22"/>
                    </a:lnTo>
                    <a:lnTo>
                      <a:pt x="38" y="30"/>
                    </a:lnTo>
                    <a:close/>
                    <a:moveTo>
                      <a:pt x="26" y="30"/>
                    </a:moveTo>
                    <a:lnTo>
                      <a:pt x="26" y="22"/>
                    </a:lnTo>
                    <a:lnTo>
                      <a:pt x="26" y="16"/>
                    </a:lnTo>
                    <a:lnTo>
                      <a:pt x="26" y="12"/>
                    </a:lnTo>
                    <a:lnTo>
                      <a:pt x="24" y="8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6"/>
                    </a:lnTo>
                    <a:lnTo>
                      <a:pt x="14" y="10"/>
                    </a:lnTo>
                    <a:lnTo>
                      <a:pt x="14" y="12"/>
                    </a:lnTo>
                    <a:lnTo>
                      <a:pt x="14" y="18"/>
                    </a:lnTo>
                    <a:lnTo>
                      <a:pt x="14" y="26"/>
                    </a:lnTo>
                    <a:lnTo>
                      <a:pt x="14" y="36"/>
                    </a:lnTo>
                    <a:lnTo>
                      <a:pt x="14" y="44"/>
                    </a:lnTo>
                    <a:lnTo>
                      <a:pt x="14" y="50"/>
                    </a:lnTo>
                    <a:lnTo>
                      <a:pt x="14" y="52"/>
                    </a:lnTo>
                    <a:lnTo>
                      <a:pt x="16" y="56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2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6" y="50"/>
                    </a:lnTo>
                    <a:lnTo>
                      <a:pt x="2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3" name="Freeform 291"/>
              <p:cNvSpPr>
                <a:spLocks noEditPoints="1"/>
              </p:cNvSpPr>
              <p:nvPr/>
            </p:nvSpPr>
            <p:spPr bwMode="auto">
              <a:xfrm>
                <a:off x="4054" y="2462"/>
                <a:ext cx="76" cy="60"/>
              </a:xfrm>
              <a:custGeom>
                <a:avLst/>
                <a:gdLst>
                  <a:gd name="T0" fmla="*/ 22 w 76"/>
                  <a:gd name="T1" fmla="*/ 60 h 60"/>
                  <a:gd name="T2" fmla="*/ 56 w 76"/>
                  <a:gd name="T3" fmla="*/ 0 h 60"/>
                  <a:gd name="T4" fmla="*/ 14 w 76"/>
                  <a:gd name="T5" fmla="*/ 0 h 60"/>
                  <a:gd name="T6" fmla="*/ 26 w 76"/>
                  <a:gd name="T7" fmla="*/ 4 h 60"/>
                  <a:gd name="T8" fmla="*/ 30 w 76"/>
                  <a:gd name="T9" fmla="*/ 16 h 60"/>
                  <a:gd name="T10" fmla="*/ 26 w 76"/>
                  <a:gd name="T11" fmla="*/ 26 h 60"/>
                  <a:gd name="T12" fmla="*/ 14 w 76"/>
                  <a:gd name="T13" fmla="*/ 30 h 60"/>
                  <a:gd name="T14" fmla="*/ 4 w 76"/>
                  <a:gd name="T15" fmla="*/ 26 h 60"/>
                  <a:gd name="T16" fmla="*/ 0 w 76"/>
                  <a:gd name="T17" fmla="*/ 16 h 60"/>
                  <a:gd name="T18" fmla="*/ 4 w 76"/>
                  <a:gd name="T19" fmla="*/ 4 h 60"/>
                  <a:gd name="T20" fmla="*/ 14 w 76"/>
                  <a:gd name="T21" fmla="*/ 0 h 60"/>
                  <a:gd name="T22" fmla="*/ 14 w 76"/>
                  <a:gd name="T23" fmla="*/ 2 h 60"/>
                  <a:gd name="T24" fmla="*/ 12 w 76"/>
                  <a:gd name="T25" fmla="*/ 4 h 60"/>
                  <a:gd name="T26" fmla="*/ 12 w 76"/>
                  <a:gd name="T27" fmla="*/ 10 h 60"/>
                  <a:gd name="T28" fmla="*/ 12 w 76"/>
                  <a:gd name="T29" fmla="*/ 22 h 60"/>
                  <a:gd name="T30" fmla="*/ 12 w 76"/>
                  <a:gd name="T31" fmla="*/ 28 h 60"/>
                  <a:gd name="T32" fmla="*/ 14 w 76"/>
                  <a:gd name="T33" fmla="*/ 28 h 60"/>
                  <a:gd name="T34" fmla="*/ 16 w 76"/>
                  <a:gd name="T35" fmla="*/ 28 h 60"/>
                  <a:gd name="T36" fmla="*/ 18 w 76"/>
                  <a:gd name="T37" fmla="*/ 28 h 60"/>
                  <a:gd name="T38" fmla="*/ 18 w 76"/>
                  <a:gd name="T39" fmla="*/ 22 h 60"/>
                  <a:gd name="T40" fmla="*/ 18 w 76"/>
                  <a:gd name="T41" fmla="*/ 10 h 60"/>
                  <a:gd name="T42" fmla="*/ 18 w 76"/>
                  <a:gd name="T43" fmla="*/ 4 h 60"/>
                  <a:gd name="T44" fmla="*/ 16 w 76"/>
                  <a:gd name="T45" fmla="*/ 2 h 60"/>
                  <a:gd name="T46" fmla="*/ 62 w 76"/>
                  <a:gd name="T47" fmla="*/ 30 h 60"/>
                  <a:gd name="T48" fmla="*/ 72 w 76"/>
                  <a:gd name="T49" fmla="*/ 34 h 60"/>
                  <a:gd name="T50" fmla="*/ 76 w 76"/>
                  <a:gd name="T51" fmla="*/ 46 h 60"/>
                  <a:gd name="T52" fmla="*/ 72 w 76"/>
                  <a:gd name="T53" fmla="*/ 56 h 60"/>
                  <a:gd name="T54" fmla="*/ 62 w 76"/>
                  <a:gd name="T55" fmla="*/ 60 h 60"/>
                  <a:gd name="T56" fmla="*/ 52 w 76"/>
                  <a:gd name="T57" fmla="*/ 56 h 60"/>
                  <a:gd name="T58" fmla="*/ 48 w 76"/>
                  <a:gd name="T59" fmla="*/ 46 h 60"/>
                  <a:gd name="T60" fmla="*/ 52 w 76"/>
                  <a:gd name="T61" fmla="*/ 34 h 60"/>
                  <a:gd name="T62" fmla="*/ 62 w 76"/>
                  <a:gd name="T63" fmla="*/ 30 h 60"/>
                  <a:gd name="T64" fmla="*/ 62 w 76"/>
                  <a:gd name="T65" fmla="*/ 32 h 60"/>
                  <a:gd name="T66" fmla="*/ 60 w 76"/>
                  <a:gd name="T67" fmla="*/ 34 h 60"/>
                  <a:gd name="T68" fmla="*/ 58 w 76"/>
                  <a:gd name="T69" fmla="*/ 40 h 60"/>
                  <a:gd name="T70" fmla="*/ 58 w 76"/>
                  <a:gd name="T71" fmla="*/ 52 h 60"/>
                  <a:gd name="T72" fmla="*/ 60 w 76"/>
                  <a:gd name="T73" fmla="*/ 58 h 60"/>
                  <a:gd name="T74" fmla="*/ 62 w 76"/>
                  <a:gd name="T75" fmla="*/ 58 h 60"/>
                  <a:gd name="T76" fmla="*/ 64 w 76"/>
                  <a:gd name="T77" fmla="*/ 58 h 60"/>
                  <a:gd name="T78" fmla="*/ 64 w 76"/>
                  <a:gd name="T79" fmla="*/ 58 h 60"/>
                  <a:gd name="T80" fmla="*/ 66 w 76"/>
                  <a:gd name="T81" fmla="*/ 52 h 60"/>
                  <a:gd name="T82" fmla="*/ 66 w 76"/>
                  <a:gd name="T83" fmla="*/ 40 h 60"/>
                  <a:gd name="T84" fmla="*/ 64 w 76"/>
                  <a:gd name="T85" fmla="*/ 34 h 60"/>
                  <a:gd name="T86" fmla="*/ 64 w 76"/>
                  <a:gd name="T87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6" h="60">
                    <a:moveTo>
                      <a:pt x="62" y="0"/>
                    </a:moveTo>
                    <a:lnTo>
                      <a:pt x="22" y="60"/>
                    </a:lnTo>
                    <a:lnTo>
                      <a:pt x="16" y="60"/>
                    </a:lnTo>
                    <a:lnTo>
                      <a:pt x="56" y="0"/>
                    </a:lnTo>
                    <a:lnTo>
                      <a:pt x="62" y="0"/>
                    </a:lnTo>
                    <a:close/>
                    <a:moveTo>
                      <a:pt x="14" y="0"/>
                    </a:moveTo>
                    <a:lnTo>
                      <a:pt x="20" y="2"/>
                    </a:lnTo>
                    <a:lnTo>
                      <a:pt x="26" y="4"/>
                    </a:lnTo>
                    <a:lnTo>
                      <a:pt x="28" y="10"/>
                    </a:lnTo>
                    <a:lnTo>
                      <a:pt x="30" y="16"/>
                    </a:lnTo>
                    <a:lnTo>
                      <a:pt x="28" y="22"/>
                    </a:lnTo>
                    <a:lnTo>
                      <a:pt x="26" y="26"/>
                    </a:lnTo>
                    <a:lnTo>
                      <a:pt x="20" y="30"/>
                    </a:lnTo>
                    <a:lnTo>
                      <a:pt x="14" y="30"/>
                    </a:lnTo>
                    <a:lnTo>
                      <a:pt x="10" y="30"/>
                    </a:lnTo>
                    <a:lnTo>
                      <a:pt x="4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4" y="0"/>
                    </a:lnTo>
                    <a:close/>
                    <a:moveTo>
                      <a:pt x="14" y="2"/>
                    </a:moveTo>
                    <a:lnTo>
                      <a:pt x="14" y="2"/>
                    </a:lnTo>
                    <a:lnTo>
                      <a:pt x="12" y="4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12" y="16"/>
                    </a:lnTo>
                    <a:lnTo>
                      <a:pt x="12" y="22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14" y="28"/>
                    </a:lnTo>
                    <a:lnTo>
                      <a:pt x="16" y="28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18" y="22"/>
                    </a:lnTo>
                    <a:lnTo>
                      <a:pt x="18" y="16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4" y="2"/>
                    </a:lnTo>
                    <a:close/>
                    <a:moveTo>
                      <a:pt x="62" y="30"/>
                    </a:moveTo>
                    <a:lnTo>
                      <a:pt x="68" y="32"/>
                    </a:lnTo>
                    <a:lnTo>
                      <a:pt x="72" y="34"/>
                    </a:lnTo>
                    <a:lnTo>
                      <a:pt x="76" y="40"/>
                    </a:lnTo>
                    <a:lnTo>
                      <a:pt x="76" y="46"/>
                    </a:lnTo>
                    <a:lnTo>
                      <a:pt x="76" y="52"/>
                    </a:lnTo>
                    <a:lnTo>
                      <a:pt x="72" y="56"/>
                    </a:lnTo>
                    <a:lnTo>
                      <a:pt x="68" y="60"/>
                    </a:lnTo>
                    <a:lnTo>
                      <a:pt x="62" y="60"/>
                    </a:lnTo>
                    <a:lnTo>
                      <a:pt x="56" y="60"/>
                    </a:lnTo>
                    <a:lnTo>
                      <a:pt x="52" y="56"/>
                    </a:lnTo>
                    <a:lnTo>
                      <a:pt x="48" y="52"/>
                    </a:lnTo>
                    <a:lnTo>
                      <a:pt x="48" y="46"/>
                    </a:lnTo>
                    <a:lnTo>
                      <a:pt x="48" y="40"/>
                    </a:lnTo>
                    <a:lnTo>
                      <a:pt x="52" y="34"/>
                    </a:lnTo>
                    <a:lnTo>
                      <a:pt x="56" y="32"/>
                    </a:lnTo>
                    <a:lnTo>
                      <a:pt x="62" y="30"/>
                    </a:lnTo>
                    <a:close/>
                    <a:moveTo>
                      <a:pt x="62" y="32"/>
                    </a:moveTo>
                    <a:lnTo>
                      <a:pt x="62" y="32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6"/>
                    </a:lnTo>
                    <a:lnTo>
                      <a:pt x="58" y="40"/>
                    </a:lnTo>
                    <a:lnTo>
                      <a:pt x="58" y="46"/>
                    </a:lnTo>
                    <a:lnTo>
                      <a:pt x="58" y="52"/>
                    </a:lnTo>
                    <a:lnTo>
                      <a:pt x="60" y="56"/>
                    </a:lnTo>
                    <a:lnTo>
                      <a:pt x="60" y="58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6" y="56"/>
                    </a:lnTo>
                    <a:lnTo>
                      <a:pt x="66" y="52"/>
                    </a:lnTo>
                    <a:lnTo>
                      <a:pt x="66" y="46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64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4" name="Rectangle 292"/>
              <p:cNvSpPr>
                <a:spLocks noChangeArrowheads="1"/>
              </p:cNvSpPr>
              <p:nvPr/>
            </p:nvSpPr>
            <p:spPr bwMode="auto">
              <a:xfrm>
                <a:off x="4200" y="2448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5" name="Rectangle 293"/>
              <p:cNvSpPr>
                <a:spLocks noChangeArrowheads="1"/>
              </p:cNvSpPr>
              <p:nvPr/>
            </p:nvSpPr>
            <p:spPr bwMode="auto">
              <a:xfrm>
                <a:off x="1552" y="255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6" name="Freeform 294"/>
              <p:cNvSpPr>
                <a:spLocks noEditPoints="1"/>
              </p:cNvSpPr>
              <p:nvPr/>
            </p:nvSpPr>
            <p:spPr bwMode="auto">
              <a:xfrm>
                <a:off x="1586" y="2590"/>
                <a:ext cx="36" cy="42"/>
              </a:xfrm>
              <a:custGeom>
                <a:avLst/>
                <a:gdLst>
                  <a:gd name="T0" fmla="*/ 18 w 36"/>
                  <a:gd name="T1" fmla="*/ 38 h 42"/>
                  <a:gd name="T2" fmla="*/ 14 w 36"/>
                  <a:gd name="T3" fmla="*/ 40 h 42"/>
                  <a:gd name="T4" fmla="*/ 10 w 36"/>
                  <a:gd name="T5" fmla="*/ 42 h 42"/>
                  <a:gd name="T6" fmla="*/ 2 w 36"/>
                  <a:gd name="T7" fmla="*/ 38 h 42"/>
                  <a:gd name="T8" fmla="*/ 0 w 36"/>
                  <a:gd name="T9" fmla="*/ 32 h 42"/>
                  <a:gd name="T10" fmla="*/ 2 w 36"/>
                  <a:gd name="T11" fmla="*/ 26 h 42"/>
                  <a:gd name="T12" fmla="*/ 8 w 36"/>
                  <a:gd name="T13" fmla="*/ 20 h 42"/>
                  <a:gd name="T14" fmla="*/ 22 w 36"/>
                  <a:gd name="T15" fmla="*/ 14 h 42"/>
                  <a:gd name="T16" fmla="*/ 22 w 36"/>
                  <a:gd name="T17" fmla="*/ 8 h 42"/>
                  <a:gd name="T18" fmla="*/ 18 w 36"/>
                  <a:gd name="T19" fmla="*/ 4 h 42"/>
                  <a:gd name="T20" fmla="*/ 12 w 36"/>
                  <a:gd name="T21" fmla="*/ 4 h 42"/>
                  <a:gd name="T22" fmla="*/ 10 w 36"/>
                  <a:gd name="T23" fmla="*/ 6 h 42"/>
                  <a:gd name="T24" fmla="*/ 8 w 36"/>
                  <a:gd name="T25" fmla="*/ 10 h 42"/>
                  <a:gd name="T26" fmla="*/ 8 w 36"/>
                  <a:gd name="T27" fmla="*/ 14 h 42"/>
                  <a:gd name="T28" fmla="*/ 6 w 36"/>
                  <a:gd name="T29" fmla="*/ 14 h 42"/>
                  <a:gd name="T30" fmla="*/ 2 w 36"/>
                  <a:gd name="T31" fmla="*/ 14 h 42"/>
                  <a:gd name="T32" fmla="*/ 2 w 36"/>
                  <a:gd name="T33" fmla="*/ 10 h 42"/>
                  <a:gd name="T34" fmla="*/ 6 w 36"/>
                  <a:gd name="T35" fmla="*/ 4 h 42"/>
                  <a:gd name="T36" fmla="*/ 16 w 36"/>
                  <a:gd name="T37" fmla="*/ 0 h 42"/>
                  <a:gd name="T38" fmla="*/ 24 w 36"/>
                  <a:gd name="T39" fmla="*/ 2 h 42"/>
                  <a:gd name="T40" fmla="*/ 28 w 36"/>
                  <a:gd name="T41" fmla="*/ 6 h 42"/>
                  <a:gd name="T42" fmla="*/ 28 w 36"/>
                  <a:gd name="T43" fmla="*/ 14 h 42"/>
                  <a:gd name="T44" fmla="*/ 30 w 36"/>
                  <a:gd name="T45" fmla="*/ 32 h 42"/>
                  <a:gd name="T46" fmla="*/ 30 w 36"/>
                  <a:gd name="T47" fmla="*/ 34 h 42"/>
                  <a:gd name="T48" fmla="*/ 30 w 36"/>
                  <a:gd name="T49" fmla="*/ 36 h 42"/>
                  <a:gd name="T50" fmla="*/ 32 w 36"/>
                  <a:gd name="T51" fmla="*/ 36 h 42"/>
                  <a:gd name="T52" fmla="*/ 34 w 36"/>
                  <a:gd name="T53" fmla="*/ 34 h 42"/>
                  <a:gd name="T54" fmla="*/ 36 w 36"/>
                  <a:gd name="T55" fmla="*/ 34 h 42"/>
                  <a:gd name="T56" fmla="*/ 26 w 36"/>
                  <a:gd name="T57" fmla="*/ 42 h 42"/>
                  <a:gd name="T58" fmla="*/ 22 w 36"/>
                  <a:gd name="T59" fmla="*/ 40 h 42"/>
                  <a:gd name="T60" fmla="*/ 22 w 36"/>
                  <a:gd name="T61" fmla="*/ 34 h 42"/>
                  <a:gd name="T62" fmla="*/ 22 w 36"/>
                  <a:gd name="T63" fmla="*/ 18 h 42"/>
                  <a:gd name="T64" fmla="*/ 14 w 36"/>
                  <a:gd name="T65" fmla="*/ 20 h 42"/>
                  <a:gd name="T66" fmla="*/ 8 w 36"/>
                  <a:gd name="T67" fmla="*/ 24 h 42"/>
                  <a:gd name="T68" fmla="*/ 8 w 36"/>
                  <a:gd name="T69" fmla="*/ 28 h 42"/>
                  <a:gd name="T70" fmla="*/ 8 w 36"/>
                  <a:gd name="T71" fmla="*/ 34 h 42"/>
                  <a:gd name="T72" fmla="*/ 14 w 36"/>
                  <a:gd name="T73" fmla="*/ 36 h 42"/>
                  <a:gd name="T74" fmla="*/ 22 w 36"/>
                  <a:gd name="T75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" h="42">
                    <a:moveTo>
                      <a:pt x="22" y="34"/>
                    </a:moveTo>
                    <a:lnTo>
                      <a:pt x="18" y="38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0"/>
                    </a:lnTo>
                    <a:lnTo>
                      <a:pt x="10" y="42"/>
                    </a:lnTo>
                    <a:lnTo>
                      <a:pt x="6" y="40"/>
                    </a:lnTo>
                    <a:lnTo>
                      <a:pt x="2" y="38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" y="26"/>
                    </a:lnTo>
                    <a:lnTo>
                      <a:pt x="4" y="24"/>
                    </a:lnTo>
                    <a:lnTo>
                      <a:pt x="8" y="20"/>
                    </a:lnTo>
                    <a:lnTo>
                      <a:pt x="12" y="18"/>
                    </a:lnTo>
                    <a:lnTo>
                      <a:pt x="22" y="14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4" y="2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6"/>
                    </a:lnTo>
                    <a:lnTo>
                      <a:pt x="6" y="4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8" y="8"/>
                    </a:lnTo>
                    <a:lnTo>
                      <a:pt x="28" y="14"/>
                    </a:lnTo>
                    <a:lnTo>
                      <a:pt x="28" y="26"/>
                    </a:lnTo>
                    <a:lnTo>
                      <a:pt x="30" y="32"/>
                    </a:lnTo>
                    <a:lnTo>
                      <a:pt x="30" y="34"/>
                    </a:lnTo>
                    <a:lnTo>
                      <a:pt x="30" y="36"/>
                    </a:lnTo>
                    <a:lnTo>
                      <a:pt x="32" y="36"/>
                    </a:lnTo>
                    <a:lnTo>
                      <a:pt x="34" y="34"/>
                    </a:lnTo>
                    <a:lnTo>
                      <a:pt x="36" y="32"/>
                    </a:lnTo>
                    <a:lnTo>
                      <a:pt x="36" y="34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24" y="40"/>
                    </a:lnTo>
                    <a:lnTo>
                      <a:pt x="22" y="40"/>
                    </a:lnTo>
                    <a:lnTo>
                      <a:pt x="22" y="38"/>
                    </a:lnTo>
                    <a:lnTo>
                      <a:pt x="22" y="34"/>
                    </a:lnTo>
                    <a:close/>
                    <a:moveTo>
                      <a:pt x="22" y="32"/>
                    </a:moveTo>
                    <a:lnTo>
                      <a:pt x="22" y="18"/>
                    </a:lnTo>
                    <a:lnTo>
                      <a:pt x="16" y="20"/>
                    </a:lnTo>
                    <a:lnTo>
                      <a:pt x="14" y="20"/>
                    </a:lnTo>
                    <a:lnTo>
                      <a:pt x="10" y="22"/>
                    </a:lnTo>
                    <a:lnTo>
                      <a:pt x="8" y="24"/>
                    </a:lnTo>
                    <a:lnTo>
                      <a:pt x="8" y="26"/>
                    </a:lnTo>
                    <a:lnTo>
                      <a:pt x="8" y="28"/>
                    </a:lnTo>
                    <a:lnTo>
                      <a:pt x="8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7" name="Freeform 295"/>
              <p:cNvSpPr>
                <a:spLocks/>
              </p:cNvSpPr>
              <p:nvPr/>
            </p:nvSpPr>
            <p:spPr bwMode="auto">
              <a:xfrm>
                <a:off x="1626" y="2590"/>
                <a:ext cx="32" cy="42"/>
              </a:xfrm>
              <a:custGeom>
                <a:avLst/>
                <a:gdLst>
                  <a:gd name="T0" fmla="*/ 32 w 32"/>
                  <a:gd name="T1" fmla="*/ 24 h 42"/>
                  <a:gd name="T2" fmla="*/ 30 w 32"/>
                  <a:gd name="T3" fmla="*/ 32 h 42"/>
                  <a:gd name="T4" fmla="*/ 26 w 32"/>
                  <a:gd name="T5" fmla="*/ 38 h 42"/>
                  <a:gd name="T6" fmla="*/ 20 w 32"/>
                  <a:gd name="T7" fmla="*/ 40 h 42"/>
                  <a:gd name="T8" fmla="*/ 16 w 32"/>
                  <a:gd name="T9" fmla="*/ 42 h 42"/>
                  <a:gd name="T10" fmla="*/ 10 w 32"/>
                  <a:gd name="T11" fmla="*/ 40 h 42"/>
                  <a:gd name="T12" fmla="*/ 4 w 32"/>
                  <a:gd name="T13" fmla="*/ 36 h 42"/>
                  <a:gd name="T14" fmla="*/ 2 w 32"/>
                  <a:gd name="T15" fmla="*/ 32 h 42"/>
                  <a:gd name="T16" fmla="*/ 0 w 32"/>
                  <a:gd name="T17" fmla="*/ 26 h 42"/>
                  <a:gd name="T18" fmla="*/ 0 w 32"/>
                  <a:gd name="T19" fmla="*/ 20 h 42"/>
                  <a:gd name="T20" fmla="*/ 0 w 32"/>
                  <a:gd name="T21" fmla="*/ 14 h 42"/>
                  <a:gd name="T22" fmla="*/ 2 w 32"/>
                  <a:gd name="T23" fmla="*/ 10 h 42"/>
                  <a:gd name="T24" fmla="*/ 4 w 32"/>
                  <a:gd name="T25" fmla="*/ 6 h 42"/>
                  <a:gd name="T26" fmla="*/ 10 w 32"/>
                  <a:gd name="T27" fmla="*/ 2 h 42"/>
                  <a:gd name="T28" fmla="*/ 18 w 32"/>
                  <a:gd name="T29" fmla="*/ 0 h 42"/>
                  <a:gd name="T30" fmla="*/ 22 w 32"/>
                  <a:gd name="T31" fmla="*/ 0 h 42"/>
                  <a:gd name="T32" fmla="*/ 26 w 32"/>
                  <a:gd name="T33" fmla="*/ 4 h 42"/>
                  <a:gd name="T34" fmla="*/ 30 w 32"/>
                  <a:gd name="T35" fmla="*/ 6 h 42"/>
                  <a:gd name="T36" fmla="*/ 30 w 32"/>
                  <a:gd name="T37" fmla="*/ 10 h 42"/>
                  <a:gd name="T38" fmla="*/ 30 w 32"/>
                  <a:gd name="T39" fmla="*/ 10 h 42"/>
                  <a:gd name="T40" fmla="*/ 30 w 32"/>
                  <a:gd name="T41" fmla="*/ 12 h 42"/>
                  <a:gd name="T42" fmla="*/ 28 w 32"/>
                  <a:gd name="T43" fmla="*/ 12 h 42"/>
                  <a:gd name="T44" fmla="*/ 26 w 32"/>
                  <a:gd name="T45" fmla="*/ 12 h 42"/>
                  <a:gd name="T46" fmla="*/ 24 w 32"/>
                  <a:gd name="T47" fmla="*/ 12 h 42"/>
                  <a:gd name="T48" fmla="*/ 24 w 32"/>
                  <a:gd name="T49" fmla="*/ 12 h 42"/>
                  <a:gd name="T50" fmla="*/ 22 w 32"/>
                  <a:gd name="T51" fmla="*/ 10 h 42"/>
                  <a:gd name="T52" fmla="*/ 22 w 32"/>
                  <a:gd name="T53" fmla="*/ 8 h 42"/>
                  <a:gd name="T54" fmla="*/ 22 w 32"/>
                  <a:gd name="T55" fmla="*/ 6 h 42"/>
                  <a:gd name="T56" fmla="*/ 20 w 32"/>
                  <a:gd name="T57" fmla="*/ 4 h 42"/>
                  <a:gd name="T58" fmla="*/ 18 w 32"/>
                  <a:gd name="T59" fmla="*/ 4 h 42"/>
                  <a:gd name="T60" fmla="*/ 16 w 32"/>
                  <a:gd name="T61" fmla="*/ 2 h 42"/>
                  <a:gd name="T62" fmla="*/ 12 w 32"/>
                  <a:gd name="T63" fmla="*/ 4 h 42"/>
                  <a:gd name="T64" fmla="*/ 10 w 32"/>
                  <a:gd name="T65" fmla="*/ 6 h 42"/>
                  <a:gd name="T66" fmla="*/ 8 w 32"/>
                  <a:gd name="T67" fmla="*/ 10 h 42"/>
                  <a:gd name="T68" fmla="*/ 6 w 32"/>
                  <a:gd name="T69" fmla="*/ 16 h 42"/>
                  <a:gd name="T70" fmla="*/ 8 w 32"/>
                  <a:gd name="T71" fmla="*/ 24 h 42"/>
                  <a:gd name="T72" fmla="*/ 10 w 32"/>
                  <a:gd name="T73" fmla="*/ 28 h 42"/>
                  <a:gd name="T74" fmla="*/ 14 w 32"/>
                  <a:gd name="T75" fmla="*/ 32 h 42"/>
                  <a:gd name="T76" fmla="*/ 18 w 32"/>
                  <a:gd name="T77" fmla="*/ 34 h 42"/>
                  <a:gd name="T78" fmla="*/ 22 w 32"/>
                  <a:gd name="T79" fmla="*/ 34 h 42"/>
                  <a:gd name="T80" fmla="*/ 26 w 32"/>
                  <a:gd name="T81" fmla="*/ 32 h 42"/>
                  <a:gd name="T82" fmla="*/ 28 w 32"/>
                  <a:gd name="T83" fmla="*/ 28 h 42"/>
                  <a:gd name="T84" fmla="*/ 30 w 32"/>
                  <a:gd name="T85" fmla="*/ 24 h 42"/>
                  <a:gd name="T86" fmla="*/ 32 w 32"/>
                  <a:gd name="T87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" h="42">
                    <a:moveTo>
                      <a:pt x="32" y="24"/>
                    </a:moveTo>
                    <a:lnTo>
                      <a:pt x="30" y="32"/>
                    </a:lnTo>
                    <a:lnTo>
                      <a:pt x="26" y="38"/>
                    </a:lnTo>
                    <a:lnTo>
                      <a:pt x="20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4"/>
                    </a:lnTo>
                    <a:lnTo>
                      <a:pt x="30" y="6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6" y="16"/>
                    </a:lnTo>
                    <a:lnTo>
                      <a:pt x="8" y="24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18" y="34"/>
                    </a:lnTo>
                    <a:lnTo>
                      <a:pt x="22" y="34"/>
                    </a:lnTo>
                    <a:lnTo>
                      <a:pt x="26" y="32"/>
                    </a:lnTo>
                    <a:lnTo>
                      <a:pt x="28" y="28"/>
                    </a:lnTo>
                    <a:lnTo>
                      <a:pt x="30" y="24"/>
                    </a:lnTo>
                    <a:lnTo>
                      <a:pt x="3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8" name="Freeform 296"/>
              <p:cNvSpPr>
                <a:spLocks/>
              </p:cNvSpPr>
              <p:nvPr/>
            </p:nvSpPr>
            <p:spPr bwMode="auto">
              <a:xfrm>
                <a:off x="1664" y="2590"/>
                <a:ext cx="34" cy="42"/>
              </a:xfrm>
              <a:custGeom>
                <a:avLst/>
                <a:gdLst>
                  <a:gd name="T0" fmla="*/ 34 w 34"/>
                  <a:gd name="T1" fmla="*/ 24 h 42"/>
                  <a:gd name="T2" fmla="*/ 30 w 34"/>
                  <a:gd name="T3" fmla="*/ 32 h 42"/>
                  <a:gd name="T4" fmla="*/ 26 w 34"/>
                  <a:gd name="T5" fmla="*/ 38 h 42"/>
                  <a:gd name="T6" fmla="*/ 22 w 34"/>
                  <a:gd name="T7" fmla="*/ 40 h 42"/>
                  <a:gd name="T8" fmla="*/ 16 w 34"/>
                  <a:gd name="T9" fmla="*/ 42 h 42"/>
                  <a:gd name="T10" fmla="*/ 10 w 34"/>
                  <a:gd name="T11" fmla="*/ 40 h 42"/>
                  <a:gd name="T12" fmla="*/ 6 w 34"/>
                  <a:gd name="T13" fmla="*/ 36 h 42"/>
                  <a:gd name="T14" fmla="*/ 2 w 34"/>
                  <a:gd name="T15" fmla="*/ 32 h 42"/>
                  <a:gd name="T16" fmla="*/ 0 w 34"/>
                  <a:gd name="T17" fmla="*/ 26 h 42"/>
                  <a:gd name="T18" fmla="*/ 0 w 34"/>
                  <a:gd name="T19" fmla="*/ 20 h 42"/>
                  <a:gd name="T20" fmla="*/ 0 w 34"/>
                  <a:gd name="T21" fmla="*/ 14 h 42"/>
                  <a:gd name="T22" fmla="*/ 2 w 34"/>
                  <a:gd name="T23" fmla="*/ 10 h 42"/>
                  <a:gd name="T24" fmla="*/ 6 w 34"/>
                  <a:gd name="T25" fmla="*/ 6 h 42"/>
                  <a:gd name="T26" fmla="*/ 12 w 34"/>
                  <a:gd name="T27" fmla="*/ 2 h 42"/>
                  <a:gd name="T28" fmla="*/ 18 w 34"/>
                  <a:gd name="T29" fmla="*/ 0 h 42"/>
                  <a:gd name="T30" fmla="*/ 24 w 34"/>
                  <a:gd name="T31" fmla="*/ 0 h 42"/>
                  <a:gd name="T32" fmla="*/ 28 w 34"/>
                  <a:gd name="T33" fmla="*/ 4 h 42"/>
                  <a:gd name="T34" fmla="*/ 30 w 34"/>
                  <a:gd name="T35" fmla="*/ 6 h 42"/>
                  <a:gd name="T36" fmla="*/ 32 w 34"/>
                  <a:gd name="T37" fmla="*/ 10 h 42"/>
                  <a:gd name="T38" fmla="*/ 32 w 34"/>
                  <a:gd name="T39" fmla="*/ 10 h 42"/>
                  <a:gd name="T40" fmla="*/ 30 w 34"/>
                  <a:gd name="T41" fmla="*/ 12 h 42"/>
                  <a:gd name="T42" fmla="*/ 30 w 34"/>
                  <a:gd name="T43" fmla="*/ 12 h 42"/>
                  <a:gd name="T44" fmla="*/ 28 w 34"/>
                  <a:gd name="T45" fmla="*/ 12 h 42"/>
                  <a:gd name="T46" fmla="*/ 26 w 34"/>
                  <a:gd name="T47" fmla="*/ 12 h 42"/>
                  <a:gd name="T48" fmla="*/ 24 w 34"/>
                  <a:gd name="T49" fmla="*/ 12 h 42"/>
                  <a:gd name="T50" fmla="*/ 24 w 34"/>
                  <a:gd name="T51" fmla="*/ 10 h 42"/>
                  <a:gd name="T52" fmla="*/ 22 w 34"/>
                  <a:gd name="T53" fmla="*/ 8 h 42"/>
                  <a:gd name="T54" fmla="*/ 22 w 34"/>
                  <a:gd name="T55" fmla="*/ 6 h 42"/>
                  <a:gd name="T56" fmla="*/ 22 w 34"/>
                  <a:gd name="T57" fmla="*/ 4 h 42"/>
                  <a:gd name="T58" fmla="*/ 20 w 34"/>
                  <a:gd name="T59" fmla="*/ 4 h 42"/>
                  <a:gd name="T60" fmla="*/ 18 w 34"/>
                  <a:gd name="T61" fmla="*/ 2 h 42"/>
                  <a:gd name="T62" fmla="*/ 14 w 34"/>
                  <a:gd name="T63" fmla="*/ 4 h 42"/>
                  <a:gd name="T64" fmla="*/ 10 w 34"/>
                  <a:gd name="T65" fmla="*/ 6 h 42"/>
                  <a:gd name="T66" fmla="*/ 8 w 34"/>
                  <a:gd name="T67" fmla="*/ 10 h 42"/>
                  <a:gd name="T68" fmla="*/ 8 w 34"/>
                  <a:gd name="T69" fmla="*/ 16 h 42"/>
                  <a:gd name="T70" fmla="*/ 8 w 34"/>
                  <a:gd name="T71" fmla="*/ 24 h 42"/>
                  <a:gd name="T72" fmla="*/ 10 w 34"/>
                  <a:gd name="T73" fmla="*/ 28 h 42"/>
                  <a:gd name="T74" fmla="*/ 14 w 34"/>
                  <a:gd name="T75" fmla="*/ 32 h 42"/>
                  <a:gd name="T76" fmla="*/ 20 w 34"/>
                  <a:gd name="T77" fmla="*/ 34 h 42"/>
                  <a:gd name="T78" fmla="*/ 24 w 34"/>
                  <a:gd name="T79" fmla="*/ 34 h 42"/>
                  <a:gd name="T80" fmla="*/ 28 w 34"/>
                  <a:gd name="T81" fmla="*/ 32 h 42"/>
                  <a:gd name="T82" fmla="*/ 30 w 34"/>
                  <a:gd name="T83" fmla="*/ 28 h 42"/>
                  <a:gd name="T84" fmla="*/ 32 w 34"/>
                  <a:gd name="T85" fmla="*/ 24 h 42"/>
                  <a:gd name="T86" fmla="*/ 34 w 34"/>
                  <a:gd name="T87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4" h="42">
                    <a:moveTo>
                      <a:pt x="34" y="24"/>
                    </a:moveTo>
                    <a:lnTo>
                      <a:pt x="30" y="32"/>
                    </a:lnTo>
                    <a:lnTo>
                      <a:pt x="26" y="38"/>
                    </a:lnTo>
                    <a:lnTo>
                      <a:pt x="22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2" y="10"/>
                    </a:lnTo>
                    <a:lnTo>
                      <a:pt x="30" y="12"/>
                    </a:lnTo>
                    <a:lnTo>
                      <a:pt x="28" y="12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8" y="24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8" y="32"/>
                    </a:lnTo>
                    <a:lnTo>
                      <a:pt x="30" y="28"/>
                    </a:lnTo>
                    <a:lnTo>
                      <a:pt x="32" y="24"/>
                    </a:lnTo>
                    <a:lnTo>
                      <a:pt x="34" y="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09" name="Freeform 297"/>
              <p:cNvSpPr>
                <a:spLocks noEditPoints="1"/>
              </p:cNvSpPr>
              <p:nvPr/>
            </p:nvSpPr>
            <p:spPr bwMode="auto">
              <a:xfrm>
                <a:off x="1704" y="2590"/>
                <a:ext cx="32" cy="42"/>
              </a:xfrm>
              <a:custGeom>
                <a:avLst/>
                <a:gdLst>
                  <a:gd name="T0" fmla="*/ 6 w 32"/>
                  <a:gd name="T1" fmla="*/ 16 h 42"/>
                  <a:gd name="T2" fmla="*/ 6 w 32"/>
                  <a:gd name="T3" fmla="*/ 24 h 42"/>
                  <a:gd name="T4" fmla="*/ 10 w 32"/>
                  <a:gd name="T5" fmla="*/ 28 h 42"/>
                  <a:gd name="T6" fmla="*/ 14 w 32"/>
                  <a:gd name="T7" fmla="*/ 32 h 42"/>
                  <a:gd name="T8" fmla="*/ 20 w 32"/>
                  <a:gd name="T9" fmla="*/ 34 h 42"/>
                  <a:gd name="T10" fmla="*/ 24 w 32"/>
                  <a:gd name="T11" fmla="*/ 34 h 42"/>
                  <a:gd name="T12" fmla="*/ 26 w 32"/>
                  <a:gd name="T13" fmla="*/ 32 h 42"/>
                  <a:gd name="T14" fmla="*/ 30 w 32"/>
                  <a:gd name="T15" fmla="*/ 30 h 42"/>
                  <a:gd name="T16" fmla="*/ 32 w 32"/>
                  <a:gd name="T17" fmla="*/ 24 h 42"/>
                  <a:gd name="T18" fmla="*/ 32 w 32"/>
                  <a:gd name="T19" fmla="*/ 26 h 42"/>
                  <a:gd name="T20" fmla="*/ 30 w 32"/>
                  <a:gd name="T21" fmla="*/ 32 h 42"/>
                  <a:gd name="T22" fmla="*/ 28 w 32"/>
                  <a:gd name="T23" fmla="*/ 36 h 42"/>
                  <a:gd name="T24" fmla="*/ 22 w 32"/>
                  <a:gd name="T25" fmla="*/ 40 h 42"/>
                  <a:gd name="T26" fmla="*/ 16 w 32"/>
                  <a:gd name="T27" fmla="*/ 42 h 42"/>
                  <a:gd name="T28" fmla="*/ 10 w 32"/>
                  <a:gd name="T29" fmla="*/ 40 h 42"/>
                  <a:gd name="T30" fmla="*/ 4 w 32"/>
                  <a:gd name="T31" fmla="*/ 36 h 42"/>
                  <a:gd name="T32" fmla="*/ 2 w 32"/>
                  <a:gd name="T33" fmla="*/ 32 h 42"/>
                  <a:gd name="T34" fmla="*/ 0 w 32"/>
                  <a:gd name="T35" fmla="*/ 26 h 42"/>
                  <a:gd name="T36" fmla="*/ 0 w 32"/>
                  <a:gd name="T37" fmla="*/ 22 h 42"/>
                  <a:gd name="T38" fmla="*/ 0 w 32"/>
                  <a:gd name="T39" fmla="*/ 14 h 42"/>
                  <a:gd name="T40" fmla="*/ 2 w 32"/>
                  <a:gd name="T41" fmla="*/ 10 h 42"/>
                  <a:gd name="T42" fmla="*/ 4 w 32"/>
                  <a:gd name="T43" fmla="*/ 6 h 42"/>
                  <a:gd name="T44" fmla="*/ 8 w 32"/>
                  <a:gd name="T45" fmla="*/ 2 h 42"/>
                  <a:gd name="T46" fmla="*/ 12 w 32"/>
                  <a:gd name="T47" fmla="*/ 0 h 42"/>
                  <a:gd name="T48" fmla="*/ 18 w 32"/>
                  <a:gd name="T49" fmla="*/ 0 h 42"/>
                  <a:gd name="T50" fmla="*/ 24 w 32"/>
                  <a:gd name="T51" fmla="*/ 2 h 42"/>
                  <a:gd name="T52" fmla="*/ 28 w 32"/>
                  <a:gd name="T53" fmla="*/ 4 h 42"/>
                  <a:gd name="T54" fmla="*/ 32 w 32"/>
                  <a:gd name="T55" fmla="*/ 10 h 42"/>
                  <a:gd name="T56" fmla="*/ 32 w 32"/>
                  <a:gd name="T57" fmla="*/ 16 h 42"/>
                  <a:gd name="T58" fmla="*/ 6 w 32"/>
                  <a:gd name="T59" fmla="*/ 16 h 42"/>
                  <a:gd name="T60" fmla="*/ 6 w 32"/>
                  <a:gd name="T61" fmla="*/ 12 h 42"/>
                  <a:gd name="T62" fmla="*/ 24 w 32"/>
                  <a:gd name="T63" fmla="*/ 12 h 42"/>
                  <a:gd name="T64" fmla="*/ 22 w 32"/>
                  <a:gd name="T65" fmla="*/ 10 h 42"/>
                  <a:gd name="T66" fmla="*/ 22 w 32"/>
                  <a:gd name="T67" fmla="*/ 8 h 42"/>
                  <a:gd name="T68" fmla="*/ 22 w 32"/>
                  <a:gd name="T69" fmla="*/ 6 h 42"/>
                  <a:gd name="T70" fmla="*/ 20 w 32"/>
                  <a:gd name="T71" fmla="*/ 4 h 42"/>
                  <a:gd name="T72" fmla="*/ 18 w 32"/>
                  <a:gd name="T73" fmla="*/ 4 h 42"/>
                  <a:gd name="T74" fmla="*/ 16 w 32"/>
                  <a:gd name="T75" fmla="*/ 2 h 42"/>
                  <a:gd name="T76" fmla="*/ 12 w 32"/>
                  <a:gd name="T77" fmla="*/ 4 h 42"/>
                  <a:gd name="T78" fmla="*/ 10 w 32"/>
                  <a:gd name="T79" fmla="*/ 6 h 42"/>
                  <a:gd name="T80" fmla="*/ 6 w 32"/>
                  <a:gd name="T81" fmla="*/ 8 h 42"/>
                  <a:gd name="T82" fmla="*/ 6 w 32"/>
                  <a:gd name="T8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42">
                    <a:moveTo>
                      <a:pt x="6" y="16"/>
                    </a:moveTo>
                    <a:lnTo>
                      <a:pt x="6" y="24"/>
                    </a:lnTo>
                    <a:lnTo>
                      <a:pt x="10" y="28"/>
                    </a:lnTo>
                    <a:lnTo>
                      <a:pt x="14" y="32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4"/>
                    </a:lnTo>
                    <a:lnTo>
                      <a:pt x="32" y="26"/>
                    </a:lnTo>
                    <a:lnTo>
                      <a:pt x="30" y="32"/>
                    </a:lnTo>
                    <a:lnTo>
                      <a:pt x="28" y="36"/>
                    </a:lnTo>
                    <a:lnTo>
                      <a:pt x="22" y="40"/>
                    </a:lnTo>
                    <a:lnTo>
                      <a:pt x="16" y="42"/>
                    </a:lnTo>
                    <a:lnTo>
                      <a:pt x="10" y="40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2" y="16"/>
                    </a:lnTo>
                    <a:lnTo>
                      <a:pt x="6" y="16"/>
                    </a:lnTo>
                    <a:close/>
                    <a:moveTo>
                      <a:pt x="6" y="12"/>
                    </a:moveTo>
                    <a:lnTo>
                      <a:pt x="24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10" name="Freeform 298"/>
              <p:cNvSpPr>
                <a:spLocks/>
              </p:cNvSpPr>
              <p:nvPr/>
            </p:nvSpPr>
            <p:spPr bwMode="auto">
              <a:xfrm>
                <a:off x="1744" y="2590"/>
                <a:ext cx="28" cy="42"/>
              </a:xfrm>
              <a:custGeom>
                <a:avLst/>
                <a:gdLst>
                  <a:gd name="T0" fmla="*/ 24 w 28"/>
                  <a:gd name="T1" fmla="*/ 0 h 42"/>
                  <a:gd name="T2" fmla="*/ 24 w 28"/>
                  <a:gd name="T3" fmla="*/ 14 h 42"/>
                  <a:gd name="T4" fmla="*/ 24 w 28"/>
                  <a:gd name="T5" fmla="*/ 14 h 42"/>
                  <a:gd name="T6" fmla="*/ 22 w 28"/>
                  <a:gd name="T7" fmla="*/ 8 h 42"/>
                  <a:gd name="T8" fmla="*/ 20 w 28"/>
                  <a:gd name="T9" fmla="*/ 6 h 42"/>
                  <a:gd name="T10" fmla="*/ 16 w 28"/>
                  <a:gd name="T11" fmla="*/ 4 h 42"/>
                  <a:gd name="T12" fmla="*/ 12 w 28"/>
                  <a:gd name="T13" fmla="*/ 2 h 42"/>
                  <a:gd name="T14" fmla="*/ 10 w 28"/>
                  <a:gd name="T15" fmla="*/ 4 h 42"/>
                  <a:gd name="T16" fmla="*/ 8 w 28"/>
                  <a:gd name="T17" fmla="*/ 4 h 42"/>
                  <a:gd name="T18" fmla="*/ 6 w 28"/>
                  <a:gd name="T19" fmla="*/ 6 h 42"/>
                  <a:gd name="T20" fmla="*/ 6 w 28"/>
                  <a:gd name="T21" fmla="*/ 8 h 42"/>
                  <a:gd name="T22" fmla="*/ 6 w 28"/>
                  <a:gd name="T23" fmla="*/ 10 h 42"/>
                  <a:gd name="T24" fmla="*/ 8 w 28"/>
                  <a:gd name="T25" fmla="*/ 12 h 42"/>
                  <a:gd name="T26" fmla="*/ 8 w 28"/>
                  <a:gd name="T27" fmla="*/ 14 h 42"/>
                  <a:gd name="T28" fmla="*/ 12 w 28"/>
                  <a:gd name="T29" fmla="*/ 16 h 42"/>
                  <a:gd name="T30" fmla="*/ 18 w 28"/>
                  <a:gd name="T31" fmla="*/ 18 h 42"/>
                  <a:gd name="T32" fmla="*/ 24 w 28"/>
                  <a:gd name="T33" fmla="*/ 22 h 42"/>
                  <a:gd name="T34" fmla="*/ 26 w 28"/>
                  <a:gd name="T35" fmla="*/ 26 h 42"/>
                  <a:gd name="T36" fmla="*/ 28 w 28"/>
                  <a:gd name="T37" fmla="*/ 30 h 42"/>
                  <a:gd name="T38" fmla="*/ 26 w 28"/>
                  <a:gd name="T39" fmla="*/ 34 h 42"/>
                  <a:gd name="T40" fmla="*/ 22 w 28"/>
                  <a:gd name="T41" fmla="*/ 38 h 42"/>
                  <a:gd name="T42" fmla="*/ 18 w 28"/>
                  <a:gd name="T43" fmla="*/ 40 h 42"/>
                  <a:gd name="T44" fmla="*/ 14 w 28"/>
                  <a:gd name="T45" fmla="*/ 42 h 42"/>
                  <a:gd name="T46" fmla="*/ 10 w 28"/>
                  <a:gd name="T47" fmla="*/ 40 h 42"/>
                  <a:gd name="T48" fmla="*/ 6 w 28"/>
                  <a:gd name="T49" fmla="*/ 40 h 42"/>
                  <a:gd name="T50" fmla="*/ 4 w 28"/>
                  <a:gd name="T51" fmla="*/ 40 h 42"/>
                  <a:gd name="T52" fmla="*/ 4 w 28"/>
                  <a:gd name="T53" fmla="*/ 40 h 42"/>
                  <a:gd name="T54" fmla="*/ 2 w 28"/>
                  <a:gd name="T55" fmla="*/ 40 h 42"/>
                  <a:gd name="T56" fmla="*/ 2 w 28"/>
                  <a:gd name="T57" fmla="*/ 42 h 42"/>
                  <a:gd name="T58" fmla="*/ 0 w 28"/>
                  <a:gd name="T59" fmla="*/ 42 h 42"/>
                  <a:gd name="T60" fmla="*/ 0 w 28"/>
                  <a:gd name="T61" fmla="*/ 28 h 42"/>
                  <a:gd name="T62" fmla="*/ 2 w 28"/>
                  <a:gd name="T63" fmla="*/ 28 h 42"/>
                  <a:gd name="T64" fmla="*/ 4 w 28"/>
                  <a:gd name="T65" fmla="*/ 32 h 42"/>
                  <a:gd name="T66" fmla="*/ 6 w 28"/>
                  <a:gd name="T67" fmla="*/ 36 h 42"/>
                  <a:gd name="T68" fmla="*/ 10 w 28"/>
                  <a:gd name="T69" fmla="*/ 38 h 42"/>
                  <a:gd name="T70" fmla="*/ 14 w 28"/>
                  <a:gd name="T71" fmla="*/ 38 h 42"/>
                  <a:gd name="T72" fmla="*/ 16 w 28"/>
                  <a:gd name="T73" fmla="*/ 38 h 42"/>
                  <a:gd name="T74" fmla="*/ 18 w 28"/>
                  <a:gd name="T75" fmla="*/ 36 h 42"/>
                  <a:gd name="T76" fmla="*/ 20 w 28"/>
                  <a:gd name="T77" fmla="*/ 34 h 42"/>
                  <a:gd name="T78" fmla="*/ 20 w 28"/>
                  <a:gd name="T79" fmla="*/ 32 h 42"/>
                  <a:gd name="T80" fmla="*/ 20 w 28"/>
                  <a:gd name="T81" fmla="*/ 30 h 42"/>
                  <a:gd name="T82" fmla="*/ 18 w 28"/>
                  <a:gd name="T83" fmla="*/ 28 h 42"/>
                  <a:gd name="T84" fmla="*/ 16 w 28"/>
                  <a:gd name="T85" fmla="*/ 26 h 42"/>
                  <a:gd name="T86" fmla="*/ 10 w 28"/>
                  <a:gd name="T87" fmla="*/ 22 h 42"/>
                  <a:gd name="T88" fmla="*/ 6 w 28"/>
                  <a:gd name="T89" fmla="*/ 20 h 42"/>
                  <a:gd name="T90" fmla="*/ 2 w 28"/>
                  <a:gd name="T91" fmla="*/ 18 h 42"/>
                  <a:gd name="T92" fmla="*/ 2 w 28"/>
                  <a:gd name="T93" fmla="*/ 14 h 42"/>
                  <a:gd name="T94" fmla="*/ 0 w 28"/>
                  <a:gd name="T95" fmla="*/ 12 h 42"/>
                  <a:gd name="T96" fmla="*/ 2 w 28"/>
                  <a:gd name="T97" fmla="*/ 6 h 42"/>
                  <a:gd name="T98" fmla="*/ 4 w 28"/>
                  <a:gd name="T99" fmla="*/ 4 h 42"/>
                  <a:gd name="T100" fmla="*/ 8 w 28"/>
                  <a:gd name="T101" fmla="*/ 0 h 42"/>
                  <a:gd name="T102" fmla="*/ 12 w 28"/>
                  <a:gd name="T103" fmla="*/ 0 h 42"/>
                  <a:gd name="T104" fmla="*/ 16 w 28"/>
                  <a:gd name="T105" fmla="*/ 0 h 42"/>
                  <a:gd name="T106" fmla="*/ 18 w 28"/>
                  <a:gd name="T107" fmla="*/ 2 h 42"/>
                  <a:gd name="T108" fmla="*/ 20 w 28"/>
                  <a:gd name="T109" fmla="*/ 2 h 42"/>
                  <a:gd name="T110" fmla="*/ 22 w 28"/>
                  <a:gd name="T111" fmla="*/ 2 h 42"/>
                  <a:gd name="T112" fmla="*/ 22 w 28"/>
                  <a:gd name="T113" fmla="*/ 2 h 42"/>
                  <a:gd name="T114" fmla="*/ 22 w 28"/>
                  <a:gd name="T115" fmla="*/ 2 h 42"/>
                  <a:gd name="T116" fmla="*/ 22 w 28"/>
                  <a:gd name="T117" fmla="*/ 2 h 42"/>
                  <a:gd name="T118" fmla="*/ 24 w 28"/>
                  <a:gd name="T119" fmla="*/ 0 h 42"/>
                  <a:gd name="T120" fmla="*/ 24 w 28"/>
                  <a:gd name="T1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8" h="42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6" y="4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12" y="16"/>
                    </a:lnTo>
                    <a:lnTo>
                      <a:pt x="18" y="18"/>
                    </a:lnTo>
                    <a:lnTo>
                      <a:pt x="24" y="22"/>
                    </a:lnTo>
                    <a:lnTo>
                      <a:pt x="26" y="26"/>
                    </a:lnTo>
                    <a:lnTo>
                      <a:pt x="28" y="30"/>
                    </a:lnTo>
                    <a:lnTo>
                      <a:pt x="26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40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6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11" name="Freeform 299"/>
              <p:cNvSpPr>
                <a:spLocks/>
              </p:cNvSpPr>
              <p:nvPr/>
            </p:nvSpPr>
            <p:spPr bwMode="auto">
              <a:xfrm>
                <a:off x="1778" y="2590"/>
                <a:ext cx="26" cy="42"/>
              </a:xfrm>
              <a:custGeom>
                <a:avLst/>
                <a:gdLst>
                  <a:gd name="T0" fmla="*/ 24 w 26"/>
                  <a:gd name="T1" fmla="*/ 0 h 42"/>
                  <a:gd name="T2" fmla="*/ 24 w 26"/>
                  <a:gd name="T3" fmla="*/ 14 h 42"/>
                  <a:gd name="T4" fmla="*/ 24 w 26"/>
                  <a:gd name="T5" fmla="*/ 14 h 42"/>
                  <a:gd name="T6" fmla="*/ 22 w 26"/>
                  <a:gd name="T7" fmla="*/ 8 h 42"/>
                  <a:gd name="T8" fmla="*/ 18 w 26"/>
                  <a:gd name="T9" fmla="*/ 6 h 42"/>
                  <a:gd name="T10" fmla="*/ 16 w 26"/>
                  <a:gd name="T11" fmla="*/ 4 h 42"/>
                  <a:gd name="T12" fmla="*/ 12 w 26"/>
                  <a:gd name="T13" fmla="*/ 2 h 42"/>
                  <a:gd name="T14" fmla="*/ 10 w 26"/>
                  <a:gd name="T15" fmla="*/ 4 h 42"/>
                  <a:gd name="T16" fmla="*/ 8 w 26"/>
                  <a:gd name="T17" fmla="*/ 4 h 42"/>
                  <a:gd name="T18" fmla="*/ 6 w 26"/>
                  <a:gd name="T19" fmla="*/ 6 h 42"/>
                  <a:gd name="T20" fmla="*/ 6 w 26"/>
                  <a:gd name="T21" fmla="*/ 8 h 42"/>
                  <a:gd name="T22" fmla="*/ 6 w 26"/>
                  <a:gd name="T23" fmla="*/ 10 h 42"/>
                  <a:gd name="T24" fmla="*/ 6 w 26"/>
                  <a:gd name="T25" fmla="*/ 12 h 42"/>
                  <a:gd name="T26" fmla="*/ 8 w 26"/>
                  <a:gd name="T27" fmla="*/ 14 h 42"/>
                  <a:gd name="T28" fmla="*/ 12 w 26"/>
                  <a:gd name="T29" fmla="*/ 16 h 42"/>
                  <a:gd name="T30" fmla="*/ 18 w 26"/>
                  <a:gd name="T31" fmla="*/ 18 h 42"/>
                  <a:gd name="T32" fmla="*/ 22 w 26"/>
                  <a:gd name="T33" fmla="*/ 22 h 42"/>
                  <a:gd name="T34" fmla="*/ 26 w 26"/>
                  <a:gd name="T35" fmla="*/ 26 h 42"/>
                  <a:gd name="T36" fmla="*/ 26 w 26"/>
                  <a:gd name="T37" fmla="*/ 30 h 42"/>
                  <a:gd name="T38" fmla="*/ 26 w 26"/>
                  <a:gd name="T39" fmla="*/ 34 h 42"/>
                  <a:gd name="T40" fmla="*/ 22 w 26"/>
                  <a:gd name="T41" fmla="*/ 38 h 42"/>
                  <a:gd name="T42" fmla="*/ 18 w 26"/>
                  <a:gd name="T43" fmla="*/ 40 h 42"/>
                  <a:gd name="T44" fmla="*/ 14 w 26"/>
                  <a:gd name="T45" fmla="*/ 42 h 42"/>
                  <a:gd name="T46" fmla="*/ 10 w 26"/>
                  <a:gd name="T47" fmla="*/ 40 h 42"/>
                  <a:gd name="T48" fmla="*/ 6 w 26"/>
                  <a:gd name="T49" fmla="*/ 40 h 42"/>
                  <a:gd name="T50" fmla="*/ 4 w 26"/>
                  <a:gd name="T51" fmla="*/ 40 h 42"/>
                  <a:gd name="T52" fmla="*/ 2 w 26"/>
                  <a:gd name="T53" fmla="*/ 40 h 42"/>
                  <a:gd name="T54" fmla="*/ 2 w 26"/>
                  <a:gd name="T55" fmla="*/ 40 h 42"/>
                  <a:gd name="T56" fmla="*/ 2 w 26"/>
                  <a:gd name="T57" fmla="*/ 42 h 42"/>
                  <a:gd name="T58" fmla="*/ 0 w 26"/>
                  <a:gd name="T59" fmla="*/ 42 h 42"/>
                  <a:gd name="T60" fmla="*/ 0 w 26"/>
                  <a:gd name="T61" fmla="*/ 28 h 42"/>
                  <a:gd name="T62" fmla="*/ 2 w 26"/>
                  <a:gd name="T63" fmla="*/ 28 h 42"/>
                  <a:gd name="T64" fmla="*/ 4 w 26"/>
                  <a:gd name="T65" fmla="*/ 32 h 42"/>
                  <a:gd name="T66" fmla="*/ 6 w 26"/>
                  <a:gd name="T67" fmla="*/ 36 h 42"/>
                  <a:gd name="T68" fmla="*/ 10 w 26"/>
                  <a:gd name="T69" fmla="*/ 38 h 42"/>
                  <a:gd name="T70" fmla="*/ 14 w 26"/>
                  <a:gd name="T71" fmla="*/ 38 h 42"/>
                  <a:gd name="T72" fmla="*/ 16 w 26"/>
                  <a:gd name="T73" fmla="*/ 38 h 42"/>
                  <a:gd name="T74" fmla="*/ 18 w 26"/>
                  <a:gd name="T75" fmla="*/ 36 h 42"/>
                  <a:gd name="T76" fmla="*/ 20 w 26"/>
                  <a:gd name="T77" fmla="*/ 34 h 42"/>
                  <a:gd name="T78" fmla="*/ 20 w 26"/>
                  <a:gd name="T79" fmla="*/ 32 h 42"/>
                  <a:gd name="T80" fmla="*/ 20 w 26"/>
                  <a:gd name="T81" fmla="*/ 30 h 42"/>
                  <a:gd name="T82" fmla="*/ 18 w 26"/>
                  <a:gd name="T83" fmla="*/ 28 h 42"/>
                  <a:gd name="T84" fmla="*/ 16 w 26"/>
                  <a:gd name="T85" fmla="*/ 26 h 42"/>
                  <a:gd name="T86" fmla="*/ 10 w 26"/>
                  <a:gd name="T87" fmla="*/ 22 h 42"/>
                  <a:gd name="T88" fmla="*/ 6 w 26"/>
                  <a:gd name="T89" fmla="*/ 20 h 42"/>
                  <a:gd name="T90" fmla="*/ 2 w 26"/>
                  <a:gd name="T91" fmla="*/ 18 h 42"/>
                  <a:gd name="T92" fmla="*/ 0 w 26"/>
                  <a:gd name="T93" fmla="*/ 14 h 42"/>
                  <a:gd name="T94" fmla="*/ 0 w 26"/>
                  <a:gd name="T95" fmla="*/ 12 h 42"/>
                  <a:gd name="T96" fmla="*/ 2 w 26"/>
                  <a:gd name="T97" fmla="*/ 6 h 42"/>
                  <a:gd name="T98" fmla="*/ 4 w 26"/>
                  <a:gd name="T99" fmla="*/ 4 h 42"/>
                  <a:gd name="T100" fmla="*/ 8 w 26"/>
                  <a:gd name="T101" fmla="*/ 0 h 42"/>
                  <a:gd name="T102" fmla="*/ 12 w 26"/>
                  <a:gd name="T103" fmla="*/ 0 h 42"/>
                  <a:gd name="T104" fmla="*/ 16 w 26"/>
                  <a:gd name="T105" fmla="*/ 0 h 42"/>
                  <a:gd name="T106" fmla="*/ 18 w 26"/>
                  <a:gd name="T107" fmla="*/ 2 h 42"/>
                  <a:gd name="T108" fmla="*/ 20 w 26"/>
                  <a:gd name="T109" fmla="*/ 2 h 42"/>
                  <a:gd name="T110" fmla="*/ 22 w 26"/>
                  <a:gd name="T111" fmla="*/ 2 h 42"/>
                  <a:gd name="T112" fmla="*/ 22 w 26"/>
                  <a:gd name="T113" fmla="*/ 2 h 42"/>
                  <a:gd name="T114" fmla="*/ 22 w 26"/>
                  <a:gd name="T115" fmla="*/ 2 h 42"/>
                  <a:gd name="T116" fmla="*/ 22 w 26"/>
                  <a:gd name="T117" fmla="*/ 2 h 42"/>
                  <a:gd name="T118" fmla="*/ 24 w 26"/>
                  <a:gd name="T119" fmla="*/ 0 h 42"/>
                  <a:gd name="T120" fmla="*/ 24 w 26"/>
                  <a:gd name="T12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42">
                    <a:moveTo>
                      <a:pt x="24" y="0"/>
                    </a:moveTo>
                    <a:lnTo>
                      <a:pt x="24" y="14"/>
                    </a:lnTo>
                    <a:lnTo>
                      <a:pt x="22" y="8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8" y="14"/>
                    </a:lnTo>
                    <a:lnTo>
                      <a:pt x="12" y="16"/>
                    </a:lnTo>
                    <a:lnTo>
                      <a:pt x="18" y="18"/>
                    </a:lnTo>
                    <a:lnTo>
                      <a:pt x="22" y="22"/>
                    </a:lnTo>
                    <a:lnTo>
                      <a:pt x="26" y="26"/>
                    </a:lnTo>
                    <a:lnTo>
                      <a:pt x="26" y="30"/>
                    </a:lnTo>
                    <a:lnTo>
                      <a:pt x="26" y="34"/>
                    </a:lnTo>
                    <a:lnTo>
                      <a:pt x="22" y="38"/>
                    </a:lnTo>
                    <a:lnTo>
                      <a:pt x="18" y="40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6" y="40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6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12" name="Rectangle 300"/>
              <p:cNvSpPr>
                <a:spLocks noChangeArrowheads="1"/>
              </p:cNvSpPr>
              <p:nvPr/>
            </p:nvSpPr>
            <p:spPr bwMode="auto">
              <a:xfrm>
                <a:off x="1848" y="255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  <p:sp>
            <p:nvSpPr>
              <p:cNvPr id="13613" name="Rectangle 301"/>
              <p:cNvSpPr>
                <a:spLocks noChangeArrowheads="1"/>
              </p:cNvSpPr>
              <p:nvPr/>
            </p:nvSpPr>
            <p:spPr bwMode="auto">
              <a:xfrm>
                <a:off x="1864" y="2552"/>
                <a:ext cx="4" cy="10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sp>
          <p:nvSpPr>
            <p:cNvPr id="13614" name="Freeform 302"/>
            <p:cNvSpPr>
              <a:spLocks/>
            </p:cNvSpPr>
            <p:nvPr/>
          </p:nvSpPr>
          <p:spPr bwMode="auto">
            <a:xfrm>
              <a:off x="1966" y="2570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8 w 38"/>
                <a:gd name="T9" fmla="*/ 50 h 60"/>
                <a:gd name="T10" fmla="*/ 16 w 38"/>
                <a:gd name="T11" fmla="*/ 42 h 60"/>
                <a:gd name="T12" fmla="*/ 22 w 38"/>
                <a:gd name="T13" fmla="*/ 36 h 60"/>
                <a:gd name="T14" fmla="*/ 26 w 38"/>
                <a:gd name="T15" fmla="*/ 28 h 60"/>
                <a:gd name="T16" fmla="*/ 28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6 w 38"/>
                <a:gd name="T25" fmla="*/ 8 h 60"/>
                <a:gd name="T26" fmla="*/ 12 w 38"/>
                <a:gd name="T27" fmla="*/ 8 h 60"/>
                <a:gd name="T28" fmla="*/ 8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0 w 38"/>
                <a:gd name="T35" fmla="*/ 18 h 60"/>
                <a:gd name="T36" fmla="*/ 2 w 38"/>
                <a:gd name="T37" fmla="*/ 10 h 60"/>
                <a:gd name="T38" fmla="*/ 6 w 38"/>
                <a:gd name="T39" fmla="*/ 6 h 60"/>
                <a:gd name="T40" fmla="*/ 12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4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2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6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8" y="50"/>
                  </a:lnTo>
                  <a:lnTo>
                    <a:pt x="16" y="42"/>
                  </a:lnTo>
                  <a:lnTo>
                    <a:pt x="22" y="36"/>
                  </a:lnTo>
                  <a:lnTo>
                    <a:pt x="26" y="28"/>
                  </a:lnTo>
                  <a:lnTo>
                    <a:pt x="28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2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5" name="Freeform 303"/>
            <p:cNvSpPr>
              <a:spLocks/>
            </p:cNvSpPr>
            <p:nvPr/>
          </p:nvSpPr>
          <p:spPr bwMode="auto">
            <a:xfrm>
              <a:off x="2010" y="2570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8 w 38"/>
                <a:gd name="T9" fmla="*/ 50 h 60"/>
                <a:gd name="T10" fmla="*/ 16 w 38"/>
                <a:gd name="T11" fmla="*/ 42 h 60"/>
                <a:gd name="T12" fmla="*/ 20 w 38"/>
                <a:gd name="T13" fmla="*/ 36 h 60"/>
                <a:gd name="T14" fmla="*/ 26 w 38"/>
                <a:gd name="T15" fmla="*/ 28 h 60"/>
                <a:gd name="T16" fmla="*/ 26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6 w 38"/>
                <a:gd name="T25" fmla="*/ 8 h 60"/>
                <a:gd name="T26" fmla="*/ 12 w 38"/>
                <a:gd name="T27" fmla="*/ 8 h 60"/>
                <a:gd name="T28" fmla="*/ 8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0 w 38"/>
                <a:gd name="T35" fmla="*/ 18 h 60"/>
                <a:gd name="T36" fmla="*/ 2 w 38"/>
                <a:gd name="T37" fmla="*/ 10 h 60"/>
                <a:gd name="T38" fmla="*/ 6 w 38"/>
                <a:gd name="T39" fmla="*/ 6 h 60"/>
                <a:gd name="T40" fmla="*/ 12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4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0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4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8" y="50"/>
                  </a:lnTo>
                  <a:lnTo>
                    <a:pt x="16" y="42"/>
                  </a:lnTo>
                  <a:lnTo>
                    <a:pt x="20" y="36"/>
                  </a:lnTo>
                  <a:lnTo>
                    <a:pt x="26" y="28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0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6" name="Freeform 304"/>
            <p:cNvSpPr>
              <a:spLocks noEditPoints="1"/>
            </p:cNvSpPr>
            <p:nvPr/>
          </p:nvSpPr>
          <p:spPr bwMode="auto">
            <a:xfrm>
              <a:off x="2058" y="2570"/>
              <a:ext cx="32" cy="62"/>
            </a:xfrm>
            <a:custGeom>
              <a:avLst/>
              <a:gdLst>
                <a:gd name="T0" fmla="*/ 6 w 32"/>
                <a:gd name="T1" fmla="*/ 26 h 62"/>
                <a:gd name="T2" fmla="*/ 0 w 32"/>
                <a:gd name="T3" fmla="*/ 18 h 62"/>
                <a:gd name="T4" fmla="*/ 2 w 32"/>
                <a:gd name="T5" fmla="*/ 10 h 62"/>
                <a:gd name="T6" fmla="*/ 10 w 32"/>
                <a:gd name="T7" fmla="*/ 2 h 62"/>
                <a:gd name="T8" fmla="*/ 22 w 32"/>
                <a:gd name="T9" fmla="*/ 2 h 62"/>
                <a:gd name="T10" fmla="*/ 30 w 32"/>
                <a:gd name="T11" fmla="*/ 8 h 62"/>
                <a:gd name="T12" fmla="*/ 32 w 32"/>
                <a:gd name="T13" fmla="*/ 16 h 62"/>
                <a:gd name="T14" fmla="*/ 26 w 32"/>
                <a:gd name="T15" fmla="*/ 24 h 62"/>
                <a:gd name="T16" fmla="*/ 26 w 32"/>
                <a:gd name="T17" fmla="*/ 34 h 62"/>
                <a:gd name="T18" fmla="*/ 32 w 32"/>
                <a:gd name="T19" fmla="*/ 42 h 62"/>
                <a:gd name="T20" fmla="*/ 32 w 32"/>
                <a:gd name="T21" fmla="*/ 52 h 62"/>
                <a:gd name="T22" fmla="*/ 22 w 32"/>
                <a:gd name="T23" fmla="*/ 60 h 62"/>
                <a:gd name="T24" fmla="*/ 10 w 32"/>
                <a:gd name="T25" fmla="*/ 60 h 62"/>
                <a:gd name="T26" fmla="*/ 2 w 32"/>
                <a:gd name="T27" fmla="*/ 56 h 62"/>
                <a:gd name="T28" fmla="*/ 0 w 32"/>
                <a:gd name="T29" fmla="*/ 46 h 62"/>
                <a:gd name="T30" fmla="*/ 2 w 32"/>
                <a:gd name="T31" fmla="*/ 40 h 62"/>
                <a:gd name="T32" fmla="*/ 10 w 32"/>
                <a:gd name="T33" fmla="*/ 32 h 62"/>
                <a:gd name="T34" fmla="*/ 20 w 32"/>
                <a:gd name="T35" fmla="*/ 22 h 62"/>
                <a:gd name="T36" fmla="*/ 24 w 32"/>
                <a:gd name="T37" fmla="*/ 16 h 62"/>
                <a:gd name="T38" fmla="*/ 24 w 32"/>
                <a:gd name="T39" fmla="*/ 10 h 62"/>
                <a:gd name="T40" fmla="*/ 20 w 32"/>
                <a:gd name="T41" fmla="*/ 4 h 62"/>
                <a:gd name="T42" fmla="*/ 12 w 32"/>
                <a:gd name="T43" fmla="*/ 4 h 62"/>
                <a:gd name="T44" fmla="*/ 8 w 32"/>
                <a:gd name="T45" fmla="*/ 8 h 62"/>
                <a:gd name="T46" fmla="*/ 8 w 32"/>
                <a:gd name="T47" fmla="*/ 14 h 62"/>
                <a:gd name="T48" fmla="*/ 10 w 32"/>
                <a:gd name="T49" fmla="*/ 18 h 62"/>
                <a:gd name="T50" fmla="*/ 18 w 32"/>
                <a:gd name="T51" fmla="*/ 26 h 62"/>
                <a:gd name="T52" fmla="*/ 10 w 32"/>
                <a:gd name="T53" fmla="*/ 36 h 62"/>
                <a:gd name="T54" fmla="*/ 8 w 32"/>
                <a:gd name="T55" fmla="*/ 42 h 62"/>
                <a:gd name="T56" fmla="*/ 8 w 32"/>
                <a:gd name="T57" fmla="*/ 52 h 62"/>
                <a:gd name="T58" fmla="*/ 12 w 32"/>
                <a:gd name="T59" fmla="*/ 58 h 62"/>
                <a:gd name="T60" fmla="*/ 20 w 32"/>
                <a:gd name="T61" fmla="*/ 58 h 62"/>
                <a:gd name="T62" fmla="*/ 24 w 32"/>
                <a:gd name="T63" fmla="*/ 54 h 62"/>
                <a:gd name="T64" fmla="*/ 24 w 32"/>
                <a:gd name="T65" fmla="*/ 46 h 62"/>
                <a:gd name="T66" fmla="*/ 20 w 32"/>
                <a:gd name="T67" fmla="*/ 40 h 62"/>
                <a:gd name="T68" fmla="*/ 12 w 32"/>
                <a:gd name="T69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" h="62">
                  <a:moveTo>
                    <a:pt x="10" y="32"/>
                  </a:move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20"/>
                  </a:lnTo>
                  <a:lnTo>
                    <a:pt x="26" y="24"/>
                  </a:lnTo>
                  <a:lnTo>
                    <a:pt x="20" y="28"/>
                  </a:lnTo>
                  <a:lnTo>
                    <a:pt x="26" y="34"/>
                  </a:lnTo>
                  <a:lnTo>
                    <a:pt x="30" y="38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2" y="52"/>
                  </a:lnTo>
                  <a:lnTo>
                    <a:pt x="28" y="56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0" y="60"/>
                  </a:lnTo>
                  <a:lnTo>
                    <a:pt x="6" y="58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2" y="40"/>
                  </a:lnTo>
                  <a:lnTo>
                    <a:pt x="6" y="36"/>
                  </a:lnTo>
                  <a:lnTo>
                    <a:pt x="10" y="32"/>
                  </a:lnTo>
                  <a:close/>
                  <a:moveTo>
                    <a:pt x="18" y="26"/>
                  </a:moveTo>
                  <a:lnTo>
                    <a:pt x="20" y="22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8" y="26"/>
                  </a:lnTo>
                  <a:close/>
                  <a:moveTo>
                    <a:pt x="12" y="32"/>
                  </a:moveTo>
                  <a:lnTo>
                    <a:pt x="10" y="36"/>
                  </a:lnTo>
                  <a:lnTo>
                    <a:pt x="8" y="40"/>
                  </a:lnTo>
                  <a:lnTo>
                    <a:pt x="8" y="42"/>
                  </a:lnTo>
                  <a:lnTo>
                    <a:pt x="8" y="46"/>
                  </a:lnTo>
                  <a:lnTo>
                    <a:pt x="8" y="52"/>
                  </a:lnTo>
                  <a:lnTo>
                    <a:pt x="10" y="56"/>
                  </a:lnTo>
                  <a:lnTo>
                    <a:pt x="12" y="58"/>
                  </a:lnTo>
                  <a:lnTo>
                    <a:pt x="16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0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0" y="40"/>
                  </a:lnTo>
                  <a:lnTo>
                    <a:pt x="18" y="38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7" name="Freeform 305"/>
            <p:cNvSpPr>
              <a:spLocks noEditPoints="1"/>
            </p:cNvSpPr>
            <p:nvPr/>
          </p:nvSpPr>
          <p:spPr bwMode="auto">
            <a:xfrm>
              <a:off x="2100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4 w 36"/>
                <a:gd name="T23" fmla="*/ 22 h 62"/>
                <a:gd name="T24" fmla="*/ 36 w 36"/>
                <a:gd name="T25" fmla="*/ 30 h 62"/>
                <a:gd name="T26" fmla="*/ 34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6 w 36"/>
                <a:gd name="T69" fmla="*/ 40 h 62"/>
                <a:gd name="T70" fmla="*/ 28 w 36"/>
                <a:gd name="T71" fmla="*/ 28 h 62"/>
                <a:gd name="T72" fmla="*/ 26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4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8" y="28"/>
                  </a:lnTo>
                  <a:lnTo>
                    <a:pt x="26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8" name="Rectangle 306"/>
            <p:cNvSpPr>
              <a:spLocks noChangeArrowheads="1"/>
            </p:cNvSpPr>
            <p:nvPr/>
          </p:nvSpPr>
          <p:spPr bwMode="auto">
            <a:xfrm>
              <a:off x="2232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19" name="Freeform 307"/>
            <p:cNvSpPr>
              <a:spLocks/>
            </p:cNvSpPr>
            <p:nvPr/>
          </p:nvSpPr>
          <p:spPr bwMode="auto">
            <a:xfrm>
              <a:off x="2348" y="2622"/>
              <a:ext cx="10" cy="10"/>
            </a:xfrm>
            <a:custGeom>
              <a:avLst/>
              <a:gdLst>
                <a:gd name="T0" fmla="*/ 4 w 10"/>
                <a:gd name="T1" fmla="*/ 0 h 10"/>
                <a:gd name="T2" fmla="*/ 6 w 10"/>
                <a:gd name="T3" fmla="*/ 0 h 10"/>
                <a:gd name="T4" fmla="*/ 8 w 10"/>
                <a:gd name="T5" fmla="*/ 0 h 10"/>
                <a:gd name="T6" fmla="*/ 8 w 10"/>
                <a:gd name="T7" fmla="*/ 2 h 10"/>
                <a:gd name="T8" fmla="*/ 10 w 10"/>
                <a:gd name="T9" fmla="*/ 4 h 10"/>
                <a:gd name="T10" fmla="*/ 8 w 10"/>
                <a:gd name="T11" fmla="*/ 6 h 10"/>
                <a:gd name="T12" fmla="*/ 8 w 10"/>
                <a:gd name="T13" fmla="*/ 8 h 10"/>
                <a:gd name="T14" fmla="*/ 6 w 10"/>
                <a:gd name="T15" fmla="*/ 8 h 10"/>
                <a:gd name="T16" fmla="*/ 4 w 10"/>
                <a:gd name="T17" fmla="*/ 10 h 10"/>
                <a:gd name="T18" fmla="*/ 2 w 10"/>
                <a:gd name="T19" fmla="*/ 8 h 10"/>
                <a:gd name="T20" fmla="*/ 0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0 w 10"/>
                <a:gd name="T29" fmla="*/ 0 h 10"/>
                <a:gd name="T30" fmla="*/ 2 w 10"/>
                <a:gd name="T31" fmla="*/ 0 h 10"/>
                <a:gd name="T32" fmla="*/ 4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0" name="Freeform 308"/>
            <p:cNvSpPr>
              <a:spLocks noEditPoints="1"/>
            </p:cNvSpPr>
            <p:nvPr/>
          </p:nvSpPr>
          <p:spPr bwMode="auto">
            <a:xfrm>
              <a:off x="2366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2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4 w 36"/>
                <a:gd name="T63" fmla="*/ 56 h 62"/>
                <a:gd name="T64" fmla="*/ 26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2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1" name="Freeform 309"/>
            <p:cNvSpPr>
              <a:spLocks noEditPoints="1"/>
            </p:cNvSpPr>
            <p:nvPr/>
          </p:nvSpPr>
          <p:spPr bwMode="auto">
            <a:xfrm>
              <a:off x="2410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2" name="Freeform 310"/>
            <p:cNvSpPr>
              <a:spLocks noEditPoints="1"/>
            </p:cNvSpPr>
            <p:nvPr/>
          </p:nvSpPr>
          <p:spPr bwMode="auto">
            <a:xfrm>
              <a:off x="2454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2 w 36"/>
                <a:gd name="T53" fmla="*/ 52 h 62"/>
                <a:gd name="T54" fmla="*/ 12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3" name="Freeform 311"/>
            <p:cNvSpPr>
              <a:spLocks noEditPoints="1"/>
            </p:cNvSpPr>
            <p:nvPr/>
          </p:nvSpPr>
          <p:spPr bwMode="auto">
            <a:xfrm>
              <a:off x="2498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4" name="Freeform 312"/>
            <p:cNvSpPr>
              <a:spLocks/>
            </p:cNvSpPr>
            <p:nvPr/>
          </p:nvSpPr>
          <p:spPr bwMode="auto">
            <a:xfrm>
              <a:off x="2542" y="2572"/>
              <a:ext cx="34" cy="60"/>
            </a:xfrm>
            <a:custGeom>
              <a:avLst/>
              <a:gdLst>
                <a:gd name="T0" fmla="*/ 34 w 34"/>
                <a:gd name="T1" fmla="*/ 0 h 60"/>
                <a:gd name="T2" fmla="*/ 30 w 34"/>
                <a:gd name="T3" fmla="*/ 8 h 60"/>
                <a:gd name="T4" fmla="*/ 12 w 34"/>
                <a:gd name="T5" fmla="*/ 8 h 60"/>
                <a:gd name="T6" fmla="*/ 8 w 34"/>
                <a:gd name="T7" fmla="*/ 16 h 60"/>
                <a:gd name="T8" fmla="*/ 16 w 34"/>
                <a:gd name="T9" fmla="*/ 16 h 60"/>
                <a:gd name="T10" fmla="*/ 22 w 34"/>
                <a:gd name="T11" fmla="*/ 20 h 60"/>
                <a:gd name="T12" fmla="*/ 26 w 34"/>
                <a:gd name="T13" fmla="*/ 24 h 60"/>
                <a:gd name="T14" fmla="*/ 32 w 34"/>
                <a:gd name="T15" fmla="*/ 30 h 60"/>
                <a:gd name="T16" fmla="*/ 32 w 34"/>
                <a:gd name="T17" fmla="*/ 38 h 60"/>
                <a:gd name="T18" fmla="*/ 32 w 34"/>
                <a:gd name="T19" fmla="*/ 42 h 60"/>
                <a:gd name="T20" fmla="*/ 30 w 34"/>
                <a:gd name="T21" fmla="*/ 46 h 60"/>
                <a:gd name="T22" fmla="*/ 28 w 34"/>
                <a:gd name="T23" fmla="*/ 50 h 60"/>
                <a:gd name="T24" fmla="*/ 26 w 34"/>
                <a:gd name="T25" fmla="*/ 52 h 60"/>
                <a:gd name="T26" fmla="*/ 24 w 34"/>
                <a:gd name="T27" fmla="*/ 54 h 60"/>
                <a:gd name="T28" fmla="*/ 20 w 34"/>
                <a:gd name="T29" fmla="*/ 56 h 60"/>
                <a:gd name="T30" fmla="*/ 16 w 34"/>
                <a:gd name="T31" fmla="*/ 58 h 60"/>
                <a:gd name="T32" fmla="*/ 10 w 34"/>
                <a:gd name="T33" fmla="*/ 60 h 60"/>
                <a:gd name="T34" fmla="*/ 6 w 34"/>
                <a:gd name="T35" fmla="*/ 58 h 60"/>
                <a:gd name="T36" fmla="*/ 2 w 34"/>
                <a:gd name="T37" fmla="*/ 58 h 60"/>
                <a:gd name="T38" fmla="*/ 2 w 34"/>
                <a:gd name="T39" fmla="*/ 56 h 60"/>
                <a:gd name="T40" fmla="*/ 0 w 34"/>
                <a:gd name="T41" fmla="*/ 54 h 60"/>
                <a:gd name="T42" fmla="*/ 0 w 34"/>
                <a:gd name="T43" fmla="*/ 52 h 60"/>
                <a:gd name="T44" fmla="*/ 2 w 34"/>
                <a:gd name="T45" fmla="*/ 52 h 60"/>
                <a:gd name="T46" fmla="*/ 2 w 34"/>
                <a:gd name="T47" fmla="*/ 50 h 60"/>
                <a:gd name="T48" fmla="*/ 4 w 34"/>
                <a:gd name="T49" fmla="*/ 50 h 60"/>
                <a:gd name="T50" fmla="*/ 4 w 34"/>
                <a:gd name="T51" fmla="*/ 50 h 60"/>
                <a:gd name="T52" fmla="*/ 6 w 34"/>
                <a:gd name="T53" fmla="*/ 50 h 60"/>
                <a:gd name="T54" fmla="*/ 6 w 34"/>
                <a:gd name="T55" fmla="*/ 52 h 60"/>
                <a:gd name="T56" fmla="*/ 8 w 34"/>
                <a:gd name="T57" fmla="*/ 52 h 60"/>
                <a:gd name="T58" fmla="*/ 12 w 34"/>
                <a:gd name="T59" fmla="*/ 54 h 60"/>
                <a:gd name="T60" fmla="*/ 14 w 34"/>
                <a:gd name="T61" fmla="*/ 54 h 60"/>
                <a:gd name="T62" fmla="*/ 20 w 34"/>
                <a:gd name="T63" fmla="*/ 54 h 60"/>
                <a:gd name="T64" fmla="*/ 24 w 34"/>
                <a:gd name="T65" fmla="*/ 50 h 60"/>
                <a:gd name="T66" fmla="*/ 26 w 34"/>
                <a:gd name="T67" fmla="*/ 46 h 60"/>
                <a:gd name="T68" fmla="*/ 28 w 34"/>
                <a:gd name="T69" fmla="*/ 42 h 60"/>
                <a:gd name="T70" fmla="*/ 26 w 34"/>
                <a:gd name="T71" fmla="*/ 36 h 60"/>
                <a:gd name="T72" fmla="*/ 24 w 34"/>
                <a:gd name="T73" fmla="*/ 32 h 60"/>
                <a:gd name="T74" fmla="*/ 20 w 34"/>
                <a:gd name="T75" fmla="*/ 28 h 60"/>
                <a:gd name="T76" fmla="*/ 14 w 34"/>
                <a:gd name="T77" fmla="*/ 24 h 60"/>
                <a:gd name="T78" fmla="*/ 10 w 34"/>
                <a:gd name="T79" fmla="*/ 24 h 60"/>
                <a:gd name="T80" fmla="*/ 2 w 34"/>
                <a:gd name="T81" fmla="*/ 22 h 60"/>
                <a:gd name="T82" fmla="*/ 12 w 34"/>
                <a:gd name="T83" fmla="*/ 0 h 60"/>
                <a:gd name="T84" fmla="*/ 34 w 34"/>
                <a:gd name="T8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" h="60">
                  <a:moveTo>
                    <a:pt x="34" y="0"/>
                  </a:moveTo>
                  <a:lnTo>
                    <a:pt x="30" y="8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2" y="20"/>
                  </a:lnTo>
                  <a:lnTo>
                    <a:pt x="26" y="24"/>
                  </a:lnTo>
                  <a:lnTo>
                    <a:pt x="32" y="30"/>
                  </a:lnTo>
                  <a:lnTo>
                    <a:pt x="32" y="38"/>
                  </a:lnTo>
                  <a:lnTo>
                    <a:pt x="32" y="42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0" y="60"/>
                  </a:lnTo>
                  <a:lnTo>
                    <a:pt x="6" y="58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2" y="50"/>
                  </a:lnTo>
                  <a:lnTo>
                    <a:pt x="4" y="50"/>
                  </a:lnTo>
                  <a:lnTo>
                    <a:pt x="6" y="50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20" y="54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8" y="42"/>
                  </a:lnTo>
                  <a:lnTo>
                    <a:pt x="26" y="36"/>
                  </a:lnTo>
                  <a:lnTo>
                    <a:pt x="24" y="32"/>
                  </a:lnTo>
                  <a:lnTo>
                    <a:pt x="20" y="28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2" y="22"/>
                  </a:lnTo>
                  <a:lnTo>
                    <a:pt x="1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5" name="Freeform 313"/>
            <p:cNvSpPr>
              <a:spLocks noEditPoints="1"/>
            </p:cNvSpPr>
            <p:nvPr/>
          </p:nvSpPr>
          <p:spPr bwMode="auto">
            <a:xfrm>
              <a:off x="2588" y="2570"/>
              <a:ext cx="32" cy="62"/>
            </a:xfrm>
            <a:custGeom>
              <a:avLst/>
              <a:gdLst>
                <a:gd name="T0" fmla="*/ 6 w 32"/>
                <a:gd name="T1" fmla="*/ 26 h 62"/>
                <a:gd name="T2" fmla="*/ 0 w 32"/>
                <a:gd name="T3" fmla="*/ 18 h 62"/>
                <a:gd name="T4" fmla="*/ 2 w 32"/>
                <a:gd name="T5" fmla="*/ 10 h 62"/>
                <a:gd name="T6" fmla="*/ 10 w 32"/>
                <a:gd name="T7" fmla="*/ 2 h 62"/>
                <a:gd name="T8" fmla="*/ 22 w 32"/>
                <a:gd name="T9" fmla="*/ 2 h 62"/>
                <a:gd name="T10" fmla="*/ 30 w 32"/>
                <a:gd name="T11" fmla="*/ 8 h 62"/>
                <a:gd name="T12" fmla="*/ 32 w 32"/>
                <a:gd name="T13" fmla="*/ 16 h 62"/>
                <a:gd name="T14" fmla="*/ 26 w 32"/>
                <a:gd name="T15" fmla="*/ 24 h 62"/>
                <a:gd name="T16" fmla="*/ 26 w 32"/>
                <a:gd name="T17" fmla="*/ 34 h 62"/>
                <a:gd name="T18" fmla="*/ 32 w 32"/>
                <a:gd name="T19" fmla="*/ 42 h 62"/>
                <a:gd name="T20" fmla="*/ 32 w 32"/>
                <a:gd name="T21" fmla="*/ 52 h 62"/>
                <a:gd name="T22" fmla="*/ 22 w 32"/>
                <a:gd name="T23" fmla="*/ 60 h 62"/>
                <a:gd name="T24" fmla="*/ 10 w 32"/>
                <a:gd name="T25" fmla="*/ 60 h 62"/>
                <a:gd name="T26" fmla="*/ 2 w 32"/>
                <a:gd name="T27" fmla="*/ 56 h 62"/>
                <a:gd name="T28" fmla="*/ 0 w 32"/>
                <a:gd name="T29" fmla="*/ 46 h 62"/>
                <a:gd name="T30" fmla="*/ 2 w 32"/>
                <a:gd name="T31" fmla="*/ 40 h 62"/>
                <a:gd name="T32" fmla="*/ 10 w 32"/>
                <a:gd name="T33" fmla="*/ 32 h 62"/>
                <a:gd name="T34" fmla="*/ 20 w 32"/>
                <a:gd name="T35" fmla="*/ 22 h 62"/>
                <a:gd name="T36" fmla="*/ 24 w 32"/>
                <a:gd name="T37" fmla="*/ 16 h 62"/>
                <a:gd name="T38" fmla="*/ 24 w 32"/>
                <a:gd name="T39" fmla="*/ 10 h 62"/>
                <a:gd name="T40" fmla="*/ 20 w 32"/>
                <a:gd name="T41" fmla="*/ 4 h 62"/>
                <a:gd name="T42" fmla="*/ 14 w 32"/>
                <a:gd name="T43" fmla="*/ 4 h 62"/>
                <a:gd name="T44" fmla="*/ 8 w 32"/>
                <a:gd name="T45" fmla="*/ 8 h 62"/>
                <a:gd name="T46" fmla="*/ 8 w 32"/>
                <a:gd name="T47" fmla="*/ 14 h 62"/>
                <a:gd name="T48" fmla="*/ 10 w 32"/>
                <a:gd name="T49" fmla="*/ 18 h 62"/>
                <a:gd name="T50" fmla="*/ 18 w 32"/>
                <a:gd name="T51" fmla="*/ 26 h 62"/>
                <a:gd name="T52" fmla="*/ 10 w 32"/>
                <a:gd name="T53" fmla="*/ 36 h 62"/>
                <a:gd name="T54" fmla="*/ 8 w 32"/>
                <a:gd name="T55" fmla="*/ 42 h 62"/>
                <a:gd name="T56" fmla="*/ 8 w 32"/>
                <a:gd name="T57" fmla="*/ 52 h 62"/>
                <a:gd name="T58" fmla="*/ 12 w 32"/>
                <a:gd name="T59" fmla="*/ 58 h 62"/>
                <a:gd name="T60" fmla="*/ 20 w 32"/>
                <a:gd name="T61" fmla="*/ 58 h 62"/>
                <a:gd name="T62" fmla="*/ 24 w 32"/>
                <a:gd name="T63" fmla="*/ 54 h 62"/>
                <a:gd name="T64" fmla="*/ 24 w 32"/>
                <a:gd name="T65" fmla="*/ 46 h 62"/>
                <a:gd name="T66" fmla="*/ 22 w 32"/>
                <a:gd name="T67" fmla="*/ 40 h 62"/>
                <a:gd name="T68" fmla="*/ 12 w 32"/>
                <a:gd name="T69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" h="62">
                  <a:moveTo>
                    <a:pt x="10" y="32"/>
                  </a:move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20"/>
                  </a:lnTo>
                  <a:lnTo>
                    <a:pt x="26" y="24"/>
                  </a:lnTo>
                  <a:lnTo>
                    <a:pt x="20" y="28"/>
                  </a:lnTo>
                  <a:lnTo>
                    <a:pt x="26" y="34"/>
                  </a:lnTo>
                  <a:lnTo>
                    <a:pt x="30" y="38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2" y="52"/>
                  </a:lnTo>
                  <a:lnTo>
                    <a:pt x="28" y="56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0" y="60"/>
                  </a:lnTo>
                  <a:lnTo>
                    <a:pt x="6" y="58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2" y="40"/>
                  </a:lnTo>
                  <a:lnTo>
                    <a:pt x="6" y="36"/>
                  </a:lnTo>
                  <a:lnTo>
                    <a:pt x="10" y="32"/>
                  </a:lnTo>
                  <a:close/>
                  <a:moveTo>
                    <a:pt x="18" y="26"/>
                  </a:moveTo>
                  <a:lnTo>
                    <a:pt x="20" y="22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8" y="26"/>
                  </a:lnTo>
                  <a:close/>
                  <a:moveTo>
                    <a:pt x="12" y="32"/>
                  </a:moveTo>
                  <a:lnTo>
                    <a:pt x="10" y="36"/>
                  </a:lnTo>
                  <a:lnTo>
                    <a:pt x="8" y="40"/>
                  </a:lnTo>
                  <a:lnTo>
                    <a:pt x="8" y="42"/>
                  </a:lnTo>
                  <a:lnTo>
                    <a:pt x="8" y="46"/>
                  </a:lnTo>
                  <a:lnTo>
                    <a:pt x="8" y="52"/>
                  </a:lnTo>
                  <a:lnTo>
                    <a:pt x="10" y="56"/>
                  </a:lnTo>
                  <a:lnTo>
                    <a:pt x="12" y="58"/>
                  </a:lnTo>
                  <a:lnTo>
                    <a:pt x="16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0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0"/>
                  </a:lnTo>
                  <a:lnTo>
                    <a:pt x="18" y="38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6" name="Rectangle 314"/>
            <p:cNvSpPr>
              <a:spLocks noChangeArrowheads="1"/>
            </p:cNvSpPr>
            <p:nvPr/>
          </p:nvSpPr>
          <p:spPr bwMode="auto">
            <a:xfrm>
              <a:off x="2776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7" name="Freeform 315"/>
            <p:cNvSpPr>
              <a:spLocks/>
            </p:cNvSpPr>
            <p:nvPr/>
          </p:nvSpPr>
          <p:spPr bwMode="auto">
            <a:xfrm>
              <a:off x="2890" y="2622"/>
              <a:ext cx="10" cy="10"/>
            </a:xfrm>
            <a:custGeom>
              <a:avLst/>
              <a:gdLst>
                <a:gd name="T0" fmla="*/ 4 w 10"/>
                <a:gd name="T1" fmla="*/ 0 h 10"/>
                <a:gd name="T2" fmla="*/ 6 w 10"/>
                <a:gd name="T3" fmla="*/ 0 h 10"/>
                <a:gd name="T4" fmla="*/ 8 w 10"/>
                <a:gd name="T5" fmla="*/ 0 h 10"/>
                <a:gd name="T6" fmla="*/ 8 w 10"/>
                <a:gd name="T7" fmla="*/ 2 h 10"/>
                <a:gd name="T8" fmla="*/ 10 w 10"/>
                <a:gd name="T9" fmla="*/ 4 h 10"/>
                <a:gd name="T10" fmla="*/ 8 w 10"/>
                <a:gd name="T11" fmla="*/ 6 h 10"/>
                <a:gd name="T12" fmla="*/ 8 w 10"/>
                <a:gd name="T13" fmla="*/ 8 h 10"/>
                <a:gd name="T14" fmla="*/ 6 w 10"/>
                <a:gd name="T15" fmla="*/ 8 h 10"/>
                <a:gd name="T16" fmla="*/ 4 w 10"/>
                <a:gd name="T17" fmla="*/ 10 h 10"/>
                <a:gd name="T18" fmla="*/ 2 w 10"/>
                <a:gd name="T19" fmla="*/ 8 h 10"/>
                <a:gd name="T20" fmla="*/ 0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0 w 10"/>
                <a:gd name="T29" fmla="*/ 0 h 10"/>
                <a:gd name="T30" fmla="*/ 2 w 10"/>
                <a:gd name="T31" fmla="*/ 0 h 10"/>
                <a:gd name="T32" fmla="*/ 4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8" name="Freeform 316"/>
            <p:cNvSpPr>
              <a:spLocks noEditPoints="1"/>
            </p:cNvSpPr>
            <p:nvPr/>
          </p:nvSpPr>
          <p:spPr bwMode="auto">
            <a:xfrm>
              <a:off x="2908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2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4 w 36"/>
                <a:gd name="T63" fmla="*/ 56 h 62"/>
                <a:gd name="T64" fmla="*/ 26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2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29" name="Freeform 317"/>
            <p:cNvSpPr>
              <a:spLocks noEditPoints="1"/>
            </p:cNvSpPr>
            <p:nvPr/>
          </p:nvSpPr>
          <p:spPr bwMode="auto">
            <a:xfrm>
              <a:off x="2952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0" name="Freeform 318"/>
            <p:cNvSpPr>
              <a:spLocks noEditPoints="1"/>
            </p:cNvSpPr>
            <p:nvPr/>
          </p:nvSpPr>
          <p:spPr bwMode="auto">
            <a:xfrm>
              <a:off x="2996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1" name="Freeform 319"/>
            <p:cNvSpPr>
              <a:spLocks noEditPoints="1"/>
            </p:cNvSpPr>
            <p:nvPr/>
          </p:nvSpPr>
          <p:spPr bwMode="auto">
            <a:xfrm>
              <a:off x="3040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2" name="Freeform 320"/>
            <p:cNvSpPr>
              <a:spLocks noEditPoints="1"/>
            </p:cNvSpPr>
            <p:nvPr/>
          </p:nvSpPr>
          <p:spPr bwMode="auto">
            <a:xfrm>
              <a:off x="3084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3" name="Freeform 321"/>
            <p:cNvSpPr>
              <a:spLocks noEditPoints="1"/>
            </p:cNvSpPr>
            <p:nvPr/>
          </p:nvSpPr>
          <p:spPr bwMode="auto">
            <a:xfrm>
              <a:off x="3128" y="2570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4" name="Freeform 322"/>
            <p:cNvSpPr>
              <a:spLocks/>
            </p:cNvSpPr>
            <p:nvPr/>
          </p:nvSpPr>
          <p:spPr bwMode="auto">
            <a:xfrm>
              <a:off x="3170" y="2570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8 w 38"/>
                <a:gd name="T9" fmla="*/ 50 h 60"/>
                <a:gd name="T10" fmla="*/ 16 w 38"/>
                <a:gd name="T11" fmla="*/ 42 h 60"/>
                <a:gd name="T12" fmla="*/ 20 w 38"/>
                <a:gd name="T13" fmla="*/ 36 h 60"/>
                <a:gd name="T14" fmla="*/ 26 w 38"/>
                <a:gd name="T15" fmla="*/ 28 h 60"/>
                <a:gd name="T16" fmla="*/ 26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4 w 38"/>
                <a:gd name="T25" fmla="*/ 8 h 60"/>
                <a:gd name="T26" fmla="*/ 10 w 38"/>
                <a:gd name="T27" fmla="*/ 8 h 60"/>
                <a:gd name="T28" fmla="*/ 6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0 w 38"/>
                <a:gd name="T35" fmla="*/ 18 h 60"/>
                <a:gd name="T36" fmla="*/ 2 w 38"/>
                <a:gd name="T37" fmla="*/ 10 h 60"/>
                <a:gd name="T38" fmla="*/ 6 w 38"/>
                <a:gd name="T39" fmla="*/ 6 h 60"/>
                <a:gd name="T40" fmla="*/ 10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2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0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4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8" y="50"/>
                  </a:lnTo>
                  <a:lnTo>
                    <a:pt x="16" y="42"/>
                  </a:lnTo>
                  <a:lnTo>
                    <a:pt x="20" y="36"/>
                  </a:lnTo>
                  <a:lnTo>
                    <a:pt x="26" y="28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0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5" name="Freeform 323"/>
            <p:cNvSpPr>
              <a:spLocks noEditPoints="1"/>
            </p:cNvSpPr>
            <p:nvPr/>
          </p:nvSpPr>
          <p:spPr bwMode="auto">
            <a:xfrm>
              <a:off x="3214" y="2570"/>
              <a:ext cx="38" cy="62"/>
            </a:xfrm>
            <a:custGeom>
              <a:avLst/>
              <a:gdLst>
                <a:gd name="T0" fmla="*/ 0 w 38"/>
                <a:gd name="T1" fmla="*/ 32 h 62"/>
                <a:gd name="T2" fmla="*/ 2 w 38"/>
                <a:gd name="T3" fmla="*/ 22 h 62"/>
                <a:gd name="T4" fmla="*/ 4 w 38"/>
                <a:gd name="T5" fmla="*/ 14 h 62"/>
                <a:gd name="T6" fmla="*/ 8 w 38"/>
                <a:gd name="T7" fmla="*/ 8 h 62"/>
                <a:gd name="T8" fmla="*/ 12 w 38"/>
                <a:gd name="T9" fmla="*/ 4 h 62"/>
                <a:gd name="T10" fmla="*/ 16 w 38"/>
                <a:gd name="T11" fmla="*/ 2 h 62"/>
                <a:gd name="T12" fmla="*/ 20 w 38"/>
                <a:gd name="T13" fmla="*/ 0 h 62"/>
                <a:gd name="T14" fmla="*/ 24 w 38"/>
                <a:gd name="T15" fmla="*/ 2 h 62"/>
                <a:gd name="T16" fmla="*/ 28 w 38"/>
                <a:gd name="T17" fmla="*/ 4 h 62"/>
                <a:gd name="T18" fmla="*/ 30 w 38"/>
                <a:gd name="T19" fmla="*/ 8 h 62"/>
                <a:gd name="T20" fmla="*/ 34 w 38"/>
                <a:gd name="T21" fmla="*/ 14 h 62"/>
                <a:gd name="T22" fmla="*/ 36 w 38"/>
                <a:gd name="T23" fmla="*/ 22 h 62"/>
                <a:gd name="T24" fmla="*/ 38 w 38"/>
                <a:gd name="T25" fmla="*/ 30 h 62"/>
                <a:gd name="T26" fmla="*/ 36 w 38"/>
                <a:gd name="T27" fmla="*/ 40 h 62"/>
                <a:gd name="T28" fmla="*/ 34 w 38"/>
                <a:gd name="T29" fmla="*/ 48 h 62"/>
                <a:gd name="T30" fmla="*/ 32 w 38"/>
                <a:gd name="T31" fmla="*/ 54 h 62"/>
                <a:gd name="T32" fmla="*/ 28 w 38"/>
                <a:gd name="T33" fmla="*/ 58 h 62"/>
                <a:gd name="T34" fmla="*/ 24 w 38"/>
                <a:gd name="T35" fmla="*/ 60 h 62"/>
                <a:gd name="T36" fmla="*/ 18 w 38"/>
                <a:gd name="T37" fmla="*/ 62 h 62"/>
                <a:gd name="T38" fmla="*/ 14 w 38"/>
                <a:gd name="T39" fmla="*/ 60 h 62"/>
                <a:gd name="T40" fmla="*/ 10 w 38"/>
                <a:gd name="T41" fmla="*/ 56 h 62"/>
                <a:gd name="T42" fmla="*/ 6 w 38"/>
                <a:gd name="T43" fmla="*/ 52 h 62"/>
                <a:gd name="T44" fmla="*/ 2 w 38"/>
                <a:gd name="T45" fmla="*/ 42 h 62"/>
                <a:gd name="T46" fmla="*/ 0 w 38"/>
                <a:gd name="T47" fmla="*/ 32 h 62"/>
                <a:gd name="T48" fmla="*/ 10 w 38"/>
                <a:gd name="T49" fmla="*/ 32 h 62"/>
                <a:gd name="T50" fmla="*/ 10 w 38"/>
                <a:gd name="T51" fmla="*/ 44 h 62"/>
                <a:gd name="T52" fmla="*/ 12 w 38"/>
                <a:gd name="T53" fmla="*/ 52 h 62"/>
                <a:gd name="T54" fmla="*/ 14 w 38"/>
                <a:gd name="T55" fmla="*/ 56 h 62"/>
                <a:gd name="T56" fmla="*/ 16 w 38"/>
                <a:gd name="T57" fmla="*/ 58 h 62"/>
                <a:gd name="T58" fmla="*/ 20 w 38"/>
                <a:gd name="T59" fmla="*/ 58 h 62"/>
                <a:gd name="T60" fmla="*/ 22 w 38"/>
                <a:gd name="T61" fmla="*/ 58 h 62"/>
                <a:gd name="T62" fmla="*/ 24 w 38"/>
                <a:gd name="T63" fmla="*/ 56 h 62"/>
                <a:gd name="T64" fmla="*/ 26 w 38"/>
                <a:gd name="T65" fmla="*/ 54 h 62"/>
                <a:gd name="T66" fmla="*/ 28 w 38"/>
                <a:gd name="T67" fmla="*/ 50 h 62"/>
                <a:gd name="T68" fmla="*/ 28 w 38"/>
                <a:gd name="T69" fmla="*/ 40 h 62"/>
                <a:gd name="T70" fmla="*/ 30 w 38"/>
                <a:gd name="T71" fmla="*/ 28 h 62"/>
                <a:gd name="T72" fmla="*/ 28 w 38"/>
                <a:gd name="T73" fmla="*/ 20 h 62"/>
                <a:gd name="T74" fmla="*/ 28 w 38"/>
                <a:gd name="T75" fmla="*/ 12 h 62"/>
                <a:gd name="T76" fmla="*/ 26 w 38"/>
                <a:gd name="T77" fmla="*/ 8 h 62"/>
                <a:gd name="T78" fmla="*/ 24 w 38"/>
                <a:gd name="T79" fmla="*/ 6 h 62"/>
                <a:gd name="T80" fmla="*/ 22 w 38"/>
                <a:gd name="T81" fmla="*/ 4 h 62"/>
                <a:gd name="T82" fmla="*/ 20 w 38"/>
                <a:gd name="T83" fmla="*/ 4 h 62"/>
                <a:gd name="T84" fmla="*/ 16 w 38"/>
                <a:gd name="T85" fmla="*/ 4 h 62"/>
                <a:gd name="T86" fmla="*/ 14 w 38"/>
                <a:gd name="T87" fmla="*/ 6 h 62"/>
                <a:gd name="T88" fmla="*/ 12 w 38"/>
                <a:gd name="T89" fmla="*/ 10 h 62"/>
                <a:gd name="T90" fmla="*/ 10 w 38"/>
                <a:gd name="T91" fmla="*/ 18 h 62"/>
                <a:gd name="T92" fmla="*/ 10 w 38"/>
                <a:gd name="T93" fmla="*/ 26 h 62"/>
                <a:gd name="T94" fmla="*/ 10 w 38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10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0"/>
                  </a:lnTo>
                  <a:lnTo>
                    <a:pt x="30" y="28"/>
                  </a:lnTo>
                  <a:lnTo>
                    <a:pt x="28" y="20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26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6" name="Freeform 324"/>
            <p:cNvSpPr>
              <a:spLocks noEditPoints="1"/>
            </p:cNvSpPr>
            <p:nvPr/>
          </p:nvSpPr>
          <p:spPr bwMode="auto">
            <a:xfrm>
              <a:off x="3258" y="2570"/>
              <a:ext cx="38" cy="62"/>
            </a:xfrm>
            <a:custGeom>
              <a:avLst/>
              <a:gdLst>
                <a:gd name="T0" fmla="*/ 2 w 38"/>
                <a:gd name="T1" fmla="*/ 62 h 62"/>
                <a:gd name="T2" fmla="*/ 2 w 38"/>
                <a:gd name="T3" fmla="*/ 60 h 62"/>
                <a:gd name="T4" fmla="*/ 8 w 38"/>
                <a:gd name="T5" fmla="*/ 60 h 62"/>
                <a:gd name="T6" fmla="*/ 12 w 38"/>
                <a:gd name="T7" fmla="*/ 58 h 62"/>
                <a:gd name="T8" fmla="*/ 16 w 38"/>
                <a:gd name="T9" fmla="*/ 54 h 62"/>
                <a:gd name="T10" fmla="*/ 22 w 38"/>
                <a:gd name="T11" fmla="*/ 48 h 62"/>
                <a:gd name="T12" fmla="*/ 26 w 38"/>
                <a:gd name="T13" fmla="*/ 42 h 62"/>
                <a:gd name="T14" fmla="*/ 28 w 38"/>
                <a:gd name="T15" fmla="*/ 34 h 62"/>
                <a:gd name="T16" fmla="*/ 22 w 38"/>
                <a:gd name="T17" fmla="*/ 38 h 62"/>
                <a:gd name="T18" fmla="*/ 16 w 38"/>
                <a:gd name="T19" fmla="*/ 38 h 62"/>
                <a:gd name="T20" fmla="*/ 10 w 38"/>
                <a:gd name="T21" fmla="*/ 38 h 62"/>
                <a:gd name="T22" fmla="*/ 6 w 38"/>
                <a:gd name="T23" fmla="*/ 34 h 62"/>
                <a:gd name="T24" fmla="*/ 2 w 38"/>
                <a:gd name="T25" fmla="*/ 28 h 62"/>
                <a:gd name="T26" fmla="*/ 0 w 38"/>
                <a:gd name="T27" fmla="*/ 22 h 62"/>
                <a:gd name="T28" fmla="*/ 2 w 38"/>
                <a:gd name="T29" fmla="*/ 14 h 62"/>
                <a:gd name="T30" fmla="*/ 6 w 38"/>
                <a:gd name="T31" fmla="*/ 8 h 62"/>
                <a:gd name="T32" fmla="*/ 8 w 38"/>
                <a:gd name="T33" fmla="*/ 4 h 62"/>
                <a:gd name="T34" fmla="*/ 14 w 38"/>
                <a:gd name="T35" fmla="*/ 2 h 62"/>
                <a:gd name="T36" fmla="*/ 18 w 38"/>
                <a:gd name="T37" fmla="*/ 0 h 62"/>
                <a:gd name="T38" fmla="*/ 26 w 38"/>
                <a:gd name="T39" fmla="*/ 2 h 62"/>
                <a:gd name="T40" fmla="*/ 30 w 38"/>
                <a:gd name="T41" fmla="*/ 6 h 62"/>
                <a:gd name="T42" fmla="*/ 34 w 38"/>
                <a:gd name="T43" fmla="*/ 12 h 62"/>
                <a:gd name="T44" fmla="*/ 36 w 38"/>
                <a:gd name="T45" fmla="*/ 18 h 62"/>
                <a:gd name="T46" fmla="*/ 38 w 38"/>
                <a:gd name="T47" fmla="*/ 24 h 62"/>
                <a:gd name="T48" fmla="*/ 36 w 38"/>
                <a:gd name="T49" fmla="*/ 34 h 62"/>
                <a:gd name="T50" fmla="*/ 32 w 38"/>
                <a:gd name="T51" fmla="*/ 42 h 62"/>
                <a:gd name="T52" fmla="*/ 26 w 38"/>
                <a:gd name="T53" fmla="*/ 50 h 62"/>
                <a:gd name="T54" fmla="*/ 20 w 38"/>
                <a:gd name="T55" fmla="*/ 56 h 62"/>
                <a:gd name="T56" fmla="*/ 12 w 38"/>
                <a:gd name="T57" fmla="*/ 60 h 62"/>
                <a:gd name="T58" fmla="*/ 4 w 38"/>
                <a:gd name="T59" fmla="*/ 62 h 62"/>
                <a:gd name="T60" fmla="*/ 2 w 38"/>
                <a:gd name="T61" fmla="*/ 62 h 62"/>
                <a:gd name="T62" fmla="*/ 28 w 38"/>
                <a:gd name="T63" fmla="*/ 32 h 62"/>
                <a:gd name="T64" fmla="*/ 28 w 38"/>
                <a:gd name="T65" fmla="*/ 26 h 62"/>
                <a:gd name="T66" fmla="*/ 30 w 38"/>
                <a:gd name="T67" fmla="*/ 22 h 62"/>
                <a:gd name="T68" fmla="*/ 28 w 38"/>
                <a:gd name="T69" fmla="*/ 18 h 62"/>
                <a:gd name="T70" fmla="*/ 28 w 38"/>
                <a:gd name="T71" fmla="*/ 14 h 62"/>
                <a:gd name="T72" fmla="*/ 26 w 38"/>
                <a:gd name="T73" fmla="*/ 10 h 62"/>
                <a:gd name="T74" fmla="*/ 24 w 38"/>
                <a:gd name="T75" fmla="*/ 6 h 62"/>
                <a:gd name="T76" fmla="*/ 22 w 38"/>
                <a:gd name="T77" fmla="*/ 4 h 62"/>
                <a:gd name="T78" fmla="*/ 18 w 38"/>
                <a:gd name="T79" fmla="*/ 4 h 62"/>
                <a:gd name="T80" fmla="*/ 14 w 38"/>
                <a:gd name="T81" fmla="*/ 4 h 62"/>
                <a:gd name="T82" fmla="*/ 12 w 38"/>
                <a:gd name="T83" fmla="*/ 8 h 62"/>
                <a:gd name="T84" fmla="*/ 10 w 38"/>
                <a:gd name="T85" fmla="*/ 12 h 62"/>
                <a:gd name="T86" fmla="*/ 8 w 38"/>
                <a:gd name="T87" fmla="*/ 18 h 62"/>
                <a:gd name="T88" fmla="*/ 10 w 38"/>
                <a:gd name="T89" fmla="*/ 26 h 62"/>
                <a:gd name="T90" fmla="*/ 12 w 38"/>
                <a:gd name="T91" fmla="*/ 32 h 62"/>
                <a:gd name="T92" fmla="*/ 16 w 38"/>
                <a:gd name="T93" fmla="*/ 34 h 62"/>
                <a:gd name="T94" fmla="*/ 20 w 38"/>
                <a:gd name="T95" fmla="*/ 34 h 62"/>
                <a:gd name="T96" fmla="*/ 22 w 38"/>
                <a:gd name="T97" fmla="*/ 34 h 62"/>
                <a:gd name="T98" fmla="*/ 24 w 38"/>
                <a:gd name="T99" fmla="*/ 34 h 62"/>
                <a:gd name="T100" fmla="*/ 26 w 38"/>
                <a:gd name="T101" fmla="*/ 32 h 62"/>
                <a:gd name="T102" fmla="*/ 28 w 38"/>
                <a:gd name="T103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62">
                  <a:moveTo>
                    <a:pt x="2" y="62"/>
                  </a:moveTo>
                  <a:lnTo>
                    <a:pt x="2" y="60"/>
                  </a:lnTo>
                  <a:lnTo>
                    <a:pt x="8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2" y="48"/>
                  </a:lnTo>
                  <a:lnTo>
                    <a:pt x="26" y="42"/>
                  </a:lnTo>
                  <a:lnTo>
                    <a:pt x="28" y="34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8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8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20" y="56"/>
                  </a:lnTo>
                  <a:lnTo>
                    <a:pt x="12" y="60"/>
                  </a:lnTo>
                  <a:lnTo>
                    <a:pt x="4" y="62"/>
                  </a:lnTo>
                  <a:lnTo>
                    <a:pt x="2" y="62"/>
                  </a:lnTo>
                  <a:close/>
                  <a:moveTo>
                    <a:pt x="28" y="32"/>
                  </a:moveTo>
                  <a:lnTo>
                    <a:pt x="28" y="26"/>
                  </a:lnTo>
                  <a:lnTo>
                    <a:pt x="30" y="22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10" y="12"/>
                  </a:lnTo>
                  <a:lnTo>
                    <a:pt x="8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6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7" name="Rectangle 325"/>
            <p:cNvSpPr>
              <a:spLocks noChangeArrowheads="1"/>
            </p:cNvSpPr>
            <p:nvPr/>
          </p:nvSpPr>
          <p:spPr bwMode="auto">
            <a:xfrm>
              <a:off x="3312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38" name="Freeform 326"/>
            <p:cNvSpPr>
              <a:spLocks/>
            </p:cNvSpPr>
            <p:nvPr/>
          </p:nvSpPr>
          <p:spPr bwMode="auto">
            <a:xfrm>
              <a:off x="3436" y="2570"/>
              <a:ext cx="24" cy="60"/>
            </a:xfrm>
            <a:custGeom>
              <a:avLst/>
              <a:gdLst>
                <a:gd name="T0" fmla="*/ 0 w 24"/>
                <a:gd name="T1" fmla="*/ 8 h 60"/>
                <a:gd name="T2" fmla="*/ 14 w 24"/>
                <a:gd name="T3" fmla="*/ 0 h 60"/>
                <a:gd name="T4" fmla="*/ 16 w 24"/>
                <a:gd name="T5" fmla="*/ 0 h 60"/>
                <a:gd name="T6" fmla="*/ 16 w 24"/>
                <a:gd name="T7" fmla="*/ 50 h 60"/>
                <a:gd name="T8" fmla="*/ 16 w 24"/>
                <a:gd name="T9" fmla="*/ 54 h 60"/>
                <a:gd name="T10" fmla="*/ 16 w 24"/>
                <a:gd name="T11" fmla="*/ 56 h 60"/>
                <a:gd name="T12" fmla="*/ 18 w 24"/>
                <a:gd name="T13" fmla="*/ 58 h 60"/>
                <a:gd name="T14" fmla="*/ 18 w 24"/>
                <a:gd name="T15" fmla="*/ 58 h 60"/>
                <a:gd name="T16" fmla="*/ 20 w 24"/>
                <a:gd name="T17" fmla="*/ 60 h 60"/>
                <a:gd name="T18" fmla="*/ 24 w 24"/>
                <a:gd name="T19" fmla="*/ 60 h 60"/>
                <a:gd name="T20" fmla="*/ 24 w 24"/>
                <a:gd name="T21" fmla="*/ 60 h 60"/>
                <a:gd name="T22" fmla="*/ 2 w 24"/>
                <a:gd name="T23" fmla="*/ 60 h 60"/>
                <a:gd name="T24" fmla="*/ 2 w 24"/>
                <a:gd name="T25" fmla="*/ 60 h 60"/>
                <a:gd name="T26" fmla="*/ 4 w 24"/>
                <a:gd name="T27" fmla="*/ 60 h 60"/>
                <a:gd name="T28" fmla="*/ 6 w 24"/>
                <a:gd name="T29" fmla="*/ 58 h 60"/>
                <a:gd name="T30" fmla="*/ 8 w 24"/>
                <a:gd name="T31" fmla="*/ 58 h 60"/>
                <a:gd name="T32" fmla="*/ 8 w 24"/>
                <a:gd name="T33" fmla="*/ 56 h 60"/>
                <a:gd name="T34" fmla="*/ 8 w 24"/>
                <a:gd name="T35" fmla="*/ 54 h 60"/>
                <a:gd name="T36" fmla="*/ 8 w 24"/>
                <a:gd name="T37" fmla="*/ 50 h 60"/>
                <a:gd name="T38" fmla="*/ 8 w 24"/>
                <a:gd name="T39" fmla="*/ 18 h 60"/>
                <a:gd name="T40" fmla="*/ 8 w 24"/>
                <a:gd name="T41" fmla="*/ 12 h 60"/>
                <a:gd name="T42" fmla="*/ 8 w 24"/>
                <a:gd name="T43" fmla="*/ 10 h 60"/>
                <a:gd name="T44" fmla="*/ 8 w 24"/>
                <a:gd name="T45" fmla="*/ 8 h 60"/>
                <a:gd name="T46" fmla="*/ 8 w 24"/>
                <a:gd name="T47" fmla="*/ 8 h 60"/>
                <a:gd name="T48" fmla="*/ 6 w 24"/>
                <a:gd name="T49" fmla="*/ 8 h 60"/>
                <a:gd name="T50" fmla="*/ 6 w 24"/>
                <a:gd name="T51" fmla="*/ 6 h 60"/>
                <a:gd name="T52" fmla="*/ 4 w 24"/>
                <a:gd name="T53" fmla="*/ 8 h 60"/>
                <a:gd name="T54" fmla="*/ 2 w 24"/>
                <a:gd name="T55" fmla="*/ 8 h 60"/>
                <a:gd name="T56" fmla="*/ 0 w 24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60">
                  <a:moveTo>
                    <a:pt x="0" y="8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03" name="Picture 3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" y="2622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4" name="Picture 32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" y="2622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41" name="Freeform 329"/>
            <p:cNvSpPr>
              <a:spLocks/>
            </p:cNvSpPr>
            <p:nvPr/>
          </p:nvSpPr>
          <p:spPr bwMode="auto">
            <a:xfrm>
              <a:off x="3496" y="2570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10 w 38"/>
                <a:gd name="T9" fmla="*/ 50 h 60"/>
                <a:gd name="T10" fmla="*/ 16 w 38"/>
                <a:gd name="T11" fmla="*/ 42 h 60"/>
                <a:gd name="T12" fmla="*/ 22 w 38"/>
                <a:gd name="T13" fmla="*/ 36 h 60"/>
                <a:gd name="T14" fmla="*/ 26 w 38"/>
                <a:gd name="T15" fmla="*/ 28 h 60"/>
                <a:gd name="T16" fmla="*/ 28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6 w 38"/>
                <a:gd name="T25" fmla="*/ 8 h 60"/>
                <a:gd name="T26" fmla="*/ 12 w 38"/>
                <a:gd name="T27" fmla="*/ 8 h 60"/>
                <a:gd name="T28" fmla="*/ 8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2 w 38"/>
                <a:gd name="T35" fmla="*/ 18 h 60"/>
                <a:gd name="T36" fmla="*/ 4 w 38"/>
                <a:gd name="T37" fmla="*/ 10 h 60"/>
                <a:gd name="T38" fmla="*/ 6 w 38"/>
                <a:gd name="T39" fmla="*/ 6 h 60"/>
                <a:gd name="T40" fmla="*/ 12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4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2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6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0" y="50"/>
                  </a:lnTo>
                  <a:lnTo>
                    <a:pt x="16" y="42"/>
                  </a:lnTo>
                  <a:lnTo>
                    <a:pt x="22" y="36"/>
                  </a:lnTo>
                  <a:lnTo>
                    <a:pt x="26" y="28"/>
                  </a:lnTo>
                  <a:lnTo>
                    <a:pt x="28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2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42" name="Freeform 330"/>
            <p:cNvSpPr>
              <a:spLocks/>
            </p:cNvSpPr>
            <p:nvPr/>
          </p:nvSpPr>
          <p:spPr bwMode="auto">
            <a:xfrm>
              <a:off x="3548" y="2570"/>
              <a:ext cx="24" cy="60"/>
            </a:xfrm>
            <a:custGeom>
              <a:avLst/>
              <a:gdLst>
                <a:gd name="T0" fmla="*/ 0 w 24"/>
                <a:gd name="T1" fmla="*/ 8 h 60"/>
                <a:gd name="T2" fmla="*/ 14 w 24"/>
                <a:gd name="T3" fmla="*/ 0 h 60"/>
                <a:gd name="T4" fmla="*/ 16 w 24"/>
                <a:gd name="T5" fmla="*/ 0 h 60"/>
                <a:gd name="T6" fmla="*/ 16 w 24"/>
                <a:gd name="T7" fmla="*/ 50 h 60"/>
                <a:gd name="T8" fmla="*/ 16 w 24"/>
                <a:gd name="T9" fmla="*/ 54 h 60"/>
                <a:gd name="T10" fmla="*/ 16 w 24"/>
                <a:gd name="T11" fmla="*/ 56 h 60"/>
                <a:gd name="T12" fmla="*/ 16 w 24"/>
                <a:gd name="T13" fmla="*/ 58 h 60"/>
                <a:gd name="T14" fmla="*/ 18 w 24"/>
                <a:gd name="T15" fmla="*/ 58 h 60"/>
                <a:gd name="T16" fmla="*/ 20 w 24"/>
                <a:gd name="T17" fmla="*/ 60 h 60"/>
                <a:gd name="T18" fmla="*/ 24 w 24"/>
                <a:gd name="T19" fmla="*/ 60 h 60"/>
                <a:gd name="T20" fmla="*/ 24 w 24"/>
                <a:gd name="T21" fmla="*/ 60 h 60"/>
                <a:gd name="T22" fmla="*/ 2 w 24"/>
                <a:gd name="T23" fmla="*/ 60 h 60"/>
                <a:gd name="T24" fmla="*/ 2 w 24"/>
                <a:gd name="T25" fmla="*/ 60 h 60"/>
                <a:gd name="T26" fmla="*/ 4 w 24"/>
                <a:gd name="T27" fmla="*/ 60 h 60"/>
                <a:gd name="T28" fmla="*/ 6 w 24"/>
                <a:gd name="T29" fmla="*/ 58 h 60"/>
                <a:gd name="T30" fmla="*/ 8 w 24"/>
                <a:gd name="T31" fmla="*/ 58 h 60"/>
                <a:gd name="T32" fmla="*/ 8 w 24"/>
                <a:gd name="T33" fmla="*/ 56 h 60"/>
                <a:gd name="T34" fmla="*/ 8 w 24"/>
                <a:gd name="T35" fmla="*/ 54 h 60"/>
                <a:gd name="T36" fmla="*/ 8 w 24"/>
                <a:gd name="T37" fmla="*/ 50 h 60"/>
                <a:gd name="T38" fmla="*/ 8 w 24"/>
                <a:gd name="T39" fmla="*/ 18 h 60"/>
                <a:gd name="T40" fmla="*/ 8 w 24"/>
                <a:gd name="T41" fmla="*/ 12 h 60"/>
                <a:gd name="T42" fmla="*/ 8 w 24"/>
                <a:gd name="T43" fmla="*/ 10 h 60"/>
                <a:gd name="T44" fmla="*/ 8 w 24"/>
                <a:gd name="T45" fmla="*/ 8 h 60"/>
                <a:gd name="T46" fmla="*/ 6 w 24"/>
                <a:gd name="T47" fmla="*/ 8 h 60"/>
                <a:gd name="T48" fmla="*/ 6 w 24"/>
                <a:gd name="T49" fmla="*/ 8 h 60"/>
                <a:gd name="T50" fmla="*/ 6 w 24"/>
                <a:gd name="T51" fmla="*/ 6 h 60"/>
                <a:gd name="T52" fmla="*/ 4 w 24"/>
                <a:gd name="T53" fmla="*/ 8 h 60"/>
                <a:gd name="T54" fmla="*/ 0 w 24"/>
                <a:gd name="T55" fmla="*/ 8 h 60"/>
                <a:gd name="T56" fmla="*/ 0 w 24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60">
                  <a:moveTo>
                    <a:pt x="0" y="8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07" name="Picture 3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8" y="2590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8" name="Picture 3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8" y="2590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45" name="Freeform 333"/>
            <p:cNvSpPr>
              <a:spLocks/>
            </p:cNvSpPr>
            <p:nvPr/>
          </p:nvSpPr>
          <p:spPr bwMode="auto">
            <a:xfrm>
              <a:off x="3686" y="2570"/>
              <a:ext cx="22" cy="60"/>
            </a:xfrm>
            <a:custGeom>
              <a:avLst/>
              <a:gdLst>
                <a:gd name="T0" fmla="*/ 0 w 22"/>
                <a:gd name="T1" fmla="*/ 8 h 60"/>
                <a:gd name="T2" fmla="*/ 14 w 22"/>
                <a:gd name="T3" fmla="*/ 0 h 60"/>
                <a:gd name="T4" fmla="*/ 14 w 22"/>
                <a:gd name="T5" fmla="*/ 0 h 60"/>
                <a:gd name="T6" fmla="*/ 14 w 22"/>
                <a:gd name="T7" fmla="*/ 50 h 60"/>
                <a:gd name="T8" fmla="*/ 14 w 22"/>
                <a:gd name="T9" fmla="*/ 54 h 60"/>
                <a:gd name="T10" fmla="*/ 16 w 22"/>
                <a:gd name="T11" fmla="*/ 56 h 60"/>
                <a:gd name="T12" fmla="*/ 16 w 22"/>
                <a:gd name="T13" fmla="*/ 58 h 60"/>
                <a:gd name="T14" fmla="*/ 16 w 22"/>
                <a:gd name="T15" fmla="*/ 58 h 60"/>
                <a:gd name="T16" fmla="*/ 18 w 22"/>
                <a:gd name="T17" fmla="*/ 60 h 60"/>
                <a:gd name="T18" fmla="*/ 22 w 22"/>
                <a:gd name="T19" fmla="*/ 60 h 60"/>
                <a:gd name="T20" fmla="*/ 22 w 22"/>
                <a:gd name="T21" fmla="*/ 60 h 60"/>
                <a:gd name="T22" fmla="*/ 0 w 22"/>
                <a:gd name="T23" fmla="*/ 60 h 60"/>
                <a:gd name="T24" fmla="*/ 0 w 22"/>
                <a:gd name="T25" fmla="*/ 60 h 60"/>
                <a:gd name="T26" fmla="*/ 4 w 22"/>
                <a:gd name="T27" fmla="*/ 60 h 60"/>
                <a:gd name="T28" fmla="*/ 6 w 22"/>
                <a:gd name="T29" fmla="*/ 58 h 60"/>
                <a:gd name="T30" fmla="*/ 6 w 22"/>
                <a:gd name="T31" fmla="*/ 58 h 60"/>
                <a:gd name="T32" fmla="*/ 6 w 22"/>
                <a:gd name="T33" fmla="*/ 56 h 60"/>
                <a:gd name="T34" fmla="*/ 8 w 22"/>
                <a:gd name="T35" fmla="*/ 54 h 60"/>
                <a:gd name="T36" fmla="*/ 8 w 22"/>
                <a:gd name="T37" fmla="*/ 50 h 60"/>
                <a:gd name="T38" fmla="*/ 8 w 22"/>
                <a:gd name="T39" fmla="*/ 18 h 60"/>
                <a:gd name="T40" fmla="*/ 8 w 22"/>
                <a:gd name="T41" fmla="*/ 12 h 60"/>
                <a:gd name="T42" fmla="*/ 6 w 22"/>
                <a:gd name="T43" fmla="*/ 10 h 60"/>
                <a:gd name="T44" fmla="*/ 6 w 22"/>
                <a:gd name="T45" fmla="*/ 8 h 60"/>
                <a:gd name="T46" fmla="*/ 6 w 22"/>
                <a:gd name="T47" fmla="*/ 8 h 60"/>
                <a:gd name="T48" fmla="*/ 6 w 22"/>
                <a:gd name="T49" fmla="*/ 8 h 60"/>
                <a:gd name="T50" fmla="*/ 4 w 22"/>
                <a:gd name="T51" fmla="*/ 6 h 60"/>
                <a:gd name="T52" fmla="*/ 2 w 22"/>
                <a:gd name="T53" fmla="*/ 8 h 60"/>
                <a:gd name="T54" fmla="*/ 0 w 22"/>
                <a:gd name="T55" fmla="*/ 8 h 60"/>
                <a:gd name="T56" fmla="*/ 0 w 22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60">
                  <a:moveTo>
                    <a:pt x="0" y="8"/>
                  </a:moveTo>
                  <a:lnTo>
                    <a:pt x="14" y="0"/>
                  </a:lnTo>
                  <a:lnTo>
                    <a:pt x="14" y="50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46" name="Freeform 334"/>
            <p:cNvSpPr>
              <a:spLocks noEditPoints="1"/>
            </p:cNvSpPr>
            <p:nvPr/>
          </p:nvSpPr>
          <p:spPr bwMode="auto">
            <a:xfrm>
              <a:off x="3722" y="2570"/>
              <a:ext cx="38" cy="62"/>
            </a:xfrm>
            <a:custGeom>
              <a:avLst/>
              <a:gdLst>
                <a:gd name="T0" fmla="*/ 0 w 38"/>
                <a:gd name="T1" fmla="*/ 32 h 62"/>
                <a:gd name="T2" fmla="*/ 2 w 38"/>
                <a:gd name="T3" fmla="*/ 22 h 62"/>
                <a:gd name="T4" fmla="*/ 4 w 38"/>
                <a:gd name="T5" fmla="*/ 14 h 62"/>
                <a:gd name="T6" fmla="*/ 6 w 38"/>
                <a:gd name="T7" fmla="*/ 8 h 62"/>
                <a:gd name="T8" fmla="*/ 12 w 38"/>
                <a:gd name="T9" fmla="*/ 4 h 62"/>
                <a:gd name="T10" fmla="*/ 14 w 38"/>
                <a:gd name="T11" fmla="*/ 2 h 62"/>
                <a:gd name="T12" fmla="*/ 18 w 38"/>
                <a:gd name="T13" fmla="*/ 0 h 62"/>
                <a:gd name="T14" fmla="*/ 24 w 38"/>
                <a:gd name="T15" fmla="*/ 2 h 62"/>
                <a:gd name="T16" fmla="*/ 26 w 38"/>
                <a:gd name="T17" fmla="*/ 4 h 62"/>
                <a:gd name="T18" fmla="*/ 30 w 38"/>
                <a:gd name="T19" fmla="*/ 8 h 62"/>
                <a:gd name="T20" fmla="*/ 34 w 38"/>
                <a:gd name="T21" fmla="*/ 14 h 62"/>
                <a:gd name="T22" fmla="*/ 36 w 38"/>
                <a:gd name="T23" fmla="*/ 22 h 62"/>
                <a:gd name="T24" fmla="*/ 38 w 38"/>
                <a:gd name="T25" fmla="*/ 30 h 62"/>
                <a:gd name="T26" fmla="*/ 36 w 38"/>
                <a:gd name="T27" fmla="*/ 40 h 62"/>
                <a:gd name="T28" fmla="*/ 34 w 38"/>
                <a:gd name="T29" fmla="*/ 48 h 62"/>
                <a:gd name="T30" fmla="*/ 30 w 38"/>
                <a:gd name="T31" fmla="*/ 54 h 62"/>
                <a:gd name="T32" fmla="*/ 26 w 38"/>
                <a:gd name="T33" fmla="*/ 58 h 62"/>
                <a:gd name="T34" fmla="*/ 22 w 38"/>
                <a:gd name="T35" fmla="*/ 60 h 62"/>
                <a:gd name="T36" fmla="*/ 18 w 38"/>
                <a:gd name="T37" fmla="*/ 62 h 62"/>
                <a:gd name="T38" fmla="*/ 14 w 38"/>
                <a:gd name="T39" fmla="*/ 60 h 62"/>
                <a:gd name="T40" fmla="*/ 8 w 38"/>
                <a:gd name="T41" fmla="*/ 56 h 62"/>
                <a:gd name="T42" fmla="*/ 6 w 38"/>
                <a:gd name="T43" fmla="*/ 52 h 62"/>
                <a:gd name="T44" fmla="*/ 2 w 38"/>
                <a:gd name="T45" fmla="*/ 42 h 62"/>
                <a:gd name="T46" fmla="*/ 0 w 38"/>
                <a:gd name="T47" fmla="*/ 32 h 62"/>
                <a:gd name="T48" fmla="*/ 8 w 38"/>
                <a:gd name="T49" fmla="*/ 32 h 62"/>
                <a:gd name="T50" fmla="*/ 10 w 38"/>
                <a:gd name="T51" fmla="*/ 44 h 62"/>
                <a:gd name="T52" fmla="*/ 12 w 38"/>
                <a:gd name="T53" fmla="*/ 52 h 62"/>
                <a:gd name="T54" fmla="*/ 14 w 38"/>
                <a:gd name="T55" fmla="*/ 56 h 62"/>
                <a:gd name="T56" fmla="*/ 16 w 38"/>
                <a:gd name="T57" fmla="*/ 58 h 62"/>
                <a:gd name="T58" fmla="*/ 18 w 38"/>
                <a:gd name="T59" fmla="*/ 58 h 62"/>
                <a:gd name="T60" fmla="*/ 20 w 38"/>
                <a:gd name="T61" fmla="*/ 58 h 62"/>
                <a:gd name="T62" fmla="*/ 24 w 38"/>
                <a:gd name="T63" fmla="*/ 56 h 62"/>
                <a:gd name="T64" fmla="*/ 26 w 38"/>
                <a:gd name="T65" fmla="*/ 54 h 62"/>
                <a:gd name="T66" fmla="*/ 26 w 38"/>
                <a:gd name="T67" fmla="*/ 50 h 62"/>
                <a:gd name="T68" fmla="*/ 28 w 38"/>
                <a:gd name="T69" fmla="*/ 40 h 62"/>
                <a:gd name="T70" fmla="*/ 28 w 38"/>
                <a:gd name="T71" fmla="*/ 28 h 62"/>
                <a:gd name="T72" fmla="*/ 28 w 38"/>
                <a:gd name="T73" fmla="*/ 20 h 62"/>
                <a:gd name="T74" fmla="*/ 26 w 38"/>
                <a:gd name="T75" fmla="*/ 12 h 62"/>
                <a:gd name="T76" fmla="*/ 26 w 38"/>
                <a:gd name="T77" fmla="*/ 8 h 62"/>
                <a:gd name="T78" fmla="*/ 22 w 38"/>
                <a:gd name="T79" fmla="*/ 6 h 62"/>
                <a:gd name="T80" fmla="*/ 22 w 38"/>
                <a:gd name="T81" fmla="*/ 4 h 62"/>
                <a:gd name="T82" fmla="*/ 18 w 38"/>
                <a:gd name="T83" fmla="*/ 4 h 62"/>
                <a:gd name="T84" fmla="*/ 16 w 38"/>
                <a:gd name="T85" fmla="*/ 4 h 62"/>
                <a:gd name="T86" fmla="*/ 14 w 38"/>
                <a:gd name="T87" fmla="*/ 6 h 62"/>
                <a:gd name="T88" fmla="*/ 12 w 38"/>
                <a:gd name="T89" fmla="*/ 10 h 62"/>
                <a:gd name="T90" fmla="*/ 10 w 38"/>
                <a:gd name="T91" fmla="*/ 18 h 62"/>
                <a:gd name="T92" fmla="*/ 10 w 38"/>
                <a:gd name="T93" fmla="*/ 26 h 62"/>
                <a:gd name="T94" fmla="*/ 8 w 38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6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11" name="Picture 33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584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2" name="Picture 33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584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49" name="Freeform 337"/>
            <p:cNvSpPr>
              <a:spLocks/>
            </p:cNvSpPr>
            <p:nvPr/>
          </p:nvSpPr>
          <p:spPr bwMode="auto">
            <a:xfrm>
              <a:off x="3802" y="2556"/>
              <a:ext cx="16" cy="42"/>
            </a:xfrm>
            <a:custGeom>
              <a:avLst/>
              <a:gdLst>
                <a:gd name="T0" fmla="*/ 0 w 16"/>
                <a:gd name="T1" fmla="*/ 4 h 42"/>
                <a:gd name="T2" fmla="*/ 10 w 16"/>
                <a:gd name="T3" fmla="*/ 0 h 42"/>
                <a:gd name="T4" fmla="*/ 12 w 16"/>
                <a:gd name="T5" fmla="*/ 0 h 42"/>
                <a:gd name="T6" fmla="*/ 12 w 16"/>
                <a:gd name="T7" fmla="*/ 36 h 42"/>
                <a:gd name="T8" fmla="*/ 12 w 16"/>
                <a:gd name="T9" fmla="*/ 38 h 42"/>
                <a:gd name="T10" fmla="*/ 12 w 16"/>
                <a:gd name="T11" fmla="*/ 40 h 42"/>
                <a:gd name="T12" fmla="*/ 12 w 16"/>
                <a:gd name="T13" fmla="*/ 40 h 42"/>
                <a:gd name="T14" fmla="*/ 14 w 16"/>
                <a:gd name="T15" fmla="*/ 42 h 42"/>
                <a:gd name="T16" fmla="*/ 14 w 16"/>
                <a:gd name="T17" fmla="*/ 42 h 42"/>
                <a:gd name="T18" fmla="*/ 16 w 16"/>
                <a:gd name="T19" fmla="*/ 42 h 42"/>
                <a:gd name="T20" fmla="*/ 16 w 16"/>
                <a:gd name="T21" fmla="*/ 42 h 42"/>
                <a:gd name="T22" fmla="*/ 0 w 16"/>
                <a:gd name="T23" fmla="*/ 42 h 42"/>
                <a:gd name="T24" fmla="*/ 0 w 16"/>
                <a:gd name="T25" fmla="*/ 42 h 42"/>
                <a:gd name="T26" fmla="*/ 4 w 16"/>
                <a:gd name="T27" fmla="*/ 42 h 42"/>
                <a:gd name="T28" fmla="*/ 4 w 16"/>
                <a:gd name="T29" fmla="*/ 42 h 42"/>
                <a:gd name="T30" fmla="*/ 6 w 16"/>
                <a:gd name="T31" fmla="*/ 40 h 42"/>
                <a:gd name="T32" fmla="*/ 6 w 16"/>
                <a:gd name="T33" fmla="*/ 40 h 42"/>
                <a:gd name="T34" fmla="*/ 6 w 16"/>
                <a:gd name="T35" fmla="*/ 38 h 42"/>
                <a:gd name="T36" fmla="*/ 6 w 16"/>
                <a:gd name="T37" fmla="*/ 36 h 42"/>
                <a:gd name="T38" fmla="*/ 6 w 16"/>
                <a:gd name="T39" fmla="*/ 12 h 42"/>
                <a:gd name="T40" fmla="*/ 6 w 16"/>
                <a:gd name="T41" fmla="*/ 8 h 42"/>
                <a:gd name="T42" fmla="*/ 6 w 16"/>
                <a:gd name="T43" fmla="*/ 6 h 42"/>
                <a:gd name="T44" fmla="*/ 6 w 16"/>
                <a:gd name="T45" fmla="*/ 4 h 42"/>
                <a:gd name="T46" fmla="*/ 6 w 16"/>
                <a:gd name="T47" fmla="*/ 4 h 42"/>
                <a:gd name="T48" fmla="*/ 4 w 16"/>
                <a:gd name="T49" fmla="*/ 4 h 42"/>
                <a:gd name="T50" fmla="*/ 4 w 16"/>
                <a:gd name="T51" fmla="*/ 4 h 42"/>
                <a:gd name="T52" fmla="*/ 2 w 16"/>
                <a:gd name="T53" fmla="*/ 4 h 42"/>
                <a:gd name="T54" fmla="*/ 0 w 16"/>
                <a:gd name="T55" fmla="*/ 4 h 42"/>
                <a:gd name="T56" fmla="*/ 0 w 16"/>
                <a:gd name="T57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" h="42">
                  <a:moveTo>
                    <a:pt x="0" y="4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0" y="42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0" name="Freeform 338"/>
            <p:cNvSpPr>
              <a:spLocks/>
            </p:cNvSpPr>
            <p:nvPr/>
          </p:nvSpPr>
          <p:spPr bwMode="auto">
            <a:xfrm>
              <a:off x="3834" y="2556"/>
              <a:ext cx="16" cy="42"/>
            </a:xfrm>
            <a:custGeom>
              <a:avLst/>
              <a:gdLst>
                <a:gd name="T0" fmla="*/ 0 w 16"/>
                <a:gd name="T1" fmla="*/ 4 h 42"/>
                <a:gd name="T2" fmla="*/ 10 w 16"/>
                <a:gd name="T3" fmla="*/ 0 h 42"/>
                <a:gd name="T4" fmla="*/ 12 w 16"/>
                <a:gd name="T5" fmla="*/ 0 h 42"/>
                <a:gd name="T6" fmla="*/ 12 w 16"/>
                <a:gd name="T7" fmla="*/ 36 h 42"/>
                <a:gd name="T8" fmla="*/ 12 w 16"/>
                <a:gd name="T9" fmla="*/ 38 h 42"/>
                <a:gd name="T10" fmla="*/ 12 w 16"/>
                <a:gd name="T11" fmla="*/ 40 h 42"/>
                <a:gd name="T12" fmla="*/ 12 w 16"/>
                <a:gd name="T13" fmla="*/ 40 h 42"/>
                <a:gd name="T14" fmla="*/ 14 w 16"/>
                <a:gd name="T15" fmla="*/ 42 h 42"/>
                <a:gd name="T16" fmla="*/ 14 w 16"/>
                <a:gd name="T17" fmla="*/ 42 h 42"/>
                <a:gd name="T18" fmla="*/ 16 w 16"/>
                <a:gd name="T19" fmla="*/ 42 h 42"/>
                <a:gd name="T20" fmla="*/ 16 w 16"/>
                <a:gd name="T21" fmla="*/ 42 h 42"/>
                <a:gd name="T22" fmla="*/ 0 w 16"/>
                <a:gd name="T23" fmla="*/ 42 h 42"/>
                <a:gd name="T24" fmla="*/ 0 w 16"/>
                <a:gd name="T25" fmla="*/ 42 h 42"/>
                <a:gd name="T26" fmla="*/ 4 w 16"/>
                <a:gd name="T27" fmla="*/ 42 h 42"/>
                <a:gd name="T28" fmla="*/ 4 w 16"/>
                <a:gd name="T29" fmla="*/ 42 h 42"/>
                <a:gd name="T30" fmla="*/ 6 w 16"/>
                <a:gd name="T31" fmla="*/ 40 h 42"/>
                <a:gd name="T32" fmla="*/ 6 w 16"/>
                <a:gd name="T33" fmla="*/ 40 h 42"/>
                <a:gd name="T34" fmla="*/ 6 w 16"/>
                <a:gd name="T35" fmla="*/ 38 h 42"/>
                <a:gd name="T36" fmla="*/ 6 w 16"/>
                <a:gd name="T37" fmla="*/ 36 h 42"/>
                <a:gd name="T38" fmla="*/ 6 w 16"/>
                <a:gd name="T39" fmla="*/ 12 h 42"/>
                <a:gd name="T40" fmla="*/ 6 w 16"/>
                <a:gd name="T41" fmla="*/ 8 h 42"/>
                <a:gd name="T42" fmla="*/ 6 w 16"/>
                <a:gd name="T43" fmla="*/ 6 h 42"/>
                <a:gd name="T44" fmla="*/ 6 w 16"/>
                <a:gd name="T45" fmla="*/ 4 h 42"/>
                <a:gd name="T46" fmla="*/ 6 w 16"/>
                <a:gd name="T47" fmla="*/ 4 h 42"/>
                <a:gd name="T48" fmla="*/ 4 w 16"/>
                <a:gd name="T49" fmla="*/ 4 h 42"/>
                <a:gd name="T50" fmla="*/ 4 w 16"/>
                <a:gd name="T51" fmla="*/ 4 h 42"/>
                <a:gd name="T52" fmla="*/ 2 w 16"/>
                <a:gd name="T53" fmla="*/ 4 h 42"/>
                <a:gd name="T54" fmla="*/ 0 w 16"/>
                <a:gd name="T55" fmla="*/ 4 h 42"/>
                <a:gd name="T56" fmla="*/ 0 w 16"/>
                <a:gd name="T57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" h="42">
                  <a:moveTo>
                    <a:pt x="0" y="4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0" y="42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1" name="Rectangle 339"/>
            <p:cNvSpPr>
              <a:spLocks noChangeArrowheads="1"/>
            </p:cNvSpPr>
            <p:nvPr/>
          </p:nvSpPr>
          <p:spPr bwMode="auto">
            <a:xfrm>
              <a:off x="3888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2" name="Rectangle 340"/>
            <p:cNvSpPr>
              <a:spLocks noChangeArrowheads="1"/>
            </p:cNvSpPr>
            <p:nvPr/>
          </p:nvSpPr>
          <p:spPr bwMode="auto">
            <a:xfrm>
              <a:off x="3904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3" name="Freeform 341"/>
            <p:cNvSpPr>
              <a:spLocks noEditPoints="1"/>
            </p:cNvSpPr>
            <p:nvPr/>
          </p:nvSpPr>
          <p:spPr bwMode="auto">
            <a:xfrm>
              <a:off x="4006" y="2570"/>
              <a:ext cx="38" cy="62"/>
            </a:xfrm>
            <a:custGeom>
              <a:avLst/>
              <a:gdLst>
                <a:gd name="T0" fmla="*/ 38 w 38"/>
                <a:gd name="T1" fmla="*/ 32 h 62"/>
                <a:gd name="T2" fmla="*/ 38 w 38"/>
                <a:gd name="T3" fmla="*/ 40 h 62"/>
                <a:gd name="T4" fmla="*/ 36 w 38"/>
                <a:gd name="T5" fmla="*/ 48 h 62"/>
                <a:gd name="T6" fmla="*/ 34 w 38"/>
                <a:gd name="T7" fmla="*/ 52 h 62"/>
                <a:gd name="T8" fmla="*/ 32 w 38"/>
                <a:gd name="T9" fmla="*/ 54 h 62"/>
                <a:gd name="T10" fmla="*/ 30 w 38"/>
                <a:gd name="T11" fmla="*/ 58 h 62"/>
                <a:gd name="T12" fmla="*/ 26 w 38"/>
                <a:gd name="T13" fmla="*/ 60 h 62"/>
                <a:gd name="T14" fmla="*/ 24 w 38"/>
                <a:gd name="T15" fmla="*/ 60 h 62"/>
                <a:gd name="T16" fmla="*/ 20 w 38"/>
                <a:gd name="T17" fmla="*/ 62 h 62"/>
                <a:gd name="T18" fmla="*/ 16 w 38"/>
                <a:gd name="T19" fmla="*/ 60 h 62"/>
                <a:gd name="T20" fmla="*/ 12 w 38"/>
                <a:gd name="T21" fmla="*/ 60 h 62"/>
                <a:gd name="T22" fmla="*/ 8 w 38"/>
                <a:gd name="T23" fmla="*/ 56 h 62"/>
                <a:gd name="T24" fmla="*/ 6 w 38"/>
                <a:gd name="T25" fmla="*/ 52 h 62"/>
                <a:gd name="T26" fmla="*/ 4 w 38"/>
                <a:gd name="T27" fmla="*/ 50 h 62"/>
                <a:gd name="T28" fmla="*/ 2 w 38"/>
                <a:gd name="T29" fmla="*/ 46 h 62"/>
                <a:gd name="T30" fmla="*/ 2 w 38"/>
                <a:gd name="T31" fmla="*/ 38 h 62"/>
                <a:gd name="T32" fmla="*/ 0 w 38"/>
                <a:gd name="T33" fmla="*/ 32 h 62"/>
                <a:gd name="T34" fmla="*/ 2 w 38"/>
                <a:gd name="T35" fmla="*/ 22 h 62"/>
                <a:gd name="T36" fmla="*/ 4 w 38"/>
                <a:gd name="T37" fmla="*/ 14 h 62"/>
                <a:gd name="T38" fmla="*/ 6 w 38"/>
                <a:gd name="T39" fmla="*/ 8 h 62"/>
                <a:gd name="T40" fmla="*/ 10 w 38"/>
                <a:gd name="T41" fmla="*/ 4 h 62"/>
                <a:gd name="T42" fmla="*/ 14 w 38"/>
                <a:gd name="T43" fmla="*/ 2 h 62"/>
                <a:gd name="T44" fmla="*/ 20 w 38"/>
                <a:gd name="T45" fmla="*/ 0 h 62"/>
                <a:gd name="T46" fmla="*/ 24 w 38"/>
                <a:gd name="T47" fmla="*/ 2 h 62"/>
                <a:gd name="T48" fmla="*/ 30 w 38"/>
                <a:gd name="T49" fmla="*/ 4 h 62"/>
                <a:gd name="T50" fmla="*/ 32 w 38"/>
                <a:gd name="T51" fmla="*/ 8 h 62"/>
                <a:gd name="T52" fmla="*/ 36 w 38"/>
                <a:gd name="T53" fmla="*/ 14 h 62"/>
                <a:gd name="T54" fmla="*/ 38 w 38"/>
                <a:gd name="T55" fmla="*/ 22 h 62"/>
                <a:gd name="T56" fmla="*/ 38 w 38"/>
                <a:gd name="T57" fmla="*/ 32 h 62"/>
                <a:gd name="T58" fmla="*/ 26 w 38"/>
                <a:gd name="T59" fmla="*/ 32 h 62"/>
                <a:gd name="T60" fmla="*/ 26 w 38"/>
                <a:gd name="T61" fmla="*/ 22 h 62"/>
                <a:gd name="T62" fmla="*/ 26 w 38"/>
                <a:gd name="T63" fmla="*/ 16 h 62"/>
                <a:gd name="T64" fmla="*/ 26 w 38"/>
                <a:gd name="T65" fmla="*/ 14 h 62"/>
                <a:gd name="T66" fmla="*/ 24 w 38"/>
                <a:gd name="T67" fmla="*/ 8 h 62"/>
                <a:gd name="T68" fmla="*/ 24 w 38"/>
                <a:gd name="T69" fmla="*/ 6 h 62"/>
                <a:gd name="T70" fmla="*/ 22 w 38"/>
                <a:gd name="T71" fmla="*/ 4 h 62"/>
                <a:gd name="T72" fmla="*/ 20 w 38"/>
                <a:gd name="T73" fmla="*/ 4 h 62"/>
                <a:gd name="T74" fmla="*/ 18 w 38"/>
                <a:gd name="T75" fmla="*/ 4 h 62"/>
                <a:gd name="T76" fmla="*/ 16 w 38"/>
                <a:gd name="T77" fmla="*/ 4 h 62"/>
                <a:gd name="T78" fmla="*/ 16 w 38"/>
                <a:gd name="T79" fmla="*/ 6 h 62"/>
                <a:gd name="T80" fmla="*/ 14 w 38"/>
                <a:gd name="T81" fmla="*/ 10 h 62"/>
                <a:gd name="T82" fmla="*/ 14 w 38"/>
                <a:gd name="T83" fmla="*/ 14 h 62"/>
                <a:gd name="T84" fmla="*/ 14 w 38"/>
                <a:gd name="T85" fmla="*/ 18 h 62"/>
                <a:gd name="T86" fmla="*/ 14 w 38"/>
                <a:gd name="T87" fmla="*/ 26 h 62"/>
                <a:gd name="T88" fmla="*/ 14 w 38"/>
                <a:gd name="T89" fmla="*/ 36 h 62"/>
                <a:gd name="T90" fmla="*/ 14 w 38"/>
                <a:gd name="T91" fmla="*/ 44 h 62"/>
                <a:gd name="T92" fmla="*/ 14 w 38"/>
                <a:gd name="T93" fmla="*/ 50 h 62"/>
                <a:gd name="T94" fmla="*/ 14 w 38"/>
                <a:gd name="T95" fmla="*/ 54 h 62"/>
                <a:gd name="T96" fmla="*/ 16 w 38"/>
                <a:gd name="T97" fmla="*/ 56 h 62"/>
                <a:gd name="T98" fmla="*/ 16 w 38"/>
                <a:gd name="T99" fmla="*/ 58 h 62"/>
                <a:gd name="T100" fmla="*/ 18 w 38"/>
                <a:gd name="T101" fmla="*/ 58 h 62"/>
                <a:gd name="T102" fmla="*/ 20 w 38"/>
                <a:gd name="T103" fmla="*/ 58 h 62"/>
                <a:gd name="T104" fmla="*/ 22 w 38"/>
                <a:gd name="T105" fmla="*/ 58 h 62"/>
                <a:gd name="T106" fmla="*/ 24 w 38"/>
                <a:gd name="T107" fmla="*/ 58 h 62"/>
                <a:gd name="T108" fmla="*/ 24 w 38"/>
                <a:gd name="T109" fmla="*/ 54 h 62"/>
                <a:gd name="T110" fmla="*/ 26 w 38"/>
                <a:gd name="T111" fmla="*/ 50 h 62"/>
                <a:gd name="T112" fmla="*/ 26 w 38"/>
                <a:gd name="T113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" h="62">
                  <a:moveTo>
                    <a:pt x="38" y="32"/>
                  </a:moveTo>
                  <a:lnTo>
                    <a:pt x="38" y="40"/>
                  </a:lnTo>
                  <a:lnTo>
                    <a:pt x="36" y="48"/>
                  </a:lnTo>
                  <a:lnTo>
                    <a:pt x="34" y="52"/>
                  </a:lnTo>
                  <a:lnTo>
                    <a:pt x="32" y="54"/>
                  </a:lnTo>
                  <a:lnTo>
                    <a:pt x="30" y="58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0" y="62"/>
                  </a:lnTo>
                  <a:lnTo>
                    <a:pt x="16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6" y="52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6" y="14"/>
                  </a:lnTo>
                  <a:lnTo>
                    <a:pt x="38" y="22"/>
                  </a:lnTo>
                  <a:lnTo>
                    <a:pt x="38" y="32"/>
                  </a:lnTo>
                  <a:close/>
                  <a:moveTo>
                    <a:pt x="26" y="32"/>
                  </a:moveTo>
                  <a:lnTo>
                    <a:pt x="26" y="22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6"/>
                  </a:lnTo>
                  <a:lnTo>
                    <a:pt x="14" y="36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4" name="Freeform 342"/>
            <p:cNvSpPr>
              <a:spLocks noEditPoints="1"/>
            </p:cNvSpPr>
            <p:nvPr/>
          </p:nvSpPr>
          <p:spPr bwMode="auto">
            <a:xfrm>
              <a:off x="4054" y="2570"/>
              <a:ext cx="76" cy="62"/>
            </a:xfrm>
            <a:custGeom>
              <a:avLst/>
              <a:gdLst>
                <a:gd name="T0" fmla="*/ 22 w 76"/>
                <a:gd name="T1" fmla="*/ 62 h 62"/>
                <a:gd name="T2" fmla="*/ 56 w 76"/>
                <a:gd name="T3" fmla="*/ 0 h 62"/>
                <a:gd name="T4" fmla="*/ 14 w 76"/>
                <a:gd name="T5" fmla="*/ 0 h 62"/>
                <a:gd name="T6" fmla="*/ 26 w 76"/>
                <a:gd name="T7" fmla="*/ 6 h 62"/>
                <a:gd name="T8" fmla="*/ 30 w 76"/>
                <a:gd name="T9" fmla="*/ 16 h 62"/>
                <a:gd name="T10" fmla="*/ 26 w 76"/>
                <a:gd name="T11" fmla="*/ 26 h 62"/>
                <a:gd name="T12" fmla="*/ 14 w 76"/>
                <a:gd name="T13" fmla="*/ 32 h 62"/>
                <a:gd name="T14" fmla="*/ 4 w 76"/>
                <a:gd name="T15" fmla="*/ 26 h 62"/>
                <a:gd name="T16" fmla="*/ 0 w 76"/>
                <a:gd name="T17" fmla="*/ 16 h 62"/>
                <a:gd name="T18" fmla="*/ 4 w 76"/>
                <a:gd name="T19" fmla="*/ 6 h 62"/>
                <a:gd name="T20" fmla="*/ 14 w 76"/>
                <a:gd name="T21" fmla="*/ 0 h 62"/>
                <a:gd name="T22" fmla="*/ 14 w 76"/>
                <a:gd name="T23" fmla="*/ 2 h 62"/>
                <a:gd name="T24" fmla="*/ 12 w 76"/>
                <a:gd name="T25" fmla="*/ 4 h 62"/>
                <a:gd name="T26" fmla="*/ 12 w 76"/>
                <a:gd name="T27" fmla="*/ 10 h 62"/>
                <a:gd name="T28" fmla="*/ 12 w 76"/>
                <a:gd name="T29" fmla="*/ 22 h 62"/>
                <a:gd name="T30" fmla="*/ 12 w 76"/>
                <a:gd name="T31" fmla="*/ 28 h 62"/>
                <a:gd name="T32" fmla="*/ 14 w 76"/>
                <a:gd name="T33" fmla="*/ 30 h 62"/>
                <a:gd name="T34" fmla="*/ 16 w 76"/>
                <a:gd name="T35" fmla="*/ 30 h 62"/>
                <a:gd name="T36" fmla="*/ 18 w 76"/>
                <a:gd name="T37" fmla="*/ 28 h 62"/>
                <a:gd name="T38" fmla="*/ 18 w 76"/>
                <a:gd name="T39" fmla="*/ 22 h 62"/>
                <a:gd name="T40" fmla="*/ 18 w 76"/>
                <a:gd name="T41" fmla="*/ 10 h 62"/>
                <a:gd name="T42" fmla="*/ 18 w 76"/>
                <a:gd name="T43" fmla="*/ 4 h 62"/>
                <a:gd name="T44" fmla="*/ 16 w 76"/>
                <a:gd name="T45" fmla="*/ 2 h 62"/>
                <a:gd name="T46" fmla="*/ 62 w 76"/>
                <a:gd name="T47" fmla="*/ 32 h 62"/>
                <a:gd name="T48" fmla="*/ 72 w 76"/>
                <a:gd name="T49" fmla="*/ 36 h 62"/>
                <a:gd name="T50" fmla="*/ 76 w 76"/>
                <a:gd name="T51" fmla="*/ 46 h 62"/>
                <a:gd name="T52" fmla="*/ 72 w 76"/>
                <a:gd name="T53" fmla="*/ 56 h 62"/>
                <a:gd name="T54" fmla="*/ 62 w 76"/>
                <a:gd name="T55" fmla="*/ 62 h 62"/>
                <a:gd name="T56" fmla="*/ 52 w 76"/>
                <a:gd name="T57" fmla="*/ 56 h 62"/>
                <a:gd name="T58" fmla="*/ 48 w 76"/>
                <a:gd name="T59" fmla="*/ 46 h 62"/>
                <a:gd name="T60" fmla="*/ 52 w 76"/>
                <a:gd name="T61" fmla="*/ 36 h 62"/>
                <a:gd name="T62" fmla="*/ 62 w 76"/>
                <a:gd name="T63" fmla="*/ 32 h 62"/>
                <a:gd name="T64" fmla="*/ 62 w 76"/>
                <a:gd name="T65" fmla="*/ 32 h 62"/>
                <a:gd name="T66" fmla="*/ 60 w 76"/>
                <a:gd name="T67" fmla="*/ 34 h 62"/>
                <a:gd name="T68" fmla="*/ 58 w 76"/>
                <a:gd name="T69" fmla="*/ 40 h 62"/>
                <a:gd name="T70" fmla="*/ 58 w 76"/>
                <a:gd name="T71" fmla="*/ 52 h 62"/>
                <a:gd name="T72" fmla="*/ 60 w 76"/>
                <a:gd name="T73" fmla="*/ 58 h 62"/>
                <a:gd name="T74" fmla="*/ 62 w 76"/>
                <a:gd name="T75" fmla="*/ 60 h 62"/>
                <a:gd name="T76" fmla="*/ 64 w 76"/>
                <a:gd name="T77" fmla="*/ 60 h 62"/>
                <a:gd name="T78" fmla="*/ 64 w 76"/>
                <a:gd name="T79" fmla="*/ 58 h 62"/>
                <a:gd name="T80" fmla="*/ 66 w 76"/>
                <a:gd name="T81" fmla="*/ 52 h 62"/>
                <a:gd name="T82" fmla="*/ 66 w 76"/>
                <a:gd name="T83" fmla="*/ 40 h 62"/>
                <a:gd name="T84" fmla="*/ 64 w 76"/>
                <a:gd name="T85" fmla="*/ 34 h 62"/>
                <a:gd name="T86" fmla="*/ 64 w 76"/>
                <a:gd name="T8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" h="62">
                  <a:moveTo>
                    <a:pt x="62" y="0"/>
                  </a:moveTo>
                  <a:lnTo>
                    <a:pt x="22" y="62"/>
                  </a:lnTo>
                  <a:lnTo>
                    <a:pt x="16" y="62"/>
                  </a:lnTo>
                  <a:lnTo>
                    <a:pt x="56" y="0"/>
                  </a:lnTo>
                  <a:lnTo>
                    <a:pt x="62" y="0"/>
                  </a:lnTo>
                  <a:close/>
                  <a:moveTo>
                    <a:pt x="14" y="0"/>
                  </a:moveTo>
                  <a:lnTo>
                    <a:pt x="20" y="2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30" y="16"/>
                  </a:lnTo>
                  <a:lnTo>
                    <a:pt x="28" y="22"/>
                  </a:lnTo>
                  <a:lnTo>
                    <a:pt x="26" y="26"/>
                  </a:lnTo>
                  <a:lnTo>
                    <a:pt x="20" y="30"/>
                  </a:lnTo>
                  <a:lnTo>
                    <a:pt x="14" y="32"/>
                  </a:lnTo>
                  <a:lnTo>
                    <a:pt x="10" y="30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4" y="2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12" y="16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62" y="32"/>
                  </a:moveTo>
                  <a:lnTo>
                    <a:pt x="68" y="32"/>
                  </a:lnTo>
                  <a:lnTo>
                    <a:pt x="72" y="36"/>
                  </a:lnTo>
                  <a:lnTo>
                    <a:pt x="76" y="40"/>
                  </a:lnTo>
                  <a:lnTo>
                    <a:pt x="76" y="46"/>
                  </a:lnTo>
                  <a:lnTo>
                    <a:pt x="76" y="52"/>
                  </a:lnTo>
                  <a:lnTo>
                    <a:pt x="72" y="56"/>
                  </a:lnTo>
                  <a:lnTo>
                    <a:pt x="68" y="60"/>
                  </a:lnTo>
                  <a:lnTo>
                    <a:pt x="62" y="62"/>
                  </a:lnTo>
                  <a:lnTo>
                    <a:pt x="56" y="60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8" y="46"/>
                  </a:lnTo>
                  <a:lnTo>
                    <a:pt x="48" y="40"/>
                  </a:lnTo>
                  <a:lnTo>
                    <a:pt x="52" y="36"/>
                  </a:lnTo>
                  <a:lnTo>
                    <a:pt x="56" y="32"/>
                  </a:lnTo>
                  <a:lnTo>
                    <a:pt x="62" y="32"/>
                  </a:lnTo>
                  <a:close/>
                  <a:moveTo>
                    <a:pt x="62" y="32"/>
                  </a:moveTo>
                  <a:lnTo>
                    <a:pt x="62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8" y="52"/>
                  </a:lnTo>
                  <a:lnTo>
                    <a:pt x="60" y="56"/>
                  </a:lnTo>
                  <a:lnTo>
                    <a:pt x="60" y="58"/>
                  </a:lnTo>
                  <a:lnTo>
                    <a:pt x="62" y="60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6" y="56"/>
                  </a:lnTo>
                  <a:lnTo>
                    <a:pt x="66" y="52"/>
                  </a:lnTo>
                  <a:lnTo>
                    <a:pt x="66" y="46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4" y="34"/>
                  </a:lnTo>
                  <a:lnTo>
                    <a:pt x="64" y="32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5" name="Rectangle 343"/>
            <p:cNvSpPr>
              <a:spLocks noChangeArrowheads="1"/>
            </p:cNvSpPr>
            <p:nvPr/>
          </p:nvSpPr>
          <p:spPr bwMode="auto">
            <a:xfrm>
              <a:off x="4200" y="2552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6" name="Rectangle 344"/>
            <p:cNvSpPr>
              <a:spLocks noChangeArrowheads="1"/>
            </p:cNvSpPr>
            <p:nvPr/>
          </p:nvSpPr>
          <p:spPr bwMode="auto">
            <a:xfrm>
              <a:off x="1552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7" name="Freeform 345"/>
            <p:cNvSpPr>
              <a:spLocks noEditPoints="1"/>
            </p:cNvSpPr>
            <p:nvPr/>
          </p:nvSpPr>
          <p:spPr bwMode="auto">
            <a:xfrm>
              <a:off x="1586" y="2698"/>
              <a:ext cx="36" cy="40"/>
            </a:xfrm>
            <a:custGeom>
              <a:avLst/>
              <a:gdLst>
                <a:gd name="T0" fmla="*/ 18 w 36"/>
                <a:gd name="T1" fmla="*/ 36 h 40"/>
                <a:gd name="T2" fmla="*/ 14 w 36"/>
                <a:gd name="T3" fmla="*/ 40 h 40"/>
                <a:gd name="T4" fmla="*/ 10 w 36"/>
                <a:gd name="T5" fmla="*/ 40 h 40"/>
                <a:gd name="T6" fmla="*/ 2 w 36"/>
                <a:gd name="T7" fmla="*/ 38 h 40"/>
                <a:gd name="T8" fmla="*/ 0 w 36"/>
                <a:gd name="T9" fmla="*/ 30 h 40"/>
                <a:gd name="T10" fmla="*/ 2 w 36"/>
                <a:gd name="T11" fmla="*/ 26 h 40"/>
                <a:gd name="T12" fmla="*/ 8 w 36"/>
                <a:gd name="T13" fmla="*/ 20 h 40"/>
                <a:gd name="T14" fmla="*/ 22 w 36"/>
                <a:gd name="T15" fmla="*/ 14 h 40"/>
                <a:gd name="T16" fmla="*/ 22 w 36"/>
                <a:gd name="T17" fmla="*/ 8 h 40"/>
                <a:gd name="T18" fmla="*/ 18 w 36"/>
                <a:gd name="T19" fmla="*/ 2 h 40"/>
                <a:gd name="T20" fmla="*/ 12 w 36"/>
                <a:gd name="T21" fmla="*/ 2 h 40"/>
                <a:gd name="T22" fmla="*/ 10 w 36"/>
                <a:gd name="T23" fmla="*/ 6 h 40"/>
                <a:gd name="T24" fmla="*/ 8 w 36"/>
                <a:gd name="T25" fmla="*/ 10 h 40"/>
                <a:gd name="T26" fmla="*/ 8 w 36"/>
                <a:gd name="T27" fmla="*/ 14 h 40"/>
                <a:gd name="T28" fmla="*/ 6 w 36"/>
                <a:gd name="T29" fmla="*/ 14 h 40"/>
                <a:gd name="T30" fmla="*/ 2 w 36"/>
                <a:gd name="T31" fmla="*/ 14 h 40"/>
                <a:gd name="T32" fmla="*/ 2 w 36"/>
                <a:gd name="T33" fmla="*/ 10 h 40"/>
                <a:gd name="T34" fmla="*/ 6 w 36"/>
                <a:gd name="T35" fmla="*/ 2 h 40"/>
                <a:gd name="T36" fmla="*/ 16 w 36"/>
                <a:gd name="T37" fmla="*/ 0 h 40"/>
                <a:gd name="T38" fmla="*/ 24 w 36"/>
                <a:gd name="T39" fmla="*/ 2 h 40"/>
                <a:gd name="T40" fmla="*/ 28 w 36"/>
                <a:gd name="T41" fmla="*/ 6 h 40"/>
                <a:gd name="T42" fmla="*/ 28 w 36"/>
                <a:gd name="T43" fmla="*/ 12 h 40"/>
                <a:gd name="T44" fmla="*/ 30 w 36"/>
                <a:gd name="T45" fmla="*/ 30 h 40"/>
                <a:gd name="T46" fmla="*/ 30 w 36"/>
                <a:gd name="T47" fmla="*/ 34 h 40"/>
                <a:gd name="T48" fmla="*/ 30 w 36"/>
                <a:gd name="T49" fmla="*/ 36 h 40"/>
                <a:gd name="T50" fmla="*/ 32 w 36"/>
                <a:gd name="T51" fmla="*/ 36 h 40"/>
                <a:gd name="T52" fmla="*/ 34 w 36"/>
                <a:gd name="T53" fmla="*/ 34 h 40"/>
                <a:gd name="T54" fmla="*/ 36 w 36"/>
                <a:gd name="T55" fmla="*/ 34 h 40"/>
                <a:gd name="T56" fmla="*/ 26 w 36"/>
                <a:gd name="T57" fmla="*/ 40 h 40"/>
                <a:gd name="T58" fmla="*/ 22 w 36"/>
                <a:gd name="T59" fmla="*/ 40 h 40"/>
                <a:gd name="T60" fmla="*/ 22 w 36"/>
                <a:gd name="T61" fmla="*/ 34 h 40"/>
                <a:gd name="T62" fmla="*/ 22 w 36"/>
                <a:gd name="T63" fmla="*/ 16 h 40"/>
                <a:gd name="T64" fmla="*/ 14 w 36"/>
                <a:gd name="T65" fmla="*/ 20 h 40"/>
                <a:gd name="T66" fmla="*/ 8 w 36"/>
                <a:gd name="T67" fmla="*/ 24 h 40"/>
                <a:gd name="T68" fmla="*/ 8 w 36"/>
                <a:gd name="T69" fmla="*/ 28 h 40"/>
                <a:gd name="T70" fmla="*/ 8 w 36"/>
                <a:gd name="T71" fmla="*/ 34 h 40"/>
                <a:gd name="T72" fmla="*/ 14 w 36"/>
                <a:gd name="T73" fmla="*/ 36 h 40"/>
                <a:gd name="T74" fmla="*/ 22 w 36"/>
                <a:gd name="T75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0">
                  <a:moveTo>
                    <a:pt x="22" y="34"/>
                  </a:moveTo>
                  <a:lnTo>
                    <a:pt x="18" y="36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2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34"/>
                  </a:lnTo>
                  <a:lnTo>
                    <a:pt x="30" y="40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2" y="36"/>
                  </a:lnTo>
                  <a:lnTo>
                    <a:pt x="22" y="34"/>
                  </a:lnTo>
                  <a:close/>
                  <a:moveTo>
                    <a:pt x="22" y="32"/>
                  </a:moveTo>
                  <a:lnTo>
                    <a:pt x="22" y="16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8" name="Freeform 346"/>
            <p:cNvSpPr>
              <a:spLocks/>
            </p:cNvSpPr>
            <p:nvPr/>
          </p:nvSpPr>
          <p:spPr bwMode="auto">
            <a:xfrm>
              <a:off x="1626" y="2698"/>
              <a:ext cx="32" cy="40"/>
            </a:xfrm>
            <a:custGeom>
              <a:avLst/>
              <a:gdLst>
                <a:gd name="T0" fmla="*/ 32 w 32"/>
                <a:gd name="T1" fmla="*/ 24 h 40"/>
                <a:gd name="T2" fmla="*/ 30 w 32"/>
                <a:gd name="T3" fmla="*/ 32 h 40"/>
                <a:gd name="T4" fmla="*/ 26 w 32"/>
                <a:gd name="T5" fmla="*/ 36 h 40"/>
                <a:gd name="T6" fmla="*/ 20 w 32"/>
                <a:gd name="T7" fmla="*/ 40 h 40"/>
                <a:gd name="T8" fmla="*/ 16 w 32"/>
                <a:gd name="T9" fmla="*/ 40 h 40"/>
                <a:gd name="T10" fmla="*/ 10 w 32"/>
                <a:gd name="T11" fmla="*/ 40 h 40"/>
                <a:gd name="T12" fmla="*/ 4 w 32"/>
                <a:gd name="T13" fmla="*/ 36 h 40"/>
                <a:gd name="T14" fmla="*/ 2 w 32"/>
                <a:gd name="T15" fmla="*/ 32 h 40"/>
                <a:gd name="T16" fmla="*/ 0 w 32"/>
                <a:gd name="T17" fmla="*/ 26 h 40"/>
                <a:gd name="T18" fmla="*/ 0 w 32"/>
                <a:gd name="T19" fmla="*/ 20 h 40"/>
                <a:gd name="T20" fmla="*/ 0 w 32"/>
                <a:gd name="T21" fmla="*/ 14 h 40"/>
                <a:gd name="T22" fmla="*/ 2 w 32"/>
                <a:gd name="T23" fmla="*/ 10 h 40"/>
                <a:gd name="T24" fmla="*/ 4 w 32"/>
                <a:gd name="T25" fmla="*/ 6 h 40"/>
                <a:gd name="T26" fmla="*/ 10 w 32"/>
                <a:gd name="T27" fmla="*/ 2 h 40"/>
                <a:gd name="T28" fmla="*/ 18 w 32"/>
                <a:gd name="T29" fmla="*/ 0 h 40"/>
                <a:gd name="T30" fmla="*/ 22 w 32"/>
                <a:gd name="T31" fmla="*/ 0 h 40"/>
                <a:gd name="T32" fmla="*/ 26 w 32"/>
                <a:gd name="T33" fmla="*/ 2 h 40"/>
                <a:gd name="T34" fmla="*/ 30 w 32"/>
                <a:gd name="T35" fmla="*/ 6 h 40"/>
                <a:gd name="T36" fmla="*/ 30 w 32"/>
                <a:gd name="T37" fmla="*/ 8 h 40"/>
                <a:gd name="T38" fmla="*/ 30 w 32"/>
                <a:gd name="T39" fmla="*/ 10 h 40"/>
                <a:gd name="T40" fmla="*/ 30 w 32"/>
                <a:gd name="T41" fmla="*/ 12 h 40"/>
                <a:gd name="T42" fmla="*/ 28 w 32"/>
                <a:gd name="T43" fmla="*/ 12 h 40"/>
                <a:gd name="T44" fmla="*/ 26 w 32"/>
                <a:gd name="T45" fmla="*/ 12 h 40"/>
                <a:gd name="T46" fmla="*/ 24 w 32"/>
                <a:gd name="T47" fmla="*/ 12 h 40"/>
                <a:gd name="T48" fmla="*/ 24 w 32"/>
                <a:gd name="T49" fmla="*/ 10 h 40"/>
                <a:gd name="T50" fmla="*/ 22 w 32"/>
                <a:gd name="T51" fmla="*/ 10 h 40"/>
                <a:gd name="T52" fmla="*/ 22 w 32"/>
                <a:gd name="T53" fmla="*/ 8 h 40"/>
                <a:gd name="T54" fmla="*/ 22 w 32"/>
                <a:gd name="T55" fmla="*/ 6 h 40"/>
                <a:gd name="T56" fmla="*/ 20 w 32"/>
                <a:gd name="T57" fmla="*/ 4 h 40"/>
                <a:gd name="T58" fmla="*/ 18 w 32"/>
                <a:gd name="T59" fmla="*/ 2 h 40"/>
                <a:gd name="T60" fmla="*/ 16 w 32"/>
                <a:gd name="T61" fmla="*/ 2 h 40"/>
                <a:gd name="T62" fmla="*/ 12 w 32"/>
                <a:gd name="T63" fmla="*/ 4 h 40"/>
                <a:gd name="T64" fmla="*/ 10 w 32"/>
                <a:gd name="T65" fmla="*/ 6 h 40"/>
                <a:gd name="T66" fmla="*/ 8 w 32"/>
                <a:gd name="T67" fmla="*/ 10 h 40"/>
                <a:gd name="T68" fmla="*/ 6 w 32"/>
                <a:gd name="T69" fmla="*/ 16 h 40"/>
                <a:gd name="T70" fmla="*/ 8 w 32"/>
                <a:gd name="T71" fmla="*/ 22 h 40"/>
                <a:gd name="T72" fmla="*/ 10 w 32"/>
                <a:gd name="T73" fmla="*/ 28 h 40"/>
                <a:gd name="T74" fmla="*/ 14 w 32"/>
                <a:gd name="T75" fmla="*/ 32 h 40"/>
                <a:gd name="T76" fmla="*/ 18 w 32"/>
                <a:gd name="T77" fmla="*/ 34 h 40"/>
                <a:gd name="T78" fmla="*/ 22 w 32"/>
                <a:gd name="T79" fmla="*/ 32 h 40"/>
                <a:gd name="T80" fmla="*/ 26 w 32"/>
                <a:gd name="T81" fmla="*/ 30 h 40"/>
                <a:gd name="T82" fmla="*/ 28 w 32"/>
                <a:gd name="T83" fmla="*/ 28 h 40"/>
                <a:gd name="T84" fmla="*/ 30 w 32"/>
                <a:gd name="T85" fmla="*/ 24 h 40"/>
                <a:gd name="T86" fmla="*/ 32 w 32"/>
                <a:gd name="T87" fmla="*/ 2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" h="40">
                  <a:moveTo>
                    <a:pt x="32" y="24"/>
                  </a:moveTo>
                  <a:lnTo>
                    <a:pt x="30" y="32"/>
                  </a:lnTo>
                  <a:lnTo>
                    <a:pt x="26" y="36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2"/>
                  </a:lnTo>
                  <a:lnTo>
                    <a:pt x="26" y="30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59" name="Freeform 347"/>
            <p:cNvSpPr>
              <a:spLocks/>
            </p:cNvSpPr>
            <p:nvPr/>
          </p:nvSpPr>
          <p:spPr bwMode="auto">
            <a:xfrm>
              <a:off x="1662" y="2698"/>
              <a:ext cx="28" cy="40"/>
            </a:xfrm>
            <a:custGeom>
              <a:avLst/>
              <a:gdLst>
                <a:gd name="T0" fmla="*/ 14 w 28"/>
                <a:gd name="T1" fmla="*/ 0 h 40"/>
                <a:gd name="T2" fmla="*/ 14 w 28"/>
                <a:gd name="T3" fmla="*/ 10 h 40"/>
                <a:gd name="T4" fmla="*/ 16 w 28"/>
                <a:gd name="T5" fmla="*/ 4 h 40"/>
                <a:gd name="T6" fmla="*/ 20 w 28"/>
                <a:gd name="T7" fmla="*/ 0 h 40"/>
                <a:gd name="T8" fmla="*/ 24 w 28"/>
                <a:gd name="T9" fmla="*/ 0 h 40"/>
                <a:gd name="T10" fmla="*/ 26 w 28"/>
                <a:gd name="T11" fmla="*/ 0 h 40"/>
                <a:gd name="T12" fmla="*/ 28 w 28"/>
                <a:gd name="T13" fmla="*/ 2 h 40"/>
                <a:gd name="T14" fmla="*/ 28 w 28"/>
                <a:gd name="T15" fmla="*/ 4 h 40"/>
                <a:gd name="T16" fmla="*/ 28 w 28"/>
                <a:gd name="T17" fmla="*/ 6 h 40"/>
                <a:gd name="T18" fmla="*/ 28 w 28"/>
                <a:gd name="T19" fmla="*/ 6 h 40"/>
                <a:gd name="T20" fmla="*/ 28 w 28"/>
                <a:gd name="T21" fmla="*/ 8 h 40"/>
                <a:gd name="T22" fmla="*/ 26 w 28"/>
                <a:gd name="T23" fmla="*/ 10 h 40"/>
                <a:gd name="T24" fmla="*/ 26 w 28"/>
                <a:gd name="T25" fmla="*/ 10 h 40"/>
                <a:gd name="T26" fmla="*/ 24 w 28"/>
                <a:gd name="T27" fmla="*/ 10 h 40"/>
                <a:gd name="T28" fmla="*/ 22 w 28"/>
                <a:gd name="T29" fmla="*/ 8 h 40"/>
                <a:gd name="T30" fmla="*/ 20 w 28"/>
                <a:gd name="T31" fmla="*/ 6 h 40"/>
                <a:gd name="T32" fmla="*/ 20 w 28"/>
                <a:gd name="T33" fmla="*/ 6 h 40"/>
                <a:gd name="T34" fmla="*/ 18 w 28"/>
                <a:gd name="T35" fmla="*/ 6 h 40"/>
                <a:gd name="T36" fmla="*/ 18 w 28"/>
                <a:gd name="T37" fmla="*/ 6 h 40"/>
                <a:gd name="T38" fmla="*/ 16 w 28"/>
                <a:gd name="T39" fmla="*/ 10 h 40"/>
                <a:gd name="T40" fmla="*/ 14 w 28"/>
                <a:gd name="T41" fmla="*/ 14 h 40"/>
                <a:gd name="T42" fmla="*/ 14 w 28"/>
                <a:gd name="T43" fmla="*/ 30 h 40"/>
                <a:gd name="T44" fmla="*/ 14 w 28"/>
                <a:gd name="T45" fmla="*/ 34 h 40"/>
                <a:gd name="T46" fmla="*/ 14 w 28"/>
                <a:gd name="T47" fmla="*/ 36 h 40"/>
                <a:gd name="T48" fmla="*/ 14 w 28"/>
                <a:gd name="T49" fmla="*/ 36 h 40"/>
                <a:gd name="T50" fmla="*/ 16 w 28"/>
                <a:gd name="T51" fmla="*/ 38 h 40"/>
                <a:gd name="T52" fmla="*/ 18 w 28"/>
                <a:gd name="T53" fmla="*/ 38 h 40"/>
                <a:gd name="T54" fmla="*/ 20 w 28"/>
                <a:gd name="T55" fmla="*/ 38 h 40"/>
                <a:gd name="T56" fmla="*/ 20 w 28"/>
                <a:gd name="T57" fmla="*/ 40 h 40"/>
                <a:gd name="T58" fmla="*/ 0 w 28"/>
                <a:gd name="T59" fmla="*/ 40 h 40"/>
                <a:gd name="T60" fmla="*/ 0 w 28"/>
                <a:gd name="T61" fmla="*/ 38 h 40"/>
                <a:gd name="T62" fmla="*/ 2 w 28"/>
                <a:gd name="T63" fmla="*/ 38 h 40"/>
                <a:gd name="T64" fmla="*/ 4 w 28"/>
                <a:gd name="T65" fmla="*/ 38 h 40"/>
                <a:gd name="T66" fmla="*/ 6 w 28"/>
                <a:gd name="T67" fmla="*/ 36 h 40"/>
                <a:gd name="T68" fmla="*/ 6 w 28"/>
                <a:gd name="T69" fmla="*/ 36 h 40"/>
                <a:gd name="T70" fmla="*/ 6 w 28"/>
                <a:gd name="T71" fmla="*/ 34 h 40"/>
                <a:gd name="T72" fmla="*/ 6 w 28"/>
                <a:gd name="T73" fmla="*/ 30 h 40"/>
                <a:gd name="T74" fmla="*/ 6 w 28"/>
                <a:gd name="T75" fmla="*/ 16 h 40"/>
                <a:gd name="T76" fmla="*/ 6 w 28"/>
                <a:gd name="T77" fmla="*/ 10 h 40"/>
                <a:gd name="T78" fmla="*/ 6 w 28"/>
                <a:gd name="T79" fmla="*/ 8 h 40"/>
                <a:gd name="T80" fmla="*/ 6 w 28"/>
                <a:gd name="T81" fmla="*/ 6 h 40"/>
                <a:gd name="T82" fmla="*/ 4 w 28"/>
                <a:gd name="T83" fmla="*/ 6 h 40"/>
                <a:gd name="T84" fmla="*/ 4 w 28"/>
                <a:gd name="T85" fmla="*/ 4 h 40"/>
                <a:gd name="T86" fmla="*/ 4 w 28"/>
                <a:gd name="T87" fmla="*/ 4 h 40"/>
                <a:gd name="T88" fmla="*/ 2 w 28"/>
                <a:gd name="T89" fmla="*/ 4 h 40"/>
                <a:gd name="T90" fmla="*/ 0 w 28"/>
                <a:gd name="T91" fmla="*/ 6 h 40"/>
                <a:gd name="T92" fmla="*/ 0 w 28"/>
                <a:gd name="T93" fmla="*/ 4 h 40"/>
                <a:gd name="T94" fmla="*/ 12 w 28"/>
                <a:gd name="T95" fmla="*/ 0 h 40"/>
                <a:gd name="T96" fmla="*/ 14 w 28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40">
                  <a:moveTo>
                    <a:pt x="14" y="0"/>
                  </a:moveTo>
                  <a:lnTo>
                    <a:pt x="14" y="10"/>
                  </a:lnTo>
                  <a:lnTo>
                    <a:pt x="16" y="4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10"/>
                  </a:lnTo>
                  <a:lnTo>
                    <a:pt x="14" y="14"/>
                  </a:lnTo>
                  <a:lnTo>
                    <a:pt x="14" y="30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6" y="36"/>
                  </a:lnTo>
                  <a:lnTo>
                    <a:pt x="6" y="34"/>
                  </a:lnTo>
                  <a:lnTo>
                    <a:pt x="6" y="30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0" name="Freeform 348"/>
            <p:cNvSpPr>
              <a:spLocks noEditPoints="1"/>
            </p:cNvSpPr>
            <p:nvPr/>
          </p:nvSpPr>
          <p:spPr bwMode="auto">
            <a:xfrm>
              <a:off x="1694" y="2698"/>
              <a:ext cx="36" cy="40"/>
            </a:xfrm>
            <a:custGeom>
              <a:avLst/>
              <a:gdLst>
                <a:gd name="T0" fmla="*/ 18 w 36"/>
                <a:gd name="T1" fmla="*/ 0 h 40"/>
                <a:gd name="T2" fmla="*/ 24 w 36"/>
                <a:gd name="T3" fmla="*/ 0 h 40"/>
                <a:gd name="T4" fmla="*/ 28 w 36"/>
                <a:gd name="T5" fmla="*/ 2 h 40"/>
                <a:gd name="T6" fmla="*/ 32 w 36"/>
                <a:gd name="T7" fmla="*/ 6 h 40"/>
                <a:gd name="T8" fmla="*/ 36 w 36"/>
                <a:gd name="T9" fmla="*/ 12 h 40"/>
                <a:gd name="T10" fmla="*/ 36 w 36"/>
                <a:gd name="T11" fmla="*/ 20 h 40"/>
                <a:gd name="T12" fmla="*/ 36 w 36"/>
                <a:gd name="T13" fmla="*/ 24 h 40"/>
                <a:gd name="T14" fmla="*/ 34 w 36"/>
                <a:gd name="T15" fmla="*/ 30 h 40"/>
                <a:gd name="T16" fmla="*/ 32 w 36"/>
                <a:gd name="T17" fmla="*/ 34 h 40"/>
                <a:gd name="T18" fmla="*/ 28 w 36"/>
                <a:gd name="T19" fmla="*/ 38 h 40"/>
                <a:gd name="T20" fmla="*/ 22 w 36"/>
                <a:gd name="T21" fmla="*/ 40 h 40"/>
                <a:gd name="T22" fmla="*/ 18 w 36"/>
                <a:gd name="T23" fmla="*/ 40 h 40"/>
                <a:gd name="T24" fmla="*/ 12 w 36"/>
                <a:gd name="T25" fmla="*/ 40 h 40"/>
                <a:gd name="T26" fmla="*/ 8 w 36"/>
                <a:gd name="T27" fmla="*/ 38 h 40"/>
                <a:gd name="T28" fmla="*/ 4 w 36"/>
                <a:gd name="T29" fmla="*/ 34 h 40"/>
                <a:gd name="T30" fmla="*/ 0 w 36"/>
                <a:gd name="T31" fmla="*/ 28 h 40"/>
                <a:gd name="T32" fmla="*/ 0 w 36"/>
                <a:gd name="T33" fmla="*/ 20 h 40"/>
                <a:gd name="T34" fmla="*/ 0 w 36"/>
                <a:gd name="T35" fmla="*/ 16 h 40"/>
                <a:gd name="T36" fmla="*/ 2 w 36"/>
                <a:gd name="T37" fmla="*/ 10 h 40"/>
                <a:gd name="T38" fmla="*/ 6 w 36"/>
                <a:gd name="T39" fmla="*/ 6 h 40"/>
                <a:gd name="T40" fmla="*/ 10 w 36"/>
                <a:gd name="T41" fmla="*/ 2 h 40"/>
                <a:gd name="T42" fmla="*/ 14 w 36"/>
                <a:gd name="T43" fmla="*/ 0 h 40"/>
                <a:gd name="T44" fmla="*/ 18 w 36"/>
                <a:gd name="T45" fmla="*/ 0 h 40"/>
                <a:gd name="T46" fmla="*/ 16 w 36"/>
                <a:gd name="T47" fmla="*/ 2 h 40"/>
                <a:gd name="T48" fmla="*/ 14 w 36"/>
                <a:gd name="T49" fmla="*/ 2 h 40"/>
                <a:gd name="T50" fmla="*/ 12 w 36"/>
                <a:gd name="T51" fmla="*/ 4 h 40"/>
                <a:gd name="T52" fmla="*/ 10 w 36"/>
                <a:gd name="T53" fmla="*/ 6 h 40"/>
                <a:gd name="T54" fmla="*/ 8 w 36"/>
                <a:gd name="T55" fmla="*/ 8 h 40"/>
                <a:gd name="T56" fmla="*/ 8 w 36"/>
                <a:gd name="T57" fmla="*/ 12 h 40"/>
                <a:gd name="T58" fmla="*/ 6 w 36"/>
                <a:gd name="T59" fmla="*/ 18 h 40"/>
                <a:gd name="T60" fmla="*/ 8 w 36"/>
                <a:gd name="T61" fmla="*/ 24 h 40"/>
                <a:gd name="T62" fmla="*/ 10 w 36"/>
                <a:gd name="T63" fmla="*/ 32 h 40"/>
                <a:gd name="T64" fmla="*/ 12 w 36"/>
                <a:gd name="T65" fmla="*/ 36 h 40"/>
                <a:gd name="T66" fmla="*/ 16 w 36"/>
                <a:gd name="T67" fmla="*/ 38 h 40"/>
                <a:gd name="T68" fmla="*/ 20 w 36"/>
                <a:gd name="T69" fmla="*/ 38 h 40"/>
                <a:gd name="T70" fmla="*/ 24 w 36"/>
                <a:gd name="T71" fmla="*/ 38 h 40"/>
                <a:gd name="T72" fmla="*/ 26 w 36"/>
                <a:gd name="T73" fmla="*/ 34 h 40"/>
                <a:gd name="T74" fmla="*/ 28 w 36"/>
                <a:gd name="T75" fmla="*/ 30 h 40"/>
                <a:gd name="T76" fmla="*/ 30 w 36"/>
                <a:gd name="T77" fmla="*/ 22 h 40"/>
                <a:gd name="T78" fmla="*/ 30 w 36"/>
                <a:gd name="T79" fmla="*/ 16 h 40"/>
                <a:gd name="T80" fmla="*/ 28 w 36"/>
                <a:gd name="T81" fmla="*/ 10 h 40"/>
                <a:gd name="T82" fmla="*/ 24 w 36"/>
                <a:gd name="T83" fmla="*/ 6 h 40"/>
                <a:gd name="T84" fmla="*/ 22 w 36"/>
                <a:gd name="T85" fmla="*/ 4 h 40"/>
                <a:gd name="T86" fmla="*/ 16 w 36"/>
                <a:gd name="T8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6" h="40">
                  <a:moveTo>
                    <a:pt x="18" y="0"/>
                  </a:moveTo>
                  <a:lnTo>
                    <a:pt x="24" y="0"/>
                  </a:lnTo>
                  <a:lnTo>
                    <a:pt x="28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20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28" y="38"/>
                  </a:lnTo>
                  <a:lnTo>
                    <a:pt x="22" y="40"/>
                  </a:lnTo>
                  <a:lnTo>
                    <a:pt x="18" y="40"/>
                  </a:lnTo>
                  <a:lnTo>
                    <a:pt x="12" y="40"/>
                  </a:lnTo>
                  <a:lnTo>
                    <a:pt x="8" y="38"/>
                  </a:lnTo>
                  <a:lnTo>
                    <a:pt x="4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2"/>
                  </a:lnTo>
                  <a:lnTo>
                    <a:pt x="6" y="18"/>
                  </a:lnTo>
                  <a:lnTo>
                    <a:pt x="8" y="24"/>
                  </a:lnTo>
                  <a:lnTo>
                    <a:pt x="10" y="32"/>
                  </a:lnTo>
                  <a:lnTo>
                    <a:pt x="12" y="36"/>
                  </a:lnTo>
                  <a:lnTo>
                    <a:pt x="16" y="38"/>
                  </a:lnTo>
                  <a:lnTo>
                    <a:pt x="20" y="38"/>
                  </a:lnTo>
                  <a:lnTo>
                    <a:pt x="24" y="38"/>
                  </a:lnTo>
                  <a:lnTo>
                    <a:pt x="26" y="34"/>
                  </a:lnTo>
                  <a:lnTo>
                    <a:pt x="28" y="30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1" name="Freeform 349"/>
            <p:cNvSpPr>
              <a:spLocks/>
            </p:cNvSpPr>
            <p:nvPr/>
          </p:nvSpPr>
          <p:spPr bwMode="auto">
            <a:xfrm>
              <a:off x="1740" y="2698"/>
              <a:ext cx="26" cy="40"/>
            </a:xfrm>
            <a:custGeom>
              <a:avLst/>
              <a:gdLst>
                <a:gd name="T0" fmla="*/ 22 w 26"/>
                <a:gd name="T1" fmla="*/ 0 h 40"/>
                <a:gd name="T2" fmla="*/ 22 w 26"/>
                <a:gd name="T3" fmla="*/ 14 h 40"/>
                <a:gd name="T4" fmla="*/ 22 w 26"/>
                <a:gd name="T5" fmla="*/ 14 h 40"/>
                <a:gd name="T6" fmla="*/ 20 w 26"/>
                <a:gd name="T7" fmla="*/ 8 h 40"/>
                <a:gd name="T8" fmla="*/ 18 w 26"/>
                <a:gd name="T9" fmla="*/ 4 h 40"/>
                <a:gd name="T10" fmla="*/ 14 w 26"/>
                <a:gd name="T11" fmla="*/ 2 h 40"/>
                <a:gd name="T12" fmla="*/ 12 w 26"/>
                <a:gd name="T13" fmla="*/ 2 h 40"/>
                <a:gd name="T14" fmla="*/ 8 w 26"/>
                <a:gd name="T15" fmla="*/ 2 h 40"/>
                <a:gd name="T16" fmla="*/ 6 w 26"/>
                <a:gd name="T17" fmla="*/ 4 h 40"/>
                <a:gd name="T18" fmla="*/ 6 w 26"/>
                <a:gd name="T19" fmla="*/ 6 h 40"/>
                <a:gd name="T20" fmla="*/ 4 w 26"/>
                <a:gd name="T21" fmla="*/ 8 h 40"/>
                <a:gd name="T22" fmla="*/ 4 w 26"/>
                <a:gd name="T23" fmla="*/ 10 h 40"/>
                <a:gd name="T24" fmla="*/ 6 w 26"/>
                <a:gd name="T25" fmla="*/ 12 h 40"/>
                <a:gd name="T26" fmla="*/ 8 w 26"/>
                <a:gd name="T27" fmla="*/ 14 h 40"/>
                <a:gd name="T28" fmla="*/ 10 w 26"/>
                <a:gd name="T29" fmla="*/ 14 h 40"/>
                <a:gd name="T30" fmla="*/ 16 w 26"/>
                <a:gd name="T31" fmla="*/ 18 h 40"/>
                <a:gd name="T32" fmla="*/ 22 w 26"/>
                <a:gd name="T33" fmla="*/ 20 h 40"/>
                <a:gd name="T34" fmla="*/ 24 w 26"/>
                <a:gd name="T35" fmla="*/ 24 h 40"/>
                <a:gd name="T36" fmla="*/ 26 w 26"/>
                <a:gd name="T37" fmla="*/ 28 h 40"/>
                <a:gd name="T38" fmla="*/ 24 w 26"/>
                <a:gd name="T39" fmla="*/ 34 h 40"/>
                <a:gd name="T40" fmla="*/ 22 w 26"/>
                <a:gd name="T41" fmla="*/ 38 h 40"/>
                <a:gd name="T42" fmla="*/ 18 w 26"/>
                <a:gd name="T43" fmla="*/ 40 h 40"/>
                <a:gd name="T44" fmla="*/ 12 w 26"/>
                <a:gd name="T45" fmla="*/ 40 h 40"/>
                <a:gd name="T46" fmla="*/ 8 w 26"/>
                <a:gd name="T47" fmla="*/ 40 h 40"/>
                <a:gd name="T48" fmla="*/ 4 w 26"/>
                <a:gd name="T49" fmla="*/ 40 h 40"/>
                <a:gd name="T50" fmla="*/ 2 w 26"/>
                <a:gd name="T51" fmla="*/ 38 h 40"/>
                <a:gd name="T52" fmla="*/ 2 w 26"/>
                <a:gd name="T53" fmla="*/ 38 h 40"/>
                <a:gd name="T54" fmla="*/ 0 w 26"/>
                <a:gd name="T55" fmla="*/ 40 h 40"/>
                <a:gd name="T56" fmla="*/ 0 w 26"/>
                <a:gd name="T57" fmla="*/ 40 h 40"/>
                <a:gd name="T58" fmla="*/ 0 w 26"/>
                <a:gd name="T59" fmla="*/ 40 h 40"/>
                <a:gd name="T60" fmla="*/ 0 w 26"/>
                <a:gd name="T61" fmla="*/ 26 h 40"/>
                <a:gd name="T62" fmla="*/ 0 w 26"/>
                <a:gd name="T63" fmla="*/ 26 h 40"/>
                <a:gd name="T64" fmla="*/ 2 w 26"/>
                <a:gd name="T65" fmla="*/ 32 h 40"/>
                <a:gd name="T66" fmla="*/ 4 w 26"/>
                <a:gd name="T67" fmla="*/ 36 h 40"/>
                <a:gd name="T68" fmla="*/ 8 w 26"/>
                <a:gd name="T69" fmla="*/ 38 h 40"/>
                <a:gd name="T70" fmla="*/ 12 w 26"/>
                <a:gd name="T71" fmla="*/ 38 h 40"/>
                <a:gd name="T72" fmla="*/ 16 w 26"/>
                <a:gd name="T73" fmla="*/ 38 h 40"/>
                <a:gd name="T74" fmla="*/ 18 w 26"/>
                <a:gd name="T75" fmla="*/ 36 h 40"/>
                <a:gd name="T76" fmla="*/ 18 w 26"/>
                <a:gd name="T77" fmla="*/ 34 h 40"/>
                <a:gd name="T78" fmla="*/ 20 w 26"/>
                <a:gd name="T79" fmla="*/ 32 h 40"/>
                <a:gd name="T80" fmla="*/ 18 w 26"/>
                <a:gd name="T81" fmla="*/ 30 h 40"/>
                <a:gd name="T82" fmla="*/ 18 w 26"/>
                <a:gd name="T83" fmla="*/ 28 h 40"/>
                <a:gd name="T84" fmla="*/ 14 w 26"/>
                <a:gd name="T85" fmla="*/ 24 h 40"/>
                <a:gd name="T86" fmla="*/ 10 w 26"/>
                <a:gd name="T87" fmla="*/ 22 h 40"/>
                <a:gd name="T88" fmla="*/ 4 w 26"/>
                <a:gd name="T89" fmla="*/ 20 h 40"/>
                <a:gd name="T90" fmla="*/ 2 w 26"/>
                <a:gd name="T91" fmla="*/ 16 h 40"/>
                <a:gd name="T92" fmla="*/ 0 w 26"/>
                <a:gd name="T93" fmla="*/ 14 h 40"/>
                <a:gd name="T94" fmla="*/ 0 w 26"/>
                <a:gd name="T95" fmla="*/ 10 h 40"/>
                <a:gd name="T96" fmla="*/ 0 w 26"/>
                <a:gd name="T97" fmla="*/ 6 h 40"/>
                <a:gd name="T98" fmla="*/ 2 w 26"/>
                <a:gd name="T99" fmla="*/ 2 h 40"/>
                <a:gd name="T100" fmla="*/ 6 w 26"/>
                <a:gd name="T101" fmla="*/ 0 h 40"/>
                <a:gd name="T102" fmla="*/ 12 w 26"/>
                <a:gd name="T103" fmla="*/ 0 h 40"/>
                <a:gd name="T104" fmla="*/ 14 w 26"/>
                <a:gd name="T105" fmla="*/ 0 h 40"/>
                <a:gd name="T106" fmla="*/ 16 w 26"/>
                <a:gd name="T107" fmla="*/ 0 h 40"/>
                <a:gd name="T108" fmla="*/ 18 w 26"/>
                <a:gd name="T109" fmla="*/ 2 h 40"/>
                <a:gd name="T110" fmla="*/ 20 w 26"/>
                <a:gd name="T111" fmla="*/ 2 h 40"/>
                <a:gd name="T112" fmla="*/ 20 w 26"/>
                <a:gd name="T113" fmla="*/ 2 h 40"/>
                <a:gd name="T114" fmla="*/ 20 w 26"/>
                <a:gd name="T115" fmla="*/ 2 h 40"/>
                <a:gd name="T116" fmla="*/ 22 w 26"/>
                <a:gd name="T117" fmla="*/ 0 h 40"/>
                <a:gd name="T118" fmla="*/ 22 w 26"/>
                <a:gd name="T119" fmla="*/ 0 h 40"/>
                <a:gd name="T120" fmla="*/ 22 w 26"/>
                <a:gd name="T1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" h="40">
                  <a:moveTo>
                    <a:pt x="22" y="0"/>
                  </a:moveTo>
                  <a:lnTo>
                    <a:pt x="22" y="14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6" y="18"/>
                  </a:lnTo>
                  <a:lnTo>
                    <a:pt x="22" y="20"/>
                  </a:lnTo>
                  <a:lnTo>
                    <a:pt x="24" y="24"/>
                  </a:lnTo>
                  <a:lnTo>
                    <a:pt x="26" y="28"/>
                  </a:lnTo>
                  <a:lnTo>
                    <a:pt x="24" y="34"/>
                  </a:lnTo>
                  <a:lnTo>
                    <a:pt x="22" y="38"/>
                  </a:lnTo>
                  <a:lnTo>
                    <a:pt x="18" y="40"/>
                  </a:lnTo>
                  <a:lnTo>
                    <a:pt x="12" y="40"/>
                  </a:lnTo>
                  <a:lnTo>
                    <a:pt x="8" y="40"/>
                  </a:lnTo>
                  <a:lnTo>
                    <a:pt x="4" y="40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8" y="38"/>
                  </a:lnTo>
                  <a:lnTo>
                    <a:pt x="12" y="38"/>
                  </a:lnTo>
                  <a:lnTo>
                    <a:pt x="16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20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4" y="24"/>
                  </a:lnTo>
                  <a:lnTo>
                    <a:pt x="10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2" name="Freeform 350"/>
            <p:cNvSpPr>
              <a:spLocks/>
            </p:cNvSpPr>
            <p:nvPr/>
          </p:nvSpPr>
          <p:spPr bwMode="auto">
            <a:xfrm>
              <a:off x="1772" y="2698"/>
              <a:ext cx="28" cy="40"/>
            </a:xfrm>
            <a:custGeom>
              <a:avLst/>
              <a:gdLst>
                <a:gd name="T0" fmla="*/ 24 w 28"/>
                <a:gd name="T1" fmla="*/ 0 h 40"/>
                <a:gd name="T2" fmla="*/ 24 w 28"/>
                <a:gd name="T3" fmla="*/ 14 h 40"/>
                <a:gd name="T4" fmla="*/ 24 w 28"/>
                <a:gd name="T5" fmla="*/ 14 h 40"/>
                <a:gd name="T6" fmla="*/ 22 w 28"/>
                <a:gd name="T7" fmla="*/ 8 h 40"/>
                <a:gd name="T8" fmla="*/ 20 w 28"/>
                <a:gd name="T9" fmla="*/ 4 h 40"/>
                <a:gd name="T10" fmla="*/ 16 w 28"/>
                <a:gd name="T11" fmla="*/ 2 h 40"/>
                <a:gd name="T12" fmla="*/ 12 w 28"/>
                <a:gd name="T13" fmla="*/ 2 h 40"/>
                <a:gd name="T14" fmla="*/ 10 w 28"/>
                <a:gd name="T15" fmla="*/ 2 h 40"/>
                <a:gd name="T16" fmla="*/ 8 w 28"/>
                <a:gd name="T17" fmla="*/ 4 h 40"/>
                <a:gd name="T18" fmla="*/ 6 w 28"/>
                <a:gd name="T19" fmla="*/ 6 h 40"/>
                <a:gd name="T20" fmla="*/ 6 w 28"/>
                <a:gd name="T21" fmla="*/ 8 h 40"/>
                <a:gd name="T22" fmla="*/ 6 w 28"/>
                <a:gd name="T23" fmla="*/ 10 h 40"/>
                <a:gd name="T24" fmla="*/ 8 w 28"/>
                <a:gd name="T25" fmla="*/ 12 h 40"/>
                <a:gd name="T26" fmla="*/ 10 w 28"/>
                <a:gd name="T27" fmla="*/ 14 h 40"/>
                <a:gd name="T28" fmla="*/ 12 w 28"/>
                <a:gd name="T29" fmla="*/ 14 h 40"/>
                <a:gd name="T30" fmla="*/ 18 w 28"/>
                <a:gd name="T31" fmla="*/ 18 h 40"/>
                <a:gd name="T32" fmla="*/ 24 w 28"/>
                <a:gd name="T33" fmla="*/ 20 h 40"/>
                <a:gd name="T34" fmla="*/ 26 w 28"/>
                <a:gd name="T35" fmla="*/ 24 h 40"/>
                <a:gd name="T36" fmla="*/ 28 w 28"/>
                <a:gd name="T37" fmla="*/ 28 h 40"/>
                <a:gd name="T38" fmla="*/ 26 w 28"/>
                <a:gd name="T39" fmla="*/ 34 h 40"/>
                <a:gd name="T40" fmla="*/ 24 w 28"/>
                <a:gd name="T41" fmla="*/ 38 h 40"/>
                <a:gd name="T42" fmla="*/ 18 w 28"/>
                <a:gd name="T43" fmla="*/ 40 h 40"/>
                <a:gd name="T44" fmla="*/ 14 w 28"/>
                <a:gd name="T45" fmla="*/ 40 h 40"/>
                <a:gd name="T46" fmla="*/ 10 w 28"/>
                <a:gd name="T47" fmla="*/ 40 h 40"/>
                <a:gd name="T48" fmla="*/ 6 w 28"/>
                <a:gd name="T49" fmla="*/ 40 h 40"/>
                <a:gd name="T50" fmla="*/ 4 w 28"/>
                <a:gd name="T51" fmla="*/ 38 h 40"/>
                <a:gd name="T52" fmla="*/ 4 w 28"/>
                <a:gd name="T53" fmla="*/ 38 h 40"/>
                <a:gd name="T54" fmla="*/ 2 w 28"/>
                <a:gd name="T55" fmla="*/ 40 h 40"/>
                <a:gd name="T56" fmla="*/ 2 w 28"/>
                <a:gd name="T57" fmla="*/ 40 h 40"/>
                <a:gd name="T58" fmla="*/ 0 w 28"/>
                <a:gd name="T59" fmla="*/ 40 h 40"/>
                <a:gd name="T60" fmla="*/ 0 w 28"/>
                <a:gd name="T61" fmla="*/ 26 h 40"/>
                <a:gd name="T62" fmla="*/ 2 w 28"/>
                <a:gd name="T63" fmla="*/ 26 h 40"/>
                <a:gd name="T64" fmla="*/ 4 w 28"/>
                <a:gd name="T65" fmla="*/ 32 h 40"/>
                <a:gd name="T66" fmla="*/ 6 w 28"/>
                <a:gd name="T67" fmla="*/ 36 h 40"/>
                <a:gd name="T68" fmla="*/ 10 w 28"/>
                <a:gd name="T69" fmla="*/ 38 h 40"/>
                <a:gd name="T70" fmla="*/ 14 w 28"/>
                <a:gd name="T71" fmla="*/ 38 h 40"/>
                <a:gd name="T72" fmla="*/ 16 w 28"/>
                <a:gd name="T73" fmla="*/ 38 h 40"/>
                <a:gd name="T74" fmla="*/ 20 w 28"/>
                <a:gd name="T75" fmla="*/ 36 h 40"/>
                <a:gd name="T76" fmla="*/ 20 w 28"/>
                <a:gd name="T77" fmla="*/ 34 h 40"/>
                <a:gd name="T78" fmla="*/ 20 w 28"/>
                <a:gd name="T79" fmla="*/ 32 h 40"/>
                <a:gd name="T80" fmla="*/ 20 w 28"/>
                <a:gd name="T81" fmla="*/ 30 h 40"/>
                <a:gd name="T82" fmla="*/ 18 w 28"/>
                <a:gd name="T83" fmla="*/ 28 h 40"/>
                <a:gd name="T84" fmla="*/ 16 w 28"/>
                <a:gd name="T85" fmla="*/ 24 h 40"/>
                <a:gd name="T86" fmla="*/ 10 w 28"/>
                <a:gd name="T87" fmla="*/ 22 h 40"/>
                <a:gd name="T88" fmla="*/ 6 w 28"/>
                <a:gd name="T89" fmla="*/ 20 h 40"/>
                <a:gd name="T90" fmla="*/ 2 w 28"/>
                <a:gd name="T91" fmla="*/ 16 h 40"/>
                <a:gd name="T92" fmla="*/ 2 w 28"/>
                <a:gd name="T93" fmla="*/ 14 h 40"/>
                <a:gd name="T94" fmla="*/ 0 w 28"/>
                <a:gd name="T95" fmla="*/ 10 h 40"/>
                <a:gd name="T96" fmla="*/ 2 w 28"/>
                <a:gd name="T97" fmla="*/ 6 h 40"/>
                <a:gd name="T98" fmla="*/ 4 w 28"/>
                <a:gd name="T99" fmla="*/ 2 h 40"/>
                <a:gd name="T100" fmla="*/ 8 w 28"/>
                <a:gd name="T101" fmla="*/ 0 h 40"/>
                <a:gd name="T102" fmla="*/ 12 w 28"/>
                <a:gd name="T103" fmla="*/ 0 h 40"/>
                <a:gd name="T104" fmla="*/ 16 w 28"/>
                <a:gd name="T105" fmla="*/ 0 h 40"/>
                <a:gd name="T106" fmla="*/ 18 w 28"/>
                <a:gd name="T107" fmla="*/ 0 h 40"/>
                <a:gd name="T108" fmla="*/ 20 w 28"/>
                <a:gd name="T109" fmla="*/ 2 h 40"/>
                <a:gd name="T110" fmla="*/ 22 w 28"/>
                <a:gd name="T111" fmla="*/ 2 h 40"/>
                <a:gd name="T112" fmla="*/ 22 w 28"/>
                <a:gd name="T113" fmla="*/ 2 h 40"/>
                <a:gd name="T114" fmla="*/ 22 w 28"/>
                <a:gd name="T115" fmla="*/ 2 h 40"/>
                <a:gd name="T116" fmla="*/ 24 w 28"/>
                <a:gd name="T117" fmla="*/ 0 h 40"/>
                <a:gd name="T118" fmla="*/ 24 w 28"/>
                <a:gd name="T119" fmla="*/ 0 h 40"/>
                <a:gd name="T120" fmla="*/ 24 w 28"/>
                <a:gd name="T1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" h="40">
                  <a:moveTo>
                    <a:pt x="24" y="0"/>
                  </a:moveTo>
                  <a:lnTo>
                    <a:pt x="24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8" y="18"/>
                  </a:lnTo>
                  <a:lnTo>
                    <a:pt x="24" y="20"/>
                  </a:lnTo>
                  <a:lnTo>
                    <a:pt x="26" y="24"/>
                  </a:lnTo>
                  <a:lnTo>
                    <a:pt x="28" y="28"/>
                  </a:lnTo>
                  <a:lnTo>
                    <a:pt x="26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4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4" y="32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3" name="Rectangle 351"/>
            <p:cNvSpPr>
              <a:spLocks noChangeArrowheads="1"/>
            </p:cNvSpPr>
            <p:nvPr/>
          </p:nvSpPr>
          <p:spPr bwMode="auto">
            <a:xfrm>
              <a:off x="1848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4" name="Rectangle 352"/>
            <p:cNvSpPr>
              <a:spLocks noChangeArrowheads="1"/>
            </p:cNvSpPr>
            <p:nvPr/>
          </p:nvSpPr>
          <p:spPr bwMode="auto">
            <a:xfrm>
              <a:off x="1864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5" name="Freeform 353"/>
            <p:cNvSpPr>
              <a:spLocks noEditPoints="1"/>
            </p:cNvSpPr>
            <p:nvPr/>
          </p:nvSpPr>
          <p:spPr bwMode="auto">
            <a:xfrm>
              <a:off x="1968" y="2678"/>
              <a:ext cx="34" cy="60"/>
            </a:xfrm>
            <a:custGeom>
              <a:avLst/>
              <a:gdLst>
                <a:gd name="T0" fmla="*/ 6 w 34"/>
                <a:gd name="T1" fmla="*/ 26 h 60"/>
                <a:gd name="T2" fmla="*/ 2 w 34"/>
                <a:gd name="T3" fmla="*/ 18 h 60"/>
                <a:gd name="T4" fmla="*/ 2 w 34"/>
                <a:gd name="T5" fmla="*/ 10 h 60"/>
                <a:gd name="T6" fmla="*/ 12 w 34"/>
                <a:gd name="T7" fmla="*/ 2 h 60"/>
                <a:gd name="T8" fmla="*/ 24 w 34"/>
                <a:gd name="T9" fmla="*/ 2 h 60"/>
                <a:gd name="T10" fmla="*/ 32 w 34"/>
                <a:gd name="T11" fmla="*/ 8 h 60"/>
                <a:gd name="T12" fmla="*/ 34 w 34"/>
                <a:gd name="T13" fmla="*/ 16 h 60"/>
                <a:gd name="T14" fmla="*/ 28 w 34"/>
                <a:gd name="T15" fmla="*/ 24 h 60"/>
                <a:gd name="T16" fmla="*/ 28 w 34"/>
                <a:gd name="T17" fmla="*/ 32 h 60"/>
                <a:gd name="T18" fmla="*/ 34 w 34"/>
                <a:gd name="T19" fmla="*/ 42 h 60"/>
                <a:gd name="T20" fmla="*/ 34 w 34"/>
                <a:gd name="T21" fmla="*/ 52 h 60"/>
                <a:gd name="T22" fmla="*/ 24 w 34"/>
                <a:gd name="T23" fmla="*/ 60 h 60"/>
                <a:gd name="T24" fmla="*/ 12 w 34"/>
                <a:gd name="T25" fmla="*/ 60 h 60"/>
                <a:gd name="T26" fmla="*/ 4 w 34"/>
                <a:gd name="T27" fmla="*/ 56 h 60"/>
                <a:gd name="T28" fmla="*/ 0 w 34"/>
                <a:gd name="T29" fmla="*/ 46 h 60"/>
                <a:gd name="T30" fmla="*/ 4 w 34"/>
                <a:gd name="T31" fmla="*/ 38 h 60"/>
                <a:gd name="T32" fmla="*/ 12 w 34"/>
                <a:gd name="T33" fmla="*/ 30 h 60"/>
                <a:gd name="T34" fmla="*/ 22 w 34"/>
                <a:gd name="T35" fmla="*/ 22 h 60"/>
                <a:gd name="T36" fmla="*/ 26 w 34"/>
                <a:gd name="T37" fmla="*/ 16 h 60"/>
                <a:gd name="T38" fmla="*/ 24 w 34"/>
                <a:gd name="T39" fmla="*/ 8 h 60"/>
                <a:gd name="T40" fmla="*/ 20 w 34"/>
                <a:gd name="T41" fmla="*/ 4 h 60"/>
                <a:gd name="T42" fmla="*/ 14 w 34"/>
                <a:gd name="T43" fmla="*/ 4 h 60"/>
                <a:gd name="T44" fmla="*/ 10 w 34"/>
                <a:gd name="T45" fmla="*/ 8 h 60"/>
                <a:gd name="T46" fmla="*/ 10 w 34"/>
                <a:gd name="T47" fmla="*/ 14 h 60"/>
                <a:gd name="T48" fmla="*/ 12 w 34"/>
                <a:gd name="T49" fmla="*/ 18 h 60"/>
                <a:gd name="T50" fmla="*/ 20 w 34"/>
                <a:gd name="T51" fmla="*/ 26 h 60"/>
                <a:gd name="T52" fmla="*/ 12 w 34"/>
                <a:gd name="T53" fmla="*/ 36 h 60"/>
                <a:gd name="T54" fmla="*/ 10 w 34"/>
                <a:gd name="T55" fmla="*/ 42 h 60"/>
                <a:gd name="T56" fmla="*/ 10 w 34"/>
                <a:gd name="T57" fmla="*/ 50 h 60"/>
                <a:gd name="T58" fmla="*/ 14 w 34"/>
                <a:gd name="T59" fmla="*/ 58 h 60"/>
                <a:gd name="T60" fmla="*/ 22 w 34"/>
                <a:gd name="T61" fmla="*/ 58 h 60"/>
                <a:gd name="T62" fmla="*/ 26 w 34"/>
                <a:gd name="T63" fmla="*/ 52 h 60"/>
                <a:gd name="T64" fmla="*/ 26 w 34"/>
                <a:gd name="T65" fmla="*/ 46 h 60"/>
                <a:gd name="T66" fmla="*/ 22 w 34"/>
                <a:gd name="T67" fmla="*/ 40 h 60"/>
                <a:gd name="T68" fmla="*/ 14 w 34"/>
                <a:gd name="T69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" h="60">
                  <a:moveTo>
                    <a:pt x="12" y="30"/>
                  </a:moveTo>
                  <a:lnTo>
                    <a:pt x="6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16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2" y="28"/>
                  </a:lnTo>
                  <a:lnTo>
                    <a:pt x="28" y="32"/>
                  </a:lnTo>
                  <a:lnTo>
                    <a:pt x="32" y="36"/>
                  </a:lnTo>
                  <a:lnTo>
                    <a:pt x="34" y="42"/>
                  </a:lnTo>
                  <a:lnTo>
                    <a:pt x="34" y="46"/>
                  </a:lnTo>
                  <a:lnTo>
                    <a:pt x="34" y="52"/>
                  </a:lnTo>
                  <a:lnTo>
                    <a:pt x="30" y="56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6" y="34"/>
                  </a:lnTo>
                  <a:lnTo>
                    <a:pt x="12" y="30"/>
                  </a:lnTo>
                  <a:close/>
                  <a:moveTo>
                    <a:pt x="20" y="26"/>
                  </a:moveTo>
                  <a:lnTo>
                    <a:pt x="22" y="22"/>
                  </a:lnTo>
                  <a:lnTo>
                    <a:pt x="24" y="18"/>
                  </a:lnTo>
                  <a:lnTo>
                    <a:pt x="26" y="16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4" y="20"/>
                  </a:lnTo>
                  <a:lnTo>
                    <a:pt x="20" y="26"/>
                  </a:lnTo>
                  <a:close/>
                  <a:moveTo>
                    <a:pt x="14" y="32"/>
                  </a:moveTo>
                  <a:lnTo>
                    <a:pt x="12" y="36"/>
                  </a:lnTo>
                  <a:lnTo>
                    <a:pt x="10" y="38"/>
                  </a:lnTo>
                  <a:lnTo>
                    <a:pt x="10" y="42"/>
                  </a:lnTo>
                  <a:lnTo>
                    <a:pt x="10" y="46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2"/>
                  </a:lnTo>
                  <a:lnTo>
                    <a:pt x="26" y="50"/>
                  </a:lnTo>
                  <a:lnTo>
                    <a:pt x="26" y="46"/>
                  </a:lnTo>
                  <a:lnTo>
                    <a:pt x="24" y="44"/>
                  </a:lnTo>
                  <a:lnTo>
                    <a:pt x="22" y="40"/>
                  </a:lnTo>
                  <a:lnTo>
                    <a:pt x="20" y="36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6" name="Freeform 354"/>
            <p:cNvSpPr>
              <a:spLocks noEditPoints="1"/>
            </p:cNvSpPr>
            <p:nvPr/>
          </p:nvSpPr>
          <p:spPr bwMode="auto">
            <a:xfrm>
              <a:off x="2008" y="2678"/>
              <a:ext cx="40" cy="60"/>
            </a:xfrm>
            <a:custGeom>
              <a:avLst/>
              <a:gdLst>
                <a:gd name="T0" fmla="*/ 40 w 40"/>
                <a:gd name="T1" fmla="*/ 38 h 60"/>
                <a:gd name="T2" fmla="*/ 40 w 40"/>
                <a:gd name="T3" fmla="*/ 44 h 60"/>
                <a:gd name="T4" fmla="*/ 32 w 40"/>
                <a:gd name="T5" fmla="*/ 44 h 60"/>
                <a:gd name="T6" fmla="*/ 32 w 40"/>
                <a:gd name="T7" fmla="*/ 60 h 60"/>
                <a:gd name="T8" fmla="*/ 24 w 40"/>
                <a:gd name="T9" fmla="*/ 60 h 60"/>
                <a:gd name="T10" fmla="*/ 24 w 40"/>
                <a:gd name="T11" fmla="*/ 44 h 60"/>
                <a:gd name="T12" fmla="*/ 0 w 40"/>
                <a:gd name="T13" fmla="*/ 44 h 60"/>
                <a:gd name="T14" fmla="*/ 0 w 40"/>
                <a:gd name="T15" fmla="*/ 40 h 60"/>
                <a:gd name="T16" fmla="*/ 26 w 40"/>
                <a:gd name="T17" fmla="*/ 0 h 60"/>
                <a:gd name="T18" fmla="*/ 32 w 40"/>
                <a:gd name="T19" fmla="*/ 0 h 60"/>
                <a:gd name="T20" fmla="*/ 32 w 40"/>
                <a:gd name="T21" fmla="*/ 38 h 60"/>
                <a:gd name="T22" fmla="*/ 40 w 40"/>
                <a:gd name="T23" fmla="*/ 38 h 60"/>
                <a:gd name="T24" fmla="*/ 24 w 40"/>
                <a:gd name="T25" fmla="*/ 38 h 60"/>
                <a:gd name="T26" fmla="*/ 24 w 40"/>
                <a:gd name="T27" fmla="*/ 10 h 60"/>
                <a:gd name="T28" fmla="*/ 4 w 40"/>
                <a:gd name="T29" fmla="*/ 38 h 60"/>
                <a:gd name="T30" fmla="*/ 24 w 40"/>
                <a:gd name="T31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60">
                  <a:moveTo>
                    <a:pt x="40" y="38"/>
                  </a:moveTo>
                  <a:lnTo>
                    <a:pt x="40" y="44"/>
                  </a:lnTo>
                  <a:lnTo>
                    <a:pt x="32" y="44"/>
                  </a:lnTo>
                  <a:lnTo>
                    <a:pt x="32" y="60"/>
                  </a:lnTo>
                  <a:lnTo>
                    <a:pt x="24" y="60"/>
                  </a:lnTo>
                  <a:lnTo>
                    <a:pt x="24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38"/>
                  </a:lnTo>
                  <a:lnTo>
                    <a:pt x="40" y="38"/>
                  </a:lnTo>
                  <a:close/>
                  <a:moveTo>
                    <a:pt x="24" y="38"/>
                  </a:moveTo>
                  <a:lnTo>
                    <a:pt x="24" y="10"/>
                  </a:lnTo>
                  <a:lnTo>
                    <a:pt x="4" y="38"/>
                  </a:lnTo>
                  <a:lnTo>
                    <a:pt x="24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7" name="Freeform 355"/>
            <p:cNvSpPr>
              <a:spLocks/>
            </p:cNvSpPr>
            <p:nvPr/>
          </p:nvSpPr>
          <p:spPr bwMode="auto">
            <a:xfrm>
              <a:off x="2054" y="2678"/>
              <a:ext cx="34" cy="60"/>
            </a:xfrm>
            <a:custGeom>
              <a:avLst/>
              <a:gdLst>
                <a:gd name="T0" fmla="*/ 4 w 34"/>
                <a:gd name="T1" fmla="*/ 8 h 60"/>
                <a:gd name="T2" fmla="*/ 12 w 34"/>
                <a:gd name="T3" fmla="*/ 2 h 60"/>
                <a:gd name="T4" fmla="*/ 24 w 34"/>
                <a:gd name="T5" fmla="*/ 2 h 60"/>
                <a:gd name="T6" fmla="*/ 30 w 34"/>
                <a:gd name="T7" fmla="*/ 8 h 60"/>
                <a:gd name="T8" fmla="*/ 30 w 34"/>
                <a:gd name="T9" fmla="*/ 16 h 60"/>
                <a:gd name="T10" fmla="*/ 22 w 34"/>
                <a:gd name="T11" fmla="*/ 26 h 60"/>
                <a:gd name="T12" fmla="*/ 30 w 34"/>
                <a:gd name="T13" fmla="*/ 32 h 60"/>
                <a:gd name="T14" fmla="*/ 34 w 34"/>
                <a:gd name="T15" fmla="*/ 40 h 60"/>
                <a:gd name="T16" fmla="*/ 28 w 34"/>
                <a:gd name="T17" fmla="*/ 54 h 60"/>
                <a:gd name="T18" fmla="*/ 18 w 34"/>
                <a:gd name="T19" fmla="*/ 60 h 60"/>
                <a:gd name="T20" fmla="*/ 6 w 34"/>
                <a:gd name="T21" fmla="*/ 60 h 60"/>
                <a:gd name="T22" fmla="*/ 2 w 34"/>
                <a:gd name="T23" fmla="*/ 58 h 60"/>
                <a:gd name="T24" fmla="*/ 0 w 34"/>
                <a:gd name="T25" fmla="*/ 56 h 60"/>
                <a:gd name="T26" fmla="*/ 2 w 34"/>
                <a:gd name="T27" fmla="*/ 54 h 60"/>
                <a:gd name="T28" fmla="*/ 6 w 34"/>
                <a:gd name="T29" fmla="*/ 54 h 60"/>
                <a:gd name="T30" fmla="*/ 8 w 34"/>
                <a:gd name="T31" fmla="*/ 54 h 60"/>
                <a:gd name="T32" fmla="*/ 12 w 34"/>
                <a:gd name="T33" fmla="*/ 56 h 60"/>
                <a:gd name="T34" fmla="*/ 14 w 34"/>
                <a:gd name="T35" fmla="*/ 56 h 60"/>
                <a:gd name="T36" fmla="*/ 20 w 34"/>
                <a:gd name="T37" fmla="*/ 56 h 60"/>
                <a:gd name="T38" fmla="*/ 26 w 34"/>
                <a:gd name="T39" fmla="*/ 50 h 60"/>
                <a:gd name="T40" fmla="*/ 26 w 34"/>
                <a:gd name="T41" fmla="*/ 42 h 60"/>
                <a:gd name="T42" fmla="*/ 24 w 34"/>
                <a:gd name="T43" fmla="*/ 36 h 60"/>
                <a:gd name="T44" fmla="*/ 22 w 34"/>
                <a:gd name="T45" fmla="*/ 34 h 60"/>
                <a:gd name="T46" fmla="*/ 16 w 34"/>
                <a:gd name="T47" fmla="*/ 30 h 60"/>
                <a:gd name="T48" fmla="*/ 10 w 34"/>
                <a:gd name="T49" fmla="*/ 30 h 60"/>
                <a:gd name="T50" fmla="*/ 14 w 34"/>
                <a:gd name="T51" fmla="*/ 28 h 60"/>
                <a:gd name="T52" fmla="*/ 20 w 34"/>
                <a:gd name="T53" fmla="*/ 24 h 60"/>
                <a:gd name="T54" fmla="*/ 24 w 34"/>
                <a:gd name="T55" fmla="*/ 20 h 60"/>
                <a:gd name="T56" fmla="*/ 24 w 34"/>
                <a:gd name="T57" fmla="*/ 12 h 60"/>
                <a:gd name="T58" fmla="*/ 18 w 34"/>
                <a:gd name="T59" fmla="*/ 6 h 60"/>
                <a:gd name="T60" fmla="*/ 10 w 34"/>
                <a:gd name="T61" fmla="*/ 6 h 60"/>
                <a:gd name="T62" fmla="*/ 2 w 34"/>
                <a:gd name="T63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" h="60">
                  <a:moveTo>
                    <a:pt x="2" y="12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20"/>
                  </a:lnTo>
                  <a:lnTo>
                    <a:pt x="22" y="26"/>
                  </a:lnTo>
                  <a:lnTo>
                    <a:pt x="28" y="28"/>
                  </a:lnTo>
                  <a:lnTo>
                    <a:pt x="30" y="32"/>
                  </a:lnTo>
                  <a:lnTo>
                    <a:pt x="32" y="36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4" y="58"/>
                  </a:lnTo>
                  <a:lnTo>
                    <a:pt x="18" y="60"/>
                  </a:lnTo>
                  <a:lnTo>
                    <a:pt x="10" y="60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4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20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6"/>
                  </a:lnTo>
                  <a:lnTo>
                    <a:pt x="26" y="42"/>
                  </a:lnTo>
                  <a:lnTo>
                    <a:pt x="26" y="38"/>
                  </a:lnTo>
                  <a:lnTo>
                    <a:pt x="24" y="36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16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8" y="28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8" name="Freeform 356"/>
            <p:cNvSpPr>
              <a:spLocks noEditPoints="1"/>
            </p:cNvSpPr>
            <p:nvPr/>
          </p:nvSpPr>
          <p:spPr bwMode="auto">
            <a:xfrm>
              <a:off x="2098" y="2678"/>
              <a:ext cx="36" cy="60"/>
            </a:xfrm>
            <a:custGeom>
              <a:avLst/>
              <a:gdLst>
                <a:gd name="T0" fmla="*/ 36 w 36"/>
                <a:gd name="T1" fmla="*/ 0 h 60"/>
                <a:gd name="T2" fmla="*/ 36 w 36"/>
                <a:gd name="T3" fmla="*/ 2 h 60"/>
                <a:gd name="T4" fmla="*/ 30 w 36"/>
                <a:gd name="T5" fmla="*/ 4 h 60"/>
                <a:gd name="T6" fmla="*/ 26 w 36"/>
                <a:gd name="T7" fmla="*/ 4 h 60"/>
                <a:gd name="T8" fmla="*/ 24 w 36"/>
                <a:gd name="T9" fmla="*/ 6 h 60"/>
                <a:gd name="T10" fmla="*/ 20 w 36"/>
                <a:gd name="T11" fmla="*/ 10 h 60"/>
                <a:gd name="T12" fmla="*/ 16 w 36"/>
                <a:gd name="T13" fmla="*/ 14 h 60"/>
                <a:gd name="T14" fmla="*/ 14 w 36"/>
                <a:gd name="T15" fmla="*/ 18 h 60"/>
                <a:gd name="T16" fmla="*/ 12 w 36"/>
                <a:gd name="T17" fmla="*/ 22 h 60"/>
                <a:gd name="T18" fmla="*/ 10 w 36"/>
                <a:gd name="T19" fmla="*/ 28 h 60"/>
                <a:gd name="T20" fmla="*/ 16 w 36"/>
                <a:gd name="T21" fmla="*/ 24 h 60"/>
                <a:gd name="T22" fmla="*/ 22 w 36"/>
                <a:gd name="T23" fmla="*/ 24 h 60"/>
                <a:gd name="T24" fmla="*/ 28 w 36"/>
                <a:gd name="T25" fmla="*/ 24 h 60"/>
                <a:gd name="T26" fmla="*/ 32 w 36"/>
                <a:gd name="T27" fmla="*/ 28 h 60"/>
                <a:gd name="T28" fmla="*/ 36 w 36"/>
                <a:gd name="T29" fmla="*/ 34 h 60"/>
                <a:gd name="T30" fmla="*/ 36 w 36"/>
                <a:gd name="T31" fmla="*/ 40 h 60"/>
                <a:gd name="T32" fmla="*/ 36 w 36"/>
                <a:gd name="T33" fmla="*/ 48 h 60"/>
                <a:gd name="T34" fmla="*/ 32 w 36"/>
                <a:gd name="T35" fmla="*/ 54 h 60"/>
                <a:gd name="T36" fmla="*/ 28 w 36"/>
                <a:gd name="T37" fmla="*/ 58 h 60"/>
                <a:gd name="T38" fmla="*/ 24 w 36"/>
                <a:gd name="T39" fmla="*/ 60 h 60"/>
                <a:gd name="T40" fmla="*/ 18 w 36"/>
                <a:gd name="T41" fmla="*/ 60 h 60"/>
                <a:gd name="T42" fmla="*/ 14 w 36"/>
                <a:gd name="T43" fmla="*/ 60 h 60"/>
                <a:gd name="T44" fmla="*/ 8 w 36"/>
                <a:gd name="T45" fmla="*/ 56 h 60"/>
                <a:gd name="T46" fmla="*/ 4 w 36"/>
                <a:gd name="T47" fmla="*/ 52 h 60"/>
                <a:gd name="T48" fmla="*/ 2 w 36"/>
                <a:gd name="T49" fmla="*/ 44 h 60"/>
                <a:gd name="T50" fmla="*/ 0 w 36"/>
                <a:gd name="T51" fmla="*/ 36 h 60"/>
                <a:gd name="T52" fmla="*/ 2 w 36"/>
                <a:gd name="T53" fmla="*/ 30 h 60"/>
                <a:gd name="T54" fmla="*/ 4 w 36"/>
                <a:gd name="T55" fmla="*/ 22 h 60"/>
                <a:gd name="T56" fmla="*/ 8 w 36"/>
                <a:gd name="T57" fmla="*/ 16 h 60"/>
                <a:gd name="T58" fmla="*/ 12 w 36"/>
                <a:gd name="T59" fmla="*/ 10 h 60"/>
                <a:gd name="T60" fmla="*/ 18 w 36"/>
                <a:gd name="T61" fmla="*/ 6 h 60"/>
                <a:gd name="T62" fmla="*/ 24 w 36"/>
                <a:gd name="T63" fmla="*/ 2 h 60"/>
                <a:gd name="T64" fmla="*/ 28 w 36"/>
                <a:gd name="T65" fmla="*/ 0 h 60"/>
                <a:gd name="T66" fmla="*/ 34 w 36"/>
                <a:gd name="T67" fmla="*/ 0 h 60"/>
                <a:gd name="T68" fmla="*/ 36 w 36"/>
                <a:gd name="T69" fmla="*/ 0 h 60"/>
                <a:gd name="T70" fmla="*/ 10 w 36"/>
                <a:gd name="T71" fmla="*/ 30 h 60"/>
                <a:gd name="T72" fmla="*/ 8 w 36"/>
                <a:gd name="T73" fmla="*/ 36 h 60"/>
                <a:gd name="T74" fmla="*/ 8 w 36"/>
                <a:gd name="T75" fmla="*/ 40 h 60"/>
                <a:gd name="T76" fmla="*/ 8 w 36"/>
                <a:gd name="T77" fmla="*/ 44 h 60"/>
                <a:gd name="T78" fmla="*/ 10 w 36"/>
                <a:gd name="T79" fmla="*/ 48 h 60"/>
                <a:gd name="T80" fmla="*/ 12 w 36"/>
                <a:gd name="T81" fmla="*/ 52 h 60"/>
                <a:gd name="T82" fmla="*/ 14 w 36"/>
                <a:gd name="T83" fmla="*/ 56 h 60"/>
                <a:gd name="T84" fmla="*/ 16 w 36"/>
                <a:gd name="T85" fmla="*/ 58 h 60"/>
                <a:gd name="T86" fmla="*/ 20 w 36"/>
                <a:gd name="T87" fmla="*/ 58 h 60"/>
                <a:gd name="T88" fmla="*/ 22 w 36"/>
                <a:gd name="T89" fmla="*/ 58 h 60"/>
                <a:gd name="T90" fmla="*/ 26 w 36"/>
                <a:gd name="T91" fmla="*/ 54 h 60"/>
                <a:gd name="T92" fmla="*/ 28 w 36"/>
                <a:gd name="T93" fmla="*/ 50 h 60"/>
                <a:gd name="T94" fmla="*/ 28 w 36"/>
                <a:gd name="T95" fmla="*/ 44 h 60"/>
                <a:gd name="T96" fmla="*/ 28 w 36"/>
                <a:gd name="T97" fmla="*/ 38 h 60"/>
                <a:gd name="T98" fmla="*/ 26 w 36"/>
                <a:gd name="T99" fmla="*/ 32 h 60"/>
                <a:gd name="T100" fmla="*/ 22 w 36"/>
                <a:gd name="T101" fmla="*/ 28 h 60"/>
                <a:gd name="T102" fmla="*/ 18 w 36"/>
                <a:gd name="T103" fmla="*/ 26 h 60"/>
                <a:gd name="T104" fmla="*/ 16 w 36"/>
                <a:gd name="T105" fmla="*/ 28 h 60"/>
                <a:gd name="T106" fmla="*/ 14 w 36"/>
                <a:gd name="T107" fmla="*/ 28 h 60"/>
                <a:gd name="T108" fmla="*/ 12 w 36"/>
                <a:gd name="T109" fmla="*/ 28 h 60"/>
                <a:gd name="T110" fmla="*/ 10 w 36"/>
                <a:gd name="T11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" h="60">
                  <a:moveTo>
                    <a:pt x="36" y="0"/>
                  </a:moveTo>
                  <a:lnTo>
                    <a:pt x="36" y="2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4" y="6"/>
                  </a:lnTo>
                  <a:lnTo>
                    <a:pt x="20" y="10"/>
                  </a:lnTo>
                  <a:lnTo>
                    <a:pt x="16" y="14"/>
                  </a:lnTo>
                  <a:lnTo>
                    <a:pt x="14" y="18"/>
                  </a:lnTo>
                  <a:lnTo>
                    <a:pt x="12" y="22"/>
                  </a:lnTo>
                  <a:lnTo>
                    <a:pt x="10" y="28"/>
                  </a:lnTo>
                  <a:lnTo>
                    <a:pt x="16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2" y="28"/>
                  </a:lnTo>
                  <a:lnTo>
                    <a:pt x="36" y="34"/>
                  </a:lnTo>
                  <a:lnTo>
                    <a:pt x="36" y="40"/>
                  </a:lnTo>
                  <a:lnTo>
                    <a:pt x="36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2" y="10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6" y="0"/>
                  </a:lnTo>
                  <a:close/>
                  <a:moveTo>
                    <a:pt x="10" y="30"/>
                  </a:moveTo>
                  <a:lnTo>
                    <a:pt x="8" y="36"/>
                  </a:lnTo>
                  <a:lnTo>
                    <a:pt x="8" y="40"/>
                  </a:lnTo>
                  <a:lnTo>
                    <a:pt x="8" y="44"/>
                  </a:lnTo>
                  <a:lnTo>
                    <a:pt x="10" y="48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4"/>
                  </a:lnTo>
                  <a:lnTo>
                    <a:pt x="28" y="38"/>
                  </a:lnTo>
                  <a:lnTo>
                    <a:pt x="26" y="32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69" name="Rectangle 357"/>
            <p:cNvSpPr>
              <a:spLocks noChangeArrowheads="1"/>
            </p:cNvSpPr>
            <p:nvPr/>
          </p:nvSpPr>
          <p:spPr bwMode="auto">
            <a:xfrm>
              <a:off x="2232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0" name="Freeform 358"/>
            <p:cNvSpPr>
              <a:spLocks/>
            </p:cNvSpPr>
            <p:nvPr/>
          </p:nvSpPr>
          <p:spPr bwMode="auto">
            <a:xfrm>
              <a:off x="2346" y="2728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2 h 10"/>
                <a:gd name="T4" fmla="*/ 10 w 10"/>
                <a:gd name="T5" fmla="*/ 2 h 10"/>
                <a:gd name="T6" fmla="*/ 10 w 10"/>
                <a:gd name="T7" fmla="*/ 4 h 10"/>
                <a:gd name="T8" fmla="*/ 10 w 10"/>
                <a:gd name="T9" fmla="*/ 6 h 10"/>
                <a:gd name="T10" fmla="*/ 10 w 10"/>
                <a:gd name="T11" fmla="*/ 8 h 10"/>
                <a:gd name="T12" fmla="*/ 10 w 10"/>
                <a:gd name="T13" fmla="*/ 10 h 10"/>
                <a:gd name="T14" fmla="*/ 8 w 10"/>
                <a:gd name="T15" fmla="*/ 10 h 10"/>
                <a:gd name="T16" fmla="*/ 6 w 10"/>
                <a:gd name="T17" fmla="*/ 10 h 10"/>
                <a:gd name="T18" fmla="*/ 4 w 10"/>
                <a:gd name="T19" fmla="*/ 10 h 10"/>
                <a:gd name="T20" fmla="*/ 2 w 10"/>
                <a:gd name="T21" fmla="*/ 10 h 10"/>
                <a:gd name="T22" fmla="*/ 0 w 10"/>
                <a:gd name="T23" fmla="*/ 8 h 10"/>
                <a:gd name="T24" fmla="*/ 0 w 10"/>
                <a:gd name="T25" fmla="*/ 6 h 10"/>
                <a:gd name="T26" fmla="*/ 0 w 10"/>
                <a:gd name="T27" fmla="*/ 4 h 10"/>
                <a:gd name="T28" fmla="*/ 2 w 10"/>
                <a:gd name="T29" fmla="*/ 2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1" name="Freeform 359"/>
            <p:cNvSpPr>
              <a:spLocks noEditPoints="1"/>
            </p:cNvSpPr>
            <p:nvPr/>
          </p:nvSpPr>
          <p:spPr bwMode="auto">
            <a:xfrm>
              <a:off x="2366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0 w 36"/>
                <a:gd name="T53" fmla="*/ 52 h 60"/>
                <a:gd name="T54" fmla="*/ 12 w 36"/>
                <a:gd name="T55" fmla="*/ 56 h 60"/>
                <a:gd name="T56" fmla="*/ 14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4 w 36"/>
                <a:gd name="T87" fmla="*/ 6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2" name="Freeform 360"/>
            <p:cNvSpPr>
              <a:spLocks noEditPoints="1"/>
            </p:cNvSpPr>
            <p:nvPr/>
          </p:nvSpPr>
          <p:spPr bwMode="auto">
            <a:xfrm>
              <a:off x="2410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0 w 36"/>
                <a:gd name="T53" fmla="*/ 52 h 60"/>
                <a:gd name="T54" fmla="*/ 12 w 36"/>
                <a:gd name="T55" fmla="*/ 56 h 60"/>
                <a:gd name="T56" fmla="*/ 14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2 w 36"/>
                <a:gd name="T87" fmla="*/ 6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3" name="Freeform 361"/>
            <p:cNvSpPr>
              <a:spLocks noEditPoints="1"/>
            </p:cNvSpPr>
            <p:nvPr/>
          </p:nvSpPr>
          <p:spPr bwMode="auto">
            <a:xfrm>
              <a:off x="2454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2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2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0 w 36"/>
                <a:gd name="T53" fmla="*/ 52 h 60"/>
                <a:gd name="T54" fmla="*/ 12 w 36"/>
                <a:gd name="T55" fmla="*/ 56 h 60"/>
                <a:gd name="T56" fmla="*/ 14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4 w 36"/>
                <a:gd name="T85" fmla="*/ 4 h 60"/>
                <a:gd name="T86" fmla="*/ 12 w 36"/>
                <a:gd name="T87" fmla="*/ 6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4" name="Freeform 362"/>
            <p:cNvSpPr>
              <a:spLocks/>
            </p:cNvSpPr>
            <p:nvPr/>
          </p:nvSpPr>
          <p:spPr bwMode="auto">
            <a:xfrm>
              <a:off x="2504" y="2678"/>
              <a:ext cx="22" cy="60"/>
            </a:xfrm>
            <a:custGeom>
              <a:avLst/>
              <a:gdLst>
                <a:gd name="T0" fmla="*/ 0 w 22"/>
                <a:gd name="T1" fmla="*/ 6 h 60"/>
                <a:gd name="T2" fmla="*/ 14 w 22"/>
                <a:gd name="T3" fmla="*/ 0 h 60"/>
                <a:gd name="T4" fmla="*/ 14 w 22"/>
                <a:gd name="T5" fmla="*/ 0 h 60"/>
                <a:gd name="T6" fmla="*/ 14 w 22"/>
                <a:gd name="T7" fmla="*/ 50 h 60"/>
                <a:gd name="T8" fmla="*/ 16 w 22"/>
                <a:gd name="T9" fmla="*/ 54 h 60"/>
                <a:gd name="T10" fmla="*/ 16 w 22"/>
                <a:gd name="T11" fmla="*/ 56 h 60"/>
                <a:gd name="T12" fmla="*/ 16 w 22"/>
                <a:gd name="T13" fmla="*/ 58 h 60"/>
                <a:gd name="T14" fmla="*/ 18 w 22"/>
                <a:gd name="T15" fmla="*/ 58 h 60"/>
                <a:gd name="T16" fmla="*/ 20 w 22"/>
                <a:gd name="T17" fmla="*/ 58 h 60"/>
                <a:gd name="T18" fmla="*/ 22 w 22"/>
                <a:gd name="T19" fmla="*/ 58 h 60"/>
                <a:gd name="T20" fmla="*/ 22 w 22"/>
                <a:gd name="T21" fmla="*/ 60 h 60"/>
                <a:gd name="T22" fmla="*/ 0 w 22"/>
                <a:gd name="T23" fmla="*/ 60 h 60"/>
                <a:gd name="T24" fmla="*/ 0 w 22"/>
                <a:gd name="T25" fmla="*/ 58 h 60"/>
                <a:gd name="T26" fmla="*/ 4 w 22"/>
                <a:gd name="T27" fmla="*/ 58 h 60"/>
                <a:gd name="T28" fmla="*/ 6 w 22"/>
                <a:gd name="T29" fmla="*/ 58 h 60"/>
                <a:gd name="T30" fmla="*/ 6 w 22"/>
                <a:gd name="T31" fmla="*/ 58 h 60"/>
                <a:gd name="T32" fmla="*/ 8 w 22"/>
                <a:gd name="T33" fmla="*/ 56 h 60"/>
                <a:gd name="T34" fmla="*/ 8 w 22"/>
                <a:gd name="T35" fmla="*/ 54 h 60"/>
                <a:gd name="T36" fmla="*/ 8 w 22"/>
                <a:gd name="T37" fmla="*/ 50 h 60"/>
                <a:gd name="T38" fmla="*/ 8 w 22"/>
                <a:gd name="T39" fmla="*/ 16 h 60"/>
                <a:gd name="T40" fmla="*/ 8 w 22"/>
                <a:gd name="T41" fmla="*/ 12 h 60"/>
                <a:gd name="T42" fmla="*/ 8 w 22"/>
                <a:gd name="T43" fmla="*/ 10 h 60"/>
                <a:gd name="T44" fmla="*/ 6 w 22"/>
                <a:gd name="T45" fmla="*/ 8 h 60"/>
                <a:gd name="T46" fmla="*/ 6 w 22"/>
                <a:gd name="T47" fmla="*/ 8 h 60"/>
                <a:gd name="T48" fmla="*/ 6 w 22"/>
                <a:gd name="T49" fmla="*/ 6 h 60"/>
                <a:gd name="T50" fmla="*/ 4 w 22"/>
                <a:gd name="T51" fmla="*/ 6 h 60"/>
                <a:gd name="T52" fmla="*/ 2 w 22"/>
                <a:gd name="T53" fmla="*/ 6 h 60"/>
                <a:gd name="T54" fmla="*/ 0 w 22"/>
                <a:gd name="T55" fmla="*/ 8 h 60"/>
                <a:gd name="T56" fmla="*/ 0 w 22"/>
                <a:gd name="T57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60">
                  <a:moveTo>
                    <a:pt x="0" y="6"/>
                  </a:moveTo>
                  <a:lnTo>
                    <a:pt x="14" y="0"/>
                  </a:lnTo>
                  <a:lnTo>
                    <a:pt x="14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2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5" name="Freeform 363"/>
            <p:cNvSpPr>
              <a:spLocks noEditPoints="1"/>
            </p:cNvSpPr>
            <p:nvPr/>
          </p:nvSpPr>
          <p:spPr bwMode="auto">
            <a:xfrm>
              <a:off x="2540" y="2678"/>
              <a:ext cx="38" cy="60"/>
            </a:xfrm>
            <a:custGeom>
              <a:avLst/>
              <a:gdLst>
                <a:gd name="T0" fmla="*/ 2 w 38"/>
                <a:gd name="T1" fmla="*/ 60 h 60"/>
                <a:gd name="T2" fmla="*/ 2 w 38"/>
                <a:gd name="T3" fmla="*/ 60 h 60"/>
                <a:gd name="T4" fmla="*/ 8 w 38"/>
                <a:gd name="T5" fmla="*/ 60 h 60"/>
                <a:gd name="T6" fmla="*/ 12 w 38"/>
                <a:gd name="T7" fmla="*/ 58 h 60"/>
                <a:gd name="T8" fmla="*/ 16 w 38"/>
                <a:gd name="T9" fmla="*/ 54 h 60"/>
                <a:gd name="T10" fmla="*/ 22 w 38"/>
                <a:gd name="T11" fmla="*/ 48 h 60"/>
                <a:gd name="T12" fmla="*/ 26 w 38"/>
                <a:gd name="T13" fmla="*/ 40 h 60"/>
                <a:gd name="T14" fmla="*/ 28 w 38"/>
                <a:gd name="T15" fmla="*/ 34 h 60"/>
                <a:gd name="T16" fmla="*/ 22 w 38"/>
                <a:gd name="T17" fmla="*/ 36 h 60"/>
                <a:gd name="T18" fmla="*/ 16 w 38"/>
                <a:gd name="T19" fmla="*/ 38 h 60"/>
                <a:gd name="T20" fmla="*/ 10 w 38"/>
                <a:gd name="T21" fmla="*/ 36 h 60"/>
                <a:gd name="T22" fmla="*/ 6 w 38"/>
                <a:gd name="T23" fmla="*/ 34 h 60"/>
                <a:gd name="T24" fmla="*/ 2 w 38"/>
                <a:gd name="T25" fmla="*/ 28 h 60"/>
                <a:gd name="T26" fmla="*/ 0 w 38"/>
                <a:gd name="T27" fmla="*/ 20 h 60"/>
                <a:gd name="T28" fmla="*/ 2 w 38"/>
                <a:gd name="T29" fmla="*/ 14 h 60"/>
                <a:gd name="T30" fmla="*/ 6 w 38"/>
                <a:gd name="T31" fmla="*/ 8 h 60"/>
                <a:gd name="T32" fmla="*/ 10 w 38"/>
                <a:gd name="T33" fmla="*/ 4 h 60"/>
                <a:gd name="T34" fmla="*/ 14 w 38"/>
                <a:gd name="T35" fmla="*/ 2 h 60"/>
                <a:gd name="T36" fmla="*/ 18 w 38"/>
                <a:gd name="T37" fmla="*/ 0 h 60"/>
                <a:gd name="T38" fmla="*/ 26 w 38"/>
                <a:gd name="T39" fmla="*/ 2 h 60"/>
                <a:gd name="T40" fmla="*/ 32 w 38"/>
                <a:gd name="T41" fmla="*/ 6 h 60"/>
                <a:gd name="T42" fmla="*/ 34 w 38"/>
                <a:gd name="T43" fmla="*/ 12 h 60"/>
                <a:gd name="T44" fmla="*/ 36 w 38"/>
                <a:gd name="T45" fmla="*/ 18 h 60"/>
                <a:gd name="T46" fmla="*/ 38 w 38"/>
                <a:gd name="T47" fmla="*/ 24 h 60"/>
                <a:gd name="T48" fmla="*/ 36 w 38"/>
                <a:gd name="T49" fmla="*/ 34 h 60"/>
                <a:gd name="T50" fmla="*/ 32 w 38"/>
                <a:gd name="T51" fmla="*/ 42 h 60"/>
                <a:gd name="T52" fmla="*/ 26 w 38"/>
                <a:gd name="T53" fmla="*/ 50 h 60"/>
                <a:gd name="T54" fmla="*/ 20 w 38"/>
                <a:gd name="T55" fmla="*/ 56 h 60"/>
                <a:gd name="T56" fmla="*/ 12 w 38"/>
                <a:gd name="T57" fmla="*/ 60 h 60"/>
                <a:gd name="T58" fmla="*/ 4 w 38"/>
                <a:gd name="T59" fmla="*/ 60 h 60"/>
                <a:gd name="T60" fmla="*/ 2 w 38"/>
                <a:gd name="T61" fmla="*/ 60 h 60"/>
                <a:gd name="T62" fmla="*/ 28 w 38"/>
                <a:gd name="T63" fmla="*/ 30 h 60"/>
                <a:gd name="T64" fmla="*/ 28 w 38"/>
                <a:gd name="T65" fmla="*/ 26 h 60"/>
                <a:gd name="T66" fmla="*/ 30 w 38"/>
                <a:gd name="T67" fmla="*/ 22 h 60"/>
                <a:gd name="T68" fmla="*/ 28 w 38"/>
                <a:gd name="T69" fmla="*/ 18 h 60"/>
                <a:gd name="T70" fmla="*/ 28 w 38"/>
                <a:gd name="T71" fmla="*/ 14 h 60"/>
                <a:gd name="T72" fmla="*/ 26 w 38"/>
                <a:gd name="T73" fmla="*/ 8 h 60"/>
                <a:gd name="T74" fmla="*/ 24 w 38"/>
                <a:gd name="T75" fmla="*/ 6 h 60"/>
                <a:gd name="T76" fmla="*/ 22 w 38"/>
                <a:gd name="T77" fmla="*/ 4 h 60"/>
                <a:gd name="T78" fmla="*/ 18 w 38"/>
                <a:gd name="T79" fmla="*/ 4 h 60"/>
                <a:gd name="T80" fmla="*/ 14 w 38"/>
                <a:gd name="T81" fmla="*/ 4 h 60"/>
                <a:gd name="T82" fmla="*/ 12 w 38"/>
                <a:gd name="T83" fmla="*/ 6 h 60"/>
                <a:gd name="T84" fmla="*/ 10 w 38"/>
                <a:gd name="T85" fmla="*/ 10 h 60"/>
                <a:gd name="T86" fmla="*/ 10 w 38"/>
                <a:gd name="T87" fmla="*/ 16 h 60"/>
                <a:gd name="T88" fmla="*/ 10 w 38"/>
                <a:gd name="T89" fmla="*/ 24 h 60"/>
                <a:gd name="T90" fmla="*/ 12 w 38"/>
                <a:gd name="T91" fmla="*/ 30 h 60"/>
                <a:gd name="T92" fmla="*/ 16 w 38"/>
                <a:gd name="T93" fmla="*/ 34 h 60"/>
                <a:gd name="T94" fmla="*/ 20 w 38"/>
                <a:gd name="T95" fmla="*/ 34 h 60"/>
                <a:gd name="T96" fmla="*/ 22 w 38"/>
                <a:gd name="T97" fmla="*/ 34 h 60"/>
                <a:gd name="T98" fmla="*/ 24 w 38"/>
                <a:gd name="T99" fmla="*/ 34 h 60"/>
                <a:gd name="T100" fmla="*/ 26 w 38"/>
                <a:gd name="T101" fmla="*/ 32 h 60"/>
                <a:gd name="T102" fmla="*/ 28 w 38"/>
                <a:gd name="T103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60">
                  <a:moveTo>
                    <a:pt x="2" y="60"/>
                  </a:moveTo>
                  <a:lnTo>
                    <a:pt x="2" y="60"/>
                  </a:lnTo>
                  <a:lnTo>
                    <a:pt x="8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2" y="48"/>
                  </a:lnTo>
                  <a:lnTo>
                    <a:pt x="26" y="40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8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20" y="56"/>
                  </a:lnTo>
                  <a:lnTo>
                    <a:pt x="12" y="60"/>
                  </a:lnTo>
                  <a:lnTo>
                    <a:pt x="4" y="60"/>
                  </a:lnTo>
                  <a:lnTo>
                    <a:pt x="2" y="60"/>
                  </a:lnTo>
                  <a:close/>
                  <a:moveTo>
                    <a:pt x="28" y="30"/>
                  </a:moveTo>
                  <a:lnTo>
                    <a:pt x="28" y="26"/>
                  </a:lnTo>
                  <a:lnTo>
                    <a:pt x="30" y="22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6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6" name="Rectangle 364"/>
            <p:cNvSpPr>
              <a:spLocks noChangeArrowheads="1"/>
            </p:cNvSpPr>
            <p:nvPr/>
          </p:nvSpPr>
          <p:spPr bwMode="auto">
            <a:xfrm>
              <a:off x="2776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7" name="Freeform 365"/>
            <p:cNvSpPr>
              <a:spLocks/>
            </p:cNvSpPr>
            <p:nvPr/>
          </p:nvSpPr>
          <p:spPr bwMode="auto">
            <a:xfrm>
              <a:off x="2888" y="2728"/>
              <a:ext cx="10" cy="10"/>
            </a:xfrm>
            <a:custGeom>
              <a:avLst/>
              <a:gdLst>
                <a:gd name="T0" fmla="*/ 4 w 10"/>
                <a:gd name="T1" fmla="*/ 0 h 10"/>
                <a:gd name="T2" fmla="*/ 6 w 10"/>
                <a:gd name="T3" fmla="*/ 2 h 10"/>
                <a:gd name="T4" fmla="*/ 8 w 10"/>
                <a:gd name="T5" fmla="*/ 2 h 10"/>
                <a:gd name="T6" fmla="*/ 10 w 10"/>
                <a:gd name="T7" fmla="*/ 4 h 10"/>
                <a:gd name="T8" fmla="*/ 10 w 10"/>
                <a:gd name="T9" fmla="*/ 6 h 10"/>
                <a:gd name="T10" fmla="*/ 10 w 10"/>
                <a:gd name="T11" fmla="*/ 8 h 10"/>
                <a:gd name="T12" fmla="*/ 8 w 10"/>
                <a:gd name="T13" fmla="*/ 10 h 10"/>
                <a:gd name="T14" fmla="*/ 6 w 10"/>
                <a:gd name="T15" fmla="*/ 10 h 10"/>
                <a:gd name="T16" fmla="*/ 4 w 10"/>
                <a:gd name="T17" fmla="*/ 10 h 10"/>
                <a:gd name="T18" fmla="*/ 2 w 10"/>
                <a:gd name="T19" fmla="*/ 10 h 10"/>
                <a:gd name="T20" fmla="*/ 2 w 10"/>
                <a:gd name="T21" fmla="*/ 10 h 10"/>
                <a:gd name="T22" fmla="*/ 0 w 10"/>
                <a:gd name="T23" fmla="*/ 8 h 10"/>
                <a:gd name="T24" fmla="*/ 0 w 10"/>
                <a:gd name="T25" fmla="*/ 6 h 10"/>
                <a:gd name="T26" fmla="*/ 0 w 10"/>
                <a:gd name="T27" fmla="*/ 4 h 10"/>
                <a:gd name="T28" fmla="*/ 2 w 10"/>
                <a:gd name="T29" fmla="*/ 2 h 10"/>
                <a:gd name="T30" fmla="*/ 2 w 10"/>
                <a:gd name="T31" fmla="*/ 0 h 10"/>
                <a:gd name="T32" fmla="*/ 4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6" y="2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8" name="Freeform 366"/>
            <p:cNvSpPr>
              <a:spLocks noEditPoints="1"/>
            </p:cNvSpPr>
            <p:nvPr/>
          </p:nvSpPr>
          <p:spPr bwMode="auto">
            <a:xfrm>
              <a:off x="2908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2 w 36"/>
                <a:gd name="T21" fmla="*/ 14 h 60"/>
                <a:gd name="T22" fmla="*/ 34 w 36"/>
                <a:gd name="T23" fmla="*/ 22 h 60"/>
                <a:gd name="T24" fmla="*/ 36 w 36"/>
                <a:gd name="T25" fmla="*/ 30 h 60"/>
                <a:gd name="T26" fmla="*/ 34 w 36"/>
                <a:gd name="T27" fmla="*/ 40 h 60"/>
                <a:gd name="T28" fmla="*/ 32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0 w 36"/>
                <a:gd name="T53" fmla="*/ 52 h 60"/>
                <a:gd name="T54" fmla="*/ 12 w 36"/>
                <a:gd name="T55" fmla="*/ 56 h 60"/>
                <a:gd name="T56" fmla="*/ 14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6 w 36"/>
                <a:gd name="T69" fmla="*/ 40 h 60"/>
                <a:gd name="T70" fmla="*/ 28 w 36"/>
                <a:gd name="T71" fmla="*/ 28 h 60"/>
                <a:gd name="T72" fmla="*/ 26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4 w 36"/>
                <a:gd name="T85" fmla="*/ 4 h 60"/>
                <a:gd name="T86" fmla="*/ 12 w 36"/>
                <a:gd name="T87" fmla="*/ 6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6" y="40"/>
                  </a:lnTo>
                  <a:lnTo>
                    <a:pt x="28" y="28"/>
                  </a:lnTo>
                  <a:lnTo>
                    <a:pt x="26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79" name="Freeform 367"/>
            <p:cNvSpPr>
              <a:spLocks noEditPoints="1"/>
            </p:cNvSpPr>
            <p:nvPr/>
          </p:nvSpPr>
          <p:spPr bwMode="auto">
            <a:xfrm>
              <a:off x="2950" y="2678"/>
              <a:ext cx="38" cy="60"/>
            </a:xfrm>
            <a:custGeom>
              <a:avLst/>
              <a:gdLst>
                <a:gd name="T0" fmla="*/ 0 w 38"/>
                <a:gd name="T1" fmla="*/ 30 h 60"/>
                <a:gd name="T2" fmla="*/ 2 w 38"/>
                <a:gd name="T3" fmla="*/ 22 h 60"/>
                <a:gd name="T4" fmla="*/ 4 w 38"/>
                <a:gd name="T5" fmla="*/ 14 h 60"/>
                <a:gd name="T6" fmla="*/ 8 w 38"/>
                <a:gd name="T7" fmla="*/ 8 h 60"/>
                <a:gd name="T8" fmla="*/ 12 w 38"/>
                <a:gd name="T9" fmla="*/ 4 h 60"/>
                <a:gd name="T10" fmla="*/ 16 w 38"/>
                <a:gd name="T11" fmla="*/ 2 h 60"/>
                <a:gd name="T12" fmla="*/ 20 w 38"/>
                <a:gd name="T13" fmla="*/ 0 h 60"/>
                <a:gd name="T14" fmla="*/ 24 w 38"/>
                <a:gd name="T15" fmla="*/ 2 h 60"/>
                <a:gd name="T16" fmla="*/ 28 w 38"/>
                <a:gd name="T17" fmla="*/ 4 h 60"/>
                <a:gd name="T18" fmla="*/ 30 w 38"/>
                <a:gd name="T19" fmla="*/ 8 h 60"/>
                <a:gd name="T20" fmla="*/ 34 w 38"/>
                <a:gd name="T21" fmla="*/ 14 h 60"/>
                <a:gd name="T22" fmla="*/ 36 w 38"/>
                <a:gd name="T23" fmla="*/ 22 h 60"/>
                <a:gd name="T24" fmla="*/ 38 w 38"/>
                <a:gd name="T25" fmla="*/ 30 h 60"/>
                <a:gd name="T26" fmla="*/ 36 w 38"/>
                <a:gd name="T27" fmla="*/ 40 h 60"/>
                <a:gd name="T28" fmla="*/ 34 w 38"/>
                <a:gd name="T29" fmla="*/ 48 h 60"/>
                <a:gd name="T30" fmla="*/ 32 w 38"/>
                <a:gd name="T31" fmla="*/ 54 h 60"/>
                <a:gd name="T32" fmla="*/ 28 w 38"/>
                <a:gd name="T33" fmla="*/ 58 h 60"/>
                <a:gd name="T34" fmla="*/ 22 w 38"/>
                <a:gd name="T35" fmla="*/ 60 h 60"/>
                <a:gd name="T36" fmla="*/ 18 w 38"/>
                <a:gd name="T37" fmla="*/ 60 h 60"/>
                <a:gd name="T38" fmla="*/ 14 w 38"/>
                <a:gd name="T39" fmla="*/ 60 h 60"/>
                <a:gd name="T40" fmla="*/ 10 w 38"/>
                <a:gd name="T41" fmla="*/ 56 h 60"/>
                <a:gd name="T42" fmla="*/ 6 w 38"/>
                <a:gd name="T43" fmla="*/ 50 h 60"/>
                <a:gd name="T44" fmla="*/ 2 w 38"/>
                <a:gd name="T45" fmla="*/ 42 h 60"/>
                <a:gd name="T46" fmla="*/ 0 w 38"/>
                <a:gd name="T47" fmla="*/ 30 h 60"/>
                <a:gd name="T48" fmla="*/ 10 w 38"/>
                <a:gd name="T49" fmla="*/ 32 h 60"/>
                <a:gd name="T50" fmla="*/ 10 w 38"/>
                <a:gd name="T51" fmla="*/ 42 h 60"/>
                <a:gd name="T52" fmla="*/ 12 w 38"/>
                <a:gd name="T53" fmla="*/ 52 h 60"/>
                <a:gd name="T54" fmla="*/ 14 w 38"/>
                <a:gd name="T55" fmla="*/ 56 h 60"/>
                <a:gd name="T56" fmla="*/ 16 w 38"/>
                <a:gd name="T57" fmla="*/ 58 h 60"/>
                <a:gd name="T58" fmla="*/ 18 w 38"/>
                <a:gd name="T59" fmla="*/ 58 h 60"/>
                <a:gd name="T60" fmla="*/ 22 w 38"/>
                <a:gd name="T61" fmla="*/ 58 h 60"/>
                <a:gd name="T62" fmla="*/ 24 w 38"/>
                <a:gd name="T63" fmla="*/ 56 h 60"/>
                <a:gd name="T64" fmla="*/ 26 w 38"/>
                <a:gd name="T65" fmla="*/ 54 h 60"/>
                <a:gd name="T66" fmla="*/ 28 w 38"/>
                <a:gd name="T67" fmla="*/ 48 h 60"/>
                <a:gd name="T68" fmla="*/ 28 w 38"/>
                <a:gd name="T69" fmla="*/ 40 h 60"/>
                <a:gd name="T70" fmla="*/ 30 w 38"/>
                <a:gd name="T71" fmla="*/ 28 h 60"/>
                <a:gd name="T72" fmla="*/ 28 w 38"/>
                <a:gd name="T73" fmla="*/ 20 h 60"/>
                <a:gd name="T74" fmla="*/ 28 w 38"/>
                <a:gd name="T75" fmla="*/ 12 h 60"/>
                <a:gd name="T76" fmla="*/ 26 w 38"/>
                <a:gd name="T77" fmla="*/ 8 h 60"/>
                <a:gd name="T78" fmla="*/ 24 w 38"/>
                <a:gd name="T79" fmla="*/ 4 h 60"/>
                <a:gd name="T80" fmla="*/ 22 w 38"/>
                <a:gd name="T81" fmla="*/ 4 h 60"/>
                <a:gd name="T82" fmla="*/ 20 w 38"/>
                <a:gd name="T83" fmla="*/ 4 h 60"/>
                <a:gd name="T84" fmla="*/ 16 w 38"/>
                <a:gd name="T85" fmla="*/ 4 h 60"/>
                <a:gd name="T86" fmla="*/ 14 w 38"/>
                <a:gd name="T87" fmla="*/ 6 h 60"/>
                <a:gd name="T88" fmla="*/ 12 w 38"/>
                <a:gd name="T89" fmla="*/ 10 h 60"/>
                <a:gd name="T90" fmla="*/ 10 w 38"/>
                <a:gd name="T91" fmla="*/ 16 h 60"/>
                <a:gd name="T92" fmla="*/ 10 w 38"/>
                <a:gd name="T93" fmla="*/ 24 h 60"/>
                <a:gd name="T94" fmla="*/ 10 w 38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0">
                  <a:moveTo>
                    <a:pt x="0" y="30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10" y="32"/>
                  </a:moveTo>
                  <a:lnTo>
                    <a:pt x="10" y="42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48"/>
                  </a:lnTo>
                  <a:lnTo>
                    <a:pt x="28" y="40"/>
                  </a:lnTo>
                  <a:lnTo>
                    <a:pt x="30" y="28"/>
                  </a:lnTo>
                  <a:lnTo>
                    <a:pt x="28" y="20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10" y="24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0" name="Freeform 368"/>
            <p:cNvSpPr>
              <a:spLocks noEditPoints="1"/>
            </p:cNvSpPr>
            <p:nvPr/>
          </p:nvSpPr>
          <p:spPr bwMode="auto">
            <a:xfrm>
              <a:off x="2994" y="2678"/>
              <a:ext cx="38" cy="60"/>
            </a:xfrm>
            <a:custGeom>
              <a:avLst/>
              <a:gdLst>
                <a:gd name="T0" fmla="*/ 0 w 38"/>
                <a:gd name="T1" fmla="*/ 30 h 60"/>
                <a:gd name="T2" fmla="*/ 2 w 38"/>
                <a:gd name="T3" fmla="*/ 22 h 60"/>
                <a:gd name="T4" fmla="*/ 4 w 38"/>
                <a:gd name="T5" fmla="*/ 14 h 60"/>
                <a:gd name="T6" fmla="*/ 6 w 38"/>
                <a:gd name="T7" fmla="*/ 8 h 60"/>
                <a:gd name="T8" fmla="*/ 12 w 38"/>
                <a:gd name="T9" fmla="*/ 4 h 60"/>
                <a:gd name="T10" fmla="*/ 16 w 38"/>
                <a:gd name="T11" fmla="*/ 2 h 60"/>
                <a:gd name="T12" fmla="*/ 20 w 38"/>
                <a:gd name="T13" fmla="*/ 0 h 60"/>
                <a:gd name="T14" fmla="*/ 24 w 38"/>
                <a:gd name="T15" fmla="*/ 2 h 60"/>
                <a:gd name="T16" fmla="*/ 28 w 38"/>
                <a:gd name="T17" fmla="*/ 4 h 60"/>
                <a:gd name="T18" fmla="*/ 30 w 38"/>
                <a:gd name="T19" fmla="*/ 8 h 60"/>
                <a:gd name="T20" fmla="*/ 34 w 38"/>
                <a:gd name="T21" fmla="*/ 14 h 60"/>
                <a:gd name="T22" fmla="*/ 36 w 38"/>
                <a:gd name="T23" fmla="*/ 22 h 60"/>
                <a:gd name="T24" fmla="*/ 38 w 38"/>
                <a:gd name="T25" fmla="*/ 30 h 60"/>
                <a:gd name="T26" fmla="*/ 36 w 38"/>
                <a:gd name="T27" fmla="*/ 40 h 60"/>
                <a:gd name="T28" fmla="*/ 34 w 38"/>
                <a:gd name="T29" fmla="*/ 48 h 60"/>
                <a:gd name="T30" fmla="*/ 32 w 38"/>
                <a:gd name="T31" fmla="*/ 54 h 60"/>
                <a:gd name="T32" fmla="*/ 28 w 38"/>
                <a:gd name="T33" fmla="*/ 58 h 60"/>
                <a:gd name="T34" fmla="*/ 22 w 38"/>
                <a:gd name="T35" fmla="*/ 60 h 60"/>
                <a:gd name="T36" fmla="*/ 18 w 38"/>
                <a:gd name="T37" fmla="*/ 60 h 60"/>
                <a:gd name="T38" fmla="*/ 14 w 38"/>
                <a:gd name="T39" fmla="*/ 60 h 60"/>
                <a:gd name="T40" fmla="*/ 10 w 38"/>
                <a:gd name="T41" fmla="*/ 56 h 60"/>
                <a:gd name="T42" fmla="*/ 6 w 38"/>
                <a:gd name="T43" fmla="*/ 50 h 60"/>
                <a:gd name="T44" fmla="*/ 2 w 38"/>
                <a:gd name="T45" fmla="*/ 42 h 60"/>
                <a:gd name="T46" fmla="*/ 0 w 38"/>
                <a:gd name="T47" fmla="*/ 30 h 60"/>
                <a:gd name="T48" fmla="*/ 8 w 38"/>
                <a:gd name="T49" fmla="*/ 32 h 60"/>
                <a:gd name="T50" fmla="*/ 10 w 38"/>
                <a:gd name="T51" fmla="*/ 42 h 60"/>
                <a:gd name="T52" fmla="*/ 12 w 38"/>
                <a:gd name="T53" fmla="*/ 52 h 60"/>
                <a:gd name="T54" fmla="*/ 14 w 38"/>
                <a:gd name="T55" fmla="*/ 56 h 60"/>
                <a:gd name="T56" fmla="*/ 16 w 38"/>
                <a:gd name="T57" fmla="*/ 58 h 60"/>
                <a:gd name="T58" fmla="*/ 18 w 38"/>
                <a:gd name="T59" fmla="*/ 58 h 60"/>
                <a:gd name="T60" fmla="*/ 22 w 38"/>
                <a:gd name="T61" fmla="*/ 58 h 60"/>
                <a:gd name="T62" fmla="*/ 24 w 38"/>
                <a:gd name="T63" fmla="*/ 56 h 60"/>
                <a:gd name="T64" fmla="*/ 26 w 38"/>
                <a:gd name="T65" fmla="*/ 54 h 60"/>
                <a:gd name="T66" fmla="*/ 28 w 38"/>
                <a:gd name="T67" fmla="*/ 48 h 60"/>
                <a:gd name="T68" fmla="*/ 28 w 38"/>
                <a:gd name="T69" fmla="*/ 40 h 60"/>
                <a:gd name="T70" fmla="*/ 28 w 38"/>
                <a:gd name="T71" fmla="*/ 28 h 60"/>
                <a:gd name="T72" fmla="*/ 28 w 38"/>
                <a:gd name="T73" fmla="*/ 20 h 60"/>
                <a:gd name="T74" fmla="*/ 26 w 38"/>
                <a:gd name="T75" fmla="*/ 12 h 60"/>
                <a:gd name="T76" fmla="*/ 26 w 38"/>
                <a:gd name="T77" fmla="*/ 8 h 60"/>
                <a:gd name="T78" fmla="*/ 24 w 38"/>
                <a:gd name="T79" fmla="*/ 4 h 60"/>
                <a:gd name="T80" fmla="*/ 22 w 38"/>
                <a:gd name="T81" fmla="*/ 4 h 60"/>
                <a:gd name="T82" fmla="*/ 20 w 38"/>
                <a:gd name="T83" fmla="*/ 4 h 60"/>
                <a:gd name="T84" fmla="*/ 16 w 38"/>
                <a:gd name="T85" fmla="*/ 4 h 60"/>
                <a:gd name="T86" fmla="*/ 14 w 38"/>
                <a:gd name="T87" fmla="*/ 6 h 60"/>
                <a:gd name="T88" fmla="*/ 12 w 38"/>
                <a:gd name="T89" fmla="*/ 10 h 60"/>
                <a:gd name="T90" fmla="*/ 10 w 38"/>
                <a:gd name="T91" fmla="*/ 16 h 60"/>
                <a:gd name="T92" fmla="*/ 10 w 38"/>
                <a:gd name="T93" fmla="*/ 24 h 60"/>
                <a:gd name="T94" fmla="*/ 8 w 38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0">
                  <a:moveTo>
                    <a:pt x="0" y="30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10" y="42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10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1" name="Freeform 369"/>
            <p:cNvSpPr>
              <a:spLocks noEditPoints="1"/>
            </p:cNvSpPr>
            <p:nvPr/>
          </p:nvSpPr>
          <p:spPr bwMode="auto">
            <a:xfrm>
              <a:off x="3038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2 w 36"/>
                <a:gd name="T3" fmla="*/ 22 h 60"/>
                <a:gd name="T4" fmla="*/ 4 w 36"/>
                <a:gd name="T5" fmla="*/ 14 h 60"/>
                <a:gd name="T6" fmla="*/ 6 w 36"/>
                <a:gd name="T7" fmla="*/ 8 h 60"/>
                <a:gd name="T8" fmla="*/ 12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4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4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2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10 w 36"/>
                <a:gd name="T51" fmla="*/ 42 h 60"/>
                <a:gd name="T52" fmla="*/ 12 w 36"/>
                <a:gd name="T53" fmla="*/ 52 h 60"/>
                <a:gd name="T54" fmla="*/ 14 w 36"/>
                <a:gd name="T55" fmla="*/ 56 h 60"/>
                <a:gd name="T56" fmla="*/ 16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4 w 36"/>
                <a:gd name="T63" fmla="*/ 56 h 60"/>
                <a:gd name="T64" fmla="*/ 26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6 w 36"/>
                <a:gd name="T77" fmla="*/ 8 h 60"/>
                <a:gd name="T78" fmla="*/ 22 w 36"/>
                <a:gd name="T79" fmla="*/ 4 h 60"/>
                <a:gd name="T80" fmla="*/ 22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4 w 36"/>
                <a:gd name="T87" fmla="*/ 6 h 60"/>
                <a:gd name="T88" fmla="*/ 12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10" y="42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2" name="Freeform 370"/>
            <p:cNvSpPr>
              <a:spLocks noEditPoints="1"/>
            </p:cNvSpPr>
            <p:nvPr/>
          </p:nvSpPr>
          <p:spPr bwMode="auto">
            <a:xfrm>
              <a:off x="3082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4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4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2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10 w 36"/>
                <a:gd name="T51" fmla="*/ 42 h 60"/>
                <a:gd name="T52" fmla="*/ 12 w 36"/>
                <a:gd name="T53" fmla="*/ 52 h 60"/>
                <a:gd name="T54" fmla="*/ 14 w 36"/>
                <a:gd name="T55" fmla="*/ 56 h 60"/>
                <a:gd name="T56" fmla="*/ 16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6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4 w 36"/>
                <a:gd name="T87" fmla="*/ 6 h 60"/>
                <a:gd name="T88" fmla="*/ 12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10" y="42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6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3" name="Freeform 371"/>
            <p:cNvSpPr>
              <a:spLocks noEditPoints="1"/>
            </p:cNvSpPr>
            <p:nvPr/>
          </p:nvSpPr>
          <p:spPr bwMode="auto">
            <a:xfrm>
              <a:off x="3126" y="2678"/>
              <a:ext cx="36" cy="60"/>
            </a:xfrm>
            <a:custGeom>
              <a:avLst/>
              <a:gdLst>
                <a:gd name="T0" fmla="*/ 0 w 36"/>
                <a:gd name="T1" fmla="*/ 60 h 60"/>
                <a:gd name="T2" fmla="*/ 0 w 36"/>
                <a:gd name="T3" fmla="*/ 60 h 60"/>
                <a:gd name="T4" fmla="*/ 6 w 36"/>
                <a:gd name="T5" fmla="*/ 60 h 60"/>
                <a:gd name="T6" fmla="*/ 12 w 36"/>
                <a:gd name="T7" fmla="*/ 58 h 60"/>
                <a:gd name="T8" fmla="*/ 16 w 36"/>
                <a:gd name="T9" fmla="*/ 54 h 60"/>
                <a:gd name="T10" fmla="*/ 20 w 36"/>
                <a:gd name="T11" fmla="*/ 48 h 60"/>
                <a:gd name="T12" fmla="*/ 24 w 36"/>
                <a:gd name="T13" fmla="*/ 40 h 60"/>
                <a:gd name="T14" fmla="*/ 26 w 36"/>
                <a:gd name="T15" fmla="*/ 34 h 60"/>
                <a:gd name="T16" fmla="*/ 20 w 36"/>
                <a:gd name="T17" fmla="*/ 36 h 60"/>
                <a:gd name="T18" fmla="*/ 14 w 36"/>
                <a:gd name="T19" fmla="*/ 38 h 60"/>
                <a:gd name="T20" fmla="*/ 10 w 36"/>
                <a:gd name="T21" fmla="*/ 36 h 60"/>
                <a:gd name="T22" fmla="*/ 4 w 36"/>
                <a:gd name="T23" fmla="*/ 34 h 60"/>
                <a:gd name="T24" fmla="*/ 2 w 36"/>
                <a:gd name="T25" fmla="*/ 28 h 60"/>
                <a:gd name="T26" fmla="*/ 0 w 36"/>
                <a:gd name="T27" fmla="*/ 20 h 60"/>
                <a:gd name="T28" fmla="*/ 2 w 36"/>
                <a:gd name="T29" fmla="*/ 14 h 60"/>
                <a:gd name="T30" fmla="*/ 4 w 36"/>
                <a:gd name="T31" fmla="*/ 8 h 60"/>
                <a:gd name="T32" fmla="*/ 8 w 36"/>
                <a:gd name="T33" fmla="*/ 4 h 60"/>
                <a:gd name="T34" fmla="*/ 12 w 36"/>
                <a:gd name="T35" fmla="*/ 2 h 60"/>
                <a:gd name="T36" fmla="*/ 18 w 36"/>
                <a:gd name="T37" fmla="*/ 0 h 60"/>
                <a:gd name="T38" fmla="*/ 24 w 36"/>
                <a:gd name="T39" fmla="*/ 2 h 60"/>
                <a:gd name="T40" fmla="*/ 30 w 36"/>
                <a:gd name="T41" fmla="*/ 6 h 60"/>
                <a:gd name="T42" fmla="*/ 34 w 36"/>
                <a:gd name="T43" fmla="*/ 12 h 60"/>
                <a:gd name="T44" fmla="*/ 36 w 36"/>
                <a:gd name="T45" fmla="*/ 18 h 60"/>
                <a:gd name="T46" fmla="*/ 36 w 36"/>
                <a:gd name="T47" fmla="*/ 24 h 60"/>
                <a:gd name="T48" fmla="*/ 36 w 36"/>
                <a:gd name="T49" fmla="*/ 34 h 60"/>
                <a:gd name="T50" fmla="*/ 32 w 36"/>
                <a:gd name="T51" fmla="*/ 42 h 60"/>
                <a:gd name="T52" fmla="*/ 26 w 36"/>
                <a:gd name="T53" fmla="*/ 50 h 60"/>
                <a:gd name="T54" fmla="*/ 18 w 36"/>
                <a:gd name="T55" fmla="*/ 56 h 60"/>
                <a:gd name="T56" fmla="*/ 12 w 36"/>
                <a:gd name="T57" fmla="*/ 60 h 60"/>
                <a:gd name="T58" fmla="*/ 4 w 36"/>
                <a:gd name="T59" fmla="*/ 60 h 60"/>
                <a:gd name="T60" fmla="*/ 0 w 36"/>
                <a:gd name="T61" fmla="*/ 60 h 60"/>
                <a:gd name="T62" fmla="*/ 28 w 36"/>
                <a:gd name="T63" fmla="*/ 30 h 60"/>
                <a:gd name="T64" fmla="*/ 28 w 36"/>
                <a:gd name="T65" fmla="*/ 26 h 60"/>
                <a:gd name="T66" fmla="*/ 28 w 36"/>
                <a:gd name="T67" fmla="*/ 22 h 60"/>
                <a:gd name="T68" fmla="*/ 28 w 36"/>
                <a:gd name="T69" fmla="*/ 18 h 60"/>
                <a:gd name="T70" fmla="*/ 26 w 36"/>
                <a:gd name="T71" fmla="*/ 14 h 60"/>
                <a:gd name="T72" fmla="*/ 26 w 36"/>
                <a:gd name="T73" fmla="*/ 8 h 60"/>
                <a:gd name="T74" fmla="*/ 24 w 36"/>
                <a:gd name="T75" fmla="*/ 6 h 60"/>
                <a:gd name="T76" fmla="*/ 20 w 36"/>
                <a:gd name="T77" fmla="*/ 4 h 60"/>
                <a:gd name="T78" fmla="*/ 18 w 36"/>
                <a:gd name="T79" fmla="*/ 4 h 60"/>
                <a:gd name="T80" fmla="*/ 14 w 36"/>
                <a:gd name="T81" fmla="*/ 4 h 60"/>
                <a:gd name="T82" fmla="*/ 12 w 36"/>
                <a:gd name="T83" fmla="*/ 6 h 60"/>
                <a:gd name="T84" fmla="*/ 8 w 36"/>
                <a:gd name="T85" fmla="*/ 10 h 60"/>
                <a:gd name="T86" fmla="*/ 8 w 36"/>
                <a:gd name="T87" fmla="*/ 16 h 60"/>
                <a:gd name="T88" fmla="*/ 10 w 36"/>
                <a:gd name="T89" fmla="*/ 24 h 60"/>
                <a:gd name="T90" fmla="*/ 12 w 36"/>
                <a:gd name="T91" fmla="*/ 30 h 60"/>
                <a:gd name="T92" fmla="*/ 14 w 36"/>
                <a:gd name="T93" fmla="*/ 34 h 60"/>
                <a:gd name="T94" fmla="*/ 18 w 36"/>
                <a:gd name="T95" fmla="*/ 34 h 60"/>
                <a:gd name="T96" fmla="*/ 20 w 36"/>
                <a:gd name="T97" fmla="*/ 34 h 60"/>
                <a:gd name="T98" fmla="*/ 22 w 36"/>
                <a:gd name="T99" fmla="*/ 34 h 60"/>
                <a:gd name="T100" fmla="*/ 26 w 36"/>
                <a:gd name="T101" fmla="*/ 32 h 60"/>
                <a:gd name="T102" fmla="*/ 28 w 36"/>
                <a:gd name="T103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60">
                  <a:moveTo>
                    <a:pt x="0" y="60"/>
                  </a:moveTo>
                  <a:lnTo>
                    <a:pt x="0" y="60"/>
                  </a:lnTo>
                  <a:lnTo>
                    <a:pt x="6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4" y="40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4" y="38"/>
                  </a:lnTo>
                  <a:lnTo>
                    <a:pt x="10" y="36"/>
                  </a:lnTo>
                  <a:lnTo>
                    <a:pt x="4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18" y="56"/>
                  </a:lnTo>
                  <a:lnTo>
                    <a:pt x="12" y="60"/>
                  </a:lnTo>
                  <a:lnTo>
                    <a:pt x="4" y="60"/>
                  </a:lnTo>
                  <a:lnTo>
                    <a:pt x="0" y="60"/>
                  </a:lnTo>
                  <a:close/>
                  <a:moveTo>
                    <a:pt x="28" y="30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28" y="18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2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4" name="Freeform 372"/>
            <p:cNvSpPr>
              <a:spLocks/>
            </p:cNvSpPr>
            <p:nvPr/>
          </p:nvSpPr>
          <p:spPr bwMode="auto">
            <a:xfrm>
              <a:off x="3170" y="2678"/>
              <a:ext cx="32" cy="60"/>
            </a:xfrm>
            <a:custGeom>
              <a:avLst/>
              <a:gdLst>
                <a:gd name="T0" fmla="*/ 4 w 32"/>
                <a:gd name="T1" fmla="*/ 8 h 60"/>
                <a:gd name="T2" fmla="*/ 12 w 32"/>
                <a:gd name="T3" fmla="*/ 2 h 60"/>
                <a:gd name="T4" fmla="*/ 22 w 32"/>
                <a:gd name="T5" fmla="*/ 2 h 60"/>
                <a:gd name="T6" fmla="*/ 30 w 32"/>
                <a:gd name="T7" fmla="*/ 8 h 60"/>
                <a:gd name="T8" fmla="*/ 30 w 32"/>
                <a:gd name="T9" fmla="*/ 16 h 60"/>
                <a:gd name="T10" fmla="*/ 22 w 32"/>
                <a:gd name="T11" fmla="*/ 26 h 60"/>
                <a:gd name="T12" fmla="*/ 30 w 32"/>
                <a:gd name="T13" fmla="*/ 32 h 60"/>
                <a:gd name="T14" fmla="*/ 32 w 32"/>
                <a:gd name="T15" fmla="*/ 40 h 60"/>
                <a:gd name="T16" fmla="*/ 28 w 32"/>
                <a:gd name="T17" fmla="*/ 54 h 60"/>
                <a:gd name="T18" fmla="*/ 18 w 32"/>
                <a:gd name="T19" fmla="*/ 60 h 60"/>
                <a:gd name="T20" fmla="*/ 6 w 32"/>
                <a:gd name="T21" fmla="*/ 60 h 60"/>
                <a:gd name="T22" fmla="*/ 0 w 32"/>
                <a:gd name="T23" fmla="*/ 58 h 60"/>
                <a:gd name="T24" fmla="*/ 0 w 32"/>
                <a:gd name="T25" fmla="*/ 56 h 60"/>
                <a:gd name="T26" fmla="*/ 2 w 32"/>
                <a:gd name="T27" fmla="*/ 54 h 60"/>
                <a:gd name="T28" fmla="*/ 4 w 32"/>
                <a:gd name="T29" fmla="*/ 54 h 60"/>
                <a:gd name="T30" fmla="*/ 6 w 32"/>
                <a:gd name="T31" fmla="*/ 54 h 60"/>
                <a:gd name="T32" fmla="*/ 10 w 32"/>
                <a:gd name="T33" fmla="*/ 56 h 60"/>
                <a:gd name="T34" fmla="*/ 14 w 32"/>
                <a:gd name="T35" fmla="*/ 56 h 60"/>
                <a:gd name="T36" fmla="*/ 20 w 32"/>
                <a:gd name="T37" fmla="*/ 56 h 60"/>
                <a:gd name="T38" fmla="*/ 26 w 32"/>
                <a:gd name="T39" fmla="*/ 50 h 60"/>
                <a:gd name="T40" fmla="*/ 26 w 32"/>
                <a:gd name="T41" fmla="*/ 42 h 60"/>
                <a:gd name="T42" fmla="*/ 24 w 32"/>
                <a:gd name="T43" fmla="*/ 36 h 60"/>
                <a:gd name="T44" fmla="*/ 20 w 32"/>
                <a:gd name="T45" fmla="*/ 34 h 60"/>
                <a:gd name="T46" fmla="*/ 14 w 32"/>
                <a:gd name="T47" fmla="*/ 30 h 60"/>
                <a:gd name="T48" fmla="*/ 10 w 32"/>
                <a:gd name="T49" fmla="*/ 30 h 60"/>
                <a:gd name="T50" fmla="*/ 14 w 32"/>
                <a:gd name="T51" fmla="*/ 28 h 60"/>
                <a:gd name="T52" fmla="*/ 20 w 32"/>
                <a:gd name="T53" fmla="*/ 24 h 60"/>
                <a:gd name="T54" fmla="*/ 24 w 32"/>
                <a:gd name="T55" fmla="*/ 20 h 60"/>
                <a:gd name="T56" fmla="*/ 22 w 32"/>
                <a:gd name="T57" fmla="*/ 12 h 60"/>
                <a:gd name="T58" fmla="*/ 18 w 32"/>
                <a:gd name="T59" fmla="*/ 6 h 60"/>
                <a:gd name="T60" fmla="*/ 10 w 32"/>
                <a:gd name="T61" fmla="*/ 6 h 60"/>
                <a:gd name="T62" fmla="*/ 2 w 32"/>
                <a:gd name="T63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60">
                  <a:moveTo>
                    <a:pt x="0" y="12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6" y="20"/>
                  </a:lnTo>
                  <a:lnTo>
                    <a:pt x="22" y="26"/>
                  </a:lnTo>
                  <a:lnTo>
                    <a:pt x="26" y="28"/>
                  </a:lnTo>
                  <a:lnTo>
                    <a:pt x="30" y="32"/>
                  </a:lnTo>
                  <a:lnTo>
                    <a:pt x="32" y="36"/>
                  </a:lnTo>
                  <a:lnTo>
                    <a:pt x="32" y="40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4" y="58"/>
                  </a:lnTo>
                  <a:lnTo>
                    <a:pt x="18" y="60"/>
                  </a:lnTo>
                  <a:lnTo>
                    <a:pt x="10" y="60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6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20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46"/>
                  </a:lnTo>
                  <a:lnTo>
                    <a:pt x="26" y="42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18" y="32"/>
                  </a:lnTo>
                  <a:lnTo>
                    <a:pt x="14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5" name="Rectangle 373"/>
            <p:cNvSpPr>
              <a:spLocks noChangeArrowheads="1"/>
            </p:cNvSpPr>
            <p:nvPr/>
          </p:nvSpPr>
          <p:spPr bwMode="auto">
            <a:xfrm>
              <a:off x="3312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86" name="Freeform 374"/>
            <p:cNvSpPr>
              <a:spLocks/>
            </p:cNvSpPr>
            <p:nvPr/>
          </p:nvSpPr>
          <p:spPr bwMode="auto">
            <a:xfrm>
              <a:off x="3434" y="2678"/>
              <a:ext cx="22" cy="60"/>
            </a:xfrm>
            <a:custGeom>
              <a:avLst/>
              <a:gdLst>
                <a:gd name="T0" fmla="*/ 0 w 22"/>
                <a:gd name="T1" fmla="*/ 6 h 60"/>
                <a:gd name="T2" fmla="*/ 14 w 22"/>
                <a:gd name="T3" fmla="*/ 0 h 60"/>
                <a:gd name="T4" fmla="*/ 16 w 22"/>
                <a:gd name="T5" fmla="*/ 0 h 60"/>
                <a:gd name="T6" fmla="*/ 16 w 22"/>
                <a:gd name="T7" fmla="*/ 50 h 60"/>
                <a:gd name="T8" fmla="*/ 16 w 22"/>
                <a:gd name="T9" fmla="*/ 54 h 60"/>
                <a:gd name="T10" fmla="*/ 16 w 22"/>
                <a:gd name="T11" fmla="*/ 56 h 60"/>
                <a:gd name="T12" fmla="*/ 16 w 22"/>
                <a:gd name="T13" fmla="*/ 58 h 60"/>
                <a:gd name="T14" fmla="*/ 18 w 22"/>
                <a:gd name="T15" fmla="*/ 58 h 60"/>
                <a:gd name="T16" fmla="*/ 20 w 22"/>
                <a:gd name="T17" fmla="*/ 58 h 60"/>
                <a:gd name="T18" fmla="*/ 22 w 22"/>
                <a:gd name="T19" fmla="*/ 58 h 60"/>
                <a:gd name="T20" fmla="*/ 22 w 22"/>
                <a:gd name="T21" fmla="*/ 60 h 60"/>
                <a:gd name="T22" fmla="*/ 2 w 22"/>
                <a:gd name="T23" fmla="*/ 60 h 60"/>
                <a:gd name="T24" fmla="*/ 2 w 22"/>
                <a:gd name="T25" fmla="*/ 58 h 60"/>
                <a:gd name="T26" fmla="*/ 4 w 22"/>
                <a:gd name="T27" fmla="*/ 58 h 60"/>
                <a:gd name="T28" fmla="*/ 6 w 22"/>
                <a:gd name="T29" fmla="*/ 58 h 60"/>
                <a:gd name="T30" fmla="*/ 8 w 22"/>
                <a:gd name="T31" fmla="*/ 58 h 60"/>
                <a:gd name="T32" fmla="*/ 8 w 22"/>
                <a:gd name="T33" fmla="*/ 56 h 60"/>
                <a:gd name="T34" fmla="*/ 8 w 22"/>
                <a:gd name="T35" fmla="*/ 54 h 60"/>
                <a:gd name="T36" fmla="*/ 8 w 22"/>
                <a:gd name="T37" fmla="*/ 50 h 60"/>
                <a:gd name="T38" fmla="*/ 8 w 22"/>
                <a:gd name="T39" fmla="*/ 16 h 60"/>
                <a:gd name="T40" fmla="*/ 8 w 22"/>
                <a:gd name="T41" fmla="*/ 12 h 60"/>
                <a:gd name="T42" fmla="*/ 8 w 22"/>
                <a:gd name="T43" fmla="*/ 10 h 60"/>
                <a:gd name="T44" fmla="*/ 8 w 22"/>
                <a:gd name="T45" fmla="*/ 8 h 60"/>
                <a:gd name="T46" fmla="*/ 6 w 22"/>
                <a:gd name="T47" fmla="*/ 8 h 60"/>
                <a:gd name="T48" fmla="*/ 6 w 22"/>
                <a:gd name="T49" fmla="*/ 6 h 60"/>
                <a:gd name="T50" fmla="*/ 6 w 22"/>
                <a:gd name="T51" fmla="*/ 6 h 60"/>
                <a:gd name="T52" fmla="*/ 4 w 22"/>
                <a:gd name="T53" fmla="*/ 6 h 60"/>
                <a:gd name="T54" fmla="*/ 0 w 22"/>
                <a:gd name="T55" fmla="*/ 8 h 60"/>
                <a:gd name="T56" fmla="*/ 0 w 22"/>
                <a:gd name="T57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60">
                  <a:moveTo>
                    <a:pt x="0" y="6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22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51" name="Picture 37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" y="2730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2" name="Picture 37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" y="2730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89" name="Freeform 377"/>
            <p:cNvSpPr>
              <a:spLocks/>
            </p:cNvSpPr>
            <p:nvPr/>
          </p:nvSpPr>
          <p:spPr bwMode="auto">
            <a:xfrm>
              <a:off x="3496" y="2680"/>
              <a:ext cx="36" cy="58"/>
            </a:xfrm>
            <a:custGeom>
              <a:avLst/>
              <a:gdLst>
                <a:gd name="T0" fmla="*/ 6 w 36"/>
                <a:gd name="T1" fmla="*/ 0 h 58"/>
                <a:gd name="T2" fmla="*/ 36 w 36"/>
                <a:gd name="T3" fmla="*/ 0 h 58"/>
                <a:gd name="T4" fmla="*/ 36 w 36"/>
                <a:gd name="T5" fmla="*/ 2 h 58"/>
                <a:gd name="T6" fmla="*/ 16 w 36"/>
                <a:gd name="T7" fmla="*/ 58 h 58"/>
                <a:gd name="T8" fmla="*/ 10 w 36"/>
                <a:gd name="T9" fmla="*/ 58 h 58"/>
                <a:gd name="T10" fmla="*/ 28 w 36"/>
                <a:gd name="T11" fmla="*/ 6 h 58"/>
                <a:gd name="T12" fmla="*/ 14 w 36"/>
                <a:gd name="T13" fmla="*/ 6 h 58"/>
                <a:gd name="T14" fmla="*/ 10 w 36"/>
                <a:gd name="T15" fmla="*/ 6 h 58"/>
                <a:gd name="T16" fmla="*/ 6 w 36"/>
                <a:gd name="T17" fmla="*/ 8 h 58"/>
                <a:gd name="T18" fmla="*/ 4 w 36"/>
                <a:gd name="T19" fmla="*/ 10 h 58"/>
                <a:gd name="T20" fmla="*/ 0 w 36"/>
                <a:gd name="T21" fmla="*/ 14 h 58"/>
                <a:gd name="T22" fmla="*/ 0 w 36"/>
                <a:gd name="T23" fmla="*/ 14 h 58"/>
                <a:gd name="T24" fmla="*/ 6 w 36"/>
                <a:gd name="T2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58">
                  <a:moveTo>
                    <a:pt x="6" y="0"/>
                  </a:moveTo>
                  <a:lnTo>
                    <a:pt x="36" y="0"/>
                  </a:lnTo>
                  <a:lnTo>
                    <a:pt x="36" y="2"/>
                  </a:lnTo>
                  <a:lnTo>
                    <a:pt x="16" y="58"/>
                  </a:lnTo>
                  <a:lnTo>
                    <a:pt x="10" y="58"/>
                  </a:lnTo>
                  <a:lnTo>
                    <a:pt x="28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90" name="Freeform 378"/>
            <p:cNvSpPr>
              <a:spLocks/>
            </p:cNvSpPr>
            <p:nvPr/>
          </p:nvSpPr>
          <p:spPr bwMode="auto">
            <a:xfrm>
              <a:off x="3540" y="2680"/>
              <a:ext cx="36" cy="58"/>
            </a:xfrm>
            <a:custGeom>
              <a:avLst/>
              <a:gdLst>
                <a:gd name="T0" fmla="*/ 4 w 36"/>
                <a:gd name="T1" fmla="*/ 0 h 58"/>
                <a:gd name="T2" fmla="*/ 36 w 36"/>
                <a:gd name="T3" fmla="*/ 0 h 58"/>
                <a:gd name="T4" fmla="*/ 36 w 36"/>
                <a:gd name="T5" fmla="*/ 2 h 58"/>
                <a:gd name="T6" fmla="*/ 16 w 36"/>
                <a:gd name="T7" fmla="*/ 58 h 58"/>
                <a:gd name="T8" fmla="*/ 10 w 36"/>
                <a:gd name="T9" fmla="*/ 58 h 58"/>
                <a:gd name="T10" fmla="*/ 28 w 36"/>
                <a:gd name="T11" fmla="*/ 6 h 58"/>
                <a:gd name="T12" fmla="*/ 12 w 36"/>
                <a:gd name="T13" fmla="*/ 6 h 58"/>
                <a:gd name="T14" fmla="*/ 8 w 36"/>
                <a:gd name="T15" fmla="*/ 6 h 58"/>
                <a:gd name="T16" fmla="*/ 6 w 36"/>
                <a:gd name="T17" fmla="*/ 8 h 58"/>
                <a:gd name="T18" fmla="*/ 4 w 36"/>
                <a:gd name="T19" fmla="*/ 10 h 58"/>
                <a:gd name="T20" fmla="*/ 0 w 36"/>
                <a:gd name="T21" fmla="*/ 14 h 58"/>
                <a:gd name="T22" fmla="*/ 0 w 36"/>
                <a:gd name="T23" fmla="*/ 14 h 58"/>
                <a:gd name="T24" fmla="*/ 4 w 36"/>
                <a:gd name="T2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58">
                  <a:moveTo>
                    <a:pt x="4" y="0"/>
                  </a:moveTo>
                  <a:lnTo>
                    <a:pt x="36" y="0"/>
                  </a:lnTo>
                  <a:lnTo>
                    <a:pt x="36" y="2"/>
                  </a:lnTo>
                  <a:lnTo>
                    <a:pt x="16" y="58"/>
                  </a:lnTo>
                  <a:lnTo>
                    <a:pt x="10" y="58"/>
                  </a:lnTo>
                  <a:lnTo>
                    <a:pt x="28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55" name="Picture 37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2696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6" name="Picture 38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2696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93" name="Freeform 381"/>
            <p:cNvSpPr>
              <a:spLocks/>
            </p:cNvSpPr>
            <p:nvPr/>
          </p:nvSpPr>
          <p:spPr bwMode="auto">
            <a:xfrm>
              <a:off x="3682" y="2678"/>
              <a:ext cx="24" cy="60"/>
            </a:xfrm>
            <a:custGeom>
              <a:avLst/>
              <a:gdLst>
                <a:gd name="T0" fmla="*/ 0 w 24"/>
                <a:gd name="T1" fmla="*/ 6 h 60"/>
                <a:gd name="T2" fmla="*/ 14 w 24"/>
                <a:gd name="T3" fmla="*/ 0 h 60"/>
                <a:gd name="T4" fmla="*/ 16 w 24"/>
                <a:gd name="T5" fmla="*/ 0 h 60"/>
                <a:gd name="T6" fmla="*/ 16 w 24"/>
                <a:gd name="T7" fmla="*/ 50 h 60"/>
                <a:gd name="T8" fmla="*/ 16 w 24"/>
                <a:gd name="T9" fmla="*/ 54 h 60"/>
                <a:gd name="T10" fmla="*/ 16 w 24"/>
                <a:gd name="T11" fmla="*/ 56 h 60"/>
                <a:gd name="T12" fmla="*/ 18 w 24"/>
                <a:gd name="T13" fmla="*/ 58 h 60"/>
                <a:gd name="T14" fmla="*/ 18 w 24"/>
                <a:gd name="T15" fmla="*/ 58 h 60"/>
                <a:gd name="T16" fmla="*/ 20 w 24"/>
                <a:gd name="T17" fmla="*/ 58 h 60"/>
                <a:gd name="T18" fmla="*/ 24 w 24"/>
                <a:gd name="T19" fmla="*/ 58 h 60"/>
                <a:gd name="T20" fmla="*/ 24 w 24"/>
                <a:gd name="T21" fmla="*/ 60 h 60"/>
                <a:gd name="T22" fmla="*/ 2 w 24"/>
                <a:gd name="T23" fmla="*/ 60 h 60"/>
                <a:gd name="T24" fmla="*/ 2 w 24"/>
                <a:gd name="T25" fmla="*/ 58 h 60"/>
                <a:gd name="T26" fmla="*/ 4 w 24"/>
                <a:gd name="T27" fmla="*/ 58 h 60"/>
                <a:gd name="T28" fmla="*/ 6 w 24"/>
                <a:gd name="T29" fmla="*/ 58 h 60"/>
                <a:gd name="T30" fmla="*/ 8 w 24"/>
                <a:gd name="T31" fmla="*/ 58 h 60"/>
                <a:gd name="T32" fmla="*/ 8 w 24"/>
                <a:gd name="T33" fmla="*/ 56 h 60"/>
                <a:gd name="T34" fmla="*/ 8 w 24"/>
                <a:gd name="T35" fmla="*/ 54 h 60"/>
                <a:gd name="T36" fmla="*/ 8 w 24"/>
                <a:gd name="T37" fmla="*/ 50 h 60"/>
                <a:gd name="T38" fmla="*/ 8 w 24"/>
                <a:gd name="T39" fmla="*/ 16 h 60"/>
                <a:gd name="T40" fmla="*/ 8 w 24"/>
                <a:gd name="T41" fmla="*/ 12 h 60"/>
                <a:gd name="T42" fmla="*/ 8 w 24"/>
                <a:gd name="T43" fmla="*/ 10 h 60"/>
                <a:gd name="T44" fmla="*/ 8 w 24"/>
                <a:gd name="T45" fmla="*/ 8 h 60"/>
                <a:gd name="T46" fmla="*/ 8 w 24"/>
                <a:gd name="T47" fmla="*/ 8 h 60"/>
                <a:gd name="T48" fmla="*/ 6 w 24"/>
                <a:gd name="T49" fmla="*/ 6 h 60"/>
                <a:gd name="T50" fmla="*/ 6 w 24"/>
                <a:gd name="T51" fmla="*/ 6 h 60"/>
                <a:gd name="T52" fmla="*/ 4 w 24"/>
                <a:gd name="T53" fmla="*/ 6 h 60"/>
                <a:gd name="T54" fmla="*/ 2 w 24"/>
                <a:gd name="T55" fmla="*/ 8 h 60"/>
                <a:gd name="T56" fmla="*/ 0 w 24"/>
                <a:gd name="T57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60">
                  <a:moveTo>
                    <a:pt x="0" y="6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94" name="Freeform 382"/>
            <p:cNvSpPr>
              <a:spLocks noEditPoints="1"/>
            </p:cNvSpPr>
            <p:nvPr/>
          </p:nvSpPr>
          <p:spPr bwMode="auto">
            <a:xfrm>
              <a:off x="3720" y="2678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2 h 60"/>
                <a:gd name="T4" fmla="*/ 2 w 36"/>
                <a:gd name="T5" fmla="*/ 14 h 60"/>
                <a:gd name="T6" fmla="*/ 6 w 36"/>
                <a:gd name="T7" fmla="*/ 8 h 60"/>
                <a:gd name="T8" fmla="*/ 10 w 36"/>
                <a:gd name="T9" fmla="*/ 4 h 60"/>
                <a:gd name="T10" fmla="*/ 14 w 36"/>
                <a:gd name="T11" fmla="*/ 2 h 60"/>
                <a:gd name="T12" fmla="*/ 18 w 36"/>
                <a:gd name="T13" fmla="*/ 0 h 60"/>
                <a:gd name="T14" fmla="*/ 22 w 36"/>
                <a:gd name="T15" fmla="*/ 2 h 60"/>
                <a:gd name="T16" fmla="*/ 26 w 36"/>
                <a:gd name="T17" fmla="*/ 4 h 60"/>
                <a:gd name="T18" fmla="*/ 30 w 36"/>
                <a:gd name="T19" fmla="*/ 8 h 60"/>
                <a:gd name="T20" fmla="*/ 34 w 36"/>
                <a:gd name="T21" fmla="*/ 14 h 60"/>
                <a:gd name="T22" fmla="*/ 36 w 36"/>
                <a:gd name="T23" fmla="*/ 22 h 60"/>
                <a:gd name="T24" fmla="*/ 36 w 36"/>
                <a:gd name="T25" fmla="*/ 30 h 60"/>
                <a:gd name="T26" fmla="*/ 36 w 36"/>
                <a:gd name="T27" fmla="*/ 40 h 60"/>
                <a:gd name="T28" fmla="*/ 34 w 36"/>
                <a:gd name="T29" fmla="*/ 48 h 60"/>
                <a:gd name="T30" fmla="*/ 30 w 36"/>
                <a:gd name="T31" fmla="*/ 54 h 60"/>
                <a:gd name="T32" fmla="*/ 26 w 36"/>
                <a:gd name="T33" fmla="*/ 58 h 60"/>
                <a:gd name="T34" fmla="*/ 22 w 36"/>
                <a:gd name="T35" fmla="*/ 60 h 60"/>
                <a:gd name="T36" fmla="*/ 18 w 36"/>
                <a:gd name="T37" fmla="*/ 60 h 60"/>
                <a:gd name="T38" fmla="*/ 12 w 36"/>
                <a:gd name="T39" fmla="*/ 60 h 60"/>
                <a:gd name="T40" fmla="*/ 8 w 36"/>
                <a:gd name="T41" fmla="*/ 56 h 60"/>
                <a:gd name="T42" fmla="*/ 4 w 36"/>
                <a:gd name="T43" fmla="*/ 50 h 60"/>
                <a:gd name="T44" fmla="*/ 2 w 36"/>
                <a:gd name="T45" fmla="*/ 42 h 60"/>
                <a:gd name="T46" fmla="*/ 0 w 36"/>
                <a:gd name="T47" fmla="*/ 30 h 60"/>
                <a:gd name="T48" fmla="*/ 8 w 36"/>
                <a:gd name="T49" fmla="*/ 32 h 60"/>
                <a:gd name="T50" fmla="*/ 8 w 36"/>
                <a:gd name="T51" fmla="*/ 42 h 60"/>
                <a:gd name="T52" fmla="*/ 12 w 36"/>
                <a:gd name="T53" fmla="*/ 52 h 60"/>
                <a:gd name="T54" fmla="*/ 12 w 36"/>
                <a:gd name="T55" fmla="*/ 56 h 60"/>
                <a:gd name="T56" fmla="*/ 16 w 36"/>
                <a:gd name="T57" fmla="*/ 58 h 60"/>
                <a:gd name="T58" fmla="*/ 18 w 36"/>
                <a:gd name="T59" fmla="*/ 58 h 60"/>
                <a:gd name="T60" fmla="*/ 20 w 36"/>
                <a:gd name="T61" fmla="*/ 58 h 60"/>
                <a:gd name="T62" fmla="*/ 22 w 36"/>
                <a:gd name="T63" fmla="*/ 56 h 60"/>
                <a:gd name="T64" fmla="*/ 24 w 36"/>
                <a:gd name="T65" fmla="*/ 54 h 60"/>
                <a:gd name="T66" fmla="*/ 26 w 36"/>
                <a:gd name="T67" fmla="*/ 48 h 60"/>
                <a:gd name="T68" fmla="*/ 28 w 36"/>
                <a:gd name="T69" fmla="*/ 40 h 60"/>
                <a:gd name="T70" fmla="*/ 28 w 36"/>
                <a:gd name="T71" fmla="*/ 28 h 60"/>
                <a:gd name="T72" fmla="*/ 28 w 36"/>
                <a:gd name="T73" fmla="*/ 20 h 60"/>
                <a:gd name="T74" fmla="*/ 26 w 36"/>
                <a:gd name="T75" fmla="*/ 12 h 60"/>
                <a:gd name="T76" fmla="*/ 24 w 36"/>
                <a:gd name="T77" fmla="*/ 8 h 60"/>
                <a:gd name="T78" fmla="*/ 22 w 36"/>
                <a:gd name="T79" fmla="*/ 4 h 60"/>
                <a:gd name="T80" fmla="*/ 20 w 36"/>
                <a:gd name="T81" fmla="*/ 4 h 60"/>
                <a:gd name="T82" fmla="*/ 18 w 36"/>
                <a:gd name="T83" fmla="*/ 4 h 60"/>
                <a:gd name="T84" fmla="*/ 16 w 36"/>
                <a:gd name="T85" fmla="*/ 4 h 60"/>
                <a:gd name="T86" fmla="*/ 14 w 36"/>
                <a:gd name="T87" fmla="*/ 6 h 60"/>
                <a:gd name="T88" fmla="*/ 10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0"/>
                  </a:lnTo>
                  <a:close/>
                  <a:moveTo>
                    <a:pt x="8" y="32"/>
                  </a:moveTo>
                  <a:lnTo>
                    <a:pt x="8" y="42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48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59" name="Picture 38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690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0" name="Picture 38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690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97" name="Freeform 385"/>
            <p:cNvSpPr>
              <a:spLocks noEditPoints="1"/>
            </p:cNvSpPr>
            <p:nvPr/>
          </p:nvSpPr>
          <p:spPr bwMode="auto">
            <a:xfrm>
              <a:off x="3798" y="2662"/>
              <a:ext cx="26" cy="44"/>
            </a:xfrm>
            <a:custGeom>
              <a:avLst/>
              <a:gdLst>
                <a:gd name="T0" fmla="*/ 0 w 26"/>
                <a:gd name="T1" fmla="*/ 44 h 44"/>
                <a:gd name="T2" fmla="*/ 0 w 26"/>
                <a:gd name="T3" fmla="*/ 44 h 44"/>
                <a:gd name="T4" fmla="*/ 4 w 26"/>
                <a:gd name="T5" fmla="*/ 44 h 44"/>
                <a:gd name="T6" fmla="*/ 8 w 26"/>
                <a:gd name="T7" fmla="*/ 42 h 44"/>
                <a:gd name="T8" fmla="*/ 12 w 26"/>
                <a:gd name="T9" fmla="*/ 40 h 44"/>
                <a:gd name="T10" fmla="*/ 14 w 26"/>
                <a:gd name="T11" fmla="*/ 36 h 44"/>
                <a:gd name="T12" fmla="*/ 18 w 26"/>
                <a:gd name="T13" fmla="*/ 30 h 44"/>
                <a:gd name="T14" fmla="*/ 20 w 26"/>
                <a:gd name="T15" fmla="*/ 26 h 44"/>
                <a:gd name="T16" fmla="*/ 14 w 26"/>
                <a:gd name="T17" fmla="*/ 28 h 44"/>
                <a:gd name="T18" fmla="*/ 10 w 26"/>
                <a:gd name="T19" fmla="*/ 28 h 44"/>
                <a:gd name="T20" fmla="*/ 6 w 26"/>
                <a:gd name="T21" fmla="*/ 28 h 44"/>
                <a:gd name="T22" fmla="*/ 2 w 26"/>
                <a:gd name="T23" fmla="*/ 24 h 44"/>
                <a:gd name="T24" fmla="*/ 0 w 26"/>
                <a:gd name="T25" fmla="*/ 20 h 44"/>
                <a:gd name="T26" fmla="*/ 0 w 26"/>
                <a:gd name="T27" fmla="*/ 16 h 44"/>
                <a:gd name="T28" fmla="*/ 0 w 26"/>
                <a:gd name="T29" fmla="*/ 10 h 44"/>
                <a:gd name="T30" fmla="*/ 2 w 26"/>
                <a:gd name="T31" fmla="*/ 6 h 44"/>
                <a:gd name="T32" fmla="*/ 8 w 26"/>
                <a:gd name="T33" fmla="*/ 2 h 44"/>
                <a:gd name="T34" fmla="*/ 12 w 26"/>
                <a:gd name="T35" fmla="*/ 0 h 44"/>
                <a:gd name="T36" fmla="*/ 18 w 26"/>
                <a:gd name="T37" fmla="*/ 2 h 44"/>
                <a:gd name="T38" fmla="*/ 22 w 26"/>
                <a:gd name="T39" fmla="*/ 6 h 44"/>
                <a:gd name="T40" fmla="*/ 26 w 26"/>
                <a:gd name="T41" fmla="*/ 10 h 44"/>
                <a:gd name="T42" fmla="*/ 26 w 26"/>
                <a:gd name="T43" fmla="*/ 18 h 44"/>
                <a:gd name="T44" fmla="*/ 26 w 26"/>
                <a:gd name="T45" fmla="*/ 24 h 44"/>
                <a:gd name="T46" fmla="*/ 22 w 26"/>
                <a:gd name="T47" fmla="*/ 32 h 44"/>
                <a:gd name="T48" fmla="*/ 18 w 26"/>
                <a:gd name="T49" fmla="*/ 36 h 44"/>
                <a:gd name="T50" fmla="*/ 14 w 26"/>
                <a:gd name="T51" fmla="*/ 42 h 44"/>
                <a:gd name="T52" fmla="*/ 8 w 26"/>
                <a:gd name="T53" fmla="*/ 44 h 44"/>
                <a:gd name="T54" fmla="*/ 2 w 26"/>
                <a:gd name="T55" fmla="*/ 44 h 44"/>
                <a:gd name="T56" fmla="*/ 0 w 26"/>
                <a:gd name="T57" fmla="*/ 44 h 44"/>
                <a:gd name="T58" fmla="*/ 20 w 26"/>
                <a:gd name="T59" fmla="*/ 22 h 44"/>
                <a:gd name="T60" fmla="*/ 20 w 26"/>
                <a:gd name="T61" fmla="*/ 20 h 44"/>
                <a:gd name="T62" fmla="*/ 20 w 26"/>
                <a:gd name="T63" fmla="*/ 16 h 44"/>
                <a:gd name="T64" fmla="*/ 20 w 26"/>
                <a:gd name="T65" fmla="*/ 14 h 44"/>
                <a:gd name="T66" fmla="*/ 20 w 26"/>
                <a:gd name="T67" fmla="*/ 10 h 44"/>
                <a:gd name="T68" fmla="*/ 18 w 26"/>
                <a:gd name="T69" fmla="*/ 6 h 44"/>
                <a:gd name="T70" fmla="*/ 16 w 26"/>
                <a:gd name="T71" fmla="*/ 4 h 44"/>
                <a:gd name="T72" fmla="*/ 14 w 26"/>
                <a:gd name="T73" fmla="*/ 4 h 44"/>
                <a:gd name="T74" fmla="*/ 12 w 26"/>
                <a:gd name="T75" fmla="*/ 2 h 44"/>
                <a:gd name="T76" fmla="*/ 10 w 26"/>
                <a:gd name="T77" fmla="*/ 4 h 44"/>
                <a:gd name="T78" fmla="*/ 8 w 26"/>
                <a:gd name="T79" fmla="*/ 6 h 44"/>
                <a:gd name="T80" fmla="*/ 6 w 26"/>
                <a:gd name="T81" fmla="*/ 8 h 44"/>
                <a:gd name="T82" fmla="*/ 6 w 26"/>
                <a:gd name="T83" fmla="*/ 12 h 44"/>
                <a:gd name="T84" fmla="*/ 6 w 26"/>
                <a:gd name="T85" fmla="*/ 18 h 44"/>
                <a:gd name="T86" fmla="*/ 8 w 26"/>
                <a:gd name="T87" fmla="*/ 22 h 44"/>
                <a:gd name="T88" fmla="*/ 10 w 26"/>
                <a:gd name="T89" fmla="*/ 24 h 44"/>
                <a:gd name="T90" fmla="*/ 12 w 26"/>
                <a:gd name="T91" fmla="*/ 26 h 44"/>
                <a:gd name="T92" fmla="*/ 14 w 26"/>
                <a:gd name="T93" fmla="*/ 26 h 44"/>
                <a:gd name="T94" fmla="*/ 16 w 26"/>
                <a:gd name="T95" fmla="*/ 24 h 44"/>
                <a:gd name="T96" fmla="*/ 18 w 26"/>
                <a:gd name="T97" fmla="*/ 24 h 44"/>
                <a:gd name="T98" fmla="*/ 20 w 26"/>
                <a:gd name="T9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" h="44">
                  <a:moveTo>
                    <a:pt x="0" y="44"/>
                  </a:moveTo>
                  <a:lnTo>
                    <a:pt x="0" y="44"/>
                  </a:lnTo>
                  <a:lnTo>
                    <a:pt x="4" y="44"/>
                  </a:lnTo>
                  <a:lnTo>
                    <a:pt x="8" y="42"/>
                  </a:lnTo>
                  <a:lnTo>
                    <a:pt x="12" y="40"/>
                  </a:lnTo>
                  <a:lnTo>
                    <a:pt x="14" y="36"/>
                  </a:lnTo>
                  <a:lnTo>
                    <a:pt x="18" y="30"/>
                  </a:lnTo>
                  <a:lnTo>
                    <a:pt x="20" y="26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6" y="10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22" y="32"/>
                  </a:lnTo>
                  <a:lnTo>
                    <a:pt x="18" y="36"/>
                  </a:lnTo>
                  <a:lnTo>
                    <a:pt x="14" y="42"/>
                  </a:lnTo>
                  <a:lnTo>
                    <a:pt x="8" y="44"/>
                  </a:lnTo>
                  <a:lnTo>
                    <a:pt x="2" y="44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20" y="20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2" y="26"/>
                  </a:lnTo>
                  <a:lnTo>
                    <a:pt x="14" y="26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98" name="Rectangle 386"/>
            <p:cNvSpPr>
              <a:spLocks noChangeArrowheads="1"/>
            </p:cNvSpPr>
            <p:nvPr/>
          </p:nvSpPr>
          <p:spPr bwMode="auto">
            <a:xfrm>
              <a:off x="3888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699" name="Rectangle 387"/>
            <p:cNvSpPr>
              <a:spLocks noChangeArrowheads="1"/>
            </p:cNvSpPr>
            <p:nvPr/>
          </p:nvSpPr>
          <p:spPr bwMode="auto">
            <a:xfrm>
              <a:off x="3904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0" name="Freeform 388"/>
            <p:cNvSpPr>
              <a:spLocks/>
            </p:cNvSpPr>
            <p:nvPr/>
          </p:nvSpPr>
          <p:spPr bwMode="auto">
            <a:xfrm>
              <a:off x="4010" y="2678"/>
              <a:ext cx="30" cy="60"/>
            </a:xfrm>
            <a:custGeom>
              <a:avLst/>
              <a:gdLst>
                <a:gd name="T0" fmla="*/ 22 w 30"/>
                <a:gd name="T1" fmla="*/ 0 h 60"/>
                <a:gd name="T2" fmla="*/ 22 w 30"/>
                <a:gd name="T3" fmla="*/ 48 h 60"/>
                <a:gd name="T4" fmla="*/ 22 w 30"/>
                <a:gd name="T5" fmla="*/ 52 h 60"/>
                <a:gd name="T6" fmla="*/ 22 w 30"/>
                <a:gd name="T7" fmla="*/ 54 h 60"/>
                <a:gd name="T8" fmla="*/ 24 w 30"/>
                <a:gd name="T9" fmla="*/ 56 h 60"/>
                <a:gd name="T10" fmla="*/ 24 w 30"/>
                <a:gd name="T11" fmla="*/ 58 h 60"/>
                <a:gd name="T12" fmla="*/ 26 w 30"/>
                <a:gd name="T13" fmla="*/ 58 h 60"/>
                <a:gd name="T14" fmla="*/ 30 w 30"/>
                <a:gd name="T15" fmla="*/ 58 h 60"/>
                <a:gd name="T16" fmla="*/ 30 w 30"/>
                <a:gd name="T17" fmla="*/ 58 h 60"/>
                <a:gd name="T18" fmla="*/ 30 w 30"/>
                <a:gd name="T19" fmla="*/ 60 h 60"/>
                <a:gd name="T20" fmla="*/ 0 w 30"/>
                <a:gd name="T21" fmla="*/ 60 h 60"/>
                <a:gd name="T22" fmla="*/ 0 w 30"/>
                <a:gd name="T23" fmla="*/ 58 h 60"/>
                <a:gd name="T24" fmla="*/ 2 w 30"/>
                <a:gd name="T25" fmla="*/ 58 h 60"/>
                <a:gd name="T26" fmla="*/ 6 w 30"/>
                <a:gd name="T27" fmla="*/ 58 h 60"/>
                <a:gd name="T28" fmla="*/ 8 w 30"/>
                <a:gd name="T29" fmla="*/ 58 h 60"/>
                <a:gd name="T30" fmla="*/ 8 w 30"/>
                <a:gd name="T31" fmla="*/ 56 h 60"/>
                <a:gd name="T32" fmla="*/ 10 w 30"/>
                <a:gd name="T33" fmla="*/ 54 h 60"/>
                <a:gd name="T34" fmla="*/ 10 w 30"/>
                <a:gd name="T35" fmla="*/ 52 h 60"/>
                <a:gd name="T36" fmla="*/ 10 w 30"/>
                <a:gd name="T37" fmla="*/ 48 h 60"/>
                <a:gd name="T38" fmla="*/ 10 w 30"/>
                <a:gd name="T39" fmla="*/ 18 h 60"/>
                <a:gd name="T40" fmla="*/ 10 w 30"/>
                <a:gd name="T41" fmla="*/ 14 h 60"/>
                <a:gd name="T42" fmla="*/ 10 w 30"/>
                <a:gd name="T43" fmla="*/ 14 h 60"/>
                <a:gd name="T44" fmla="*/ 8 w 30"/>
                <a:gd name="T45" fmla="*/ 12 h 60"/>
                <a:gd name="T46" fmla="*/ 8 w 30"/>
                <a:gd name="T47" fmla="*/ 12 h 60"/>
                <a:gd name="T48" fmla="*/ 8 w 30"/>
                <a:gd name="T49" fmla="*/ 12 h 60"/>
                <a:gd name="T50" fmla="*/ 6 w 30"/>
                <a:gd name="T51" fmla="*/ 10 h 60"/>
                <a:gd name="T52" fmla="*/ 4 w 30"/>
                <a:gd name="T53" fmla="*/ 12 h 60"/>
                <a:gd name="T54" fmla="*/ 2 w 30"/>
                <a:gd name="T55" fmla="*/ 12 h 60"/>
                <a:gd name="T56" fmla="*/ 0 w 30"/>
                <a:gd name="T57" fmla="*/ 10 h 60"/>
                <a:gd name="T58" fmla="*/ 22 w 30"/>
                <a:gd name="T59" fmla="*/ 0 h 60"/>
                <a:gd name="T60" fmla="*/ 22 w 30"/>
                <a:gd name="T6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" h="60">
                  <a:moveTo>
                    <a:pt x="22" y="0"/>
                  </a:moveTo>
                  <a:lnTo>
                    <a:pt x="22" y="48"/>
                  </a:lnTo>
                  <a:lnTo>
                    <a:pt x="22" y="52"/>
                  </a:lnTo>
                  <a:lnTo>
                    <a:pt x="22" y="54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10" y="54"/>
                  </a:lnTo>
                  <a:lnTo>
                    <a:pt x="10" y="52"/>
                  </a:lnTo>
                  <a:lnTo>
                    <a:pt x="10" y="48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1" name="Freeform 389"/>
            <p:cNvSpPr>
              <a:spLocks noEditPoints="1"/>
            </p:cNvSpPr>
            <p:nvPr/>
          </p:nvSpPr>
          <p:spPr bwMode="auto">
            <a:xfrm>
              <a:off x="4050" y="2678"/>
              <a:ext cx="38" cy="60"/>
            </a:xfrm>
            <a:custGeom>
              <a:avLst/>
              <a:gdLst>
                <a:gd name="T0" fmla="*/ 32 w 38"/>
                <a:gd name="T1" fmla="*/ 32 h 60"/>
                <a:gd name="T2" fmla="*/ 38 w 38"/>
                <a:gd name="T3" fmla="*/ 40 h 60"/>
                <a:gd name="T4" fmla="*/ 36 w 38"/>
                <a:gd name="T5" fmla="*/ 50 h 60"/>
                <a:gd name="T6" fmla="*/ 28 w 38"/>
                <a:gd name="T7" fmla="*/ 58 h 60"/>
                <a:gd name="T8" fmla="*/ 18 w 38"/>
                <a:gd name="T9" fmla="*/ 60 h 60"/>
                <a:gd name="T10" fmla="*/ 8 w 38"/>
                <a:gd name="T11" fmla="*/ 58 h 60"/>
                <a:gd name="T12" fmla="*/ 2 w 38"/>
                <a:gd name="T13" fmla="*/ 52 h 60"/>
                <a:gd name="T14" fmla="*/ 2 w 38"/>
                <a:gd name="T15" fmla="*/ 42 h 60"/>
                <a:gd name="T16" fmla="*/ 8 w 38"/>
                <a:gd name="T17" fmla="*/ 34 h 60"/>
                <a:gd name="T18" fmla="*/ 6 w 38"/>
                <a:gd name="T19" fmla="*/ 26 h 60"/>
                <a:gd name="T20" fmla="*/ 2 w 38"/>
                <a:gd name="T21" fmla="*/ 20 h 60"/>
                <a:gd name="T22" fmla="*/ 2 w 38"/>
                <a:gd name="T23" fmla="*/ 10 h 60"/>
                <a:gd name="T24" fmla="*/ 10 w 38"/>
                <a:gd name="T25" fmla="*/ 2 h 60"/>
                <a:gd name="T26" fmla="*/ 20 w 38"/>
                <a:gd name="T27" fmla="*/ 0 h 60"/>
                <a:gd name="T28" fmla="*/ 32 w 38"/>
                <a:gd name="T29" fmla="*/ 4 h 60"/>
                <a:gd name="T30" fmla="*/ 38 w 38"/>
                <a:gd name="T31" fmla="*/ 14 h 60"/>
                <a:gd name="T32" fmla="*/ 34 w 38"/>
                <a:gd name="T33" fmla="*/ 22 h 60"/>
                <a:gd name="T34" fmla="*/ 28 w 38"/>
                <a:gd name="T35" fmla="*/ 26 h 60"/>
                <a:gd name="T36" fmla="*/ 26 w 38"/>
                <a:gd name="T37" fmla="*/ 22 h 60"/>
                <a:gd name="T38" fmla="*/ 26 w 38"/>
                <a:gd name="T39" fmla="*/ 16 h 60"/>
                <a:gd name="T40" fmla="*/ 26 w 38"/>
                <a:gd name="T41" fmla="*/ 8 h 60"/>
                <a:gd name="T42" fmla="*/ 22 w 38"/>
                <a:gd name="T43" fmla="*/ 4 h 60"/>
                <a:gd name="T44" fmla="*/ 18 w 38"/>
                <a:gd name="T45" fmla="*/ 4 h 60"/>
                <a:gd name="T46" fmla="*/ 14 w 38"/>
                <a:gd name="T47" fmla="*/ 8 h 60"/>
                <a:gd name="T48" fmla="*/ 14 w 38"/>
                <a:gd name="T49" fmla="*/ 14 h 60"/>
                <a:gd name="T50" fmla="*/ 20 w 38"/>
                <a:gd name="T51" fmla="*/ 20 h 60"/>
                <a:gd name="T52" fmla="*/ 16 w 38"/>
                <a:gd name="T53" fmla="*/ 34 h 60"/>
                <a:gd name="T54" fmla="*/ 14 w 38"/>
                <a:gd name="T55" fmla="*/ 36 h 60"/>
                <a:gd name="T56" fmla="*/ 12 w 38"/>
                <a:gd name="T57" fmla="*/ 40 h 60"/>
                <a:gd name="T58" fmla="*/ 10 w 38"/>
                <a:gd name="T59" fmla="*/ 46 h 60"/>
                <a:gd name="T60" fmla="*/ 12 w 38"/>
                <a:gd name="T61" fmla="*/ 52 h 60"/>
                <a:gd name="T62" fmla="*/ 14 w 38"/>
                <a:gd name="T63" fmla="*/ 56 h 60"/>
                <a:gd name="T64" fmla="*/ 18 w 38"/>
                <a:gd name="T65" fmla="*/ 58 h 60"/>
                <a:gd name="T66" fmla="*/ 24 w 38"/>
                <a:gd name="T67" fmla="*/ 56 h 60"/>
                <a:gd name="T68" fmla="*/ 26 w 38"/>
                <a:gd name="T69" fmla="*/ 50 h 60"/>
                <a:gd name="T70" fmla="*/ 22 w 38"/>
                <a:gd name="T71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" h="60">
                  <a:moveTo>
                    <a:pt x="28" y="26"/>
                  </a:moveTo>
                  <a:lnTo>
                    <a:pt x="32" y="32"/>
                  </a:lnTo>
                  <a:lnTo>
                    <a:pt x="36" y="36"/>
                  </a:lnTo>
                  <a:lnTo>
                    <a:pt x="38" y="40"/>
                  </a:lnTo>
                  <a:lnTo>
                    <a:pt x="38" y="44"/>
                  </a:lnTo>
                  <a:lnTo>
                    <a:pt x="36" y="50"/>
                  </a:lnTo>
                  <a:lnTo>
                    <a:pt x="32" y="56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6" y="56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8" y="34"/>
                  </a:lnTo>
                  <a:lnTo>
                    <a:pt x="12" y="32"/>
                  </a:lnTo>
                  <a:lnTo>
                    <a:pt x="6" y="26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2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6" y="8"/>
                  </a:lnTo>
                  <a:lnTo>
                    <a:pt x="38" y="14"/>
                  </a:lnTo>
                  <a:lnTo>
                    <a:pt x="36" y="18"/>
                  </a:lnTo>
                  <a:lnTo>
                    <a:pt x="34" y="22"/>
                  </a:lnTo>
                  <a:lnTo>
                    <a:pt x="32" y="24"/>
                  </a:lnTo>
                  <a:lnTo>
                    <a:pt x="28" y="26"/>
                  </a:lnTo>
                  <a:close/>
                  <a:moveTo>
                    <a:pt x="24" y="24"/>
                  </a:moveTo>
                  <a:lnTo>
                    <a:pt x="26" y="22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4"/>
                  </a:lnTo>
                  <a:lnTo>
                    <a:pt x="16" y="16"/>
                  </a:lnTo>
                  <a:lnTo>
                    <a:pt x="20" y="20"/>
                  </a:lnTo>
                  <a:lnTo>
                    <a:pt x="24" y="24"/>
                  </a:lnTo>
                  <a:close/>
                  <a:moveTo>
                    <a:pt x="16" y="34"/>
                  </a:moveTo>
                  <a:lnTo>
                    <a:pt x="14" y="34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0" y="44"/>
                  </a:lnTo>
                  <a:lnTo>
                    <a:pt x="10" y="46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4" y="44"/>
                  </a:lnTo>
                  <a:lnTo>
                    <a:pt x="22" y="38"/>
                  </a:lnTo>
                  <a:lnTo>
                    <a:pt x="16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2" name="Freeform 390"/>
            <p:cNvSpPr>
              <a:spLocks noEditPoints="1"/>
            </p:cNvSpPr>
            <p:nvPr/>
          </p:nvSpPr>
          <p:spPr bwMode="auto">
            <a:xfrm>
              <a:off x="4098" y="2678"/>
              <a:ext cx="76" cy="60"/>
            </a:xfrm>
            <a:custGeom>
              <a:avLst/>
              <a:gdLst>
                <a:gd name="T0" fmla="*/ 22 w 76"/>
                <a:gd name="T1" fmla="*/ 60 h 60"/>
                <a:gd name="T2" fmla="*/ 56 w 76"/>
                <a:gd name="T3" fmla="*/ 0 h 60"/>
                <a:gd name="T4" fmla="*/ 14 w 76"/>
                <a:gd name="T5" fmla="*/ 0 h 60"/>
                <a:gd name="T6" fmla="*/ 26 w 76"/>
                <a:gd name="T7" fmla="*/ 4 h 60"/>
                <a:gd name="T8" fmla="*/ 30 w 76"/>
                <a:gd name="T9" fmla="*/ 16 h 60"/>
                <a:gd name="T10" fmla="*/ 26 w 76"/>
                <a:gd name="T11" fmla="*/ 26 h 60"/>
                <a:gd name="T12" fmla="*/ 14 w 76"/>
                <a:gd name="T13" fmla="*/ 30 h 60"/>
                <a:gd name="T14" fmla="*/ 4 w 76"/>
                <a:gd name="T15" fmla="*/ 26 h 60"/>
                <a:gd name="T16" fmla="*/ 0 w 76"/>
                <a:gd name="T17" fmla="*/ 16 h 60"/>
                <a:gd name="T18" fmla="*/ 4 w 76"/>
                <a:gd name="T19" fmla="*/ 4 h 60"/>
                <a:gd name="T20" fmla="*/ 14 w 76"/>
                <a:gd name="T21" fmla="*/ 0 h 60"/>
                <a:gd name="T22" fmla="*/ 14 w 76"/>
                <a:gd name="T23" fmla="*/ 2 h 60"/>
                <a:gd name="T24" fmla="*/ 12 w 76"/>
                <a:gd name="T25" fmla="*/ 4 h 60"/>
                <a:gd name="T26" fmla="*/ 12 w 76"/>
                <a:gd name="T27" fmla="*/ 10 h 60"/>
                <a:gd name="T28" fmla="*/ 12 w 76"/>
                <a:gd name="T29" fmla="*/ 22 h 60"/>
                <a:gd name="T30" fmla="*/ 12 w 76"/>
                <a:gd name="T31" fmla="*/ 28 h 60"/>
                <a:gd name="T32" fmla="*/ 14 w 76"/>
                <a:gd name="T33" fmla="*/ 28 h 60"/>
                <a:gd name="T34" fmla="*/ 16 w 76"/>
                <a:gd name="T35" fmla="*/ 28 h 60"/>
                <a:gd name="T36" fmla="*/ 18 w 76"/>
                <a:gd name="T37" fmla="*/ 28 h 60"/>
                <a:gd name="T38" fmla="*/ 18 w 76"/>
                <a:gd name="T39" fmla="*/ 22 h 60"/>
                <a:gd name="T40" fmla="*/ 18 w 76"/>
                <a:gd name="T41" fmla="*/ 10 h 60"/>
                <a:gd name="T42" fmla="*/ 18 w 76"/>
                <a:gd name="T43" fmla="*/ 4 h 60"/>
                <a:gd name="T44" fmla="*/ 16 w 76"/>
                <a:gd name="T45" fmla="*/ 2 h 60"/>
                <a:gd name="T46" fmla="*/ 62 w 76"/>
                <a:gd name="T47" fmla="*/ 30 h 60"/>
                <a:gd name="T48" fmla="*/ 72 w 76"/>
                <a:gd name="T49" fmla="*/ 34 h 60"/>
                <a:gd name="T50" fmla="*/ 76 w 76"/>
                <a:gd name="T51" fmla="*/ 46 h 60"/>
                <a:gd name="T52" fmla="*/ 72 w 76"/>
                <a:gd name="T53" fmla="*/ 56 h 60"/>
                <a:gd name="T54" fmla="*/ 62 w 76"/>
                <a:gd name="T55" fmla="*/ 60 h 60"/>
                <a:gd name="T56" fmla="*/ 52 w 76"/>
                <a:gd name="T57" fmla="*/ 56 h 60"/>
                <a:gd name="T58" fmla="*/ 48 w 76"/>
                <a:gd name="T59" fmla="*/ 46 h 60"/>
                <a:gd name="T60" fmla="*/ 52 w 76"/>
                <a:gd name="T61" fmla="*/ 34 h 60"/>
                <a:gd name="T62" fmla="*/ 62 w 76"/>
                <a:gd name="T63" fmla="*/ 30 h 60"/>
                <a:gd name="T64" fmla="*/ 62 w 76"/>
                <a:gd name="T65" fmla="*/ 32 h 60"/>
                <a:gd name="T66" fmla="*/ 60 w 76"/>
                <a:gd name="T67" fmla="*/ 34 h 60"/>
                <a:gd name="T68" fmla="*/ 58 w 76"/>
                <a:gd name="T69" fmla="*/ 40 h 60"/>
                <a:gd name="T70" fmla="*/ 58 w 76"/>
                <a:gd name="T71" fmla="*/ 52 h 60"/>
                <a:gd name="T72" fmla="*/ 60 w 76"/>
                <a:gd name="T73" fmla="*/ 58 h 60"/>
                <a:gd name="T74" fmla="*/ 62 w 76"/>
                <a:gd name="T75" fmla="*/ 58 h 60"/>
                <a:gd name="T76" fmla="*/ 62 w 76"/>
                <a:gd name="T77" fmla="*/ 58 h 60"/>
                <a:gd name="T78" fmla="*/ 64 w 76"/>
                <a:gd name="T79" fmla="*/ 58 h 60"/>
                <a:gd name="T80" fmla="*/ 66 w 76"/>
                <a:gd name="T81" fmla="*/ 52 h 60"/>
                <a:gd name="T82" fmla="*/ 66 w 76"/>
                <a:gd name="T83" fmla="*/ 40 h 60"/>
                <a:gd name="T84" fmla="*/ 64 w 76"/>
                <a:gd name="T85" fmla="*/ 34 h 60"/>
                <a:gd name="T86" fmla="*/ 62 w 76"/>
                <a:gd name="T87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" h="60">
                  <a:moveTo>
                    <a:pt x="62" y="0"/>
                  </a:moveTo>
                  <a:lnTo>
                    <a:pt x="22" y="60"/>
                  </a:lnTo>
                  <a:lnTo>
                    <a:pt x="16" y="60"/>
                  </a:lnTo>
                  <a:lnTo>
                    <a:pt x="56" y="0"/>
                  </a:lnTo>
                  <a:lnTo>
                    <a:pt x="62" y="0"/>
                  </a:lnTo>
                  <a:close/>
                  <a:moveTo>
                    <a:pt x="14" y="0"/>
                  </a:moveTo>
                  <a:lnTo>
                    <a:pt x="20" y="2"/>
                  </a:lnTo>
                  <a:lnTo>
                    <a:pt x="26" y="4"/>
                  </a:lnTo>
                  <a:lnTo>
                    <a:pt x="28" y="10"/>
                  </a:lnTo>
                  <a:lnTo>
                    <a:pt x="30" y="16"/>
                  </a:lnTo>
                  <a:lnTo>
                    <a:pt x="28" y="22"/>
                  </a:lnTo>
                  <a:lnTo>
                    <a:pt x="26" y="26"/>
                  </a:lnTo>
                  <a:lnTo>
                    <a:pt x="20" y="30"/>
                  </a:lnTo>
                  <a:lnTo>
                    <a:pt x="14" y="30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12" y="16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62" y="30"/>
                  </a:moveTo>
                  <a:lnTo>
                    <a:pt x="68" y="32"/>
                  </a:lnTo>
                  <a:lnTo>
                    <a:pt x="72" y="34"/>
                  </a:lnTo>
                  <a:lnTo>
                    <a:pt x="76" y="40"/>
                  </a:lnTo>
                  <a:lnTo>
                    <a:pt x="76" y="46"/>
                  </a:lnTo>
                  <a:lnTo>
                    <a:pt x="76" y="52"/>
                  </a:lnTo>
                  <a:lnTo>
                    <a:pt x="72" y="56"/>
                  </a:lnTo>
                  <a:lnTo>
                    <a:pt x="68" y="60"/>
                  </a:lnTo>
                  <a:lnTo>
                    <a:pt x="62" y="60"/>
                  </a:lnTo>
                  <a:lnTo>
                    <a:pt x="56" y="60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8" y="46"/>
                  </a:lnTo>
                  <a:lnTo>
                    <a:pt x="48" y="40"/>
                  </a:lnTo>
                  <a:lnTo>
                    <a:pt x="52" y="34"/>
                  </a:lnTo>
                  <a:lnTo>
                    <a:pt x="56" y="32"/>
                  </a:lnTo>
                  <a:lnTo>
                    <a:pt x="62" y="30"/>
                  </a:lnTo>
                  <a:close/>
                  <a:moveTo>
                    <a:pt x="62" y="32"/>
                  </a:moveTo>
                  <a:lnTo>
                    <a:pt x="62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8" y="52"/>
                  </a:lnTo>
                  <a:lnTo>
                    <a:pt x="60" y="56"/>
                  </a:lnTo>
                  <a:lnTo>
                    <a:pt x="60" y="58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6" y="56"/>
                  </a:lnTo>
                  <a:lnTo>
                    <a:pt x="66" y="52"/>
                  </a:lnTo>
                  <a:lnTo>
                    <a:pt x="66" y="46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4" y="34"/>
                  </a:lnTo>
                  <a:lnTo>
                    <a:pt x="64" y="32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3" name="Rectangle 391"/>
            <p:cNvSpPr>
              <a:spLocks noChangeArrowheads="1"/>
            </p:cNvSpPr>
            <p:nvPr/>
          </p:nvSpPr>
          <p:spPr bwMode="auto">
            <a:xfrm>
              <a:off x="4200" y="2664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4" name="Rectangle 392"/>
            <p:cNvSpPr>
              <a:spLocks noChangeArrowheads="1"/>
            </p:cNvSpPr>
            <p:nvPr/>
          </p:nvSpPr>
          <p:spPr bwMode="auto">
            <a:xfrm>
              <a:off x="1552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5" name="Freeform 393"/>
            <p:cNvSpPr>
              <a:spLocks noEditPoints="1"/>
            </p:cNvSpPr>
            <p:nvPr/>
          </p:nvSpPr>
          <p:spPr bwMode="auto">
            <a:xfrm>
              <a:off x="1586" y="2806"/>
              <a:ext cx="36" cy="42"/>
            </a:xfrm>
            <a:custGeom>
              <a:avLst/>
              <a:gdLst>
                <a:gd name="T0" fmla="*/ 18 w 36"/>
                <a:gd name="T1" fmla="*/ 38 h 42"/>
                <a:gd name="T2" fmla="*/ 14 w 36"/>
                <a:gd name="T3" fmla="*/ 40 h 42"/>
                <a:gd name="T4" fmla="*/ 10 w 36"/>
                <a:gd name="T5" fmla="*/ 42 h 42"/>
                <a:gd name="T6" fmla="*/ 2 w 36"/>
                <a:gd name="T7" fmla="*/ 38 h 42"/>
                <a:gd name="T8" fmla="*/ 0 w 36"/>
                <a:gd name="T9" fmla="*/ 32 h 42"/>
                <a:gd name="T10" fmla="*/ 2 w 36"/>
                <a:gd name="T11" fmla="*/ 26 h 42"/>
                <a:gd name="T12" fmla="*/ 8 w 36"/>
                <a:gd name="T13" fmla="*/ 20 h 42"/>
                <a:gd name="T14" fmla="*/ 22 w 36"/>
                <a:gd name="T15" fmla="*/ 14 h 42"/>
                <a:gd name="T16" fmla="*/ 22 w 36"/>
                <a:gd name="T17" fmla="*/ 8 h 42"/>
                <a:gd name="T18" fmla="*/ 18 w 36"/>
                <a:gd name="T19" fmla="*/ 4 h 42"/>
                <a:gd name="T20" fmla="*/ 12 w 36"/>
                <a:gd name="T21" fmla="*/ 4 h 42"/>
                <a:gd name="T22" fmla="*/ 10 w 36"/>
                <a:gd name="T23" fmla="*/ 6 h 42"/>
                <a:gd name="T24" fmla="*/ 8 w 36"/>
                <a:gd name="T25" fmla="*/ 10 h 42"/>
                <a:gd name="T26" fmla="*/ 8 w 36"/>
                <a:gd name="T27" fmla="*/ 14 h 42"/>
                <a:gd name="T28" fmla="*/ 6 w 36"/>
                <a:gd name="T29" fmla="*/ 14 h 42"/>
                <a:gd name="T30" fmla="*/ 2 w 36"/>
                <a:gd name="T31" fmla="*/ 14 h 42"/>
                <a:gd name="T32" fmla="*/ 2 w 36"/>
                <a:gd name="T33" fmla="*/ 10 h 42"/>
                <a:gd name="T34" fmla="*/ 6 w 36"/>
                <a:gd name="T35" fmla="*/ 4 h 42"/>
                <a:gd name="T36" fmla="*/ 16 w 36"/>
                <a:gd name="T37" fmla="*/ 0 h 42"/>
                <a:gd name="T38" fmla="*/ 24 w 36"/>
                <a:gd name="T39" fmla="*/ 2 h 42"/>
                <a:gd name="T40" fmla="*/ 28 w 36"/>
                <a:gd name="T41" fmla="*/ 6 h 42"/>
                <a:gd name="T42" fmla="*/ 28 w 36"/>
                <a:gd name="T43" fmla="*/ 14 h 42"/>
                <a:gd name="T44" fmla="*/ 30 w 36"/>
                <a:gd name="T45" fmla="*/ 32 h 42"/>
                <a:gd name="T46" fmla="*/ 30 w 36"/>
                <a:gd name="T47" fmla="*/ 34 h 42"/>
                <a:gd name="T48" fmla="*/ 30 w 36"/>
                <a:gd name="T49" fmla="*/ 36 h 42"/>
                <a:gd name="T50" fmla="*/ 32 w 36"/>
                <a:gd name="T51" fmla="*/ 36 h 42"/>
                <a:gd name="T52" fmla="*/ 34 w 36"/>
                <a:gd name="T53" fmla="*/ 34 h 42"/>
                <a:gd name="T54" fmla="*/ 36 w 36"/>
                <a:gd name="T55" fmla="*/ 34 h 42"/>
                <a:gd name="T56" fmla="*/ 26 w 36"/>
                <a:gd name="T57" fmla="*/ 42 h 42"/>
                <a:gd name="T58" fmla="*/ 22 w 36"/>
                <a:gd name="T59" fmla="*/ 40 h 42"/>
                <a:gd name="T60" fmla="*/ 22 w 36"/>
                <a:gd name="T61" fmla="*/ 34 h 42"/>
                <a:gd name="T62" fmla="*/ 22 w 36"/>
                <a:gd name="T63" fmla="*/ 18 h 42"/>
                <a:gd name="T64" fmla="*/ 14 w 36"/>
                <a:gd name="T65" fmla="*/ 20 h 42"/>
                <a:gd name="T66" fmla="*/ 8 w 36"/>
                <a:gd name="T67" fmla="*/ 24 h 42"/>
                <a:gd name="T68" fmla="*/ 8 w 36"/>
                <a:gd name="T69" fmla="*/ 28 h 42"/>
                <a:gd name="T70" fmla="*/ 8 w 36"/>
                <a:gd name="T71" fmla="*/ 34 h 42"/>
                <a:gd name="T72" fmla="*/ 14 w 36"/>
                <a:gd name="T73" fmla="*/ 36 h 42"/>
                <a:gd name="T74" fmla="*/ 22 w 36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2">
                  <a:moveTo>
                    <a:pt x="22" y="34"/>
                  </a:moveTo>
                  <a:lnTo>
                    <a:pt x="18" y="38"/>
                  </a:lnTo>
                  <a:lnTo>
                    <a:pt x="16" y="40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22" y="14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14"/>
                  </a:lnTo>
                  <a:lnTo>
                    <a:pt x="28" y="26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6" y="34"/>
                  </a:lnTo>
                  <a:lnTo>
                    <a:pt x="30" y="40"/>
                  </a:lnTo>
                  <a:lnTo>
                    <a:pt x="26" y="42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2" y="38"/>
                  </a:lnTo>
                  <a:lnTo>
                    <a:pt x="22" y="34"/>
                  </a:lnTo>
                  <a:close/>
                  <a:moveTo>
                    <a:pt x="22" y="32"/>
                  </a:moveTo>
                  <a:lnTo>
                    <a:pt x="22" y="18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6" name="Freeform 394"/>
            <p:cNvSpPr>
              <a:spLocks/>
            </p:cNvSpPr>
            <p:nvPr/>
          </p:nvSpPr>
          <p:spPr bwMode="auto">
            <a:xfrm>
              <a:off x="1626" y="2806"/>
              <a:ext cx="32" cy="42"/>
            </a:xfrm>
            <a:custGeom>
              <a:avLst/>
              <a:gdLst>
                <a:gd name="T0" fmla="*/ 32 w 32"/>
                <a:gd name="T1" fmla="*/ 24 h 42"/>
                <a:gd name="T2" fmla="*/ 30 w 32"/>
                <a:gd name="T3" fmla="*/ 32 h 42"/>
                <a:gd name="T4" fmla="*/ 26 w 32"/>
                <a:gd name="T5" fmla="*/ 38 h 42"/>
                <a:gd name="T6" fmla="*/ 20 w 32"/>
                <a:gd name="T7" fmla="*/ 40 h 42"/>
                <a:gd name="T8" fmla="*/ 16 w 32"/>
                <a:gd name="T9" fmla="*/ 42 h 42"/>
                <a:gd name="T10" fmla="*/ 10 w 32"/>
                <a:gd name="T11" fmla="*/ 40 h 42"/>
                <a:gd name="T12" fmla="*/ 4 w 32"/>
                <a:gd name="T13" fmla="*/ 36 h 42"/>
                <a:gd name="T14" fmla="*/ 2 w 32"/>
                <a:gd name="T15" fmla="*/ 32 h 42"/>
                <a:gd name="T16" fmla="*/ 0 w 32"/>
                <a:gd name="T17" fmla="*/ 26 h 42"/>
                <a:gd name="T18" fmla="*/ 0 w 32"/>
                <a:gd name="T19" fmla="*/ 20 h 42"/>
                <a:gd name="T20" fmla="*/ 0 w 32"/>
                <a:gd name="T21" fmla="*/ 14 h 42"/>
                <a:gd name="T22" fmla="*/ 2 w 32"/>
                <a:gd name="T23" fmla="*/ 10 h 42"/>
                <a:gd name="T24" fmla="*/ 4 w 32"/>
                <a:gd name="T25" fmla="*/ 6 h 42"/>
                <a:gd name="T26" fmla="*/ 10 w 32"/>
                <a:gd name="T27" fmla="*/ 2 h 42"/>
                <a:gd name="T28" fmla="*/ 18 w 32"/>
                <a:gd name="T29" fmla="*/ 0 h 42"/>
                <a:gd name="T30" fmla="*/ 22 w 32"/>
                <a:gd name="T31" fmla="*/ 0 h 42"/>
                <a:gd name="T32" fmla="*/ 26 w 32"/>
                <a:gd name="T33" fmla="*/ 4 h 42"/>
                <a:gd name="T34" fmla="*/ 30 w 32"/>
                <a:gd name="T35" fmla="*/ 6 h 42"/>
                <a:gd name="T36" fmla="*/ 30 w 32"/>
                <a:gd name="T37" fmla="*/ 10 h 42"/>
                <a:gd name="T38" fmla="*/ 30 w 32"/>
                <a:gd name="T39" fmla="*/ 10 h 42"/>
                <a:gd name="T40" fmla="*/ 30 w 32"/>
                <a:gd name="T41" fmla="*/ 12 h 42"/>
                <a:gd name="T42" fmla="*/ 28 w 32"/>
                <a:gd name="T43" fmla="*/ 12 h 42"/>
                <a:gd name="T44" fmla="*/ 26 w 32"/>
                <a:gd name="T45" fmla="*/ 12 h 42"/>
                <a:gd name="T46" fmla="*/ 24 w 32"/>
                <a:gd name="T47" fmla="*/ 12 h 42"/>
                <a:gd name="T48" fmla="*/ 24 w 32"/>
                <a:gd name="T49" fmla="*/ 12 h 42"/>
                <a:gd name="T50" fmla="*/ 22 w 32"/>
                <a:gd name="T51" fmla="*/ 10 h 42"/>
                <a:gd name="T52" fmla="*/ 22 w 32"/>
                <a:gd name="T53" fmla="*/ 8 h 42"/>
                <a:gd name="T54" fmla="*/ 22 w 32"/>
                <a:gd name="T55" fmla="*/ 6 h 42"/>
                <a:gd name="T56" fmla="*/ 20 w 32"/>
                <a:gd name="T57" fmla="*/ 4 h 42"/>
                <a:gd name="T58" fmla="*/ 18 w 32"/>
                <a:gd name="T59" fmla="*/ 4 h 42"/>
                <a:gd name="T60" fmla="*/ 16 w 32"/>
                <a:gd name="T61" fmla="*/ 2 h 42"/>
                <a:gd name="T62" fmla="*/ 12 w 32"/>
                <a:gd name="T63" fmla="*/ 4 h 42"/>
                <a:gd name="T64" fmla="*/ 10 w 32"/>
                <a:gd name="T65" fmla="*/ 6 h 42"/>
                <a:gd name="T66" fmla="*/ 8 w 32"/>
                <a:gd name="T67" fmla="*/ 10 h 42"/>
                <a:gd name="T68" fmla="*/ 6 w 32"/>
                <a:gd name="T69" fmla="*/ 16 h 42"/>
                <a:gd name="T70" fmla="*/ 8 w 32"/>
                <a:gd name="T71" fmla="*/ 24 h 42"/>
                <a:gd name="T72" fmla="*/ 10 w 32"/>
                <a:gd name="T73" fmla="*/ 28 h 42"/>
                <a:gd name="T74" fmla="*/ 14 w 32"/>
                <a:gd name="T75" fmla="*/ 32 h 42"/>
                <a:gd name="T76" fmla="*/ 18 w 32"/>
                <a:gd name="T77" fmla="*/ 34 h 42"/>
                <a:gd name="T78" fmla="*/ 22 w 32"/>
                <a:gd name="T79" fmla="*/ 34 h 42"/>
                <a:gd name="T80" fmla="*/ 26 w 32"/>
                <a:gd name="T81" fmla="*/ 32 h 42"/>
                <a:gd name="T82" fmla="*/ 28 w 32"/>
                <a:gd name="T83" fmla="*/ 28 h 42"/>
                <a:gd name="T84" fmla="*/ 30 w 32"/>
                <a:gd name="T85" fmla="*/ 24 h 42"/>
                <a:gd name="T86" fmla="*/ 32 w 32"/>
                <a:gd name="T87" fmla="*/ 2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" h="42">
                  <a:moveTo>
                    <a:pt x="32" y="24"/>
                  </a:moveTo>
                  <a:lnTo>
                    <a:pt x="30" y="32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6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8" y="24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6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7" name="Freeform 395"/>
            <p:cNvSpPr>
              <a:spLocks/>
            </p:cNvSpPr>
            <p:nvPr/>
          </p:nvSpPr>
          <p:spPr bwMode="auto">
            <a:xfrm>
              <a:off x="1662" y="2806"/>
              <a:ext cx="28" cy="40"/>
            </a:xfrm>
            <a:custGeom>
              <a:avLst/>
              <a:gdLst>
                <a:gd name="T0" fmla="*/ 14 w 28"/>
                <a:gd name="T1" fmla="*/ 0 h 40"/>
                <a:gd name="T2" fmla="*/ 14 w 28"/>
                <a:gd name="T3" fmla="*/ 10 h 40"/>
                <a:gd name="T4" fmla="*/ 16 w 28"/>
                <a:gd name="T5" fmla="*/ 4 h 40"/>
                <a:gd name="T6" fmla="*/ 20 w 28"/>
                <a:gd name="T7" fmla="*/ 2 h 40"/>
                <a:gd name="T8" fmla="*/ 24 w 28"/>
                <a:gd name="T9" fmla="*/ 0 h 40"/>
                <a:gd name="T10" fmla="*/ 26 w 28"/>
                <a:gd name="T11" fmla="*/ 0 h 40"/>
                <a:gd name="T12" fmla="*/ 28 w 28"/>
                <a:gd name="T13" fmla="*/ 2 h 40"/>
                <a:gd name="T14" fmla="*/ 28 w 28"/>
                <a:gd name="T15" fmla="*/ 4 h 40"/>
                <a:gd name="T16" fmla="*/ 28 w 28"/>
                <a:gd name="T17" fmla="*/ 6 h 40"/>
                <a:gd name="T18" fmla="*/ 28 w 28"/>
                <a:gd name="T19" fmla="*/ 8 h 40"/>
                <a:gd name="T20" fmla="*/ 28 w 28"/>
                <a:gd name="T21" fmla="*/ 8 h 40"/>
                <a:gd name="T22" fmla="*/ 26 w 28"/>
                <a:gd name="T23" fmla="*/ 10 h 40"/>
                <a:gd name="T24" fmla="*/ 26 w 28"/>
                <a:gd name="T25" fmla="*/ 10 h 40"/>
                <a:gd name="T26" fmla="*/ 24 w 28"/>
                <a:gd name="T27" fmla="*/ 10 h 40"/>
                <a:gd name="T28" fmla="*/ 22 w 28"/>
                <a:gd name="T29" fmla="*/ 8 h 40"/>
                <a:gd name="T30" fmla="*/ 20 w 28"/>
                <a:gd name="T31" fmla="*/ 6 h 40"/>
                <a:gd name="T32" fmla="*/ 20 w 28"/>
                <a:gd name="T33" fmla="*/ 6 h 40"/>
                <a:gd name="T34" fmla="*/ 18 w 28"/>
                <a:gd name="T35" fmla="*/ 6 h 40"/>
                <a:gd name="T36" fmla="*/ 18 w 28"/>
                <a:gd name="T37" fmla="*/ 8 h 40"/>
                <a:gd name="T38" fmla="*/ 16 w 28"/>
                <a:gd name="T39" fmla="*/ 10 h 40"/>
                <a:gd name="T40" fmla="*/ 14 w 28"/>
                <a:gd name="T41" fmla="*/ 14 h 40"/>
                <a:gd name="T42" fmla="*/ 14 w 28"/>
                <a:gd name="T43" fmla="*/ 32 h 40"/>
                <a:gd name="T44" fmla="*/ 14 w 28"/>
                <a:gd name="T45" fmla="*/ 34 h 40"/>
                <a:gd name="T46" fmla="*/ 14 w 28"/>
                <a:gd name="T47" fmla="*/ 36 h 40"/>
                <a:gd name="T48" fmla="*/ 14 w 28"/>
                <a:gd name="T49" fmla="*/ 38 h 40"/>
                <a:gd name="T50" fmla="*/ 16 w 28"/>
                <a:gd name="T51" fmla="*/ 38 h 40"/>
                <a:gd name="T52" fmla="*/ 18 w 28"/>
                <a:gd name="T53" fmla="*/ 40 h 40"/>
                <a:gd name="T54" fmla="*/ 20 w 28"/>
                <a:gd name="T55" fmla="*/ 40 h 40"/>
                <a:gd name="T56" fmla="*/ 20 w 28"/>
                <a:gd name="T57" fmla="*/ 40 h 40"/>
                <a:gd name="T58" fmla="*/ 0 w 28"/>
                <a:gd name="T59" fmla="*/ 40 h 40"/>
                <a:gd name="T60" fmla="*/ 0 w 28"/>
                <a:gd name="T61" fmla="*/ 40 h 40"/>
                <a:gd name="T62" fmla="*/ 2 w 28"/>
                <a:gd name="T63" fmla="*/ 40 h 40"/>
                <a:gd name="T64" fmla="*/ 4 w 28"/>
                <a:gd name="T65" fmla="*/ 38 h 40"/>
                <a:gd name="T66" fmla="*/ 6 w 28"/>
                <a:gd name="T67" fmla="*/ 38 h 40"/>
                <a:gd name="T68" fmla="*/ 6 w 28"/>
                <a:gd name="T69" fmla="*/ 36 h 40"/>
                <a:gd name="T70" fmla="*/ 6 w 28"/>
                <a:gd name="T71" fmla="*/ 34 h 40"/>
                <a:gd name="T72" fmla="*/ 6 w 28"/>
                <a:gd name="T73" fmla="*/ 32 h 40"/>
                <a:gd name="T74" fmla="*/ 6 w 28"/>
                <a:gd name="T75" fmla="*/ 16 h 40"/>
                <a:gd name="T76" fmla="*/ 6 w 28"/>
                <a:gd name="T77" fmla="*/ 10 h 40"/>
                <a:gd name="T78" fmla="*/ 6 w 28"/>
                <a:gd name="T79" fmla="*/ 8 h 40"/>
                <a:gd name="T80" fmla="*/ 6 w 28"/>
                <a:gd name="T81" fmla="*/ 6 h 40"/>
                <a:gd name="T82" fmla="*/ 4 w 28"/>
                <a:gd name="T83" fmla="*/ 6 h 40"/>
                <a:gd name="T84" fmla="*/ 4 w 28"/>
                <a:gd name="T85" fmla="*/ 6 h 40"/>
                <a:gd name="T86" fmla="*/ 4 w 28"/>
                <a:gd name="T87" fmla="*/ 4 h 40"/>
                <a:gd name="T88" fmla="*/ 2 w 28"/>
                <a:gd name="T89" fmla="*/ 6 h 40"/>
                <a:gd name="T90" fmla="*/ 0 w 28"/>
                <a:gd name="T91" fmla="*/ 6 h 40"/>
                <a:gd name="T92" fmla="*/ 0 w 28"/>
                <a:gd name="T93" fmla="*/ 4 h 40"/>
                <a:gd name="T94" fmla="*/ 12 w 28"/>
                <a:gd name="T95" fmla="*/ 0 h 40"/>
                <a:gd name="T96" fmla="*/ 14 w 28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40">
                  <a:moveTo>
                    <a:pt x="14" y="0"/>
                  </a:moveTo>
                  <a:lnTo>
                    <a:pt x="14" y="10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4" y="14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8" name="Freeform 396"/>
            <p:cNvSpPr>
              <a:spLocks noEditPoints="1"/>
            </p:cNvSpPr>
            <p:nvPr/>
          </p:nvSpPr>
          <p:spPr bwMode="auto">
            <a:xfrm>
              <a:off x="1694" y="2806"/>
              <a:ext cx="32" cy="42"/>
            </a:xfrm>
            <a:custGeom>
              <a:avLst/>
              <a:gdLst>
                <a:gd name="T0" fmla="*/ 6 w 32"/>
                <a:gd name="T1" fmla="*/ 16 h 42"/>
                <a:gd name="T2" fmla="*/ 6 w 32"/>
                <a:gd name="T3" fmla="*/ 24 h 42"/>
                <a:gd name="T4" fmla="*/ 10 w 32"/>
                <a:gd name="T5" fmla="*/ 28 h 42"/>
                <a:gd name="T6" fmla="*/ 14 w 32"/>
                <a:gd name="T7" fmla="*/ 32 h 42"/>
                <a:gd name="T8" fmla="*/ 20 w 32"/>
                <a:gd name="T9" fmla="*/ 34 h 42"/>
                <a:gd name="T10" fmla="*/ 24 w 32"/>
                <a:gd name="T11" fmla="*/ 34 h 42"/>
                <a:gd name="T12" fmla="*/ 26 w 32"/>
                <a:gd name="T13" fmla="*/ 32 h 42"/>
                <a:gd name="T14" fmla="*/ 30 w 32"/>
                <a:gd name="T15" fmla="*/ 30 h 42"/>
                <a:gd name="T16" fmla="*/ 32 w 32"/>
                <a:gd name="T17" fmla="*/ 24 h 42"/>
                <a:gd name="T18" fmla="*/ 32 w 32"/>
                <a:gd name="T19" fmla="*/ 26 h 42"/>
                <a:gd name="T20" fmla="*/ 30 w 32"/>
                <a:gd name="T21" fmla="*/ 32 h 42"/>
                <a:gd name="T22" fmla="*/ 28 w 32"/>
                <a:gd name="T23" fmla="*/ 36 h 42"/>
                <a:gd name="T24" fmla="*/ 22 w 32"/>
                <a:gd name="T25" fmla="*/ 40 h 42"/>
                <a:gd name="T26" fmla="*/ 16 w 32"/>
                <a:gd name="T27" fmla="*/ 42 h 42"/>
                <a:gd name="T28" fmla="*/ 10 w 32"/>
                <a:gd name="T29" fmla="*/ 40 h 42"/>
                <a:gd name="T30" fmla="*/ 4 w 32"/>
                <a:gd name="T31" fmla="*/ 36 h 42"/>
                <a:gd name="T32" fmla="*/ 2 w 32"/>
                <a:gd name="T33" fmla="*/ 32 h 42"/>
                <a:gd name="T34" fmla="*/ 0 w 32"/>
                <a:gd name="T35" fmla="*/ 26 h 42"/>
                <a:gd name="T36" fmla="*/ 0 w 32"/>
                <a:gd name="T37" fmla="*/ 22 h 42"/>
                <a:gd name="T38" fmla="*/ 0 w 32"/>
                <a:gd name="T39" fmla="*/ 14 h 42"/>
                <a:gd name="T40" fmla="*/ 2 w 32"/>
                <a:gd name="T41" fmla="*/ 10 h 42"/>
                <a:gd name="T42" fmla="*/ 4 w 32"/>
                <a:gd name="T43" fmla="*/ 6 h 42"/>
                <a:gd name="T44" fmla="*/ 8 w 32"/>
                <a:gd name="T45" fmla="*/ 2 h 42"/>
                <a:gd name="T46" fmla="*/ 12 w 32"/>
                <a:gd name="T47" fmla="*/ 0 h 42"/>
                <a:gd name="T48" fmla="*/ 18 w 32"/>
                <a:gd name="T49" fmla="*/ 0 h 42"/>
                <a:gd name="T50" fmla="*/ 24 w 32"/>
                <a:gd name="T51" fmla="*/ 2 h 42"/>
                <a:gd name="T52" fmla="*/ 28 w 32"/>
                <a:gd name="T53" fmla="*/ 4 h 42"/>
                <a:gd name="T54" fmla="*/ 32 w 32"/>
                <a:gd name="T55" fmla="*/ 10 h 42"/>
                <a:gd name="T56" fmla="*/ 32 w 32"/>
                <a:gd name="T57" fmla="*/ 16 h 42"/>
                <a:gd name="T58" fmla="*/ 6 w 32"/>
                <a:gd name="T59" fmla="*/ 16 h 42"/>
                <a:gd name="T60" fmla="*/ 6 w 32"/>
                <a:gd name="T61" fmla="*/ 12 h 42"/>
                <a:gd name="T62" fmla="*/ 24 w 32"/>
                <a:gd name="T63" fmla="*/ 12 h 42"/>
                <a:gd name="T64" fmla="*/ 22 w 32"/>
                <a:gd name="T65" fmla="*/ 10 h 42"/>
                <a:gd name="T66" fmla="*/ 22 w 32"/>
                <a:gd name="T67" fmla="*/ 8 h 42"/>
                <a:gd name="T68" fmla="*/ 22 w 32"/>
                <a:gd name="T69" fmla="*/ 6 h 42"/>
                <a:gd name="T70" fmla="*/ 20 w 32"/>
                <a:gd name="T71" fmla="*/ 4 h 42"/>
                <a:gd name="T72" fmla="*/ 18 w 32"/>
                <a:gd name="T73" fmla="*/ 4 h 42"/>
                <a:gd name="T74" fmla="*/ 16 w 32"/>
                <a:gd name="T75" fmla="*/ 2 h 42"/>
                <a:gd name="T76" fmla="*/ 12 w 32"/>
                <a:gd name="T77" fmla="*/ 4 h 42"/>
                <a:gd name="T78" fmla="*/ 8 w 32"/>
                <a:gd name="T79" fmla="*/ 6 h 42"/>
                <a:gd name="T80" fmla="*/ 6 w 32"/>
                <a:gd name="T81" fmla="*/ 8 h 42"/>
                <a:gd name="T82" fmla="*/ 6 w 32"/>
                <a:gd name="T83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42">
                  <a:moveTo>
                    <a:pt x="6" y="16"/>
                  </a:moveTo>
                  <a:lnTo>
                    <a:pt x="6" y="24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20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4"/>
                  </a:lnTo>
                  <a:lnTo>
                    <a:pt x="32" y="26"/>
                  </a:lnTo>
                  <a:lnTo>
                    <a:pt x="30" y="32"/>
                  </a:lnTo>
                  <a:lnTo>
                    <a:pt x="28" y="36"/>
                  </a:lnTo>
                  <a:lnTo>
                    <a:pt x="22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2" y="16"/>
                  </a:lnTo>
                  <a:lnTo>
                    <a:pt x="6" y="16"/>
                  </a:lnTo>
                  <a:close/>
                  <a:moveTo>
                    <a:pt x="6" y="12"/>
                  </a:moveTo>
                  <a:lnTo>
                    <a:pt x="24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09" name="Freeform 397"/>
            <p:cNvSpPr>
              <a:spLocks/>
            </p:cNvSpPr>
            <p:nvPr/>
          </p:nvSpPr>
          <p:spPr bwMode="auto">
            <a:xfrm>
              <a:off x="1734" y="2806"/>
              <a:ext cx="26" cy="42"/>
            </a:xfrm>
            <a:custGeom>
              <a:avLst/>
              <a:gdLst>
                <a:gd name="T0" fmla="*/ 24 w 26"/>
                <a:gd name="T1" fmla="*/ 0 h 42"/>
                <a:gd name="T2" fmla="*/ 24 w 26"/>
                <a:gd name="T3" fmla="*/ 14 h 42"/>
                <a:gd name="T4" fmla="*/ 24 w 26"/>
                <a:gd name="T5" fmla="*/ 14 h 42"/>
                <a:gd name="T6" fmla="*/ 22 w 26"/>
                <a:gd name="T7" fmla="*/ 8 h 42"/>
                <a:gd name="T8" fmla="*/ 20 w 26"/>
                <a:gd name="T9" fmla="*/ 6 h 42"/>
                <a:gd name="T10" fmla="*/ 16 w 26"/>
                <a:gd name="T11" fmla="*/ 4 h 42"/>
                <a:gd name="T12" fmla="*/ 12 w 26"/>
                <a:gd name="T13" fmla="*/ 2 h 42"/>
                <a:gd name="T14" fmla="*/ 10 w 26"/>
                <a:gd name="T15" fmla="*/ 4 h 42"/>
                <a:gd name="T16" fmla="*/ 8 w 26"/>
                <a:gd name="T17" fmla="*/ 4 h 42"/>
                <a:gd name="T18" fmla="*/ 6 w 26"/>
                <a:gd name="T19" fmla="*/ 6 h 42"/>
                <a:gd name="T20" fmla="*/ 6 w 26"/>
                <a:gd name="T21" fmla="*/ 8 h 42"/>
                <a:gd name="T22" fmla="*/ 6 w 26"/>
                <a:gd name="T23" fmla="*/ 10 h 42"/>
                <a:gd name="T24" fmla="*/ 8 w 26"/>
                <a:gd name="T25" fmla="*/ 12 h 42"/>
                <a:gd name="T26" fmla="*/ 8 w 26"/>
                <a:gd name="T27" fmla="*/ 14 h 42"/>
                <a:gd name="T28" fmla="*/ 12 w 26"/>
                <a:gd name="T29" fmla="*/ 16 h 42"/>
                <a:gd name="T30" fmla="*/ 18 w 26"/>
                <a:gd name="T31" fmla="*/ 18 h 42"/>
                <a:gd name="T32" fmla="*/ 24 w 26"/>
                <a:gd name="T33" fmla="*/ 22 h 42"/>
                <a:gd name="T34" fmla="*/ 26 w 26"/>
                <a:gd name="T35" fmla="*/ 26 h 42"/>
                <a:gd name="T36" fmla="*/ 26 w 26"/>
                <a:gd name="T37" fmla="*/ 30 h 42"/>
                <a:gd name="T38" fmla="*/ 26 w 26"/>
                <a:gd name="T39" fmla="*/ 34 h 42"/>
                <a:gd name="T40" fmla="*/ 22 w 26"/>
                <a:gd name="T41" fmla="*/ 38 h 42"/>
                <a:gd name="T42" fmla="*/ 18 w 26"/>
                <a:gd name="T43" fmla="*/ 40 h 42"/>
                <a:gd name="T44" fmla="*/ 14 w 26"/>
                <a:gd name="T45" fmla="*/ 42 h 42"/>
                <a:gd name="T46" fmla="*/ 10 w 26"/>
                <a:gd name="T47" fmla="*/ 40 h 42"/>
                <a:gd name="T48" fmla="*/ 6 w 26"/>
                <a:gd name="T49" fmla="*/ 40 h 42"/>
                <a:gd name="T50" fmla="*/ 4 w 26"/>
                <a:gd name="T51" fmla="*/ 40 h 42"/>
                <a:gd name="T52" fmla="*/ 2 w 26"/>
                <a:gd name="T53" fmla="*/ 40 h 42"/>
                <a:gd name="T54" fmla="*/ 2 w 26"/>
                <a:gd name="T55" fmla="*/ 40 h 42"/>
                <a:gd name="T56" fmla="*/ 2 w 26"/>
                <a:gd name="T57" fmla="*/ 42 h 42"/>
                <a:gd name="T58" fmla="*/ 0 w 26"/>
                <a:gd name="T59" fmla="*/ 42 h 42"/>
                <a:gd name="T60" fmla="*/ 0 w 26"/>
                <a:gd name="T61" fmla="*/ 28 h 42"/>
                <a:gd name="T62" fmla="*/ 2 w 26"/>
                <a:gd name="T63" fmla="*/ 28 h 42"/>
                <a:gd name="T64" fmla="*/ 4 w 26"/>
                <a:gd name="T65" fmla="*/ 32 h 42"/>
                <a:gd name="T66" fmla="*/ 6 w 26"/>
                <a:gd name="T67" fmla="*/ 36 h 42"/>
                <a:gd name="T68" fmla="*/ 10 w 26"/>
                <a:gd name="T69" fmla="*/ 38 h 42"/>
                <a:gd name="T70" fmla="*/ 14 w 26"/>
                <a:gd name="T71" fmla="*/ 38 h 42"/>
                <a:gd name="T72" fmla="*/ 16 w 26"/>
                <a:gd name="T73" fmla="*/ 38 h 42"/>
                <a:gd name="T74" fmla="*/ 18 w 26"/>
                <a:gd name="T75" fmla="*/ 36 h 42"/>
                <a:gd name="T76" fmla="*/ 20 w 26"/>
                <a:gd name="T77" fmla="*/ 34 h 42"/>
                <a:gd name="T78" fmla="*/ 20 w 26"/>
                <a:gd name="T79" fmla="*/ 32 h 42"/>
                <a:gd name="T80" fmla="*/ 20 w 26"/>
                <a:gd name="T81" fmla="*/ 30 h 42"/>
                <a:gd name="T82" fmla="*/ 18 w 26"/>
                <a:gd name="T83" fmla="*/ 28 h 42"/>
                <a:gd name="T84" fmla="*/ 16 w 26"/>
                <a:gd name="T85" fmla="*/ 26 h 42"/>
                <a:gd name="T86" fmla="*/ 10 w 26"/>
                <a:gd name="T87" fmla="*/ 22 h 42"/>
                <a:gd name="T88" fmla="*/ 6 w 26"/>
                <a:gd name="T89" fmla="*/ 20 h 42"/>
                <a:gd name="T90" fmla="*/ 2 w 26"/>
                <a:gd name="T91" fmla="*/ 18 h 42"/>
                <a:gd name="T92" fmla="*/ 2 w 26"/>
                <a:gd name="T93" fmla="*/ 14 h 42"/>
                <a:gd name="T94" fmla="*/ 0 w 26"/>
                <a:gd name="T95" fmla="*/ 12 h 42"/>
                <a:gd name="T96" fmla="*/ 2 w 26"/>
                <a:gd name="T97" fmla="*/ 6 h 42"/>
                <a:gd name="T98" fmla="*/ 4 w 26"/>
                <a:gd name="T99" fmla="*/ 4 h 42"/>
                <a:gd name="T100" fmla="*/ 8 w 26"/>
                <a:gd name="T101" fmla="*/ 0 h 42"/>
                <a:gd name="T102" fmla="*/ 12 w 26"/>
                <a:gd name="T103" fmla="*/ 0 h 42"/>
                <a:gd name="T104" fmla="*/ 16 w 26"/>
                <a:gd name="T105" fmla="*/ 0 h 42"/>
                <a:gd name="T106" fmla="*/ 18 w 26"/>
                <a:gd name="T107" fmla="*/ 2 h 42"/>
                <a:gd name="T108" fmla="*/ 20 w 26"/>
                <a:gd name="T109" fmla="*/ 2 h 42"/>
                <a:gd name="T110" fmla="*/ 22 w 26"/>
                <a:gd name="T111" fmla="*/ 2 h 42"/>
                <a:gd name="T112" fmla="*/ 22 w 26"/>
                <a:gd name="T113" fmla="*/ 2 h 42"/>
                <a:gd name="T114" fmla="*/ 22 w 26"/>
                <a:gd name="T115" fmla="*/ 2 h 42"/>
                <a:gd name="T116" fmla="*/ 22 w 26"/>
                <a:gd name="T117" fmla="*/ 2 h 42"/>
                <a:gd name="T118" fmla="*/ 24 w 26"/>
                <a:gd name="T119" fmla="*/ 0 h 42"/>
                <a:gd name="T120" fmla="*/ 24 w 26"/>
                <a:gd name="T1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" h="42">
                  <a:moveTo>
                    <a:pt x="24" y="0"/>
                  </a:moveTo>
                  <a:lnTo>
                    <a:pt x="24" y="14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4" y="22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6" y="34"/>
                  </a:lnTo>
                  <a:lnTo>
                    <a:pt x="22" y="38"/>
                  </a:lnTo>
                  <a:lnTo>
                    <a:pt x="18" y="40"/>
                  </a:lnTo>
                  <a:lnTo>
                    <a:pt x="14" y="42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0" name="Rectangle 398"/>
            <p:cNvSpPr>
              <a:spLocks noChangeArrowheads="1"/>
            </p:cNvSpPr>
            <p:nvPr/>
          </p:nvSpPr>
          <p:spPr bwMode="auto">
            <a:xfrm>
              <a:off x="1848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1" name="Rectangle 399"/>
            <p:cNvSpPr>
              <a:spLocks noChangeArrowheads="1"/>
            </p:cNvSpPr>
            <p:nvPr/>
          </p:nvSpPr>
          <p:spPr bwMode="auto">
            <a:xfrm>
              <a:off x="1864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2" name="Freeform 400"/>
            <p:cNvSpPr>
              <a:spLocks/>
            </p:cNvSpPr>
            <p:nvPr/>
          </p:nvSpPr>
          <p:spPr bwMode="auto">
            <a:xfrm>
              <a:off x="1966" y="2786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8 w 38"/>
                <a:gd name="T9" fmla="*/ 50 h 60"/>
                <a:gd name="T10" fmla="*/ 16 w 38"/>
                <a:gd name="T11" fmla="*/ 42 h 60"/>
                <a:gd name="T12" fmla="*/ 20 w 38"/>
                <a:gd name="T13" fmla="*/ 36 h 60"/>
                <a:gd name="T14" fmla="*/ 26 w 38"/>
                <a:gd name="T15" fmla="*/ 28 h 60"/>
                <a:gd name="T16" fmla="*/ 26 w 38"/>
                <a:gd name="T17" fmla="*/ 20 h 60"/>
                <a:gd name="T18" fmla="*/ 26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4 w 38"/>
                <a:gd name="T25" fmla="*/ 8 h 60"/>
                <a:gd name="T26" fmla="*/ 10 w 38"/>
                <a:gd name="T27" fmla="*/ 8 h 60"/>
                <a:gd name="T28" fmla="*/ 6 w 38"/>
                <a:gd name="T29" fmla="*/ 10 h 60"/>
                <a:gd name="T30" fmla="*/ 4 w 38"/>
                <a:gd name="T31" fmla="*/ 14 h 60"/>
                <a:gd name="T32" fmla="*/ 2 w 38"/>
                <a:gd name="T33" fmla="*/ 18 h 60"/>
                <a:gd name="T34" fmla="*/ 0 w 38"/>
                <a:gd name="T35" fmla="*/ 18 h 60"/>
                <a:gd name="T36" fmla="*/ 2 w 38"/>
                <a:gd name="T37" fmla="*/ 10 h 60"/>
                <a:gd name="T38" fmla="*/ 6 w 38"/>
                <a:gd name="T39" fmla="*/ 6 h 60"/>
                <a:gd name="T40" fmla="*/ 10 w 38"/>
                <a:gd name="T41" fmla="*/ 2 h 60"/>
                <a:gd name="T42" fmla="*/ 18 w 38"/>
                <a:gd name="T43" fmla="*/ 0 h 60"/>
                <a:gd name="T44" fmla="*/ 24 w 38"/>
                <a:gd name="T45" fmla="*/ 2 h 60"/>
                <a:gd name="T46" fmla="*/ 30 w 38"/>
                <a:gd name="T47" fmla="*/ 6 h 60"/>
                <a:gd name="T48" fmla="*/ 32 w 38"/>
                <a:gd name="T49" fmla="*/ 10 h 60"/>
                <a:gd name="T50" fmla="*/ 34 w 38"/>
                <a:gd name="T51" fmla="*/ 16 h 60"/>
                <a:gd name="T52" fmla="*/ 34 w 38"/>
                <a:gd name="T53" fmla="*/ 20 h 60"/>
                <a:gd name="T54" fmla="*/ 32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0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4 w 38"/>
                <a:gd name="T77" fmla="*/ 50 h 60"/>
                <a:gd name="T78" fmla="*/ 36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8" y="50"/>
                  </a:lnTo>
                  <a:lnTo>
                    <a:pt x="16" y="42"/>
                  </a:lnTo>
                  <a:lnTo>
                    <a:pt x="20" y="36"/>
                  </a:lnTo>
                  <a:lnTo>
                    <a:pt x="26" y="28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6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0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3" name="Freeform 401"/>
            <p:cNvSpPr>
              <a:spLocks noEditPoints="1"/>
            </p:cNvSpPr>
            <p:nvPr/>
          </p:nvSpPr>
          <p:spPr bwMode="auto">
            <a:xfrm>
              <a:off x="2012" y="2786"/>
              <a:ext cx="34" cy="62"/>
            </a:xfrm>
            <a:custGeom>
              <a:avLst/>
              <a:gdLst>
                <a:gd name="T0" fmla="*/ 6 w 34"/>
                <a:gd name="T1" fmla="*/ 26 h 62"/>
                <a:gd name="T2" fmla="*/ 2 w 34"/>
                <a:gd name="T3" fmla="*/ 18 h 62"/>
                <a:gd name="T4" fmla="*/ 2 w 34"/>
                <a:gd name="T5" fmla="*/ 10 h 62"/>
                <a:gd name="T6" fmla="*/ 12 w 34"/>
                <a:gd name="T7" fmla="*/ 2 h 62"/>
                <a:gd name="T8" fmla="*/ 24 w 34"/>
                <a:gd name="T9" fmla="*/ 2 h 62"/>
                <a:gd name="T10" fmla="*/ 32 w 34"/>
                <a:gd name="T11" fmla="*/ 8 h 62"/>
                <a:gd name="T12" fmla="*/ 32 w 34"/>
                <a:gd name="T13" fmla="*/ 16 h 62"/>
                <a:gd name="T14" fmla="*/ 28 w 34"/>
                <a:gd name="T15" fmla="*/ 24 h 62"/>
                <a:gd name="T16" fmla="*/ 28 w 34"/>
                <a:gd name="T17" fmla="*/ 34 h 62"/>
                <a:gd name="T18" fmla="*/ 34 w 34"/>
                <a:gd name="T19" fmla="*/ 42 h 62"/>
                <a:gd name="T20" fmla="*/ 34 w 34"/>
                <a:gd name="T21" fmla="*/ 52 h 62"/>
                <a:gd name="T22" fmla="*/ 24 w 34"/>
                <a:gd name="T23" fmla="*/ 60 h 62"/>
                <a:gd name="T24" fmla="*/ 12 w 34"/>
                <a:gd name="T25" fmla="*/ 60 h 62"/>
                <a:gd name="T26" fmla="*/ 4 w 34"/>
                <a:gd name="T27" fmla="*/ 56 h 62"/>
                <a:gd name="T28" fmla="*/ 0 w 34"/>
                <a:gd name="T29" fmla="*/ 46 h 62"/>
                <a:gd name="T30" fmla="*/ 4 w 34"/>
                <a:gd name="T31" fmla="*/ 40 h 62"/>
                <a:gd name="T32" fmla="*/ 12 w 34"/>
                <a:gd name="T33" fmla="*/ 32 h 62"/>
                <a:gd name="T34" fmla="*/ 22 w 34"/>
                <a:gd name="T35" fmla="*/ 22 h 62"/>
                <a:gd name="T36" fmla="*/ 26 w 34"/>
                <a:gd name="T37" fmla="*/ 16 h 62"/>
                <a:gd name="T38" fmla="*/ 24 w 34"/>
                <a:gd name="T39" fmla="*/ 10 h 62"/>
                <a:gd name="T40" fmla="*/ 20 w 34"/>
                <a:gd name="T41" fmla="*/ 4 h 62"/>
                <a:gd name="T42" fmla="*/ 14 w 34"/>
                <a:gd name="T43" fmla="*/ 4 h 62"/>
                <a:gd name="T44" fmla="*/ 10 w 34"/>
                <a:gd name="T45" fmla="*/ 8 h 62"/>
                <a:gd name="T46" fmla="*/ 10 w 34"/>
                <a:gd name="T47" fmla="*/ 14 h 62"/>
                <a:gd name="T48" fmla="*/ 12 w 34"/>
                <a:gd name="T49" fmla="*/ 18 h 62"/>
                <a:gd name="T50" fmla="*/ 20 w 34"/>
                <a:gd name="T51" fmla="*/ 26 h 62"/>
                <a:gd name="T52" fmla="*/ 12 w 34"/>
                <a:gd name="T53" fmla="*/ 36 h 62"/>
                <a:gd name="T54" fmla="*/ 10 w 34"/>
                <a:gd name="T55" fmla="*/ 42 h 62"/>
                <a:gd name="T56" fmla="*/ 10 w 34"/>
                <a:gd name="T57" fmla="*/ 52 h 62"/>
                <a:gd name="T58" fmla="*/ 14 w 34"/>
                <a:gd name="T59" fmla="*/ 58 h 62"/>
                <a:gd name="T60" fmla="*/ 22 w 34"/>
                <a:gd name="T61" fmla="*/ 58 h 62"/>
                <a:gd name="T62" fmla="*/ 26 w 34"/>
                <a:gd name="T63" fmla="*/ 54 h 62"/>
                <a:gd name="T64" fmla="*/ 26 w 34"/>
                <a:gd name="T65" fmla="*/ 46 h 62"/>
                <a:gd name="T66" fmla="*/ 22 w 34"/>
                <a:gd name="T67" fmla="*/ 40 h 62"/>
                <a:gd name="T68" fmla="*/ 14 w 34"/>
                <a:gd name="T69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" h="62">
                  <a:moveTo>
                    <a:pt x="12" y="32"/>
                  </a:moveTo>
                  <a:lnTo>
                    <a:pt x="6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4"/>
                  </a:lnTo>
                  <a:lnTo>
                    <a:pt x="32" y="16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2" y="28"/>
                  </a:lnTo>
                  <a:lnTo>
                    <a:pt x="28" y="34"/>
                  </a:lnTo>
                  <a:lnTo>
                    <a:pt x="32" y="38"/>
                  </a:lnTo>
                  <a:lnTo>
                    <a:pt x="34" y="42"/>
                  </a:lnTo>
                  <a:lnTo>
                    <a:pt x="34" y="46"/>
                  </a:lnTo>
                  <a:lnTo>
                    <a:pt x="34" y="52"/>
                  </a:lnTo>
                  <a:lnTo>
                    <a:pt x="30" y="56"/>
                  </a:lnTo>
                  <a:lnTo>
                    <a:pt x="24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4" y="40"/>
                  </a:lnTo>
                  <a:lnTo>
                    <a:pt x="6" y="36"/>
                  </a:lnTo>
                  <a:lnTo>
                    <a:pt x="12" y="32"/>
                  </a:lnTo>
                  <a:close/>
                  <a:moveTo>
                    <a:pt x="20" y="26"/>
                  </a:moveTo>
                  <a:lnTo>
                    <a:pt x="22" y="22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4" y="20"/>
                  </a:lnTo>
                  <a:lnTo>
                    <a:pt x="20" y="26"/>
                  </a:lnTo>
                  <a:close/>
                  <a:moveTo>
                    <a:pt x="14" y="32"/>
                  </a:moveTo>
                  <a:lnTo>
                    <a:pt x="12" y="36"/>
                  </a:lnTo>
                  <a:lnTo>
                    <a:pt x="10" y="40"/>
                  </a:lnTo>
                  <a:lnTo>
                    <a:pt x="10" y="42"/>
                  </a:lnTo>
                  <a:lnTo>
                    <a:pt x="8" y="46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6" y="46"/>
                  </a:lnTo>
                  <a:lnTo>
                    <a:pt x="24" y="44"/>
                  </a:lnTo>
                  <a:lnTo>
                    <a:pt x="22" y="40"/>
                  </a:lnTo>
                  <a:lnTo>
                    <a:pt x="18" y="38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4" name="Freeform 402"/>
            <p:cNvSpPr>
              <a:spLocks/>
            </p:cNvSpPr>
            <p:nvPr/>
          </p:nvSpPr>
          <p:spPr bwMode="auto">
            <a:xfrm>
              <a:off x="2054" y="2788"/>
              <a:ext cx="38" cy="60"/>
            </a:xfrm>
            <a:custGeom>
              <a:avLst/>
              <a:gdLst>
                <a:gd name="T0" fmla="*/ 6 w 38"/>
                <a:gd name="T1" fmla="*/ 0 h 60"/>
                <a:gd name="T2" fmla="*/ 38 w 38"/>
                <a:gd name="T3" fmla="*/ 0 h 60"/>
                <a:gd name="T4" fmla="*/ 38 w 38"/>
                <a:gd name="T5" fmla="*/ 2 h 60"/>
                <a:gd name="T6" fmla="*/ 18 w 38"/>
                <a:gd name="T7" fmla="*/ 60 h 60"/>
                <a:gd name="T8" fmla="*/ 12 w 38"/>
                <a:gd name="T9" fmla="*/ 60 h 60"/>
                <a:gd name="T10" fmla="*/ 30 w 38"/>
                <a:gd name="T11" fmla="*/ 8 h 60"/>
                <a:gd name="T12" fmla="*/ 14 w 38"/>
                <a:gd name="T13" fmla="*/ 8 h 60"/>
                <a:gd name="T14" fmla="*/ 10 w 38"/>
                <a:gd name="T15" fmla="*/ 8 h 60"/>
                <a:gd name="T16" fmla="*/ 8 w 38"/>
                <a:gd name="T17" fmla="*/ 8 h 60"/>
                <a:gd name="T18" fmla="*/ 4 w 38"/>
                <a:gd name="T19" fmla="*/ 10 h 60"/>
                <a:gd name="T20" fmla="*/ 2 w 38"/>
                <a:gd name="T21" fmla="*/ 14 h 60"/>
                <a:gd name="T22" fmla="*/ 0 w 38"/>
                <a:gd name="T23" fmla="*/ 14 h 60"/>
                <a:gd name="T24" fmla="*/ 6 w 38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60">
                  <a:moveTo>
                    <a:pt x="6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30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5" name="Freeform 403"/>
            <p:cNvSpPr>
              <a:spLocks noEditPoints="1"/>
            </p:cNvSpPr>
            <p:nvPr/>
          </p:nvSpPr>
          <p:spPr bwMode="auto">
            <a:xfrm>
              <a:off x="2098" y="2786"/>
              <a:ext cx="36" cy="62"/>
            </a:xfrm>
            <a:custGeom>
              <a:avLst/>
              <a:gdLst>
                <a:gd name="T0" fmla="*/ 2 w 36"/>
                <a:gd name="T1" fmla="*/ 62 h 62"/>
                <a:gd name="T2" fmla="*/ 2 w 36"/>
                <a:gd name="T3" fmla="*/ 60 h 62"/>
                <a:gd name="T4" fmla="*/ 6 w 36"/>
                <a:gd name="T5" fmla="*/ 60 h 62"/>
                <a:gd name="T6" fmla="*/ 12 w 36"/>
                <a:gd name="T7" fmla="*/ 58 h 62"/>
                <a:gd name="T8" fmla="*/ 16 w 36"/>
                <a:gd name="T9" fmla="*/ 54 h 62"/>
                <a:gd name="T10" fmla="*/ 20 w 36"/>
                <a:gd name="T11" fmla="*/ 48 h 62"/>
                <a:gd name="T12" fmla="*/ 24 w 36"/>
                <a:gd name="T13" fmla="*/ 42 h 62"/>
                <a:gd name="T14" fmla="*/ 28 w 36"/>
                <a:gd name="T15" fmla="*/ 34 h 62"/>
                <a:gd name="T16" fmla="*/ 20 w 36"/>
                <a:gd name="T17" fmla="*/ 38 h 62"/>
                <a:gd name="T18" fmla="*/ 16 w 36"/>
                <a:gd name="T19" fmla="*/ 38 h 62"/>
                <a:gd name="T20" fmla="*/ 10 w 36"/>
                <a:gd name="T21" fmla="*/ 38 h 62"/>
                <a:gd name="T22" fmla="*/ 4 w 36"/>
                <a:gd name="T23" fmla="*/ 34 h 62"/>
                <a:gd name="T24" fmla="*/ 2 w 36"/>
                <a:gd name="T25" fmla="*/ 28 h 62"/>
                <a:gd name="T26" fmla="*/ 0 w 36"/>
                <a:gd name="T27" fmla="*/ 22 h 62"/>
                <a:gd name="T28" fmla="*/ 2 w 36"/>
                <a:gd name="T29" fmla="*/ 14 h 62"/>
                <a:gd name="T30" fmla="*/ 4 w 36"/>
                <a:gd name="T31" fmla="*/ 8 h 62"/>
                <a:gd name="T32" fmla="*/ 8 w 36"/>
                <a:gd name="T33" fmla="*/ 4 h 62"/>
                <a:gd name="T34" fmla="*/ 14 w 36"/>
                <a:gd name="T35" fmla="*/ 2 h 62"/>
                <a:gd name="T36" fmla="*/ 18 w 36"/>
                <a:gd name="T37" fmla="*/ 0 h 62"/>
                <a:gd name="T38" fmla="*/ 26 w 36"/>
                <a:gd name="T39" fmla="*/ 2 h 62"/>
                <a:gd name="T40" fmla="*/ 30 w 36"/>
                <a:gd name="T41" fmla="*/ 6 h 62"/>
                <a:gd name="T42" fmla="*/ 34 w 36"/>
                <a:gd name="T43" fmla="*/ 12 h 62"/>
                <a:gd name="T44" fmla="*/ 36 w 36"/>
                <a:gd name="T45" fmla="*/ 18 h 62"/>
                <a:gd name="T46" fmla="*/ 36 w 36"/>
                <a:gd name="T47" fmla="*/ 24 h 62"/>
                <a:gd name="T48" fmla="*/ 36 w 36"/>
                <a:gd name="T49" fmla="*/ 34 h 62"/>
                <a:gd name="T50" fmla="*/ 32 w 36"/>
                <a:gd name="T51" fmla="*/ 42 h 62"/>
                <a:gd name="T52" fmla="*/ 26 w 36"/>
                <a:gd name="T53" fmla="*/ 50 h 62"/>
                <a:gd name="T54" fmla="*/ 18 w 36"/>
                <a:gd name="T55" fmla="*/ 56 h 62"/>
                <a:gd name="T56" fmla="*/ 12 w 36"/>
                <a:gd name="T57" fmla="*/ 60 h 62"/>
                <a:gd name="T58" fmla="*/ 4 w 36"/>
                <a:gd name="T59" fmla="*/ 62 h 62"/>
                <a:gd name="T60" fmla="*/ 2 w 36"/>
                <a:gd name="T61" fmla="*/ 62 h 62"/>
                <a:gd name="T62" fmla="*/ 28 w 36"/>
                <a:gd name="T63" fmla="*/ 32 h 62"/>
                <a:gd name="T64" fmla="*/ 28 w 36"/>
                <a:gd name="T65" fmla="*/ 26 h 62"/>
                <a:gd name="T66" fmla="*/ 28 w 36"/>
                <a:gd name="T67" fmla="*/ 22 h 62"/>
                <a:gd name="T68" fmla="*/ 28 w 36"/>
                <a:gd name="T69" fmla="*/ 18 h 62"/>
                <a:gd name="T70" fmla="*/ 28 w 36"/>
                <a:gd name="T71" fmla="*/ 14 h 62"/>
                <a:gd name="T72" fmla="*/ 26 w 36"/>
                <a:gd name="T73" fmla="*/ 10 h 62"/>
                <a:gd name="T74" fmla="*/ 24 w 36"/>
                <a:gd name="T75" fmla="*/ 6 h 62"/>
                <a:gd name="T76" fmla="*/ 20 w 36"/>
                <a:gd name="T77" fmla="*/ 4 h 62"/>
                <a:gd name="T78" fmla="*/ 18 w 36"/>
                <a:gd name="T79" fmla="*/ 4 h 62"/>
                <a:gd name="T80" fmla="*/ 14 w 36"/>
                <a:gd name="T81" fmla="*/ 4 h 62"/>
                <a:gd name="T82" fmla="*/ 12 w 36"/>
                <a:gd name="T83" fmla="*/ 8 h 62"/>
                <a:gd name="T84" fmla="*/ 10 w 36"/>
                <a:gd name="T85" fmla="*/ 12 h 62"/>
                <a:gd name="T86" fmla="*/ 8 w 36"/>
                <a:gd name="T87" fmla="*/ 18 h 62"/>
                <a:gd name="T88" fmla="*/ 10 w 36"/>
                <a:gd name="T89" fmla="*/ 26 h 62"/>
                <a:gd name="T90" fmla="*/ 12 w 36"/>
                <a:gd name="T91" fmla="*/ 32 h 62"/>
                <a:gd name="T92" fmla="*/ 16 w 36"/>
                <a:gd name="T93" fmla="*/ 34 h 62"/>
                <a:gd name="T94" fmla="*/ 18 w 36"/>
                <a:gd name="T95" fmla="*/ 34 h 62"/>
                <a:gd name="T96" fmla="*/ 20 w 36"/>
                <a:gd name="T97" fmla="*/ 34 h 62"/>
                <a:gd name="T98" fmla="*/ 24 w 36"/>
                <a:gd name="T99" fmla="*/ 34 h 62"/>
                <a:gd name="T100" fmla="*/ 26 w 36"/>
                <a:gd name="T101" fmla="*/ 32 h 62"/>
                <a:gd name="T102" fmla="*/ 28 w 36"/>
                <a:gd name="T103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62">
                  <a:moveTo>
                    <a:pt x="2" y="62"/>
                  </a:moveTo>
                  <a:lnTo>
                    <a:pt x="2" y="60"/>
                  </a:lnTo>
                  <a:lnTo>
                    <a:pt x="6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4" y="42"/>
                  </a:lnTo>
                  <a:lnTo>
                    <a:pt x="28" y="34"/>
                  </a:lnTo>
                  <a:lnTo>
                    <a:pt x="20" y="38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4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18" y="56"/>
                  </a:lnTo>
                  <a:lnTo>
                    <a:pt x="12" y="60"/>
                  </a:lnTo>
                  <a:lnTo>
                    <a:pt x="4" y="62"/>
                  </a:lnTo>
                  <a:lnTo>
                    <a:pt x="2" y="62"/>
                  </a:lnTo>
                  <a:close/>
                  <a:moveTo>
                    <a:pt x="28" y="32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10" y="12"/>
                  </a:lnTo>
                  <a:lnTo>
                    <a:pt x="8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6" name="Rectangle 404"/>
            <p:cNvSpPr>
              <a:spLocks noChangeArrowheads="1"/>
            </p:cNvSpPr>
            <p:nvPr/>
          </p:nvSpPr>
          <p:spPr bwMode="auto">
            <a:xfrm>
              <a:off x="2232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7" name="Freeform 405"/>
            <p:cNvSpPr>
              <a:spLocks/>
            </p:cNvSpPr>
            <p:nvPr/>
          </p:nvSpPr>
          <p:spPr bwMode="auto">
            <a:xfrm>
              <a:off x="2346" y="2838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0 h 10"/>
                <a:gd name="T4" fmla="*/ 10 w 10"/>
                <a:gd name="T5" fmla="*/ 0 h 10"/>
                <a:gd name="T6" fmla="*/ 10 w 10"/>
                <a:gd name="T7" fmla="*/ 2 h 10"/>
                <a:gd name="T8" fmla="*/ 10 w 10"/>
                <a:gd name="T9" fmla="*/ 4 h 10"/>
                <a:gd name="T10" fmla="*/ 10 w 10"/>
                <a:gd name="T11" fmla="*/ 6 h 10"/>
                <a:gd name="T12" fmla="*/ 10 w 10"/>
                <a:gd name="T13" fmla="*/ 8 h 10"/>
                <a:gd name="T14" fmla="*/ 8 w 10"/>
                <a:gd name="T15" fmla="*/ 8 h 10"/>
                <a:gd name="T16" fmla="*/ 6 w 10"/>
                <a:gd name="T17" fmla="*/ 10 h 10"/>
                <a:gd name="T18" fmla="*/ 4 w 10"/>
                <a:gd name="T19" fmla="*/ 8 h 10"/>
                <a:gd name="T20" fmla="*/ 2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2 w 10"/>
                <a:gd name="T29" fmla="*/ 0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10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8" name="Freeform 406"/>
            <p:cNvSpPr>
              <a:spLocks noEditPoints="1"/>
            </p:cNvSpPr>
            <p:nvPr/>
          </p:nvSpPr>
          <p:spPr bwMode="auto">
            <a:xfrm>
              <a:off x="2366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19" name="Freeform 407"/>
            <p:cNvSpPr>
              <a:spLocks noEditPoints="1"/>
            </p:cNvSpPr>
            <p:nvPr/>
          </p:nvSpPr>
          <p:spPr bwMode="auto">
            <a:xfrm>
              <a:off x="2410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0" name="Freeform 408"/>
            <p:cNvSpPr>
              <a:spLocks noEditPoints="1"/>
            </p:cNvSpPr>
            <p:nvPr/>
          </p:nvSpPr>
          <p:spPr bwMode="auto">
            <a:xfrm>
              <a:off x="2454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1" name="Freeform 409"/>
            <p:cNvSpPr>
              <a:spLocks noEditPoints="1"/>
            </p:cNvSpPr>
            <p:nvPr/>
          </p:nvSpPr>
          <p:spPr bwMode="auto">
            <a:xfrm>
              <a:off x="2498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4 w 36"/>
                <a:gd name="T23" fmla="*/ 22 h 62"/>
                <a:gd name="T24" fmla="*/ 36 w 36"/>
                <a:gd name="T25" fmla="*/ 30 h 62"/>
                <a:gd name="T26" fmla="*/ 34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6 w 36"/>
                <a:gd name="T69" fmla="*/ 40 h 62"/>
                <a:gd name="T70" fmla="*/ 28 w 36"/>
                <a:gd name="T71" fmla="*/ 28 h 62"/>
                <a:gd name="T72" fmla="*/ 26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4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8" y="28"/>
                  </a:lnTo>
                  <a:lnTo>
                    <a:pt x="26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2" name="Freeform 410"/>
            <p:cNvSpPr>
              <a:spLocks noEditPoints="1"/>
            </p:cNvSpPr>
            <p:nvPr/>
          </p:nvSpPr>
          <p:spPr bwMode="auto">
            <a:xfrm>
              <a:off x="2540" y="2786"/>
              <a:ext cx="38" cy="62"/>
            </a:xfrm>
            <a:custGeom>
              <a:avLst/>
              <a:gdLst>
                <a:gd name="T0" fmla="*/ 36 w 38"/>
                <a:gd name="T1" fmla="*/ 0 h 62"/>
                <a:gd name="T2" fmla="*/ 36 w 38"/>
                <a:gd name="T3" fmla="*/ 2 h 62"/>
                <a:gd name="T4" fmla="*/ 32 w 38"/>
                <a:gd name="T5" fmla="*/ 4 h 62"/>
                <a:gd name="T6" fmla="*/ 28 w 38"/>
                <a:gd name="T7" fmla="*/ 4 h 62"/>
                <a:gd name="T8" fmla="*/ 24 w 38"/>
                <a:gd name="T9" fmla="*/ 8 h 62"/>
                <a:gd name="T10" fmla="*/ 20 w 38"/>
                <a:gd name="T11" fmla="*/ 10 h 62"/>
                <a:gd name="T12" fmla="*/ 18 w 38"/>
                <a:gd name="T13" fmla="*/ 14 h 62"/>
                <a:gd name="T14" fmla="*/ 14 w 38"/>
                <a:gd name="T15" fmla="*/ 18 h 62"/>
                <a:gd name="T16" fmla="*/ 12 w 38"/>
                <a:gd name="T17" fmla="*/ 22 h 62"/>
                <a:gd name="T18" fmla="*/ 10 w 38"/>
                <a:gd name="T19" fmla="*/ 28 h 62"/>
                <a:gd name="T20" fmla="*/ 16 w 38"/>
                <a:gd name="T21" fmla="*/ 24 h 62"/>
                <a:gd name="T22" fmla="*/ 22 w 38"/>
                <a:gd name="T23" fmla="*/ 24 h 62"/>
                <a:gd name="T24" fmla="*/ 28 w 38"/>
                <a:gd name="T25" fmla="*/ 24 h 62"/>
                <a:gd name="T26" fmla="*/ 34 w 38"/>
                <a:gd name="T27" fmla="*/ 28 h 62"/>
                <a:gd name="T28" fmla="*/ 36 w 38"/>
                <a:gd name="T29" fmla="*/ 34 h 62"/>
                <a:gd name="T30" fmla="*/ 38 w 38"/>
                <a:gd name="T31" fmla="*/ 40 h 62"/>
                <a:gd name="T32" fmla="*/ 36 w 38"/>
                <a:gd name="T33" fmla="*/ 48 h 62"/>
                <a:gd name="T34" fmla="*/ 34 w 38"/>
                <a:gd name="T35" fmla="*/ 54 h 62"/>
                <a:gd name="T36" fmla="*/ 30 w 38"/>
                <a:gd name="T37" fmla="*/ 58 h 62"/>
                <a:gd name="T38" fmla="*/ 24 w 38"/>
                <a:gd name="T39" fmla="*/ 60 h 62"/>
                <a:gd name="T40" fmla="*/ 20 w 38"/>
                <a:gd name="T41" fmla="*/ 62 h 62"/>
                <a:gd name="T42" fmla="*/ 14 w 38"/>
                <a:gd name="T43" fmla="*/ 60 h 62"/>
                <a:gd name="T44" fmla="*/ 10 w 38"/>
                <a:gd name="T45" fmla="*/ 58 h 62"/>
                <a:gd name="T46" fmla="*/ 4 w 38"/>
                <a:gd name="T47" fmla="*/ 52 h 62"/>
                <a:gd name="T48" fmla="*/ 2 w 38"/>
                <a:gd name="T49" fmla="*/ 44 h 62"/>
                <a:gd name="T50" fmla="*/ 0 w 38"/>
                <a:gd name="T51" fmla="*/ 38 h 62"/>
                <a:gd name="T52" fmla="*/ 2 w 38"/>
                <a:gd name="T53" fmla="*/ 30 h 62"/>
                <a:gd name="T54" fmla="*/ 4 w 38"/>
                <a:gd name="T55" fmla="*/ 22 h 62"/>
                <a:gd name="T56" fmla="*/ 8 w 38"/>
                <a:gd name="T57" fmla="*/ 16 h 62"/>
                <a:gd name="T58" fmla="*/ 14 w 38"/>
                <a:gd name="T59" fmla="*/ 10 h 62"/>
                <a:gd name="T60" fmla="*/ 18 w 38"/>
                <a:gd name="T61" fmla="*/ 6 h 62"/>
                <a:gd name="T62" fmla="*/ 24 w 38"/>
                <a:gd name="T63" fmla="*/ 2 h 62"/>
                <a:gd name="T64" fmla="*/ 30 w 38"/>
                <a:gd name="T65" fmla="*/ 2 h 62"/>
                <a:gd name="T66" fmla="*/ 34 w 38"/>
                <a:gd name="T67" fmla="*/ 0 h 62"/>
                <a:gd name="T68" fmla="*/ 36 w 38"/>
                <a:gd name="T69" fmla="*/ 0 h 62"/>
                <a:gd name="T70" fmla="*/ 10 w 38"/>
                <a:gd name="T71" fmla="*/ 30 h 62"/>
                <a:gd name="T72" fmla="*/ 10 w 38"/>
                <a:gd name="T73" fmla="*/ 36 h 62"/>
                <a:gd name="T74" fmla="*/ 10 w 38"/>
                <a:gd name="T75" fmla="*/ 40 h 62"/>
                <a:gd name="T76" fmla="*/ 10 w 38"/>
                <a:gd name="T77" fmla="*/ 44 h 62"/>
                <a:gd name="T78" fmla="*/ 10 w 38"/>
                <a:gd name="T79" fmla="*/ 48 h 62"/>
                <a:gd name="T80" fmla="*/ 12 w 38"/>
                <a:gd name="T81" fmla="*/ 54 h 62"/>
                <a:gd name="T82" fmla="*/ 14 w 38"/>
                <a:gd name="T83" fmla="*/ 56 h 62"/>
                <a:gd name="T84" fmla="*/ 18 w 38"/>
                <a:gd name="T85" fmla="*/ 58 h 62"/>
                <a:gd name="T86" fmla="*/ 20 w 38"/>
                <a:gd name="T87" fmla="*/ 58 h 62"/>
                <a:gd name="T88" fmla="*/ 24 w 38"/>
                <a:gd name="T89" fmla="*/ 58 h 62"/>
                <a:gd name="T90" fmla="*/ 26 w 38"/>
                <a:gd name="T91" fmla="*/ 54 h 62"/>
                <a:gd name="T92" fmla="*/ 28 w 38"/>
                <a:gd name="T93" fmla="*/ 50 h 62"/>
                <a:gd name="T94" fmla="*/ 30 w 38"/>
                <a:gd name="T95" fmla="*/ 46 h 62"/>
                <a:gd name="T96" fmla="*/ 28 w 38"/>
                <a:gd name="T97" fmla="*/ 38 h 62"/>
                <a:gd name="T98" fmla="*/ 26 w 38"/>
                <a:gd name="T99" fmla="*/ 32 h 62"/>
                <a:gd name="T100" fmla="*/ 24 w 38"/>
                <a:gd name="T101" fmla="*/ 28 h 62"/>
                <a:gd name="T102" fmla="*/ 18 w 38"/>
                <a:gd name="T103" fmla="*/ 28 h 62"/>
                <a:gd name="T104" fmla="*/ 18 w 38"/>
                <a:gd name="T105" fmla="*/ 28 h 62"/>
                <a:gd name="T106" fmla="*/ 16 w 38"/>
                <a:gd name="T107" fmla="*/ 28 h 62"/>
                <a:gd name="T108" fmla="*/ 14 w 38"/>
                <a:gd name="T109" fmla="*/ 30 h 62"/>
                <a:gd name="T110" fmla="*/ 10 w 38"/>
                <a:gd name="T111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" h="62">
                  <a:moveTo>
                    <a:pt x="36" y="0"/>
                  </a:moveTo>
                  <a:lnTo>
                    <a:pt x="36" y="2"/>
                  </a:lnTo>
                  <a:lnTo>
                    <a:pt x="32" y="4"/>
                  </a:lnTo>
                  <a:lnTo>
                    <a:pt x="28" y="4"/>
                  </a:lnTo>
                  <a:lnTo>
                    <a:pt x="24" y="8"/>
                  </a:lnTo>
                  <a:lnTo>
                    <a:pt x="20" y="10"/>
                  </a:lnTo>
                  <a:lnTo>
                    <a:pt x="18" y="14"/>
                  </a:lnTo>
                  <a:lnTo>
                    <a:pt x="14" y="18"/>
                  </a:lnTo>
                  <a:lnTo>
                    <a:pt x="12" y="22"/>
                  </a:lnTo>
                  <a:lnTo>
                    <a:pt x="10" y="28"/>
                  </a:lnTo>
                  <a:lnTo>
                    <a:pt x="16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4" y="28"/>
                  </a:lnTo>
                  <a:lnTo>
                    <a:pt x="36" y="34"/>
                  </a:lnTo>
                  <a:lnTo>
                    <a:pt x="38" y="40"/>
                  </a:lnTo>
                  <a:lnTo>
                    <a:pt x="36" y="48"/>
                  </a:lnTo>
                  <a:lnTo>
                    <a:pt x="34" y="54"/>
                  </a:lnTo>
                  <a:lnTo>
                    <a:pt x="30" y="58"/>
                  </a:lnTo>
                  <a:lnTo>
                    <a:pt x="24" y="60"/>
                  </a:lnTo>
                  <a:lnTo>
                    <a:pt x="20" y="62"/>
                  </a:lnTo>
                  <a:lnTo>
                    <a:pt x="14" y="60"/>
                  </a:lnTo>
                  <a:lnTo>
                    <a:pt x="10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4" y="10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36" y="0"/>
                  </a:lnTo>
                  <a:close/>
                  <a:moveTo>
                    <a:pt x="10" y="30"/>
                  </a:moveTo>
                  <a:lnTo>
                    <a:pt x="10" y="36"/>
                  </a:lnTo>
                  <a:lnTo>
                    <a:pt x="10" y="40"/>
                  </a:lnTo>
                  <a:lnTo>
                    <a:pt x="10" y="44"/>
                  </a:lnTo>
                  <a:lnTo>
                    <a:pt x="10" y="48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4" y="58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46"/>
                  </a:lnTo>
                  <a:lnTo>
                    <a:pt x="28" y="38"/>
                  </a:lnTo>
                  <a:lnTo>
                    <a:pt x="26" y="32"/>
                  </a:lnTo>
                  <a:lnTo>
                    <a:pt x="24" y="28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30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3" name="Freeform 411"/>
            <p:cNvSpPr>
              <a:spLocks/>
            </p:cNvSpPr>
            <p:nvPr/>
          </p:nvSpPr>
          <p:spPr bwMode="auto">
            <a:xfrm>
              <a:off x="2586" y="2788"/>
              <a:ext cx="32" cy="60"/>
            </a:xfrm>
            <a:custGeom>
              <a:avLst/>
              <a:gdLst>
                <a:gd name="T0" fmla="*/ 32 w 32"/>
                <a:gd name="T1" fmla="*/ 0 h 60"/>
                <a:gd name="T2" fmla="*/ 30 w 32"/>
                <a:gd name="T3" fmla="*/ 8 h 60"/>
                <a:gd name="T4" fmla="*/ 12 w 32"/>
                <a:gd name="T5" fmla="*/ 8 h 60"/>
                <a:gd name="T6" fmla="*/ 8 w 32"/>
                <a:gd name="T7" fmla="*/ 16 h 60"/>
                <a:gd name="T8" fmla="*/ 16 w 32"/>
                <a:gd name="T9" fmla="*/ 16 h 60"/>
                <a:gd name="T10" fmla="*/ 22 w 32"/>
                <a:gd name="T11" fmla="*/ 20 h 60"/>
                <a:gd name="T12" fmla="*/ 26 w 32"/>
                <a:gd name="T13" fmla="*/ 24 h 60"/>
                <a:gd name="T14" fmla="*/ 30 w 32"/>
                <a:gd name="T15" fmla="*/ 30 h 60"/>
                <a:gd name="T16" fmla="*/ 32 w 32"/>
                <a:gd name="T17" fmla="*/ 38 h 60"/>
                <a:gd name="T18" fmla="*/ 32 w 32"/>
                <a:gd name="T19" fmla="*/ 42 h 60"/>
                <a:gd name="T20" fmla="*/ 30 w 32"/>
                <a:gd name="T21" fmla="*/ 46 h 60"/>
                <a:gd name="T22" fmla="*/ 28 w 32"/>
                <a:gd name="T23" fmla="*/ 50 h 60"/>
                <a:gd name="T24" fmla="*/ 26 w 32"/>
                <a:gd name="T25" fmla="*/ 52 h 60"/>
                <a:gd name="T26" fmla="*/ 22 w 32"/>
                <a:gd name="T27" fmla="*/ 54 h 60"/>
                <a:gd name="T28" fmla="*/ 20 w 32"/>
                <a:gd name="T29" fmla="*/ 56 h 60"/>
                <a:gd name="T30" fmla="*/ 14 w 32"/>
                <a:gd name="T31" fmla="*/ 58 h 60"/>
                <a:gd name="T32" fmla="*/ 10 w 32"/>
                <a:gd name="T33" fmla="*/ 60 h 60"/>
                <a:gd name="T34" fmla="*/ 4 w 32"/>
                <a:gd name="T35" fmla="*/ 58 h 60"/>
                <a:gd name="T36" fmla="*/ 2 w 32"/>
                <a:gd name="T37" fmla="*/ 58 h 60"/>
                <a:gd name="T38" fmla="*/ 0 w 32"/>
                <a:gd name="T39" fmla="*/ 56 h 60"/>
                <a:gd name="T40" fmla="*/ 0 w 32"/>
                <a:gd name="T41" fmla="*/ 54 h 60"/>
                <a:gd name="T42" fmla="*/ 0 w 32"/>
                <a:gd name="T43" fmla="*/ 52 h 60"/>
                <a:gd name="T44" fmla="*/ 0 w 32"/>
                <a:gd name="T45" fmla="*/ 52 h 60"/>
                <a:gd name="T46" fmla="*/ 2 w 32"/>
                <a:gd name="T47" fmla="*/ 50 h 60"/>
                <a:gd name="T48" fmla="*/ 4 w 32"/>
                <a:gd name="T49" fmla="*/ 50 h 60"/>
                <a:gd name="T50" fmla="*/ 4 w 32"/>
                <a:gd name="T51" fmla="*/ 50 h 60"/>
                <a:gd name="T52" fmla="*/ 6 w 32"/>
                <a:gd name="T53" fmla="*/ 50 h 60"/>
                <a:gd name="T54" fmla="*/ 6 w 32"/>
                <a:gd name="T55" fmla="*/ 52 h 60"/>
                <a:gd name="T56" fmla="*/ 8 w 32"/>
                <a:gd name="T57" fmla="*/ 52 h 60"/>
                <a:gd name="T58" fmla="*/ 10 w 32"/>
                <a:gd name="T59" fmla="*/ 54 h 60"/>
                <a:gd name="T60" fmla="*/ 14 w 32"/>
                <a:gd name="T61" fmla="*/ 54 h 60"/>
                <a:gd name="T62" fmla="*/ 18 w 32"/>
                <a:gd name="T63" fmla="*/ 54 h 60"/>
                <a:gd name="T64" fmla="*/ 22 w 32"/>
                <a:gd name="T65" fmla="*/ 50 h 60"/>
                <a:gd name="T66" fmla="*/ 26 w 32"/>
                <a:gd name="T67" fmla="*/ 46 h 60"/>
                <a:gd name="T68" fmla="*/ 26 w 32"/>
                <a:gd name="T69" fmla="*/ 42 h 60"/>
                <a:gd name="T70" fmla="*/ 26 w 32"/>
                <a:gd name="T71" fmla="*/ 36 h 60"/>
                <a:gd name="T72" fmla="*/ 22 w 32"/>
                <a:gd name="T73" fmla="*/ 32 h 60"/>
                <a:gd name="T74" fmla="*/ 18 w 32"/>
                <a:gd name="T75" fmla="*/ 28 h 60"/>
                <a:gd name="T76" fmla="*/ 14 w 32"/>
                <a:gd name="T77" fmla="*/ 24 h 60"/>
                <a:gd name="T78" fmla="*/ 8 w 32"/>
                <a:gd name="T79" fmla="*/ 24 h 60"/>
                <a:gd name="T80" fmla="*/ 2 w 32"/>
                <a:gd name="T81" fmla="*/ 22 h 60"/>
                <a:gd name="T82" fmla="*/ 12 w 32"/>
                <a:gd name="T83" fmla="*/ 0 h 60"/>
                <a:gd name="T84" fmla="*/ 32 w 32"/>
                <a:gd name="T8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" h="60">
                  <a:moveTo>
                    <a:pt x="32" y="0"/>
                  </a:moveTo>
                  <a:lnTo>
                    <a:pt x="30" y="8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2" y="20"/>
                  </a:lnTo>
                  <a:lnTo>
                    <a:pt x="26" y="24"/>
                  </a:lnTo>
                  <a:lnTo>
                    <a:pt x="30" y="30"/>
                  </a:lnTo>
                  <a:lnTo>
                    <a:pt x="32" y="38"/>
                  </a:lnTo>
                  <a:lnTo>
                    <a:pt x="32" y="42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2" y="54"/>
                  </a:lnTo>
                  <a:lnTo>
                    <a:pt x="20" y="56"/>
                  </a:lnTo>
                  <a:lnTo>
                    <a:pt x="14" y="58"/>
                  </a:lnTo>
                  <a:lnTo>
                    <a:pt x="10" y="60"/>
                  </a:lnTo>
                  <a:lnTo>
                    <a:pt x="4" y="58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4" y="50"/>
                  </a:lnTo>
                  <a:lnTo>
                    <a:pt x="6" y="50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0" y="54"/>
                  </a:lnTo>
                  <a:lnTo>
                    <a:pt x="14" y="54"/>
                  </a:lnTo>
                  <a:lnTo>
                    <a:pt x="18" y="54"/>
                  </a:lnTo>
                  <a:lnTo>
                    <a:pt x="22" y="50"/>
                  </a:lnTo>
                  <a:lnTo>
                    <a:pt x="26" y="46"/>
                  </a:lnTo>
                  <a:lnTo>
                    <a:pt x="26" y="42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8" y="28"/>
                  </a:lnTo>
                  <a:lnTo>
                    <a:pt x="14" y="24"/>
                  </a:lnTo>
                  <a:lnTo>
                    <a:pt x="8" y="24"/>
                  </a:lnTo>
                  <a:lnTo>
                    <a:pt x="2" y="22"/>
                  </a:lnTo>
                  <a:lnTo>
                    <a:pt x="1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4" name="Rectangle 412"/>
            <p:cNvSpPr>
              <a:spLocks noChangeArrowheads="1"/>
            </p:cNvSpPr>
            <p:nvPr/>
          </p:nvSpPr>
          <p:spPr bwMode="auto">
            <a:xfrm>
              <a:off x="2776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5" name="Freeform 413"/>
            <p:cNvSpPr>
              <a:spLocks/>
            </p:cNvSpPr>
            <p:nvPr/>
          </p:nvSpPr>
          <p:spPr bwMode="auto">
            <a:xfrm>
              <a:off x="2888" y="2838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0 h 10"/>
                <a:gd name="T4" fmla="*/ 10 w 10"/>
                <a:gd name="T5" fmla="*/ 0 h 10"/>
                <a:gd name="T6" fmla="*/ 10 w 10"/>
                <a:gd name="T7" fmla="*/ 2 h 10"/>
                <a:gd name="T8" fmla="*/ 10 w 10"/>
                <a:gd name="T9" fmla="*/ 4 h 10"/>
                <a:gd name="T10" fmla="*/ 10 w 10"/>
                <a:gd name="T11" fmla="*/ 6 h 10"/>
                <a:gd name="T12" fmla="*/ 10 w 10"/>
                <a:gd name="T13" fmla="*/ 8 h 10"/>
                <a:gd name="T14" fmla="*/ 8 w 10"/>
                <a:gd name="T15" fmla="*/ 8 h 10"/>
                <a:gd name="T16" fmla="*/ 6 w 10"/>
                <a:gd name="T17" fmla="*/ 10 h 10"/>
                <a:gd name="T18" fmla="*/ 4 w 10"/>
                <a:gd name="T19" fmla="*/ 8 h 10"/>
                <a:gd name="T20" fmla="*/ 2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2 w 10"/>
                <a:gd name="T29" fmla="*/ 0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10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6" name="Freeform 414"/>
            <p:cNvSpPr>
              <a:spLocks noEditPoints="1"/>
            </p:cNvSpPr>
            <p:nvPr/>
          </p:nvSpPr>
          <p:spPr bwMode="auto">
            <a:xfrm>
              <a:off x="2908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0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7" name="Freeform 415"/>
            <p:cNvSpPr>
              <a:spLocks noEditPoints="1"/>
            </p:cNvSpPr>
            <p:nvPr/>
          </p:nvSpPr>
          <p:spPr bwMode="auto">
            <a:xfrm>
              <a:off x="2952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8" name="Freeform 416"/>
            <p:cNvSpPr>
              <a:spLocks noEditPoints="1"/>
            </p:cNvSpPr>
            <p:nvPr/>
          </p:nvSpPr>
          <p:spPr bwMode="auto">
            <a:xfrm>
              <a:off x="2996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29" name="Freeform 417"/>
            <p:cNvSpPr>
              <a:spLocks noEditPoints="1"/>
            </p:cNvSpPr>
            <p:nvPr/>
          </p:nvSpPr>
          <p:spPr bwMode="auto">
            <a:xfrm>
              <a:off x="3040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2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2 w 36"/>
                <a:gd name="T21" fmla="*/ 14 h 62"/>
                <a:gd name="T22" fmla="*/ 34 w 36"/>
                <a:gd name="T23" fmla="*/ 22 h 62"/>
                <a:gd name="T24" fmla="*/ 36 w 36"/>
                <a:gd name="T25" fmla="*/ 30 h 62"/>
                <a:gd name="T26" fmla="*/ 34 w 36"/>
                <a:gd name="T27" fmla="*/ 40 h 62"/>
                <a:gd name="T28" fmla="*/ 32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2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0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8 w 36"/>
                <a:gd name="T51" fmla="*/ 44 h 62"/>
                <a:gd name="T52" fmla="*/ 10 w 36"/>
                <a:gd name="T53" fmla="*/ 52 h 62"/>
                <a:gd name="T54" fmla="*/ 12 w 36"/>
                <a:gd name="T55" fmla="*/ 56 h 62"/>
                <a:gd name="T56" fmla="*/ 14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4 w 36"/>
                <a:gd name="T65" fmla="*/ 54 h 62"/>
                <a:gd name="T66" fmla="*/ 26 w 36"/>
                <a:gd name="T67" fmla="*/ 50 h 62"/>
                <a:gd name="T68" fmla="*/ 26 w 36"/>
                <a:gd name="T69" fmla="*/ 40 h 62"/>
                <a:gd name="T70" fmla="*/ 28 w 36"/>
                <a:gd name="T71" fmla="*/ 28 h 62"/>
                <a:gd name="T72" fmla="*/ 26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4 w 36"/>
                <a:gd name="T85" fmla="*/ 4 h 62"/>
                <a:gd name="T86" fmla="*/ 12 w 36"/>
                <a:gd name="T87" fmla="*/ 6 h 62"/>
                <a:gd name="T88" fmla="*/ 10 w 36"/>
                <a:gd name="T89" fmla="*/ 10 h 62"/>
                <a:gd name="T90" fmla="*/ 8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2" y="14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8" y="44"/>
                  </a:lnTo>
                  <a:lnTo>
                    <a:pt x="10" y="52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8" y="28"/>
                  </a:lnTo>
                  <a:lnTo>
                    <a:pt x="26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0" name="Freeform 418"/>
            <p:cNvSpPr>
              <a:spLocks/>
            </p:cNvSpPr>
            <p:nvPr/>
          </p:nvSpPr>
          <p:spPr bwMode="auto">
            <a:xfrm>
              <a:off x="3082" y="2786"/>
              <a:ext cx="34" cy="62"/>
            </a:xfrm>
            <a:custGeom>
              <a:avLst/>
              <a:gdLst>
                <a:gd name="T0" fmla="*/ 4 w 34"/>
                <a:gd name="T1" fmla="*/ 8 h 62"/>
                <a:gd name="T2" fmla="*/ 12 w 34"/>
                <a:gd name="T3" fmla="*/ 2 h 62"/>
                <a:gd name="T4" fmla="*/ 24 w 34"/>
                <a:gd name="T5" fmla="*/ 2 h 62"/>
                <a:gd name="T6" fmla="*/ 30 w 34"/>
                <a:gd name="T7" fmla="*/ 8 h 62"/>
                <a:gd name="T8" fmla="*/ 30 w 34"/>
                <a:gd name="T9" fmla="*/ 16 h 62"/>
                <a:gd name="T10" fmla="*/ 22 w 34"/>
                <a:gd name="T11" fmla="*/ 26 h 62"/>
                <a:gd name="T12" fmla="*/ 32 w 34"/>
                <a:gd name="T13" fmla="*/ 32 h 62"/>
                <a:gd name="T14" fmla="*/ 34 w 34"/>
                <a:gd name="T15" fmla="*/ 40 h 62"/>
                <a:gd name="T16" fmla="*/ 28 w 34"/>
                <a:gd name="T17" fmla="*/ 54 h 62"/>
                <a:gd name="T18" fmla="*/ 18 w 34"/>
                <a:gd name="T19" fmla="*/ 60 h 62"/>
                <a:gd name="T20" fmla="*/ 6 w 34"/>
                <a:gd name="T21" fmla="*/ 60 h 62"/>
                <a:gd name="T22" fmla="*/ 2 w 34"/>
                <a:gd name="T23" fmla="*/ 58 h 62"/>
                <a:gd name="T24" fmla="*/ 2 w 34"/>
                <a:gd name="T25" fmla="*/ 56 h 62"/>
                <a:gd name="T26" fmla="*/ 4 w 34"/>
                <a:gd name="T27" fmla="*/ 54 h 62"/>
                <a:gd name="T28" fmla="*/ 6 w 34"/>
                <a:gd name="T29" fmla="*/ 54 h 62"/>
                <a:gd name="T30" fmla="*/ 8 w 34"/>
                <a:gd name="T31" fmla="*/ 54 h 62"/>
                <a:gd name="T32" fmla="*/ 12 w 34"/>
                <a:gd name="T33" fmla="*/ 56 h 62"/>
                <a:gd name="T34" fmla="*/ 14 w 34"/>
                <a:gd name="T35" fmla="*/ 58 h 62"/>
                <a:gd name="T36" fmla="*/ 20 w 34"/>
                <a:gd name="T37" fmla="*/ 56 h 62"/>
                <a:gd name="T38" fmla="*/ 26 w 34"/>
                <a:gd name="T39" fmla="*/ 50 h 62"/>
                <a:gd name="T40" fmla="*/ 28 w 34"/>
                <a:gd name="T41" fmla="*/ 42 h 62"/>
                <a:gd name="T42" fmla="*/ 24 w 34"/>
                <a:gd name="T43" fmla="*/ 38 h 62"/>
                <a:gd name="T44" fmla="*/ 22 w 34"/>
                <a:gd name="T45" fmla="*/ 34 h 62"/>
                <a:gd name="T46" fmla="*/ 16 w 34"/>
                <a:gd name="T47" fmla="*/ 32 h 62"/>
                <a:gd name="T48" fmla="*/ 10 w 34"/>
                <a:gd name="T49" fmla="*/ 32 h 62"/>
                <a:gd name="T50" fmla="*/ 14 w 34"/>
                <a:gd name="T51" fmla="*/ 30 h 62"/>
                <a:gd name="T52" fmla="*/ 20 w 34"/>
                <a:gd name="T53" fmla="*/ 26 h 62"/>
                <a:gd name="T54" fmla="*/ 24 w 34"/>
                <a:gd name="T55" fmla="*/ 20 h 62"/>
                <a:gd name="T56" fmla="*/ 24 w 34"/>
                <a:gd name="T57" fmla="*/ 12 h 62"/>
                <a:gd name="T58" fmla="*/ 18 w 34"/>
                <a:gd name="T59" fmla="*/ 8 h 62"/>
                <a:gd name="T60" fmla="*/ 10 w 34"/>
                <a:gd name="T61" fmla="*/ 8 h 62"/>
                <a:gd name="T62" fmla="*/ 4 w 34"/>
                <a:gd name="T63" fmla="*/ 1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" h="62">
                  <a:moveTo>
                    <a:pt x="2" y="12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6"/>
                  </a:lnTo>
                  <a:lnTo>
                    <a:pt x="30" y="8"/>
                  </a:lnTo>
                  <a:lnTo>
                    <a:pt x="32" y="12"/>
                  </a:lnTo>
                  <a:lnTo>
                    <a:pt x="30" y="16"/>
                  </a:lnTo>
                  <a:lnTo>
                    <a:pt x="28" y="22"/>
                  </a:lnTo>
                  <a:lnTo>
                    <a:pt x="22" y="26"/>
                  </a:lnTo>
                  <a:lnTo>
                    <a:pt x="28" y="28"/>
                  </a:lnTo>
                  <a:lnTo>
                    <a:pt x="32" y="32"/>
                  </a:lnTo>
                  <a:lnTo>
                    <a:pt x="34" y="36"/>
                  </a:lnTo>
                  <a:lnTo>
                    <a:pt x="34" y="40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4" y="58"/>
                  </a:lnTo>
                  <a:lnTo>
                    <a:pt x="18" y="60"/>
                  </a:lnTo>
                  <a:lnTo>
                    <a:pt x="10" y="62"/>
                  </a:lnTo>
                  <a:lnTo>
                    <a:pt x="6" y="60"/>
                  </a:lnTo>
                  <a:lnTo>
                    <a:pt x="4" y="60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4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6" y="58"/>
                  </a:lnTo>
                  <a:lnTo>
                    <a:pt x="20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6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4" y="30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18" y="8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1" name="Freeform 419"/>
            <p:cNvSpPr>
              <a:spLocks/>
            </p:cNvSpPr>
            <p:nvPr/>
          </p:nvSpPr>
          <p:spPr bwMode="auto">
            <a:xfrm>
              <a:off x="3124" y="2786"/>
              <a:ext cx="40" cy="60"/>
            </a:xfrm>
            <a:custGeom>
              <a:avLst/>
              <a:gdLst>
                <a:gd name="T0" fmla="*/ 40 w 40"/>
                <a:gd name="T1" fmla="*/ 50 h 60"/>
                <a:gd name="T2" fmla="*/ 36 w 40"/>
                <a:gd name="T3" fmla="*/ 60 h 60"/>
                <a:gd name="T4" fmla="*/ 0 w 40"/>
                <a:gd name="T5" fmla="*/ 60 h 60"/>
                <a:gd name="T6" fmla="*/ 0 w 40"/>
                <a:gd name="T7" fmla="*/ 58 h 60"/>
                <a:gd name="T8" fmla="*/ 10 w 40"/>
                <a:gd name="T9" fmla="*/ 50 h 60"/>
                <a:gd name="T10" fmla="*/ 18 w 40"/>
                <a:gd name="T11" fmla="*/ 42 h 60"/>
                <a:gd name="T12" fmla="*/ 22 w 40"/>
                <a:gd name="T13" fmla="*/ 36 h 60"/>
                <a:gd name="T14" fmla="*/ 26 w 40"/>
                <a:gd name="T15" fmla="*/ 28 h 60"/>
                <a:gd name="T16" fmla="*/ 28 w 40"/>
                <a:gd name="T17" fmla="*/ 20 h 60"/>
                <a:gd name="T18" fmla="*/ 28 w 40"/>
                <a:gd name="T19" fmla="*/ 16 h 60"/>
                <a:gd name="T20" fmla="*/ 24 w 40"/>
                <a:gd name="T21" fmla="*/ 10 h 60"/>
                <a:gd name="T22" fmla="*/ 20 w 40"/>
                <a:gd name="T23" fmla="*/ 8 h 60"/>
                <a:gd name="T24" fmla="*/ 16 w 40"/>
                <a:gd name="T25" fmla="*/ 8 h 60"/>
                <a:gd name="T26" fmla="*/ 12 w 40"/>
                <a:gd name="T27" fmla="*/ 8 h 60"/>
                <a:gd name="T28" fmla="*/ 8 w 40"/>
                <a:gd name="T29" fmla="*/ 10 h 60"/>
                <a:gd name="T30" fmla="*/ 6 w 40"/>
                <a:gd name="T31" fmla="*/ 14 h 60"/>
                <a:gd name="T32" fmla="*/ 4 w 40"/>
                <a:gd name="T33" fmla="*/ 18 h 60"/>
                <a:gd name="T34" fmla="*/ 2 w 40"/>
                <a:gd name="T35" fmla="*/ 18 h 60"/>
                <a:gd name="T36" fmla="*/ 4 w 40"/>
                <a:gd name="T37" fmla="*/ 10 h 60"/>
                <a:gd name="T38" fmla="*/ 8 w 40"/>
                <a:gd name="T39" fmla="*/ 6 h 60"/>
                <a:gd name="T40" fmla="*/ 12 w 40"/>
                <a:gd name="T41" fmla="*/ 2 h 60"/>
                <a:gd name="T42" fmla="*/ 18 w 40"/>
                <a:gd name="T43" fmla="*/ 0 h 60"/>
                <a:gd name="T44" fmla="*/ 26 w 40"/>
                <a:gd name="T45" fmla="*/ 2 h 60"/>
                <a:gd name="T46" fmla="*/ 30 w 40"/>
                <a:gd name="T47" fmla="*/ 6 h 60"/>
                <a:gd name="T48" fmla="*/ 34 w 40"/>
                <a:gd name="T49" fmla="*/ 10 h 60"/>
                <a:gd name="T50" fmla="*/ 36 w 40"/>
                <a:gd name="T51" fmla="*/ 16 h 60"/>
                <a:gd name="T52" fmla="*/ 36 w 40"/>
                <a:gd name="T53" fmla="*/ 20 h 60"/>
                <a:gd name="T54" fmla="*/ 34 w 40"/>
                <a:gd name="T55" fmla="*/ 26 h 60"/>
                <a:gd name="T56" fmla="*/ 30 w 40"/>
                <a:gd name="T57" fmla="*/ 32 h 60"/>
                <a:gd name="T58" fmla="*/ 24 w 40"/>
                <a:gd name="T59" fmla="*/ 40 h 60"/>
                <a:gd name="T60" fmla="*/ 16 w 40"/>
                <a:gd name="T61" fmla="*/ 46 h 60"/>
                <a:gd name="T62" fmla="*/ 12 w 40"/>
                <a:gd name="T63" fmla="*/ 52 h 60"/>
                <a:gd name="T64" fmla="*/ 10 w 40"/>
                <a:gd name="T65" fmla="*/ 54 h 60"/>
                <a:gd name="T66" fmla="*/ 24 w 40"/>
                <a:gd name="T67" fmla="*/ 54 h 60"/>
                <a:gd name="T68" fmla="*/ 28 w 40"/>
                <a:gd name="T69" fmla="*/ 54 h 60"/>
                <a:gd name="T70" fmla="*/ 32 w 40"/>
                <a:gd name="T71" fmla="*/ 54 h 60"/>
                <a:gd name="T72" fmla="*/ 34 w 40"/>
                <a:gd name="T73" fmla="*/ 52 h 60"/>
                <a:gd name="T74" fmla="*/ 34 w 40"/>
                <a:gd name="T75" fmla="*/ 52 h 60"/>
                <a:gd name="T76" fmla="*/ 36 w 40"/>
                <a:gd name="T77" fmla="*/ 50 h 60"/>
                <a:gd name="T78" fmla="*/ 38 w 40"/>
                <a:gd name="T79" fmla="*/ 50 h 60"/>
                <a:gd name="T80" fmla="*/ 40 w 40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" h="60">
                  <a:moveTo>
                    <a:pt x="40" y="50"/>
                  </a:moveTo>
                  <a:lnTo>
                    <a:pt x="36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0" y="50"/>
                  </a:lnTo>
                  <a:lnTo>
                    <a:pt x="18" y="42"/>
                  </a:lnTo>
                  <a:lnTo>
                    <a:pt x="22" y="36"/>
                  </a:lnTo>
                  <a:lnTo>
                    <a:pt x="26" y="28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6" y="20"/>
                  </a:lnTo>
                  <a:lnTo>
                    <a:pt x="34" y="26"/>
                  </a:lnTo>
                  <a:lnTo>
                    <a:pt x="30" y="32"/>
                  </a:lnTo>
                  <a:lnTo>
                    <a:pt x="24" y="40"/>
                  </a:lnTo>
                  <a:lnTo>
                    <a:pt x="16" y="46"/>
                  </a:lnTo>
                  <a:lnTo>
                    <a:pt x="12" y="52"/>
                  </a:lnTo>
                  <a:lnTo>
                    <a:pt x="10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2" y="54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2" name="Freeform 420"/>
            <p:cNvSpPr>
              <a:spLocks/>
            </p:cNvSpPr>
            <p:nvPr/>
          </p:nvSpPr>
          <p:spPr bwMode="auto">
            <a:xfrm>
              <a:off x="3176" y="2786"/>
              <a:ext cx="24" cy="60"/>
            </a:xfrm>
            <a:custGeom>
              <a:avLst/>
              <a:gdLst>
                <a:gd name="T0" fmla="*/ 0 w 24"/>
                <a:gd name="T1" fmla="*/ 8 h 60"/>
                <a:gd name="T2" fmla="*/ 14 w 24"/>
                <a:gd name="T3" fmla="*/ 0 h 60"/>
                <a:gd name="T4" fmla="*/ 16 w 24"/>
                <a:gd name="T5" fmla="*/ 0 h 60"/>
                <a:gd name="T6" fmla="*/ 16 w 24"/>
                <a:gd name="T7" fmla="*/ 50 h 60"/>
                <a:gd name="T8" fmla="*/ 16 w 24"/>
                <a:gd name="T9" fmla="*/ 54 h 60"/>
                <a:gd name="T10" fmla="*/ 16 w 24"/>
                <a:gd name="T11" fmla="*/ 56 h 60"/>
                <a:gd name="T12" fmla="*/ 18 w 24"/>
                <a:gd name="T13" fmla="*/ 58 h 60"/>
                <a:gd name="T14" fmla="*/ 18 w 24"/>
                <a:gd name="T15" fmla="*/ 58 h 60"/>
                <a:gd name="T16" fmla="*/ 20 w 24"/>
                <a:gd name="T17" fmla="*/ 60 h 60"/>
                <a:gd name="T18" fmla="*/ 24 w 24"/>
                <a:gd name="T19" fmla="*/ 60 h 60"/>
                <a:gd name="T20" fmla="*/ 24 w 24"/>
                <a:gd name="T21" fmla="*/ 60 h 60"/>
                <a:gd name="T22" fmla="*/ 2 w 24"/>
                <a:gd name="T23" fmla="*/ 60 h 60"/>
                <a:gd name="T24" fmla="*/ 2 w 24"/>
                <a:gd name="T25" fmla="*/ 60 h 60"/>
                <a:gd name="T26" fmla="*/ 6 w 24"/>
                <a:gd name="T27" fmla="*/ 60 h 60"/>
                <a:gd name="T28" fmla="*/ 8 w 24"/>
                <a:gd name="T29" fmla="*/ 58 h 60"/>
                <a:gd name="T30" fmla="*/ 8 w 24"/>
                <a:gd name="T31" fmla="*/ 58 h 60"/>
                <a:gd name="T32" fmla="*/ 8 w 24"/>
                <a:gd name="T33" fmla="*/ 56 h 60"/>
                <a:gd name="T34" fmla="*/ 10 w 24"/>
                <a:gd name="T35" fmla="*/ 54 h 60"/>
                <a:gd name="T36" fmla="*/ 10 w 24"/>
                <a:gd name="T37" fmla="*/ 50 h 60"/>
                <a:gd name="T38" fmla="*/ 10 w 24"/>
                <a:gd name="T39" fmla="*/ 18 h 60"/>
                <a:gd name="T40" fmla="*/ 10 w 24"/>
                <a:gd name="T41" fmla="*/ 12 h 60"/>
                <a:gd name="T42" fmla="*/ 8 w 24"/>
                <a:gd name="T43" fmla="*/ 10 h 60"/>
                <a:gd name="T44" fmla="*/ 8 w 24"/>
                <a:gd name="T45" fmla="*/ 8 h 60"/>
                <a:gd name="T46" fmla="*/ 8 w 24"/>
                <a:gd name="T47" fmla="*/ 8 h 60"/>
                <a:gd name="T48" fmla="*/ 6 w 24"/>
                <a:gd name="T49" fmla="*/ 8 h 60"/>
                <a:gd name="T50" fmla="*/ 6 w 24"/>
                <a:gd name="T51" fmla="*/ 6 h 60"/>
                <a:gd name="T52" fmla="*/ 4 w 24"/>
                <a:gd name="T53" fmla="*/ 8 h 60"/>
                <a:gd name="T54" fmla="*/ 2 w 24"/>
                <a:gd name="T55" fmla="*/ 8 h 60"/>
                <a:gd name="T56" fmla="*/ 0 w 24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60">
                  <a:moveTo>
                    <a:pt x="0" y="8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6" y="50"/>
                  </a:lnTo>
                  <a:lnTo>
                    <a:pt x="16" y="54"/>
                  </a:lnTo>
                  <a:lnTo>
                    <a:pt x="16" y="56"/>
                  </a:lnTo>
                  <a:lnTo>
                    <a:pt x="18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10" y="54"/>
                  </a:lnTo>
                  <a:lnTo>
                    <a:pt x="10" y="50"/>
                  </a:lnTo>
                  <a:lnTo>
                    <a:pt x="10" y="18"/>
                  </a:lnTo>
                  <a:lnTo>
                    <a:pt x="10" y="12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3" name="Rectangle 421"/>
            <p:cNvSpPr>
              <a:spLocks noChangeArrowheads="1"/>
            </p:cNvSpPr>
            <p:nvPr/>
          </p:nvSpPr>
          <p:spPr bwMode="auto">
            <a:xfrm>
              <a:off x="3312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4" name="Freeform 422"/>
            <p:cNvSpPr>
              <a:spLocks/>
            </p:cNvSpPr>
            <p:nvPr/>
          </p:nvSpPr>
          <p:spPr bwMode="auto">
            <a:xfrm>
              <a:off x="3426" y="2786"/>
              <a:ext cx="38" cy="60"/>
            </a:xfrm>
            <a:custGeom>
              <a:avLst/>
              <a:gdLst>
                <a:gd name="T0" fmla="*/ 38 w 38"/>
                <a:gd name="T1" fmla="*/ 50 h 60"/>
                <a:gd name="T2" fmla="*/ 34 w 38"/>
                <a:gd name="T3" fmla="*/ 60 h 60"/>
                <a:gd name="T4" fmla="*/ 0 w 38"/>
                <a:gd name="T5" fmla="*/ 60 h 60"/>
                <a:gd name="T6" fmla="*/ 0 w 38"/>
                <a:gd name="T7" fmla="*/ 58 h 60"/>
                <a:gd name="T8" fmla="*/ 10 w 38"/>
                <a:gd name="T9" fmla="*/ 50 h 60"/>
                <a:gd name="T10" fmla="*/ 16 w 38"/>
                <a:gd name="T11" fmla="*/ 42 h 60"/>
                <a:gd name="T12" fmla="*/ 22 w 38"/>
                <a:gd name="T13" fmla="*/ 36 h 60"/>
                <a:gd name="T14" fmla="*/ 26 w 38"/>
                <a:gd name="T15" fmla="*/ 28 h 60"/>
                <a:gd name="T16" fmla="*/ 28 w 38"/>
                <a:gd name="T17" fmla="*/ 20 h 60"/>
                <a:gd name="T18" fmla="*/ 28 w 38"/>
                <a:gd name="T19" fmla="*/ 16 h 60"/>
                <a:gd name="T20" fmla="*/ 24 w 38"/>
                <a:gd name="T21" fmla="*/ 10 h 60"/>
                <a:gd name="T22" fmla="*/ 20 w 38"/>
                <a:gd name="T23" fmla="*/ 8 h 60"/>
                <a:gd name="T24" fmla="*/ 16 w 38"/>
                <a:gd name="T25" fmla="*/ 8 h 60"/>
                <a:gd name="T26" fmla="*/ 12 w 38"/>
                <a:gd name="T27" fmla="*/ 8 h 60"/>
                <a:gd name="T28" fmla="*/ 8 w 38"/>
                <a:gd name="T29" fmla="*/ 10 h 60"/>
                <a:gd name="T30" fmla="*/ 6 w 38"/>
                <a:gd name="T31" fmla="*/ 14 h 60"/>
                <a:gd name="T32" fmla="*/ 4 w 38"/>
                <a:gd name="T33" fmla="*/ 18 h 60"/>
                <a:gd name="T34" fmla="*/ 2 w 38"/>
                <a:gd name="T35" fmla="*/ 18 h 60"/>
                <a:gd name="T36" fmla="*/ 4 w 38"/>
                <a:gd name="T37" fmla="*/ 10 h 60"/>
                <a:gd name="T38" fmla="*/ 8 w 38"/>
                <a:gd name="T39" fmla="*/ 6 h 60"/>
                <a:gd name="T40" fmla="*/ 12 w 38"/>
                <a:gd name="T41" fmla="*/ 2 h 60"/>
                <a:gd name="T42" fmla="*/ 18 w 38"/>
                <a:gd name="T43" fmla="*/ 0 h 60"/>
                <a:gd name="T44" fmla="*/ 26 w 38"/>
                <a:gd name="T45" fmla="*/ 2 h 60"/>
                <a:gd name="T46" fmla="*/ 30 w 38"/>
                <a:gd name="T47" fmla="*/ 6 h 60"/>
                <a:gd name="T48" fmla="*/ 34 w 38"/>
                <a:gd name="T49" fmla="*/ 10 h 60"/>
                <a:gd name="T50" fmla="*/ 36 w 38"/>
                <a:gd name="T51" fmla="*/ 16 h 60"/>
                <a:gd name="T52" fmla="*/ 34 w 38"/>
                <a:gd name="T53" fmla="*/ 20 h 60"/>
                <a:gd name="T54" fmla="*/ 34 w 38"/>
                <a:gd name="T55" fmla="*/ 26 h 60"/>
                <a:gd name="T56" fmla="*/ 28 w 38"/>
                <a:gd name="T57" fmla="*/ 32 h 60"/>
                <a:gd name="T58" fmla="*/ 22 w 38"/>
                <a:gd name="T59" fmla="*/ 40 h 60"/>
                <a:gd name="T60" fmla="*/ 16 w 38"/>
                <a:gd name="T61" fmla="*/ 46 h 60"/>
                <a:gd name="T62" fmla="*/ 12 w 38"/>
                <a:gd name="T63" fmla="*/ 52 h 60"/>
                <a:gd name="T64" fmla="*/ 8 w 38"/>
                <a:gd name="T65" fmla="*/ 54 h 60"/>
                <a:gd name="T66" fmla="*/ 24 w 38"/>
                <a:gd name="T67" fmla="*/ 54 h 60"/>
                <a:gd name="T68" fmla="*/ 28 w 38"/>
                <a:gd name="T69" fmla="*/ 54 h 60"/>
                <a:gd name="T70" fmla="*/ 30 w 38"/>
                <a:gd name="T71" fmla="*/ 54 h 60"/>
                <a:gd name="T72" fmla="*/ 32 w 38"/>
                <a:gd name="T73" fmla="*/ 52 h 60"/>
                <a:gd name="T74" fmla="*/ 34 w 38"/>
                <a:gd name="T75" fmla="*/ 52 h 60"/>
                <a:gd name="T76" fmla="*/ 36 w 38"/>
                <a:gd name="T77" fmla="*/ 50 h 60"/>
                <a:gd name="T78" fmla="*/ 38 w 38"/>
                <a:gd name="T79" fmla="*/ 50 h 60"/>
                <a:gd name="T80" fmla="*/ 38 w 38"/>
                <a:gd name="T81" fmla="*/ 5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8" y="50"/>
                  </a:moveTo>
                  <a:lnTo>
                    <a:pt x="34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10" y="50"/>
                  </a:lnTo>
                  <a:lnTo>
                    <a:pt x="16" y="42"/>
                  </a:lnTo>
                  <a:lnTo>
                    <a:pt x="22" y="36"/>
                  </a:lnTo>
                  <a:lnTo>
                    <a:pt x="26" y="28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16" y="46"/>
                  </a:lnTo>
                  <a:lnTo>
                    <a:pt x="12" y="52"/>
                  </a:lnTo>
                  <a:lnTo>
                    <a:pt x="8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299" name="Picture 42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838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00" name="Picture 42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838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37" name="Freeform 425"/>
            <p:cNvSpPr>
              <a:spLocks noEditPoints="1"/>
            </p:cNvSpPr>
            <p:nvPr/>
          </p:nvSpPr>
          <p:spPr bwMode="auto">
            <a:xfrm>
              <a:off x="3496" y="2786"/>
              <a:ext cx="36" cy="62"/>
            </a:xfrm>
            <a:custGeom>
              <a:avLst/>
              <a:gdLst>
                <a:gd name="T0" fmla="*/ 0 w 36"/>
                <a:gd name="T1" fmla="*/ 32 h 62"/>
                <a:gd name="T2" fmla="*/ 0 w 36"/>
                <a:gd name="T3" fmla="*/ 22 h 62"/>
                <a:gd name="T4" fmla="*/ 4 w 36"/>
                <a:gd name="T5" fmla="*/ 14 h 62"/>
                <a:gd name="T6" fmla="*/ 6 w 36"/>
                <a:gd name="T7" fmla="*/ 8 h 62"/>
                <a:gd name="T8" fmla="*/ 10 w 36"/>
                <a:gd name="T9" fmla="*/ 4 h 62"/>
                <a:gd name="T10" fmla="*/ 14 w 36"/>
                <a:gd name="T11" fmla="*/ 2 h 62"/>
                <a:gd name="T12" fmla="*/ 18 w 36"/>
                <a:gd name="T13" fmla="*/ 0 h 62"/>
                <a:gd name="T14" fmla="*/ 22 w 36"/>
                <a:gd name="T15" fmla="*/ 2 h 62"/>
                <a:gd name="T16" fmla="*/ 26 w 36"/>
                <a:gd name="T17" fmla="*/ 4 h 62"/>
                <a:gd name="T18" fmla="*/ 30 w 36"/>
                <a:gd name="T19" fmla="*/ 8 h 62"/>
                <a:gd name="T20" fmla="*/ 34 w 36"/>
                <a:gd name="T21" fmla="*/ 14 h 62"/>
                <a:gd name="T22" fmla="*/ 36 w 36"/>
                <a:gd name="T23" fmla="*/ 22 h 62"/>
                <a:gd name="T24" fmla="*/ 36 w 36"/>
                <a:gd name="T25" fmla="*/ 30 h 62"/>
                <a:gd name="T26" fmla="*/ 36 w 36"/>
                <a:gd name="T27" fmla="*/ 40 h 62"/>
                <a:gd name="T28" fmla="*/ 34 w 36"/>
                <a:gd name="T29" fmla="*/ 48 h 62"/>
                <a:gd name="T30" fmla="*/ 30 w 36"/>
                <a:gd name="T31" fmla="*/ 54 h 62"/>
                <a:gd name="T32" fmla="*/ 26 w 36"/>
                <a:gd name="T33" fmla="*/ 58 h 62"/>
                <a:gd name="T34" fmla="*/ 22 w 36"/>
                <a:gd name="T35" fmla="*/ 60 h 62"/>
                <a:gd name="T36" fmla="*/ 18 w 36"/>
                <a:gd name="T37" fmla="*/ 62 h 62"/>
                <a:gd name="T38" fmla="*/ 14 w 36"/>
                <a:gd name="T39" fmla="*/ 60 h 62"/>
                <a:gd name="T40" fmla="*/ 8 w 36"/>
                <a:gd name="T41" fmla="*/ 56 h 62"/>
                <a:gd name="T42" fmla="*/ 4 w 36"/>
                <a:gd name="T43" fmla="*/ 52 h 62"/>
                <a:gd name="T44" fmla="*/ 2 w 36"/>
                <a:gd name="T45" fmla="*/ 42 h 62"/>
                <a:gd name="T46" fmla="*/ 0 w 36"/>
                <a:gd name="T47" fmla="*/ 32 h 62"/>
                <a:gd name="T48" fmla="*/ 8 w 36"/>
                <a:gd name="T49" fmla="*/ 32 h 62"/>
                <a:gd name="T50" fmla="*/ 10 w 36"/>
                <a:gd name="T51" fmla="*/ 44 h 62"/>
                <a:gd name="T52" fmla="*/ 12 w 36"/>
                <a:gd name="T53" fmla="*/ 52 h 62"/>
                <a:gd name="T54" fmla="*/ 14 w 36"/>
                <a:gd name="T55" fmla="*/ 56 h 62"/>
                <a:gd name="T56" fmla="*/ 16 w 36"/>
                <a:gd name="T57" fmla="*/ 58 h 62"/>
                <a:gd name="T58" fmla="*/ 18 w 36"/>
                <a:gd name="T59" fmla="*/ 58 h 62"/>
                <a:gd name="T60" fmla="*/ 20 w 36"/>
                <a:gd name="T61" fmla="*/ 58 h 62"/>
                <a:gd name="T62" fmla="*/ 22 w 36"/>
                <a:gd name="T63" fmla="*/ 56 h 62"/>
                <a:gd name="T64" fmla="*/ 26 w 36"/>
                <a:gd name="T65" fmla="*/ 54 h 62"/>
                <a:gd name="T66" fmla="*/ 26 w 36"/>
                <a:gd name="T67" fmla="*/ 50 h 62"/>
                <a:gd name="T68" fmla="*/ 28 w 36"/>
                <a:gd name="T69" fmla="*/ 40 h 62"/>
                <a:gd name="T70" fmla="*/ 28 w 36"/>
                <a:gd name="T71" fmla="*/ 28 h 62"/>
                <a:gd name="T72" fmla="*/ 28 w 36"/>
                <a:gd name="T73" fmla="*/ 20 h 62"/>
                <a:gd name="T74" fmla="*/ 26 w 36"/>
                <a:gd name="T75" fmla="*/ 12 h 62"/>
                <a:gd name="T76" fmla="*/ 24 w 36"/>
                <a:gd name="T77" fmla="*/ 8 h 62"/>
                <a:gd name="T78" fmla="*/ 22 w 36"/>
                <a:gd name="T79" fmla="*/ 6 h 62"/>
                <a:gd name="T80" fmla="*/ 20 w 36"/>
                <a:gd name="T81" fmla="*/ 4 h 62"/>
                <a:gd name="T82" fmla="*/ 18 w 36"/>
                <a:gd name="T83" fmla="*/ 4 h 62"/>
                <a:gd name="T84" fmla="*/ 16 w 36"/>
                <a:gd name="T85" fmla="*/ 4 h 62"/>
                <a:gd name="T86" fmla="*/ 14 w 36"/>
                <a:gd name="T87" fmla="*/ 6 h 62"/>
                <a:gd name="T88" fmla="*/ 12 w 36"/>
                <a:gd name="T89" fmla="*/ 10 h 62"/>
                <a:gd name="T90" fmla="*/ 10 w 36"/>
                <a:gd name="T91" fmla="*/ 18 h 62"/>
                <a:gd name="T92" fmla="*/ 8 w 36"/>
                <a:gd name="T93" fmla="*/ 26 h 62"/>
                <a:gd name="T94" fmla="*/ 8 w 36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2">
                  <a:moveTo>
                    <a:pt x="0" y="32"/>
                  </a:moveTo>
                  <a:lnTo>
                    <a:pt x="0" y="22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6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0" y="54"/>
                  </a:lnTo>
                  <a:lnTo>
                    <a:pt x="26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8" y="40"/>
                  </a:lnTo>
                  <a:lnTo>
                    <a:pt x="28" y="28"/>
                  </a:lnTo>
                  <a:lnTo>
                    <a:pt x="28" y="20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38" name="Freeform 426"/>
            <p:cNvSpPr>
              <a:spLocks noEditPoints="1"/>
            </p:cNvSpPr>
            <p:nvPr/>
          </p:nvSpPr>
          <p:spPr bwMode="auto">
            <a:xfrm>
              <a:off x="3540" y="2786"/>
              <a:ext cx="36" cy="62"/>
            </a:xfrm>
            <a:custGeom>
              <a:avLst/>
              <a:gdLst>
                <a:gd name="T0" fmla="*/ 0 w 36"/>
                <a:gd name="T1" fmla="*/ 62 h 62"/>
                <a:gd name="T2" fmla="*/ 0 w 36"/>
                <a:gd name="T3" fmla="*/ 60 h 62"/>
                <a:gd name="T4" fmla="*/ 6 w 36"/>
                <a:gd name="T5" fmla="*/ 60 h 62"/>
                <a:gd name="T6" fmla="*/ 12 w 36"/>
                <a:gd name="T7" fmla="*/ 58 h 62"/>
                <a:gd name="T8" fmla="*/ 16 w 36"/>
                <a:gd name="T9" fmla="*/ 54 h 62"/>
                <a:gd name="T10" fmla="*/ 20 w 36"/>
                <a:gd name="T11" fmla="*/ 48 h 62"/>
                <a:gd name="T12" fmla="*/ 24 w 36"/>
                <a:gd name="T13" fmla="*/ 42 h 62"/>
                <a:gd name="T14" fmla="*/ 26 w 36"/>
                <a:gd name="T15" fmla="*/ 34 h 62"/>
                <a:gd name="T16" fmla="*/ 20 w 36"/>
                <a:gd name="T17" fmla="*/ 38 h 62"/>
                <a:gd name="T18" fmla="*/ 14 w 36"/>
                <a:gd name="T19" fmla="*/ 38 h 62"/>
                <a:gd name="T20" fmla="*/ 10 w 36"/>
                <a:gd name="T21" fmla="*/ 38 h 62"/>
                <a:gd name="T22" fmla="*/ 4 w 36"/>
                <a:gd name="T23" fmla="*/ 34 h 62"/>
                <a:gd name="T24" fmla="*/ 2 w 36"/>
                <a:gd name="T25" fmla="*/ 28 h 62"/>
                <a:gd name="T26" fmla="*/ 0 w 36"/>
                <a:gd name="T27" fmla="*/ 22 h 62"/>
                <a:gd name="T28" fmla="*/ 2 w 36"/>
                <a:gd name="T29" fmla="*/ 14 h 62"/>
                <a:gd name="T30" fmla="*/ 4 w 36"/>
                <a:gd name="T31" fmla="*/ 8 h 62"/>
                <a:gd name="T32" fmla="*/ 8 w 36"/>
                <a:gd name="T33" fmla="*/ 4 h 62"/>
                <a:gd name="T34" fmla="*/ 12 w 36"/>
                <a:gd name="T35" fmla="*/ 2 h 62"/>
                <a:gd name="T36" fmla="*/ 18 w 36"/>
                <a:gd name="T37" fmla="*/ 0 h 62"/>
                <a:gd name="T38" fmla="*/ 24 w 36"/>
                <a:gd name="T39" fmla="*/ 2 h 62"/>
                <a:gd name="T40" fmla="*/ 30 w 36"/>
                <a:gd name="T41" fmla="*/ 6 h 62"/>
                <a:gd name="T42" fmla="*/ 34 w 36"/>
                <a:gd name="T43" fmla="*/ 12 h 62"/>
                <a:gd name="T44" fmla="*/ 36 w 36"/>
                <a:gd name="T45" fmla="*/ 18 h 62"/>
                <a:gd name="T46" fmla="*/ 36 w 36"/>
                <a:gd name="T47" fmla="*/ 24 h 62"/>
                <a:gd name="T48" fmla="*/ 36 w 36"/>
                <a:gd name="T49" fmla="*/ 34 h 62"/>
                <a:gd name="T50" fmla="*/ 32 w 36"/>
                <a:gd name="T51" fmla="*/ 42 h 62"/>
                <a:gd name="T52" fmla="*/ 26 w 36"/>
                <a:gd name="T53" fmla="*/ 50 h 62"/>
                <a:gd name="T54" fmla="*/ 18 w 36"/>
                <a:gd name="T55" fmla="*/ 56 h 62"/>
                <a:gd name="T56" fmla="*/ 12 w 36"/>
                <a:gd name="T57" fmla="*/ 60 h 62"/>
                <a:gd name="T58" fmla="*/ 4 w 36"/>
                <a:gd name="T59" fmla="*/ 62 h 62"/>
                <a:gd name="T60" fmla="*/ 0 w 36"/>
                <a:gd name="T61" fmla="*/ 62 h 62"/>
                <a:gd name="T62" fmla="*/ 28 w 36"/>
                <a:gd name="T63" fmla="*/ 32 h 62"/>
                <a:gd name="T64" fmla="*/ 28 w 36"/>
                <a:gd name="T65" fmla="*/ 26 h 62"/>
                <a:gd name="T66" fmla="*/ 28 w 36"/>
                <a:gd name="T67" fmla="*/ 22 h 62"/>
                <a:gd name="T68" fmla="*/ 28 w 36"/>
                <a:gd name="T69" fmla="*/ 18 h 62"/>
                <a:gd name="T70" fmla="*/ 26 w 36"/>
                <a:gd name="T71" fmla="*/ 14 h 62"/>
                <a:gd name="T72" fmla="*/ 26 w 36"/>
                <a:gd name="T73" fmla="*/ 10 h 62"/>
                <a:gd name="T74" fmla="*/ 24 w 36"/>
                <a:gd name="T75" fmla="*/ 6 h 62"/>
                <a:gd name="T76" fmla="*/ 20 w 36"/>
                <a:gd name="T77" fmla="*/ 4 h 62"/>
                <a:gd name="T78" fmla="*/ 18 w 36"/>
                <a:gd name="T79" fmla="*/ 4 h 62"/>
                <a:gd name="T80" fmla="*/ 14 w 36"/>
                <a:gd name="T81" fmla="*/ 4 h 62"/>
                <a:gd name="T82" fmla="*/ 10 w 36"/>
                <a:gd name="T83" fmla="*/ 8 h 62"/>
                <a:gd name="T84" fmla="*/ 8 w 36"/>
                <a:gd name="T85" fmla="*/ 12 h 62"/>
                <a:gd name="T86" fmla="*/ 8 w 36"/>
                <a:gd name="T87" fmla="*/ 18 h 62"/>
                <a:gd name="T88" fmla="*/ 10 w 36"/>
                <a:gd name="T89" fmla="*/ 26 h 62"/>
                <a:gd name="T90" fmla="*/ 12 w 36"/>
                <a:gd name="T91" fmla="*/ 32 h 62"/>
                <a:gd name="T92" fmla="*/ 14 w 36"/>
                <a:gd name="T93" fmla="*/ 34 h 62"/>
                <a:gd name="T94" fmla="*/ 18 w 36"/>
                <a:gd name="T95" fmla="*/ 34 h 62"/>
                <a:gd name="T96" fmla="*/ 20 w 36"/>
                <a:gd name="T97" fmla="*/ 34 h 62"/>
                <a:gd name="T98" fmla="*/ 22 w 36"/>
                <a:gd name="T99" fmla="*/ 34 h 62"/>
                <a:gd name="T100" fmla="*/ 26 w 36"/>
                <a:gd name="T101" fmla="*/ 32 h 62"/>
                <a:gd name="T102" fmla="*/ 28 w 36"/>
                <a:gd name="T103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62">
                  <a:moveTo>
                    <a:pt x="0" y="62"/>
                  </a:moveTo>
                  <a:lnTo>
                    <a:pt x="0" y="60"/>
                  </a:lnTo>
                  <a:lnTo>
                    <a:pt x="6" y="60"/>
                  </a:lnTo>
                  <a:lnTo>
                    <a:pt x="12" y="58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4" y="42"/>
                  </a:lnTo>
                  <a:lnTo>
                    <a:pt x="26" y="34"/>
                  </a:lnTo>
                  <a:lnTo>
                    <a:pt x="20" y="38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4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36" y="34"/>
                  </a:lnTo>
                  <a:lnTo>
                    <a:pt x="32" y="42"/>
                  </a:lnTo>
                  <a:lnTo>
                    <a:pt x="26" y="50"/>
                  </a:lnTo>
                  <a:lnTo>
                    <a:pt x="18" y="56"/>
                  </a:lnTo>
                  <a:lnTo>
                    <a:pt x="12" y="60"/>
                  </a:lnTo>
                  <a:lnTo>
                    <a:pt x="4" y="62"/>
                  </a:lnTo>
                  <a:lnTo>
                    <a:pt x="0" y="62"/>
                  </a:lnTo>
                  <a:close/>
                  <a:moveTo>
                    <a:pt x="28" y="32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28" y="1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2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03" name="Picture 4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806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04" name="Picture 42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806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41" name="Freeform 429"/>
            <p:cNvSpPr>
              <a:spLocks/>
            </p:cNvSpPr>
            <p:nvPr/>
          </p:nvSpPr>
          <p:spPr bwMode="auto">
            <a:xfrm>
              <a:off x="3684" y="2786"/>
              <a:ext cx="22" cy="60"/>
            </a:xfrm>
            <a:custGeom>
              <a:avLst/>
              <a:gdLst>
                <a:gd name="T0" fmla="*/ 0 w 22"/>
                <a:gd name="T1" fmla="*/ 8 h 60"/>
                <a:gd name="T2" fmla="*/ 14 w 22"/>
                <a:gd name="T3" fmla="*/ 0 h 60"/>
                <a:gd name="T4" fmla="*/ 14 w 22"/>
                <a:gd name="T5" fmla="*/ 0 h 60"/>
                <a:gd name="T6" fmla="*/ 14 w 22"/>
                <a:gd name="T7" fmla="*/ 50 h 60"/>
                <a:gd name="T8" fmla="*/ 14 w 22"/>
                <a:gd name="T9" fmla="*/ 54 h 60"/>
                <a:gd name="T10" fmla="*/ 16 w 22"/>
                <a:gd name="T11" fmla="*/ 56 h 60"/>
                <a:gd name="T12" fmla="*/ 16 w 22"/>
                <a:gd name="T13" fmla="*/ 58 h 60"/>
                <a:gd name="T14" fmla="*/ 16 w 22"/>
                <a:gd name="T15" fmla="*/ 58 h 60"/>
                <a:gd name="T16" fmla="*/ 18 w 22"/>
                <a:gd name="T17" fmla="*/ 60 h 60"/>
                <a:gd name="T18" fmla="*/ 22 w 22"/>
                <a:gd name="T19" fmla="*/ 60 h 60"/>
                <a:gd name="T20" fmla="*/ 22 w 22"/>
                <a:gd name="T21" fmla="*/ 60 h 60"/>
                <a:gd name="T22" fmla="*/ 0 w 22"/>
                <a:gd name="T23" fmla="*/ 60 h 60"/>
                <a:gd name="T24" fmla="*/ 0 w 22"/>
                <a:gd name="T25" fmla="*/ 60 h 60"/>
                <a:gd name="T26" fmla="*/ 4 w 22"/>
                <a:gd name="T27" fmla="*/ 60 h 60"/>
                <a:gd name="T28" fmla="*/ 6 w 22"/>
                <a:gd name="T29" fmla="*/ 58 h 60"/>
                <a:gd name="T30" fmla="*/ 6 w 22"/>
                <a:gd name="T31" fmla="*/ 58 h 60"/>
                <a:gd name="T32" fmla="*/ 8 w 22"/>
                <a:gd name="T33" fmla="*/ 56 h 60"/>
                <a:gd name="T34" fmla="*/ 8 w 22"/>
                <a:gd name="T35" fmla="*/ 54 h 60"/>
                <a:gd name="T36" fmla="*/ 8 w 22"/>
                <a:gd name="T37" fmla="*/ 50 h 60"/>
                <a:gd name="T38" fmla="*/ 8 w 22"/>
                <a:gd name="T39" fmla="*/ 18 h 60"/>
                <a:gd name="T40" fmla="*/ 8 w 22"/>
                <a:gd name="T41" fmla="*/ 12 h 60"/>
                <a:gd name="T42" fmla="*/ 8 w 22"/>
                <a:gd name="T43" fmla="*/ 10 h 60"/>
                <a:gd name="T44" fmla="*/ 6 w 22"/>
                <a:gd name="T45" fmla="*/ 8 h 60"/>
                <a:gd name="T46" fmla="*/ 6 w 22"/>
                <a:gd name="T47" fmla="*/ 8 h 60"/>
                <a:gd name="T48" fmla="*/ 6 w 22"/>
                <a:gd name="T49" fmla="*/ 8 h 60"/>
                <a:gd name="T50" fmla="*/ 4 w 22"/>
                <a:gd name="T51" fmla="*/ 6 h 60"/>
                <a:gd name="T52" fmla="*/ 2 w 22"/>
                <a:gd name="T53" fmla="*/ 8 h 60"/>
                <a:gd name="T54" fmla="*/ 0 w 22"/>
                <a:gd name="T55" fmla="*/ 8 h 60"/>
                <a:gd name="T56" fmla="*/ 0 w 22"/>
                <a:gd name="T5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60">
                  <a:moveTo>
                    <a:pt x="0" y="8"/>
                  </a:moveTo>
                  <a:lnTo>
                    <a:pt x="14" y="0"/>
                  </a:lnTo>
                  <a:lnTo>
                    <a:pt x="14" y="50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0"/>
                  </a:lnTo>
                  <a:lnTo>
                    <a:pt x="8" y="18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2" name="Freeform 430"/>
            <p:cNvSpPr>
              <a:spLocks noEditPoints="1"/>
            </p:cNvSpPr>
            <p:nvPr/>
          </p:nvSpPr>
          <p:spPr bwMode="auto">
            <a:xfrm>
              <a:off x="3720" y="2786"/>
              <a:ext cx="38" cy="62"/>
            </a:xfrm>
            <a:custGeom>
              <a:avLst/>
              <a:gdLst>
                <a:gd name="T0" fmla="*/ 0 w 38"/>
                <a:gd name="T1" fmla="*/ 32 h 62"/>
                <a:gd name="T2" fmla="*/ 2 w 38"/>
                <a:gd name="T3" fmla="*/ 22 h 62"/>
                <a:gd name="T4" fmla="*/ 4 w 38"/>
                <a:gd name="T5" fmla="*/ 14 h 62"/>
                <a:gd name="T6" fmla="*/ 8 w 38"/>
                <a:gd name="T7" fmla="*/ 8 h 62"/>
                <a:gd name="T8" fmla="*/ 12 w 38"/>
                <a:gd name="T9" fmla="*/ 4 h 62"/>
                <a:gd name="T10" fmla="*/ 16 w 38"/>
                <a:gd name="T11" fmla="*/ 2 h 62"/>
                <a:gd name="T12" fmla="*/ 20 w 38"/>
                <a:gd name="T13" fmla="*/ 0 h 62"/>
                <a:gd name="T14" fmla="*/ 24 w 38"/>
                <a:gd name="T15" fmla="*/ 2 h 62"/>
                <a:gd name="T16" fmla="*/ 28 w 38"/>
                <a:gd name="T17" fmla="*/ 4 h 62"/>
                <a:gd name="T18" fmla="*/ 30 w 38"/>
                <a:gd name="T19" fmla="*/ 8 h 62"/>
                <a:gd name="T20" fmla="*/ 34 w 38"/>
                <a:gd name="T21" fmla="*/ 14 h 62"/>
                <a:gd name="T22" fmla="*/ 36 w 38"/>
                <a:gd name="T23" fmla="*/ 22 h 62"/>
                <a:gd name="T24" fmla="*/ 38 w 38"/>
                <a:gd name="T25" fmla="*/ 30 h 62"/>
                <a:gd name="T26" fmla="*/ 36 w 38"/>
                <a:gd name="T27" fmla="*/ 40 h 62"/>
                <a:gd name="T28" fmla="*/ 34 w 38"/>
                <a:gd name="T29" fmla="*/ 48 h 62"/>
                <a:gd name="T30" fmla="*/ 32 w 38"/>
                <a:gd name="T31" fmla="*/ 54 h 62"/>
                <a:gd name="T32" fmla="*/ 28 w 38"/>
                <a:gd name="T33" fmla="*/ 58 h 62"/>
                <a:gd name="T34" fmla="*/ 22 w 38"/>
                <a:gd name="T35" fmla="*/ 60 h 62"/>
                <a:gd name="T36" fmla="*/ 18 w 38"/>
                <a:gd name="T37" fmla="*/ 62 h 62"/>
                <a:gd name="T38" fmla="*/ 14 w 38"/>
                <a:gd name="T39" fmla="*/ 60 h 62"/>
                <a:gd name="T40" fmla="*/ 10 w 38"/>
                <a:gd name="T41" fmla="*/ 56 h 62"/>
                <a:gd name="T42" fmla="*/ 6 w 38"/>
                <a:gd name="T43" fmla="*/ 52 h 62"/>
                <a:gd name="T44" fmla="*/ 2 w 38"/>
                <a:gd name="T45" fmla="*/ 42 h 62"/>
                <a:gd name="T46" fmla="*/ 0 w 38"/>
                <a:gd name="T47" fmla="*/ 32 h 62"/>
                <a:gd name="T48" fmla="*/ 8 w 38"/>
                <a:gd name="T49" fmla="*/ 32 h 62"/>
                <a:gd name="T50" fmla="*/ 10 w 38"/>
                <a:gd name="T51" fmla="*/ 44 h 62"/>
                <a:gd name="T52" fmla="*/ 12 w 38"/>
                <a:gd name="T53" fmla="*/ 52 h 62"/>
                <a:gd name="T54" fmla="*/ 14 w 38"/>
                <a:gd name="T55" fmla="*/ 56 h 62"/>
                <a:gd name="T56" fmla="*/ 16 w 38"/>
                <a:gd name="T57" fmla="*/ 58 h 62"/>
                <a:gd name="T58" fmla="*/ 18 w 38"/>
                <a:gd name="T59" fmla="*/ 58 h 62"/>
                <a:gd name="T60" fmla="*/ 22 w 38"/>
                <a:gd name="T61" fmla="*/ 58 h 62"/>
                <a:gd name="T62" fmla="*/ 24 w 38"/>
                <a:gd name="T63" fmla="*/ 56 h 62"/>
                <a:gd name="T64" fmla="*/ 26 w 38"/>
                <a:gd name="T65" fmla="*/ 54 h 62"/>
                <a:gd name="T66" fmla="*/ 28 w 38"/>
                <a:gd name="T67" fmla="*/ 50 h 62"/>
                <a:gd name="T68" fmla="*/ 28 w 38"/>
                <a:gd name="T69" fmla="*/ 40 h 62"/>
                <a:gd name="T70" fmla="*/ 30 w 38"/>
                <a:gd name="T71" fmla="*/ 28 h 62"/>
                <a:gd name="T72" fmla="*/ 28 w 38"/>
                <a:gd name="T73" fmla="*/ 20 h 62"/>
                <a:gd name="T74" fmla="*/ 28 w 38"/>
                <a:gd name="T75" fmla="*/ 12 h 62"/>
                <a:gd name="T76" fmla="*/ 26 w 38"/>
                <a:gd name="T77" fmla="*/ 8 h 62"/>
                <a:gd name="T78" fmla="*/ 24 w 38"/>
                <a:gd name="T79" fmla="*/ 6 h 62"/>
                <a:gd name="T80" fmla="*/ 22 w 38"/>
                <a:gd name="T81" fmla="*/ 4 h 62"/>
                <a:gd name="T82" fmla="*/ 20 w 38"/>
                <a:gd name="T83" fmla="*/ 4 h 62"/>
                <a:gd name="T84" fmla="*/ 16 w 38"/>
                <a:gd name="T85" fmla="*/ 4 h 62"/>
                <a:gd name="T86" fmla="*/ 14 w 38"/>
                <a:gd name="T87" fmla="*/ 6 h 62"/>
                <a:gd name="T88" fmla="*/ 12 w 38"/>
                <a:gd name="T89" fmla="*/ 10 h 62"/>
                <a:gd name="T90" fmla="*/ 10 w 38"/>
                <a:gd name="T91" fmla="*/ 18 h 62"/>
                <a:gd name="T92" fmla="*/ 10 w 38"/>
                <a:gd name="T93" fmla="*/ 26 h 62"/>
                <a:gd name="T94" fmla="*/ 8 w 38"/>
                <a:gd name="T95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2">
                  <a:moveTo>
                    <a:pt x="0" y="32"/>
                  </a:moveTo>
                  <a:lnTo>
                    <a:pt x="2" y="22"/>
                  </a:lnTo>
                  <a:lnTo>
                    <a:pt x="4" y="14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4" y="14"/>
                  </a:lnTo>
                  <a:lnTo>
                    <a:pt x="36" y="22"/>
                  </a:lnTo>
                  <a:lnTo>
                    <a:pt x="38" y="30"/>
                  </a:lnTo>
                  <a:lnTo>
                    <a:pt x="36" y="40"/>
                  </a:lnTo>
                  <a:lnTo>
                    <a:pt x="34" y="48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8" y="62"/>
                  </a:lnTo>
                  <a:lnTo>
                    <a:pt x="14" y="60"/>
                  </a:lnTo>
                  <a:lnTo>
                    <a:pt x="10" y="56"/>
                  </a:lnTo>
                  <a:lnTo>
                    <a:pt x="6" y="52"/>
                  </a:lnTo>
                  <a:lnTo>
                    <a:pt x="2" y="42"/>
                  </a:lnTo>
                  <a:lnTo>
                    <a:pt x="0" y="32"/>
                  </a:lnTo>
                  <a:close/>
                  <a:moveTo>
                    <a:pt x="8" y="32"/>
                  </a:moveTo>
                  <a:lnTo>
                    <a:pt x="10" y="44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0"/>
                  </a:lnTo>
                  <a:lnTo>
                    <a:pt x="30" y="28"/>
                  </a:lnTo>
                  <a:lnTo>
                    <a:pt x="28" y="20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26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07" name="Picture 43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800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08" name="Picture 43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800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45" name="Freeform 433"/>
            <p:cNvSpPr>
              <a:spLocks noEditPoints="1"/>
            </p:cNvSpPr>
            <p:nvPr/>
          </p:nvSpPr>
          <p:spPr bwMode="auto">
            <a:xfrm>
              <a:off x="3798" y="2772"/>
              <a:ext cx="26" cy="44"/>
            </a:xfrm>
            <a:custGeom>
              <a:avLst/>
              <a:gdLst>
                <a:gd name="T0" fmla="*/ 0 w 26"/>
                <a:gd name="T1" fmla="*/ 44 h 44"/>
                <a:gd name="T2" fmla="*/ 0 w 26"/>
                <a:gd name="T3" fmla="*/ 42 h 44"/>
                <a:gd name="T4" fmla="*/ 4 w 26"/>
                <a:gd name="T5" fmla="*/ 42 h 44"/>
                <a:gd name="T6" fmla="*/ 8 w 26"/>
                <a:gd name="T7" fmla="*/ 40 h 44"/>
                <a:gd name="T8" fmla="*/ 12 w 26"/>
                <a:gd name="T9" fmla="*/ 38 h 44"/>
                <a:gd name="T10" fmla="*/ 14 w 26"/>
                <a:gd name="T11" fmla="*/ 34 h 44"/>
                <a:gd name="T12" fmla="*/ 18 w 26"/>
                <a:gd name="T13" fmla="*/ 28 h 44"/>
                <a:gd name="T14" fmla="*/ 20 w 26"/>
                <a:gd name="T15" fmla="*/ 24 h 44"/>
                <a:gd name="T16" fmla="*/ 14 w 26"/>
                <a:gd name="T17" fmla="*/ 26 h 44"/>
                <a:gd name="T18" fmla="*/ 10 w 26"/>
                <a:gd name="T19" fmla="*/ 26 h 44"/>
                <a:gd name="T20" fmla="*/ 6 w 26"/>
                <a:gd name="T21" fmla="*/ 26 h 44"/>
                <a:gd name="T22" fmla="*/ 2 w 26"/>
                <a:gd name="T23" fmla="*/ 24 h 44"/>
                <a:gd name="T24" fmla="*/ 0 w 26"/>
                <a:gd name="T25" fmla="*/ 20 h 44"/>
                <a:gd name="T26" fmla="*/ 0 w 26"/>
                <a:gd name="T27" fmla="*/ 14 h 44"/>
                <a:gd name="T28" fmla="*/ 0 w 26"/>
                <a:gd name="T29" fmla="*/ 8 h 44"/>
                <a:gd name="T30" fmla="*/ 2 w 26"/>
                <a:gd name="T31" fmla="*/ 4 h 44"/>
                <a:gd name="T32" fmla="*/ 8 w 26"/>
                <a:gd name="T33" fmla="*/ 0 h 44"/>
                <a:gd name="T34" fmla="*/ 12 w 26"/>
                <a:gd name="T35" fmla="*/ 0 h 44"/>
                <a:gd name="T36" fmla="*/ 18 w 26"/>
                <a:gd name="T37" fmla="*/ 0 h 44"/>
                <a:gd name="T38" fmla="*/ 22 w 26"/>
                <a:gd name="T39" fmla="*/ 4 h 44"/>
                <a:gd name="T40" fmla="*/ 26 w 26"/>
                <a:gd name="T41" fmla="*/ 10 h 44"/>
                <a:gd name="T42" fmla="*/ 26 w 26"/>
                <a:gd name="T43" fmla="*/ 16 h 44"/>
                <a:gd name="T44" fmla="*/ 26 w 26"/>
                <a:gd name="T45" fmla="*/ 24 h 44"/>
                <a:gd name="T46" fmla="*/ 22 w 26"/>
                <a:gd name="T47" fmla="*/ 30 h 44"/>
                <a:gd name="T48" fmla="*/ 18 w 26"/>
                <a:gd name="T49" fmla="*/ 36 h 44"/>
                <a:gd name="T50" fmla="*/ 14 w 26"/>
                <a:gd name="T51" fmla="*/ 40 h 44"/>
                <a:gd name="T52" fmla="*/ 8 w 26"/>
                <a:gd name="T53" fmla="*/ 42 h 44"/>
                <a:gd name="T54" fmla="*/ 2 w 26"/>
                <a:gd name="T55" fmla="*/ 44 h 44"/>
                <a:gd name="T56" fmla="*/ 0 w 26"/>
                <a:gd name="T57" fmla="*/ 44 h 44"/>
                <a:gd name="T58" fmla="*/ 20 w 26"/>
                <a:gd name="T59" fmla="*/ 22 h 44"/>
                <a:gd name="T60" fmla="*/ 20 w 26"/>
                <a:gd name="T61" fmla="*/ 18 h 44"/>
                <a:gd name="T62" fmla="*/ 20 w 26"/>
                <a:gd name="T63" fmla="*/ 14 h 44"/>
                <a:gd name="T64" fmla="*/ 20 w 26"/>
                <a:gd name="T65" fmla="*/ 12 h 44"/>
                <a:gd name="T66" fmla="*/ 20 w 26"/>
                <a:gd name="T67" fmla="*/ 8 h 44"/>
                <a:gd name="T68" fmla="*/ 18 w 26"/>
                <a:gd name="T69" fmla="*/ 6 h 44"/>
                <a:gd name="T70" fmla="*/ 16 w 26"/>
                <a:gd name="T71" fmla="*/ 4 h 44"/>
                <a:gd name="T72" fmla="*/ 14 w 26"/>
                <a:gd name="T73" fmla="*/ 2 h 44"/>
                <a:gd name="T74" fmla="*/ 12 w 26"/>
                <a:gd name="T75" fmla="*/ 2 h 44"/>
                <a:gd name="T76" fmla="*/ 10 w 26"/>
                <a:gd name="T77" fmla="*/ 2 h 44"/>
                <a:gd name="T78" fmla="*/ 8 w 26"/>
                <a:gd name="T79" fmla="*/ 4 h 44"/>
                <a:gd name="T80" fmla="*/ 6 w 26"/>
                <a:gd name="T81" fmla="*/ 6 h 44"/>
                <a:gd name="T82" fmla="*/ 6 w 26"/>
                <a:gd name="T83" fmla="*/ 12 h 44"/>
                <a:gd name="T84" fmla="*/ 6 w 26"/>
                <a:gd name="T85" fmla="*/ 16 h 44"/>
                <a:gd name="T86" fmla="*/ 8 w 26"/>
                <a:gd name="T87" fmla="*/ 22 h 44"/>
                <a:gd name="T88" fmla="*/ 10 w 26"/>
                <a:gd name="T89" fmla="*/ 24 h 44"/>
                <a:gd name="T90" fmla="*/ 12 w 26"/>
                <a:gd name="T91" fmla="*/ 24 h 44"/>
                <a:gd name="T92" fmla="*/ 14 w 26"/>
                <a:gd name="T93" fmla="*/ 24 h 44"/>
                <a:gd name="T94" fmla="*/ 16 w 26"/>
                <a:gd name="T95" fmla="*/ 24 h 44"/>
                <a:gd name="T96" fmla="*/ 18 w 26"/>
                <a:gd name="T97" fmla="*/ 22 h 44"/>
                <a:gd name="T98" fmla="*/ 20 w 26"/>
                <a:gd name="T9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" h="44">
                  <a:moveTo>
                    <a:pt x="0" y="44"/>
                  </a:moveTo>
                  <a:lnTo>
                    <a:pt x="0" y="42"/>
                  </a:lnTo>
                  <a:lnTo>
                    <a:pt x="4" y="42"/>
                  </a:lnTo>
                  <a:lnTo>
                    <a:pt x="8" y="40"/>
                  </a:lnTo>
                  <a:lnTo>
                    <a:pt x="12" y="38"/>
                  </a:lnTo>
                  <a:lnTo>
                    <a:pt x="14" y="34"/>
                  </a:lnTo>
                  <a:lnTo>
                    <a:pt x="18" y="28"/>
                  </a:lnTo>
                  <a:lnTo>
                    <a:pt x="20" y="24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10"/>
                  </a:lnTo>
                  <a:lnTo>
                    <a:pt x="26" y="16"/>
                  </a:lnTo>
                  <a:lnTo>
                    <a:pt x="26" y="24"/>
                  </a:lnTo>
                  <a:lnTo>
                    <a:pt x="22" y="30"/>
                  </a:lnTo>
                  <a:lnTo>
                    <a:pt x="18" y="36"/>
                  </a:lnTo>
                  <a:lnTo>
                    <a:pt x="14" y="40"/>
                  </a:lnTo>
                  <a:lnTo>
                    <a:pt x="8" y="42"/>
                  </a:lnTo>
                  <a:lnTo>
                    <a:pt x="2" y="44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20" y="18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6" name="Rectangle 434"/>
            <p:cNvSpPr>
              <a:spLocks noChangeArrowheads="1"/>
            </p:cNvSpPr>
            <p:nvPr/>
          </p:nvSpPr>
          <p:spPr bwMode="auto">
            <a:xfrm>
              <a:off x="3888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7" name="Rectangle 435"/>
            <p:cNvSpPr>
              <a:spLocks noChangeArrowheads="1"/>
            </p:cNvSpPr>
            <p:nvPr/>
          </p:nvSpPr>
          <p:spPr bwMode="auto">
            <a:xfrm>
              <a:off x="3904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8" name="Freeform 436"/>
            <p:cNvSpPr>
              <a:spLocks/>
            </p:cNvSpPr>
            <p:nvPr/>
          </p:nvSpPr>
          <p:spPr bwMode="auto">
            <a:xfrm>
              <a:off x="4006" y="2786"/>
              <a:ext cx="38" cy="60"/>
            </a:xfrm>
            <a:custGeom>
              <a:avLst/>
              <a:gdLst>
                <a:gd name="T0" fmla="*/ 34 w 38"/>
                <a:gd name="T1" fmla="*/ 60 h 60"/>
                <a:gd name="T2" fmla="*/ 0 w 38"/>
                <a:gd name="T3" fmla="*/ 60 h 60"/>
                <a:gd name="T4" fmla="*/ 0 w 38"/>
                <a:gd name="T5" fmla="*/ 60 h 60"/>
                <a:gd name="T6" fmla="*/ 6 w 38"/>
                <a:gd name="T7" fmla="*/ 50 h 60"/>
                <a:gd name="T8" fmla="*/ 12 w 38"/>
                <a:gd name="T9" fmla="*/ 44 h 60"/>
                <a:gd name="T10" fmla="*/ 18 w 38"/>
                <a:gd name="T11" fmla="*/ 38 h 60"/>
                <a:gd name="T12" fmla="*/ 20 w 38"/>
                <a:gd name="T13" fmla="*/ 34 h 60"/>
                <a:gd name="T14" fmla="*/ 22 w 38"/>
                <a:gd name="T15" fmla="*/ 28 h 60"/>
                <a:gd name="T16" fmla="*/ 22 w 38"/>
                <a:gd name="T17" fmla="*/ 22 h 60"/>
                <a:gd name="T18" fmla="*/ 22 w 38"/>
                <a:gd name="T19" fmla="*/ 18 h 60"/>
                <a:gd name="T20" fmla="*/ 20 w 38"/>
                <a:gd name="T21" fmla="*/ 14 h 60"/>
                <a:gd name="T22" fmla="*/ 16 w 38"/>
                <a:gd name="T23" fmla="*/ 12 h 60"/>
                <a:gd name="T24" fmla="*/ 12 w 38"/>
                <a:gd name="T25" fmla="*/ 10 h 60"/>
                <a:gd name="T26" fmla="*/ 8 w 38"/>
                <a:gd name="T27" fmla="*/ 12 h 60"/>
                <a:gd name="T28" fmla="*/ 4 w 38"/>
                <a:gd name="T29" fmla="*/ 14 h 60"/>
                <a:gd name="T30" fmla="*/ 2 w 38"/>
                <a:gd name="T31" fmla="*/ 18 h 60"/>
                <a:gd name="T32" fmla="*/ 0 w 38"/>
                <a:gd name="T33" fmla="*/ 18 h 60"/>
                <a:gd name="T34" fmla="*/ 4 w 38"/>
                <a:gd name="T35" fmla="*/ 10 h 60"/>
                <a:gd name="T36" fmla="*/ 8 w 38"/>
                <a:gd name="T37" fmla="*/ 4 h 60"/>
                <a:gd name="T38" fmla="*/ 12 w 38"/>
                <a:gd name="T39" fmla="*/ 2 h 60"/>
                <a:gd name="T40" fmla="*/ 18 w 38"/>
                <a:gd name="T41" fmla="*/ 0 h 60"/>
                <a:gd name="T42" fmla="*/ 22 w 38"/>
                <a:gd name="T43" fmla="*/ 2 h 60"/>
                <a:gd name="T44" fmla="*/ 26 w 38"/>
                <a:gd name="T45" fmla="*/ 2 h 60"/>
                <a:gd name="T46" fmla="*/ 30 w 38"/>
                <a:gd name="T47" fmla="*/ 6 h 60"/>
                <a:gd name="T48" fmla="*/ 32 w 38"/>
                <a:gd name="T49" fmla="*/ 8 h 60"/>
                <a:gd name="T50" fmla="*/ 34 w 38"/>
                <a:gd name="T51" fmla="*/ 12 h 60"/>
                <a:gd name="T52" fmla="*/ 34 w 38"/>
                <a:gd name="T53" fmla="*/ 16 h 60"/>
                <a:gd name="T54" fmla="*/ 34 w 38"/>
                <a:gd name="T55" fmla="*/ 22 h 60"/>
                <a:gd name="T56" fmla="*/ 32 w 38"/>
                <a:gd name="T57" fmla="*/ 28 h 60"/>
                <a:gd name="T58" fmla="*/ 28 w 38"/>
                <a:gd name="T59" fmla="*/ 34 h 60"/>
                <a:gd name="T60" fmla="*/ 22 w 38"/>
                <a:gd name="T61" fmla="*/ 40 h 60"/>
                <a:gd name="T62" fmla="*/ 12 w 38"/>
                <a:gd name="T63" fmla="*/ 50 h 60"/>
                <a:gd name="T64" fmla="*/ 26 w 38"/>
                <a:gd name="T65" fmla="*/ 50 h 60"/>
                <a:gd name="T66" fmla="*/ 30 w 38"/>
                <a:gd name="T67" fmla="*/ 50 h 60"/>
                <a:gd name="T68" fmla="*/ 32 w 38"/>
                <a:gd name="T69" fmla="*/ 48 h 60"/>
                <a:gd name="T70" fmla="*/ 32 w 38"/>
                <a:gd name="T71" fmla="*/ 48 h 60"/>
                <a:gd name="T72" fmla="*/ 34 w 38"/>
                <a:gd name="T73" fmla="*/ 48 h 60"/>
                <a:gd name="T74" fmla="*/ 34 w 38"/>
                <a:gd name="T75" fmla="*/ 46 h 60"/>
                <a:gd name="T76" fmla="*/ 36 w 38"/>
                <a:gd name="T77" fmla="*/ 44 h 60"/>
                <a:gd name="T78" fmla="*/ 38 w 38"/>
                <a:gd name="T79" fmla="*/ 44 h 60"/>
                <a:gd name="T80" fmla="*/ 34 w 38"/>
                <a:gd name="T81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60">
                  <a:moveTo>
                    <a:pt x="34" y="60"/>
                  </a:moveTo>
                  <a:lnTo>
                    <a:pt x="0" y="60"/>
                  </a:lnTo>
                  <a:lnTo>
                    <a:pt x="6" y="50"/>
                  </a:lnTo>
                  <a:lnTo>
                    <a:pt x="12" y="44"/>
                  </a:lnTo>
                  <a:lnTo>
                    <a:pt x="18" y="38"/>
                  </a:lnTo>
                  <a:lnTo>
                    <a:pt x="20" y="34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" y="18"/>
                  </a:lnTo>
                  <a:lnTo>
                    <a:pt x="20" y="14"/>
                  </a:lnTo>
                  <a:lnTo>
                    <a:pt x="16" y="12"/>
                  </a:lnTo>
                  <a:lnTo>
                    <a:pt x="12" y="10"/>
                  </a:lnTo>
                  <a:lnTo>
                    <a:pt x="8" y="12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16"/>
                  </a:lnTo>
                  <a:lnTo>
                    <a:pt x="34" y="22"/>
                  </a:lnTo>
                  <a:lnTo>
                    <a:pt x="32" y="28"/>
                  </a:lnTo>
                  <a:lnTo>
                    <a:pt x="28" y="34"/>
                  </a:lnTo>
                  <a:lnTo>
                    <a:pt x="22" y="40"/>
                  </a:lnTo>
                  <a:lnTo>
                    <a:pt x="12" y="50"/>
                  </a:lnTo>
                  <a:lnTo>
                    <a:pt x="26" y="50"/>
                  </a:lnTo>
                  <a:lnTo>
                    <a:pt x="30" y="50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36" y="44"/>
                  </a:lnTo>
                  <a:lnTo>
                    <a:pt x="38" y="44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49" name="Freeform 437"/>
            <p:cNvSpPr>
              <a:spLocks/>
            </p:cNvSpPr>
            <p:nvPr/>
          </p:nvSpPr>
          <p:spPr bwMode="auto">
            <a:xfrm>
              <a:off x="4054" y="2786"/>
              <a:ext cx="30" cy="60"/>
            </a:xfrm>
            <a:custGeom>
              <a:avLst/>
              <a:gdLst>
                <a:gd name="T0" fmla="*/ 22 w 30"/>
                <a:gd name="T1" fmla="*/ 0 h 60"/>
                <a:gd name="T2" fmla="*/ 22 w 30"/>
                <a:gd name="T3" fmla="*/ 48 h 60"/>
                <a:gd name="T4" fmla="*/ 22 w 30"/>
                <a:gd name="T5" fmla="*/ 52 h 60"/>
                <a:gd name="T6" fmla="*/ 22 w 30"/>
                <a:gd name="T7" fmla="*/ 56 h 60"/>
                <a:gd name="T8" fmla="*/ 24 w 30"/>
                <a:gd name="T9" fmla="*/ 56 h 60"/>
                <a:gd name="T10" fmla="*/ 24 w 30"/>
                <a:gd name="T11" fmla="*/ 58 h 60"/>
                <a:gd name="T12" fmla="*/ 26 w 30"/>
                <a:gd name="T13" fmla="*/ 58 h 60"/>
                <a:gd name="T14" fmla="*/ 30 w 30"/>
                <a:gd name="T15" fmla="*/ 58 h 60"/>
                <a:gd name="T16" fmla="*/ 30 w 30"/>
                <a:gd name="T17" fmla="*/ 58 h 60"/>
                <a:gd name="T18" fmla="*/ 30 w 30"/>
                <a:gd name="T19" fmla="*/ 60 h 60"/>
                <a:gd name="T20" fmla="*/ 0 w 30"/>
                <a:gd name="T21" fmla="*/ 60 h 60"/>
                <a:gd name="T22" fmla="*/ 0 w 30"/>
                <a:gd name="T23" fmla="*/ 58 h 60"/>
                <a:gd name="T24" fmla="*/ 2 w 30"/>
                <a:gd name="T25" fmla="*/ 58 h 60"/>
                <a:gd name="T26" fmla="*/ 4 w 30"/>
                <a:gd name="T27" fmla="*/ 58 h 60"/>
                <a:gd name="T28" fmla="*/ 6 w 30"/>
                <a:gd name="T29" fmla="*/ 58 h 60"/>
                <a:gd name="T30" fmla="*/ 8 w 30"/>
                <a:gd name="T31" fmla="*/ 56 h 60"/>
                <a:gd name="T32" fmla="*/ 8 w 30"/>
                <a:gd name="T33" fmla="*/ 56 h 60"/>
                <a:gd name="T34" fmla="*/ 10 w 30"/>
                <a:gd name="T35" fmla="*/ 52 h 60"/>
                <a:gd name="T36" fmla="*/ 10 w 30"/>
                <a:gd name="T37" fmla="*/ 48 h 60"/>
                <a:gd name="T38" fmla="*/ 10 w 30"/>
                <a:gd name="T39" fmla="*/ 18 h 60"/>
                <a:gd name="T40" fmla="*/ 10 w 30"/>
                <a:gd name="T41" fmla="*/ 16 h 60"/>
                <a:gd name="T42" fmla="*/ 10 w 30"/>
                <a:gd name="T43" fmla="*/ 14 h 60"/>
                <a:gd name="T44" fmla="*/ 8 w 30"/>
                <a:gd name="T45" fmla="*/ 12 h 60"/>
                <a:gd name="T46" fmla="*/ 8 w 30"/>
                <a:gd name="T47" fmla="*/ 12 h 60"/>
                <a:gd name="T48" fmla="*/ 6 w 30"/>
                <a:gd name="T49" fmla="*/ 12 h 60"/>
                <a:gd name="T50" fmla="*/ 6 w 30"/>
                <a:gd name="T51" fmla="*/ 12 h 60"/>
                <a:gd name="T52" fmla="*/ 4 w 30"/>
                <a:gd name="T53" fmla="*/ 12 h 60"/>
                <a:gd name="T54" fmla="*/ 2 w 30"/>
                <a:gd name="T55" fmla="*/ 12 h 60"/>
                <a:gd name="T56" fmla="*/ 0 w 30"/>
                <a:gd name="T57" fmla="*/ 10 h 60"/>
                <a:gd name="T58" fmla="*/ 20 w 30"/>
                <a:gd name="T59" fmla="*/ 0 h 60"/>
                <a:gd name="T60" fmla="*/ 22 w 30"/>
                <a:gd name="T6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" h="60">
                  <a:moveTo>
                    <a:pt x="22" y="0"/>
                  </a:moveTo>
                  <a:lnTo>
                    <a:pt x="22" y="48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10" y="52"/>
                  </a:lnTo>
                  <a:lnTo>
                    <a:pt x="10" y="4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0" name="Freeform 438"/>
            <p:cNvSpPr>
              <a:spLocks noEditPoints="1"/>
            </p:cNvSpPr>
            <p:nvPr/>
          </p:nvSpPr>
          <p:spPr bwMode="auto">
            <a:xfrm>
              <a:off x="4098" y="2786"/>
              <a:ext cx="76" cy="62"/>
            </a:xfrm>
            <a:custGeom>
              <a:avLst/>
              <a:gdLst>
                <a:gd name="T0" fmla="*/ 22 w 76"/>
                <a:gd name="T1" fmla="*/ 62 h 62"/>
                <a:gd name="T2" fmla="*/ 56 w 76"/>
                <a:gd name="T3" fmla="*/ 0 h 62"/>
                <a:gd name="T4" fmla="*/ 14 w 76"/>
                <a:gd name="T5" fmla="*/ 0 h 62"/>
                <a:gd name="T6" fmla="*/ 26 w 76"/>
                <a:gd name="T7" fmla="*/ 6 h 62"/>
                <a:gd name="T8" fmla="*/ 30 w 76"/>
                <a:gd name="T9" fmla="*/ 16 h 62"/>
                <a:gd name="T10" fmla="*/ 26 w 76"/>
                <a:gd name="T11" fmla="*/ 26 h 62"/>
                <a:gd name="T12" fmla="*/ 14 w 76"/>
                <a:gd name="T13" fmla="*/ 32 h 62"/>
                <a:gd name="T14" fmla="*/ 4 w 76"/>
                <a:gd name="T15" fmla="*/ 26 h 62"/>
                <a:gd name="T16" fmla="*/ 0 w 76"/>
                <a:gd name="T17" fmla="*/ 16 h 62"/>
                <a:gd name="T18" fmla="*/ 4 w 76"/>
                <a:gd name="T19" fmla="*/ 6 h 62"/>
                <a:gd name="T20" fmla="*/ 14 w 76"/>
                <a:gd name="T21" fmla="*/ 0 h 62"/>
                <a:gd name="T22" fmla="*/ 14 w 76"/>
                <a:gd name="T23" fmla="*/ 2 h 62"/>
                <a:gd name="T24" fmla="*/ 12 w 76"/>
                <a:gd name="T25" fmla="*/ 4 h 62"/>
                <a:gd name="T26" fmla="*/ 12 w 76"/>
                <a:gd name="T27" fmla="*/ 10 h 62"/>
                <a:gd name="T28" fmla="*/ 12 w 76"/>
                <a:gd name="T29" fmla="*/ 22 h 62"/>
                <a:gd name="T30" fmla="*/ 12 w 76"/>
                <a:gd name="T31" fmla="*/ 28 h 62"/>
                <a:gd name="T32" fmla="*/ 14 w 76"/>
                <a:gd name="T33" fmla="*/ 30 h 62"/>
                <a:gd name="T34" fmla="*/ 16 w 76"/>
                <a:gd name="T35" fmla="*/ 30 h 62"/>
                <a:gd name="T36" fmla="*/ 18 w 76"/>
                <a:gd name="T37" fmla="*/ 28 h 62"/>
                <a:gd name="T38" fmla="*/ 18 w 76"/>
                <a:gd name="T39" fmla="*/ 22 h 62"/>
                <a:gd name="T40" fmla="*/ 18 w 76"/>
                <a:gd name="T41" fmla="*/ 10 h 62"/>
                <a:gd name="T42" fmla="*/ 18 w 76"/>
                <a:gd name="T43" fmla="*/ 4 h 62"/>
                <a:gd name="T44" fmla="*/ 16 w 76"/>
                <a:gd name="T45" fmla="*/ 2 h 62"/>
                <a:gd name="T46" fmla="*/ 62 w 76"/>
                <a:gd name="T47" fmla="*/ 32 h 62"/>
                <a:gd name="T48" fmla="*/ 72 w 76"/>
                <a:gd name="T49" fmla="*/ 36 h 62"/>
                <a:gd name="T50" fmla="*/ 76 w 76"/>
                <a:gd name="T51" fmla="*/ 46 h 62"/>
                <a:gd name="T52" fmla="*/ 72 w 76"/>
                <a:gd name="T53" fmla="*/ 56 h 62"/>
                <a:gd name="T54" fmla="*/ 62 w 76"/>
                <a:gd name="T55" fmla="*/ 62 h 62"/>
                <a:gd name="T56" fmla="*/ 52 w 76"/>
                <a:gd name="T57" fmla="*/ 56 h 62"/>
                <a:gd name="T58" fmla="*/ 48 w 76"/>
                <a:gd name="T59" fmla="*/ 46 h 62"/>
                <a:gd name="T60" fmla="*/ 52 w 76"/>
                <a:gd name="T61" fmla="*/ 36 h 62"/>
                <a:gd name="T62" fmla="*/ 62 w 76"/>
                <a:gd name="T63" fmla="*/ 32 h 62"/>
                <a:gd name="T64" fmla="*/ 62 w 76"/>
                <a:gd name="T65" fmla="*/ 32 h 62"/>
                <a:gd name="T66" fmla="*/ 60 w 76"/>
                <a:gd name="T67" fmla="*/ 34 h 62"/>
                <a:gd name="T68" fmla="*/ 58 w 76"/>
                <a:gd name="T69" fmla="*/ 40 h 62"/>
                <a:gd name="T70" fmla="*/ 58 w 76"/>
                <a:gd name="T71" fmla="*/ 52 h 62"/>
                <a:gd name="T72" fmla="*/ 60 w 76"/>
                <a:gd name="T73" fmla="*/ 58 h 62"/>
                <a:gd name="T74" fmla="*/ 62 w 76"/>
                <a:gd name="T75" fmla="*/ 60 h 62"/>
                <a:gd name="T76" fmla="*/ 62 w 76"/>
                <a:gd name="T77" fmla="*/ 60 h 62"/>
                <a:gd name="T78" fmla="*/ 64 w 76"/>
                <a:gd name="T79" fmla="*/ 58 h 62"/>
                <a:gd name="T80" fmla="*/ 66 w 76"/>
                <a:gd name="T81" fmla="*/ 52 h 62"/>
                <a:gd name="T82" fmla="*/ 66 w 76"/>
                <a:gd name="T83" fmla="*/ 40 h 62"/>
                <a:gd name="T84" fmla="*/ 64 w 76"/>
                <a:gd name="T85" fmla="*/ 34 h 62"/>
                <a:gd name="T86" fmla="*/ 62 w 76"/>
                <a:gd name="T8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" h="62">
                  <a:moveTo>
                    <a:pt x="62" y="0"/>
                  </a:moveTo>
                  <a:lnTo>
                    <a:pt x="22" y="62"/>
                  </a:lnTo>
                  <a:lnTo>
                    <a:pt x="16" y="62"/>
                  </a:lnTo>
                  <a:lnTo>
                    <a:pt x="56" y="0"/>
                  </a:lnTo>
                  <a:lnTo>
                    <a:pt x="62" y="0"/>
                  </a:lnTo>
                  <a:close/>
                  <a:moveTo>
                    <a:pt x="14" y="0"/>
                  </a:moveTo>
                  <a:lnTo>
                    <a:pt x="20" y="2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30" y="16"/>
                  </a:lnTo>
                  <a:lnTo>
                    <a:pt x="28" y="22"/>
                  </a:lnTo>
                  <a:lnTo>
                    <a:pt x="26" y="26"/>
                  </a:lnTo>
                  <a:lnTo>
                    <a:pt x="20" y="30"/>
                  </a:lnTo>
                  <a:lnTo>
                    <a:pt x="14" y="32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4" y="2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12" y="16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62" y="32"/>
                  </a:moveTo>
                  <a:lnTo>
                    <a:pt x="68" y="32"/>
                  </a:lnTo>
                  <a:lnTo>
                    <a:pt x="72" y="36"/>
                  </a:lnTo>
                  <a:lnTo>
                    <a:pt x="76" y="40"/>
                  </a:lnTo>
                  <a:lnTo>
                    <a:pt x="76" y="46"/>
                  </a:lnTo>
                  <a:lnTo>
                    <a:pt x="76" y="52"/>
                  </a:lnTo>
                  <a:lnTo>
                    <a:pt x="72" y="56"/>
                  </a:lnTo>
                  <a:lnTo>
                    <a:pt x="68" y="60"/>
                  </a:lnTo>
                  <a:lnTo>
                    <a:pt x="62" y="62"/>
                  </a:lnTo>
                  <a:lnTo>
                    <a:pt x="56" y="60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8" y="46"/>
                  </a:lnTo>
                  <a:lnTo>
                    <a:pt x="48" y="40"/>
                  </a:lnTo>
                  <a:lnTo>
                    <a:pt x="52" y="36"/>
                  </a:lnTo>
                  <a:lnTo>
                    <a:pt x="56" y="32"/>
                  </a:lnTo>
                  <a:lnTo>
                    <a:pt x="62" y="32"/>
                  </a:lnTo>
                  <a:close/>
                  <a:moveTo>
                    <a:pt x="62" y="32"/>
                  </a:moveTo>
                  <a:lnTo>
                    <a:pt x="62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8" y="52"/>
                  </a:lnTo>
                  <a:lnTo>
                    <a:pt x="60" y="56"/>
                  </a:lnTo>
                  <a:lnTo>
                    <a:pt x="60" y="58"/>
                  </a:lnTo>
                  <a:lnTo>
                    <a:pt x="62" y="60"/>
                  </a:lnTo>
                  <a:lnTo>
                    <a:pt x="64" y="58"/>
                  </a:lnTo>
                  <a:lnTo>
                    <a:pt x="66" y="56"/>
                  </a:lnTo>
                  <a:lnTo>
                    <a:pt x="66" y="52"/>
                  </a:lnTo>
                  <a:lnTo>
                    <a:pt x="66" y="46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4" y="34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1" name="Rectangle 439"/>
            <p:cNvSpPr>
              <a:spLocks noChangeArrowheads="1"/>
            </p:cNvSpPr>
            <p:nvPr/>
          </p:nvSpPr>
          <p:spPr bwMode="auto">
            <a:xfrm>
              <a:off x="4200" y="2768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2" name="Rectangle 440"/>
            <p:cNvSpPr>
              <a:spLocks noChangeArrowheads="1"/>
            </p:cNvSpPr>
            <p:nvPr/>
          </p:nvSpPr>
          <p:spPr bwMode="auto">
            <a:xfrm>
              <a:off x="1552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3" name="Freeform 441"/>
            <p:cNvSpPr>
              <a:spLocks noEditPoints="1"/>
            </p:cNvSpPr>
            <p:nvPr/>
          </p:nvSpPr>
          <p:spPr bwMode="auto">
            <a:xfrm>
              <a:off x="1586" y="2914"/>
              <a:ext cx="36" cy="42"/>
            </a:xfrm>
            <a:custGeom>
              <a:avLst/>
              <a:gdLst>
                <a:gd name="T0" fmla="*/ 18 w 36"/>
                <a:gd name="T1" fmla="*/ 38 h 42"/>
                <a:gd name="T2" fmla="*/ 14 w 36"/>
                <a:gd name="T3" fmla="*/ 40 h 42"/>
                <a:gd name="T4" fmla="*/ 10 w 36"/>
                <a:gd name="T5" fmla="*/ 42 h 42"/>
                <a:gd name="T6" fmla="*/ 2 w 36"/>
                <a:gd name="T7" fmla="*/ 38 h 42"/>
                <a:gd name="T8" fmla="*/ 0 w 36"/>
                <a:gd name="T9" fmla="*/ 32 h 42"/>
                <a:gd name="T10" fmla="*/ 2 w 36"/>
                <a:gd name="T11" fmla="*/ 26 h 42"/>
                <a:gd name="T12" fmla="*/ 8 w 36"/>
                <a:gd name="T13" fmla="*/ 22 h 42"/>
                <a:gd name="T14" fmla="*/ 22 w 36"/>
                <a:gd name="T15" fmla="*/ 16 h 42"/>
                <a:gd name="T16" fmla="*/ 22 w 36"/>
                <a:gd name="T17" fmla="*/ 8 h 42"/>
                <a:gd name="T18" fmla="*/ 18 w 36"/>
                <a:gd name="T19" fmla="*/ 4 h 42"/>
                <a:gd name="T20" fmla="*/ 12 w 36"/>
                <a:gd name="T21" fmla="*/ 4 h 42"/>
                <a:gd name="T22" fmla="*/ 10 w 36"/>
                <a:gd name="T23" fmla="*/ 6 h 42"/>
                <a:gd name="T24" fmla="*/ 8 w 36"/>
                <a:gd name="T25" fmla="*/ 10 h 42"/>
                <a:gd name="T26" fmla="*/ 8 w 36"/>
                <a:gd name="T27" fmla="*/ 14 h 42"/>
                <a:gd name="T28" fmla="*/ 6 w 36"/>
                <a:gd name="T29" fmla="*/ 16 h 42"/>
                <a:gd name="T30" fmla="*/ 2 w 36"/>
                <a:gd name="T31" fmla="*/ 14 h 42"/>
                <a:gd name="T32" fmla="*/ 2 w 36"/>
                <a:gd name="T33" fmla="*/ 10 h 42"/>
                <a:gd name="T34" fmla="*/ 6 w 36"/>
                <a:gd name="T35" fmla="*/ 4 h 42"/>
                <a:gd name="T36" fmla="*/ 16 w 36"/>
                <a:gd name="T37" fmla="*/ 0 h 42"/>
                <a:gd name="T38" fmla="*/ 24 w 36"/>
                <a:gd name="T39" fmla="*/ 2 h 42"/>
                <a:gd name="T40" fmla="*/ 28 w 36"/>
                <a:gd name="T41" fmla="*/ 6 h 42"/>
                <a:gd name="T42" fmla="*/ 28 w 36"/>
                <a:gd name="T43" fmla="*/ 14 h 42"/>
                <a:gd name="T44" fmla="*/ 30 w 36"/>
                <a:gd name="T45" fmla="*/ 32 h 42"/>
                <a:gd name="T46" fmla="*/ 30 w 36"/>
                <a:gd name="T47" fmla="*/ 36 h 42"/>
                <a:gd name="T48" fmla="*/ 30 w 36"/>
                <a:gd name="T49" fmla="*/ 36 h 42"/>
                <a:gd name="T50" fmla="*/ 32 w 36"/>
                <a:gd name="T51" fmla="*/ 36 h 42"/>
                <a:gd name="T52" fmla="*/ 34 w 36"/>
                <a:gd name="T53" fmla="*/ 36 h 42"/>
                <a:gd name="T54" fmla="*/ 36 w 36"/>
                <a:gd name="T55" fmla="*/ 36 h 42"/>
                <a:gd name="T56" fmla="*/ 26 w 36"/>
                <a:gd name="T57" fmla="*/ 42 h 42"/>
                <a:gd name="T58" fmla="*/ 22 w 36"/>
                <a:gd name="T59" fmla="*/ 40 h 42"/>
                <a:gd name="T60" fmla="*/ 22 w 36"/>
                <a:gd name="T61" fmla="*/ 34 h 42"/>
                <a:gd name="T62" fmla="*/ 22 w 36"/>
                <a:gd name="T63" fmla="*/ 18 h 42"/>
                <a:gd name="T64" fmla="*/ 14 w 36"/>
                <a:gd name="T65" fmla="*/ 22 h 42"/>
                <a:gd name="T66" fmla="*/ 8 w 36"/>
                <a:gd name="T67" fmla="*/ 26 h 42"/>
                <a:gd name="T68" fmla="*/ 8 w 36"/>
                <a:gd name="T69" fmla="*/ 30 h 42"/>
                <a:gd name="T70" fmla="*/ 8 w 36"/>
                <a:gd name="T71" fmla="*/ 34 h 42"/>
                <a:gd name="T72" fmla="*/ 14 w 36"/>
                <a:gd name="T73" fmla="*/ 36 h 42"/>
                <a:gd name="T74" fmla="*/ 22 w 36"/>
                <a:gd name="T75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2">
                  <a:moveTo>
                    <a:pt x="22" y="34"/>
                  </a:moveTo>
                  <a:lnTo>
                    <a:pt x="18" y="38"/>
                  </a:lnTo>
                  <a:lnTo>
                    <a:pt x="16" y="40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8" y="28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0" y="40"/>
                  </a:lnTo>
                  <a:lnTo>
                    <a:pt x="26" y="42"/>
                  </a:lnTo>
                  <a:lnTo>
                    <a:pt x="24" y="42"/>
                  </a:lnTo>
                  <a:lnTo>
                    <a:pt x="22" y="40"/>
                  </a:lnTo>
                  <a:lnTo>
                    <a:pt x="22" y="38"/>
                  </a:lnTo>
                  <a:lnTo>
                    <a:pt x="22" y="34"/>
                  </a:lnTo>
                  <a:close/>
                  <a:moveTo>
                    <a:pt x="22" y="32"/>
                  </a:moveTo>
                  <a:lnTo>
                    <a:pt x="22" y="18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4" name="Freeform 442"/>
            <p:cNvSpPr>
              <a:spLocks/>
            </p:cNvSpPr>
            <p:nvPr/>
          </p:nvSpPr>
          <p:spPr bwMode="auto">
            <a:xfrm>
              <a:off x="1626" y="2914"/>
              <a:ext cx="32" cy="42"/>
            </a:xfrm>
            <a:custGeom>
              <a:avLst/>
              <a:gdLst>
                <a:gd name="T0" fmla="*/ 32 w 32"/>
                <a:gd name="T1" fmla="*/ 24 h 42"/>
                <a:gd name="T2" fmla="*/ 30 w 32"/>
                <a:gd name="T3" fmla="*/ 32 h 42"/>
                <a:gd name="T4" fmla="*/ 26 w 32"/>
                <a:gd name="T5" fmla="*/ 38 h 42"/>
                <a:gd name="T6" fmla="*/ 20 w 32"/>
                <a:gd name="T7" fmla="*/ 40 h 42"/>
                <a:gd name="T8" fmla="*/ 16 w 32"/>
                <a:gd name="T9" fmla="*/ 42 h 42"/>
                <a:gd name="T10" fmla="*/ 10 w 32"/>
                <a:gd name="T11" fmla="*/ 40 h 42"/>
                <a:gd name="T12" fmla="*/ 4 w 32"/>
                <a:gd name="T13" fmla="*/ 36 h 42"/>
                <a:gd name="T14" fmla="*/ 2 w 32"/>
                <a:gd name="T15" fmla="*/ 32 h 42"/>
                <a:gd name="T16" fmla="*/ 0 w 32"/>
                <a:gd name="T17" fmla="*/ 26 h 42"/>
                <a:gd name="T18" fmla="*/ 0 w 32"/>
                <a:gd name="T19" fmla="*/ 22 h 42"/>
                <a:gd name="T20" fmla="*/ 0 w 32"/>
                <a:gd name="T21" fmla="*/ 16 h 42"/>
                <a:gd name="T22" fmla="*/ 2 w 32"/>
                <a:gd name="T23" fmla="*/ 10 h 42"/>
                <a:gd name="T24" fmla="*/ 4 w 32"/>
                <a:gd name="T25" fmla="*/ 6 h 42"/>
                <a:gd name="T26" fmla="*/ 10 w 32"/>
                <a:gd name="T27" fmla="*/ 2 h 42"/>
                <a:gd name="T28" fmla="*/ 18 w 32"/>
                <a:gd name="T29" fmla="*/ 0 h 42"/>
                <a:gd name="T30" fmla="*/ 22 w 32"/>
                <a:gd name="T31" fmla="*/ 2 h 42"/>
                <a:gd name="T32" fmla="*/ 26 w 32"/>
                <a:gd name="T33" fmla="*/ 4 h 42"/>
                <a:gd name="T34" fmla="*/ 30 w 32"/>
                <a:gd name="T35" fmla="*/ 6 h 42"/>
                <a:gd name="T36" fmla="*/ 30 w 32"/>
                <a:gd name="T37" fmla="*/ 10 h 42"/>
                <a:gd name="T38" fmla="*/ 30 w 32"/>
                <a:gd name="T39" fmla="*/ 12 h 42"/>
                <a:gd name="T40" fmla="*/ 30 w 32"/>
                <a:gd name="T41" fmla="*/ 12 h 42"/>
                <a:gd name="T42" fmla="*/ 28 w 32"/>
                <a:gd name="T43" fmla="*/ 14 h 42"/>
                <a:gd name="T44" fmla="*/ 26 w 32"/>
                <a:gd name="T45" fmla="*/ 14 h 42"/>
                <a:gd name="T46" fmla="*/ 24 w 32"/>
                <a:gd name="T47" fmla="*/ 12 h 42"/>
                <a:gd name="T48" fmla="*/ 24 w 32"/>
                <a:gd name="T49" fmla="*/ 12 h 42"/>
                <a:gd name="T50" fmla="*/ 22 w 32"/>
                <a:gd name="T51" fmla="*/ 10 h 42"/>
                <a:gd name="T52" fmla="*/ 22 w 32"/>
                <a:gd name="T53" fmla="*/ 8 h 42"/>
                <a:gd name="T54" fmla="*/ 22 w 32"/>
                <a:gd name="T55" fmla="*/ 6 h 42"/>
                <a:gd name="T56" fmla="*/ 20 w 32"/>
                <a:gd name="T57" fmla="*/ 4 h 42"/>
                <a:gd name="T58" fmla="*/ 18 w 32"/>
                <a:gd name="T59" fmla="*/ 4 h 42"/>
                <a:gd name="T60" fmla="*/ 16 w 32"/>
                <a:gd name="T61" fmla="*/ 4 h 42"/>
                <a:gd name="T62" fmla="*/ 12 w 32"/>
                <a:gd name="T63" fmla="*/ 4 h 42"/>
                <a:gd name="T64" fmla="*/ 10 w 32"/>
                <a:gd name="T65" fmla="*/ 6 h 42"/>
                <a:gd name="T66" fmla="*/ 8 w 32"/>
                <a:gd name="T67" fmla="*/ 12 h 42"/>
                <a:gd name="T68" fmla="*/ 6 w 32"/>
                <a:gd name="T69" fmla="*/ 18 h 42"/>
                <a:gd name="T70" fmla="*/ 8 w 32"/>
                <a:gd name="T71" fmla="*/ 24 h 42"/>
                <a:gd name="T72" fmla="*/ 10 w 32"/>
                <a:gd name="T73" fmla="*/ 30 h 42"/>
                <a:gd name="T74" fmla="*/ 14 w 32"/>
                <a:gd name="T75" fmla="*/ 34 h 42"/>
                <a:gd name="T76" fmla="*/ 18 w 32"/>
                <a:gd name="T77" fmla="*/ 34 h 42"/>
                <a:gd name="T78" fmla="*/ 22 w 32"/>
                <a:gd name="T79" fmla="*/ 34 h 42"/>
                <a:gd name="T80" fmla="*/ 26 w 32"/>
                <a:gd name="T81" fmla="*/ 32 h 42"/>
                <a:gd name="T82" fmla="*/ 28 w 32"/>
                <a:gd name="T83" fmla="*/ 30 h 42"/>
                <a:gd name="T84" fmla="*/ 30 w 32"/>
                <a:gd name="T85" fmla="*/ 24 h 42"/>
                <a:gd name="T86" fmla="*/ 32 w 32"/>
                <a:gd name="T87" fmla="*/ 2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" h="42">
                  <a:moveTo>
                    <a:pt x="32" y="24"/>
                  </a:moveTo>
                  <a:lnTo>
                    <a:pt x="30" y="32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6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2"/>
                  </a:lnTo>
                  <a:lnTo>
                    <a:pt x="6" y="18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30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5" name="Freeform 443"/>
            <p:cNvSpPr>
              <a:spLocks/>
            </p:cNvSpPr>
            <p:nvPr/>
          </p:nvSpPr>
          <p:spPr bwMode="auto">
            <a:xfrm>
              <a:off x="1662" y="2914"/>
              <a:ext cx="28" cy="40"/>
            </a:xfrm>
            <a:custGeom>
              <a:avLst/>
              <a:gdLst>
                <a:gd name="T0" fmla="*/ 14 w 28"/>
                <a:gd name="T1" fmla="*/ 0 h 40"/>
                <a:gd name="T2" fmla="*/ 14 w 28"/>
                <a:gd name="T3" fmla="*/ 10 h 40"/>
                <a:gd name="T4" fmla="*/ 16 w 28"/>
                <a:gd name="T5" fmla="*/ 6 h 40"/>
                <a:gd name="T6" fmla="*/ 20 w 28"/>
                <a:gd name="T7" fmla="*/ 2 h 40"/>
                <a:gd name="T8" fmla="*/ 24 w 28"/>
                <a:gd name="T9" fmla="*/ 0 h 40"/>
                <a:gd name="T10" fmla="*/ 26 w 28"/>
                <a:gd name="T11" fmla="*/ 0 h 40"/>
                <a:gd name="T12" fmla="*/ 28 w 28"/>
                <a:gd name="T13" fmla="*/ 2 h 40"/>
                <a:gd name="T14" fmla="*/ 28 w 28"/>
                <a:gd name="T15" fmla="*/ 4 h 40"/>
                <a:gd name="T16" fmla="*/ 28 w 28"/>
                <a:gd name="T17" fmla="*/ 6 h 40"/>
                <a:gd name="T18" fmla="*/ 28 w 28"/>
                <a:gd name="T19" fmla="*/ 8 h 40"/>
                <a:gd name="T20" fmla="*/ 28 w 28"/>
                <a:gd name="T21" fmla="*/ 10 h 40"/>
                <a:gd name="T22" fmla="*/ 26 w 28"/>
                <a:gd name="T23" fmla="*/ 10 h 40"/>
                <a:gd name="T24" fmla="*/ 26 w 28"/>
                <a:gd name="T25" fmla="*/ 10 h 40"/>
                <a:gd name="T26" fmla="*/ 24 w 28"/>
                <a:gd name="T27" fmla="*/ 10 h 40"/>
                <a:gd name="T28" fmla="*/ 22 w 28"/>
                <a:gd name="T29" fmla="*/ 8 h 40"/>
                <a:gd name="T30" fmla="*/ 20 w 28"/>
                <a:gd name="T31" fmla="*/ 8 h 40"/>
                <a:gd name="T32" fmla="*/ 20 w 28"/>
                <a:gd name="T33" fmla="*/ 6 h 40"/>
                <a:gd name="T34" fmla="*/ 18 w 28"/>
                <a:gd name="T35" fmla="*/ 8 h 40"/>
                <a:gd name="T36" fmla="*/ 18 w 28"/>
                <a:gd name="T37" fmla="*/ 8 h 40"/>
                <a:gd name="T38" fmla="*/ 16 w 28"/>
                <a:gd name="T39" fmla="*/ 10 h 40"/>
                <a:gd name="T40" fmla="*/ 14 w 28"/>
                <a:gd name="T41" fmla="*/ 14 h 40"/>
                <a:gd name="T42" fmla="*/ 14 w 28"/>
                <a:gd name="T43" fmla="*/ 32 h 40"/>
                <a:gd name="T44" fmla="*/ 14 w 28"/>
                <a:gd name="T45" fmla="*/ 34 h 40"/>
                <a:gd name="T46" fmla="*/ 14 w 28"/>
                <a:gd name="T47" fmla="*/ 36 h 40"/>
                <a:gd name="T48" fmla="*/ 14 w 28"/>
                <a:gd name="T49" fmla="*/ 38 h 40"/>
                <a:gd name="T50" fmla="*/ 16 w 28"/>
                <a:gd name="T51" fmla="*/ 38 h 40"/>
                <a:gd name="T52" fmla="*/ 18 w 28"/>
                <a:gd name="T53" fmla="*/ 40 h 40"/>
                <a:gd name="T54" fmla="*/ 20 w 28"/>
                <a:gd name="T55" fmla="*/ 40 h 40"/>
                <a:gd name="T56" fmla="*/ 20 w 28"/>
                <a:gd name="T57" fmla="*/ 40 h 40"/>
                <a:gd name="T58" fmla="*/ 0 w 28"/>
                <a:gd name="T59" fmla="*/ 40 h 40"/>
                <a:gd name="T60" fmla="*/ 0 w 28"/>
                <a:gd name="T61" fmla="*/ 40 h 40"/>
                <a:gd name="T62" fmla="*/ 2 w 28"/>
                <a:gd name="T63" fmla="*/ 40 h 40"/>
                <a:gd name="T64" fmla="*/ 4 w 28"/>
                <a:gd name="T65" fmla="*/ 38 h 40"/>
                <a:gd name="T66" fmla="*/ 6 w 28"/>
                <a:gd name="T67" fmla="*/ 38 h 40"/>
                <a:gd name="T68" fmla="*/ 6 w 28"/>
                <a:gd name="T69" fmla="*/ 36 h 40"/>
                <a:gd name="T70" fmla="*/ 6 w 28"/>
                <a:gd name="T71" fmla="*/ 34 h 40"/>
                <a:gd name="T72" fmla="*/ 6 w 28"/>
                <a:gd name="T73" fmla="*/ 32 h 40"/>
                <a:gd name="T74" fmla="*/ 6 w 28"/>
                <a:gd name="T75" fmla="*/ 16 h 40"/>
                <a:gd name="T76" fmla="*/ 6 w 28"/>
                <a:gd name="T77" fmla="*/ 12 h 40"/>
                <a:gd name="T78" fmla="*/ 6 w 28"/>
                <a:gd name="T79" fmla="*/ 8 h 40"/>
                <a:gd name="T80" fmla="*/ 6 w 28"/>
                <a:gd name="T81" fmla="*/ 6 h 40"/>
                <a:gd name="T82" fmla="*/ 4 w 28"/>
                <a:gd name="T83" fmla="*/ 6 h 40"/>
                <a:gd name="T84" fmla="*/ 4 w 28"/>
                <a:gd name="T85" fmla="*/ 6 h 40"/>
                <a:gd name="T86" fmla="*/ 4 w 28"/>
                <a:gd name="T87" fmla="*/ 6 h 40"/>
                <a:gd name="T88" fmla="*/ 2 w 28"/>
                <a:gd name="T89" fmla="*/ 6 h 40"/>
                <a:gd name="T90" fmla="*/ 0 w 28"/>
                <a:gd name="T91" fmla="*/ 6 h 40"/>
                <a:gd name="T92" fmla="*/ 0 w 28"/>
                <a:gd name="T93" fmla="*/ 6 h 40"/>
                <a:gd name="T94" fmla="*/ 12 w 28"/>
                <a:gd name="T95" fmla="*/ 0 h 40"/>
                <a:gd name="T96" fmla="*/ 14 w 28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40">
                  <a:moveTo>
                    <a:pt x="14" y="0"/>
                  </a:moveTo>
                  <a:lnTo>
                    <a:pt x="14" y="10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4" y="14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1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6" name="Freeform 444"/>
            <p:cNvSpPr>
              <a:spLocks noEditPoints="1"/>
            </p:cNvSpPr>
            <p:nvPr/>
          </p:nvSpPr>
          <p:spPr bwMode="auto">
            <a:xfrm>
              <a:off x="1694" y="2914"/>
              <a:ext cx="32" cy="42"/>
            </a:xfrm>
            <a:custGeom>
              <a:avLst/>
              <a:gdLst>
                <a:gd name="T0" fmla="*/ 6 w 32"/>
                <a:gd name="T1" fmla="*/ 16 h 42"/>
                <a:gd name="T2" fmla="*/ 6 w 32"/>
                <a:gd name="T3" fmla="*/ 24 h 42"/>
                <a:gd name="T4" fmla="*/ 10 w 32"/>
                <a:gd name="T5" fmla="*/ 30 h 42"/>
                <a:gd name="T6" fmla="*/ 14 w 32"/>
                <a:gd name="T7" fmla="*/ 34 h 42"/>
                <a:gd name="T8" fmla="*/ 20 w 32"/>
                <a:gd name="T9" fmla="*/ 34 h 42"/>
                <a:gd name="T10" fmla="*/ 24 w 32"/>
                <a:gd name="T11" fmla="*/ 34 h 42"/>
                <a:gd name="T12" fmla="*/ 26 w 32"/>
                <a:gd name="T13" fmla="*/ 32 h 42"/>
                <a:gd name="T14" fmla="*/ 30 w 32"/>
                <a:gd name="T15" fmla="*/ 30 h 42"/>
                <a:gd name="T16" fmla="*/ 32 w 32"/>
                <a:gd name="T17" fmla="*/ 26 h 42"/>
                <a:gd name="T18" fmla="*/ 32 w 32"/>
                <a:gd name="T19" fmla="*/ 26 h 42"/>
                <a:gd name="T20" fmla="*/ 30 w 32"/>
                <a:gd name="T21" fmla="*/ 32 h 42"/>
                <a:gd name="T22" fmla="*/ 28 w 32"/>
                <a:gd name="T23" fmla="*/ 38 h 42"/>
                <a:gd name="T24" fmla="*/ 22 w 32"/>
                <a:gd name="T25" fmla="*/ 40 h 42"/>
                <a:gd name="T26" fmla="*/ 16 w 32"/>
                <a:gd name="T27" fmla="*/ 42 h 42"/>
                <a:gd name="T28" fmla="*/ 10 w 32"/>
                <a:gd name="T29" fmla="*/ 40 h 42"/>
                <a:gd name="T30" fmla="*/ 4 w 32"/>
                <a:gd name="T31" fmla="*/ 36 h 42"/>
                <a:gd name="T32" fmla="*/ 2 w 32"/>
                <a:gd name="T33" fmla="*/ 32 h 42"/>
                <a:gd name="T34" fmla="*/ 0 w 32"/>
                <a:gd name="T35" fmla="*/ 28 h 42"/>
                <a:gd name="T36" fmla="*/ 0 w 32"/>
                <a:gd name="T37" fmla="*/ 22 h 42"/>
                <a:gd name="T38" fmla="*/ 0 w 32"/>
                <a:gd name="T39" fmla="*/ 16 h 42"/>
                <a:gd name="T40" fmla="*/ 2 w 32"/>
                <a:gd name="T41" fmla="*/ 10 h 42"/>
                <a:gd name="T42" fmla="*/ 4 w 32"/>
                <a:gd name="T43" fmla="*/ 6 h 42"/>
                <a:gd name="T44" fmla="*/ 8 w 32"/>
                <a:gd name="T45" fmla="*/ 4 h 42"/>
                <a:gd name="T46" fmla="*/ 12 w 32"/>
                <a:gd name="T47" fmla="*/ 2 h 42"/>
                <a:gd name="T48" fmla="*/ 18 w 32"/>
                <a:gd name="T49" fmla="*/ 0 h 42"/>
                <a:gd name="T50" fmla="*/ 24 w 32"/>
                <a:gd name="T51" fmla="*/ 2 h 42"/>
                <a:gd name="T52" fmla="*/ 28 w 32"/>
                <a:gd name="T53" fmla="*/ 4 h 42"/>
                <a:gd name="T54" fmla="*/ 32 w 32"/>
                <a:gd name="T55" fmla="*/ 10 h 42"/>
                <a:gd name="T56" fmla="*/ 32 w 32"/>
                <a:gd name="T57" fmla="*/ 16 h 42"/>
                <a:gd name="T58" fmla="*/ 6 w 32"/>
                <a:gd name="T59" fmla="*/ 16 h 42"/>
                <a:gd name="T60" fmla="*/ 6 w 32"/>
                <a:gd name="T61" fmla="*/ 14 h 42"/>
                <a:gd name="T62" fmla="*/ 24 w 32"/>
                <a:gd name="T63" fmla="*/ 14 h 42"/>
                <a:gd name="T64" fmla="*/ 22 w 32"/>
                <a:gd name="T65" fmla="*/ 10 h 42"/>
                <a:gd name="T66" fmla="*/ 22 w 32"/>
                <a:gd name="T67" fmla="*/ 8 h 42"/>
                <a:gd name="T68" fmla="*/ 22 w 32"/>
                <a:gd name="T69" fmla="*/ 6 h 42"/>
                <a:gd name="T70" fmla="*/ 20 w 32"/>
                <a:gd name="T71" fmla="*/ 4 h 42"/>
                <a:gd name="T72" fmla="*/ 18 w 32"/>
                <a:gd name="T73" fmla="*/ 4 h 42"/>
                <a:gd name="T74" fmla="*/ 16 w 32"/>
                <a:gd name="T75" fmla="*/ 4 h 42"/>
                <a:gd name="T76" fmla="*/ 12 w 32"/>
                <a:gd name="T77" fmla="*/ 4 h 42"/>
                <a:gd name="T78" fmla="*/ 8 w 32"/>
                <a:gd name="T79" fmla="*/ 6 h 42"/>
                <a:gd name="T80" fmla="*/ 6 w 32"/>
                <a:gd name="T81" fmla="*/ 10 h 42"/>
                <a:gd name="T82" fmla="*/ 6 w 32"/>
                <a:gd name="T83" fmla="*/ 1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42">
                  <a:moveTo>
                    <a:pt x="6" y="16"/>
                  </a:moveTo>
                  <a:lnTo>
                    <a:pt x="6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20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6"/>
                  </a:lnTo>
                  <a:lnTo>
                    <a:pt x="30" y="32"/>
                  </a:lnTo>
                  <a:lnTo>
                    <a:pt x="28" y="38"/>
                  </a:lnTo>
                  <a:lnTo>
                    <a:pt x="22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2" y="16"/>
                  </a:lnTo>
                  <a:lnTo>
                    <a:pt x="6" y="16"/>
                  </a:lnTo>
                  <a:close/>
                  <a:moveTo>
                    <a:pt x="6" y="14"/>
                  </a:moveTo>
                  <a:lnTo>
                    <a:pt x="24" y="14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10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7" name="Freeform 445"/>
            <p:cNvSpPr>
              <a:spLocks/>
            </p:cNvSpPr>
            <p:nvPr/>
          </p:nvSpPr>
          <p:spPr bwMode="auto">
            <a:xfrm>
              <a:off x="1734" y="2914"/>
              <a:ext cx="26" cy="42"/>
            </a:xfrm>
            <a:custGeom>
              <a:avLst/>
              <a:gdLst>
                <a:gd name="T0" fmla="*/ 24 w 26"/>
                <a:gd name="T1" fmla="*/ 0 h 42"/>
                <a:gd name="T2" fmla="*/ 24 w 26"/>
                <a:gd name="T3" fmla="*/ 14 h 42"/>
                <a:gd name="T4" fmla="*/ 24 w 26"/>
                <a:gd name="T5" fmla="*/ 14 h 42"/>
                <a:gd name="T6" fmla="*/ 22 w 26"/>
                <a:gd name="T7" fmla="*/ 8 h 42"/>
                <a:gd name="T8" fmla="*/ 20 w 26"/>
                <a:gd name="T9" fmla="*/ 6 h 42"/>
                <a:gd name="T10" fmla="*/ 16 w 26"/>
                <a:gd name="T11" fmla="*/ 4 h 42"/>
                <a:gd name="T12" fmla="*/ 12 w 26"/>
                <a:gd name="T13" fmla="*/ 4 h 42"/>
                <a:gd name="T14" fmla="*/ 10 w 26"/>
                <a:gd name="T15" fmla="*/ 4 h 42"/>
                <a:gd name="T16" fmla="*/ 8 w 26"/>
                <a:gd name="T17" fmla="*/ 4 h 42"/>
                <a:gd name="T18" fmla="*/ 6 w 26"/>
                <a:gd name="T19" fmla="*/ 6 h 42"/>
                <a:gd name="T20" fmla="*/ 6 w 26"/>
                <a:gd name="T21" fmla="*/ 8 h 42"/>
                <a:gd name="T22" fmla="*/ 6 w 26"/>
                <a:gd name="T23" fmla="*/ 10 h 42"/>
                <a:gd name="T24" fmla="*/ 8 w 26"/>
                <a:gd name="T25" fmla="*/ 12 h 42"/>
                <a:gd name="T26" fmla="*/ 8 w 26"/>
                <a:gd name="T27" fmla="*/ 14 h 42"/>
                <a:gd name="T28" fmla="*/ 12 w 26"/>
                <a:gd name="T29" fmla="*/ 16 h 42"/>
                <a:gd name="T30" fmla="*/ 18 w 26"/>
                <a:gd name="T31" fmla="*/ 18 h 42"/>
                <a:gd name="T32" fmla="*/ 24 w 26"/>
                <a:gd name="T33" fmla="*/ 22 h 42"/>
                <a:gd name="T34" fmla="*/ 26 w 26"/>
                <a:gd name="T35" fmla="*/ 26 h 42"/>
                <a:gd name="T36" fmla="*/ 26 w 26"/>
                <a:gd name="T37" fmla="*/ 30 h 42"/>
                <a:gd name="T38" fmla="*/ 26 w 26"/>
                <a:gd name="T39" fmla="*/ 34 h 42"/>
                <a:gd name="T40" fmla="*/ 22 w 26"/>
                <a:gd name="T41" fmla="*/ 38 h 42"/>
                <a:gd name="T42" fmla="*/ 18 w 26"/>
                <a:gd name="T43" fmla="*/ 40 h 42"/>
                <a:gd name="T44" fmla="*/ 14 w 26"/>
                <a:gd name="T45" fmla="*/ 42 h 42"/>
                <a:gd name="T46" fmla="*/ 10 w 26"/>
                <a:gd name="T47" fmla="*/ 42 h 42"/>
                <a:gd name="T48" fmla="*/ 6 w 26"/>
                <a:gd name="T49" fmla="*/ 40 h 42"/>
                <a:gd name="T50" fmla="*/ 4 w 26"/>
                <a:gd name="T51" fmla="*/ 40 h 42"/>
                <a:gd name="T52" fmla="*/ 2 w 26"/>
                <a:gd name="T53" fmla="*/ 40 h 42"/>
                <a:gd name="T54" fmla="*/ 2 w 26"/>
                <a:gd name="T55" fmla="*/ 40 h 42"/>
                <a:gd name="T56" fmla="*/ 2 w 26"/>
                <a:gd name="T57" fmla="*/ 42 h 42"/>
                <a:gd name="T58" fmla="*/ 0 w 26"/>
                <a:gd name="T59" fmla="*/ 42 h 42"/>
                <a:gd name="T60" fmla="*/ 0 w 26"/>
                <a:gd name="T61" fmla="*/ 28 h 42"/>
                <a:gd name="T62" fmla="*/ 2 w 26"/>
                <a:gd name="T63" fmla="*/ 28 h 42"/>
                <a:gd name="T64" fmla="*/ 4 w 26"/>
                <a:gd name="T65" fmla="*/ 32 h 42"/>
                <a:gd name="T66" fmla="*/ 6 w 26"/>
                <a:gd name="T67" fmla="*/ 36 h 42"/>
                <a:gd name="T68" fmla="*/ 10 w 26"/>
                <a:gd name="T69" fmla="*/ 38 h 42"/>
                <a:gd name="T70" fmla="*/ 14 w 26"/>
                <a:gd name="T71" fmla="*/ 38 h 42"/>
                <a:gd name="T72" fmla="*/ 16 w 26"/>
                <a:gd name="T73" fmla="*/ 38 h 42"/>
                <a:gd name="T74" fmla="*/ 18 w 26"/>
                <a:gd name="T75" fmla="*/ 38 h 42"/>
                <a:gd name="T76" fmla="*/ 20 w 26"/>
                <a:gd name="T77" fmla="*/ 36 h 42"/>
                <a:gd name="T78" fmla="*/ 20 w 26"/>
                <a:gd name="T79" fmla="*/ 34 h 42"/>
                <a:gd name="T80" fmla="*/ 20 w 26"/>
                <a:gd name="T81" fmla="*/ 30 h 42"/>
                <a:gd name="T82" fmla="*/ 18 w 26"/>
                <a:gd name="T83" fmla="*/ 28 h 42"/>
                <a:gd name="T84" fmla="*/ 16 w 26"/>
                <a:gd name="T85" fmla="*/ 26 h 42"/>
                <a:gd name="T86" fmla="*/ 10 w 26"/>
                <a:gd name="T87" fmla="*/ 24 h 42"/>
                <a:gd name="T88" fmla="*/ 6 w 26"/>
                <a:gd name="T89" fmla="*/ 20 h 42"/>
                <a:gd name="T90" fmla="*/ 2 w 26"/>
                <a:gd name="T91" fmla="*/ 18 h 42"/>
                <a:gd name="T92" fmla="*/ 2 w 26"/>
                <a:gd name="T93" fmla="*/ 16 h 42"/>
                <a:gd name="T94" fmla="*/ 0 w 26"/>
                <a:gd name="T95" fmla="*/ 12 h 42"/>
                <a:gd name="T96" fmla="*/ 2 w 26"/>
                <a:gd name="T97" fmla="*/ 8 h 42"/>
                <a:gd name="T98" fmla="*/ 4 w 26"/>
                <a:gd name="T99" fmla="*/ 4 h 42"/>
                <a:gd name="T100" fmla="*/ 8 w 26"/>
                <a:gd name="T101" fmla="*/ 2 h 42"/>
                <a:gd name="T102" fmla="*/ 12 w 26"/>
                <a:gd name="T103" fmla="*/ 0 h 42"/>
                <a:gd name="T104" fmla="*/ 16 w 26"/>
                <a:gd name="T105" fmla="*/ 0 h 42"/>
                <a:gd name="T106" fmla="*/ 18 w 26"/>
                <a:gd name="T107" fmla="*/ 2 h 42"/>
                <a:gd name="T108" fmla="*/ 20 w 26"/>
                <a:gd name="T109" fmla="*/ 2 h 42"/>
                <a:gd name="T110" fmla="*/ 22 w 26"/>
                <a:gd name="T111" fmla="*/ 2 h 42"/>
                <a:gd name="T112" fmla="*/ 22 w 26"/>
                <a:gd name="T113" fmla="*/ 2 h 42"/>
                <a:gd name="T114" fmla="*/ 22 w 26"/>
                <a:gd name="T115" fmla="*/ 2 h 42"/>
                <a:gd name="T116" fmla="*/ 22 w 26"/>
                <a:gd name="T117" fmla="*/ 2 h 42"/>
                <a:gd name="T118" fmla="*/ 24 w 26"/>
                <a:gd name="T119" fmla="*/ 0 h 42"/>
                <a:gd name="T120" fmla="*/ 24 w 26"/>
                <a:gd name="T1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" h="42">
                  <a:moveTo>
                    <a:pt x="24" y="0"/>
                  </a:moveTo>
                  <a:lnTo>
                    <a:pt x="24" y="14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4" y="22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6" y="34"/>
                  </a:lnTo>
                  <a:lnTo>
                    <a:pt x="22" y="38"/>
                  </a:lnTo>
                  <a:lnTo>
                    <a:pt x="18" y="40"/>
                  </a:lnTo>
                  <a:lnTo>
                    <a:pt x="14" y="42"/>
                  </a:lnTo>
                  <a:lnTo>
                    <a:pt x="10" y="42"/>
                  </a:lnTo>
                  <a:lnTo>
                    <a:pt x="6" y="40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0" y="24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8" name="Rectangle 446"/>
            <p:cNvSpPr>
              <a:spLocks noChangeArrowheads="1"/>
            </p:cNvSpPr>
            <p:nvPr/>
          </p:nvSpPr>
          <p:spPr bwMode="auto">
            <a:xfrm>
              <a:off x="1848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59" name="Rectangle 447"/>
            <p:cNvSpPr>
              <a:spLocks noChangeArrowheads="1"/>
            </p:cNvSpPr>
            <p:nvPr/>
          </p:nvSpPr>
          <p:spPr bwMode="auto">
            <a:xfrm>
              <a:off x="1864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0" name="Freeform 448"/>
            <p:cNvSpPr>
              <a:spLocks/>
            </p:cNvSpPr>
            <p:nvPr/>
          </p:nvSpPr>
          <p:spPr bwMode="auto">
            <a:xfrm>
              <a:off x="1966" y="2896"/>
              <a:ext cx="38" cy="58"/>
            </a:xfrm>
            <a:custGeom>
              <a:avLst/>
              <a:gdLst>
                <a:gd name="T0" fmla="*/ 38 w 38"/>
                <a:gd name="T1" fmla="*/ 48 h 58"/>
                <a:gd name="T2" fmla="*/ 34 w 38"/>
                <a:gd name="T3" fmla="*/ 58 h 58"/>
                <a:gd name="T4" fmla="*/ 0 w 38"/>
                <a:gd name="T5" fmla="*/ 58 h 58"/>
                <a:gd name="T6" fmla="*/ 0 w 38"/>
                <a:gd name="T7" fmla="*/ 58 h 58"/>
                <a:gd name="T8" fmla="*/ 8 w 38"/>
                <a:gd name="T9" fmla="*/ 48 h 58"/>
                <a:gd name="T10" fmla="*/ 16 w 38"/>
                <a:gd name="T11" fmla="*/ 42 h 58"/>
                <a:gd name="T12" fmla="*/ 20 w 38"/>
                <a:gd name="T13" fmla="*/ 34 h 58"/>
                <a:gd name="T14" fmla="*/ 26 w 38"/>
                <a:gd name="T15" fmla="*/ 26 h 58"/>
                <a:gd name="T16" fmla="*/ 26 w 38"/>
                <a:gd name="T17" fmla="*/ 18 h 58"/>
                <a:gd name="T18" fmla="*/ 26 w 38"/>
                <a:gd name="T19" fmla="*/ 14 h 58"/>
                <a:gd name="T20" fmla="*/ 24 w 38"/>
                <a:gd name="T21" fmla="*/ 10 h 58"/>
                <a:gd name="T22" fmla="*/ 20 w 38"/>
                <a:gd name="T23" fmla="*/ 6 h 58"/>
                <a:gd name="T24" fmla="*/ 14 w 38"/>
                <a:gd name="T25" fmla="*/ 6 h 58"/>
                <a:gd name="T26" fmla="*/ 10 w 38"/>
                <a:gd name="T27" fmla="*/ 6 h 58"/>
                <a:gd name="T28" fmla="*/ 6 w 38"/>
                <a:gd name="T29" fmla="*/ 8 h 58"/>
                <a:gd name="T30" fmla="*/ 4 w 38"/>
                <a:gd name="T31" fmla="*/ 12 h 58"/>
                <a:gd name="T32" fmla="*/ 2 w 38"/>
                <a:gd name="T33" fmla="*/ 16 h 58"/>
                <a:gd name="T34" fmla="*/ 0 w 38"/>
                <a:gd name="T35" fmla="*/ 16 h 58"/>
                <a:gd name="T36" fmla="*/ 2 w 38"/>
                <a:gd name="T37" fmla="*/ 8 h 58"/>
                <a:gd name="T38" fmla="*/ 6 w 38"/>
                <a:gd name="T39" fmla="*/ 4 h 58"/>
                <a:gd name="T40" fmla="*/ 10 w 38"/>
                <a:gd name="T41" fmla="*/ 0 h 58"/>
                <a:gd name="T42" fmla="*/ 18 w 38"/>
                <a:gd name="T43" fmla="*/ 0 h 58"/>
                <a:gd name="T44" fmla="*/ 24 w 38"/>
                <a:gd name="T45" fmla="*/ 0 h 58"/>
                <a:gd name="T46" fmla="*/ 30 w 38"/>
                <a:gd name="T47" fmla="*/ 4 h 58"/>
                <a:gd name="T48" fmla="*/ 32 w 38"/>
                <a:gd name="T49" fmla="*/ 8 h 58"/>
                <a:gd name="T50" fmla="*/ 34 w 38"/>
                <a:gd name="T51" fmla="*/ 14 h 58"/>
                <a:gd name="T52" fmla="*/ 34 w 38"/>
                <a:gd name="T53" fmla="*/ 20 h 58"/>
                <a:gd name="T54" fmla="*/ 32 w 38"/>
                <a:gd name="T55" fmla="*/ 24 h 58"/>
                <a:gd name="T56" fmla="*/ 28 w 38"/>
                <a:gd name="T57" fmla="*/ 30 h 58"/>
                <a:gd name="T58" fmla="*/ 22 w 38"/>
                <a:gd name="T59" fmla="*/ 38 h 58"/>
                <a:gd name="T60" fmla="*/ 16 w 38"/>
                <a:gd name="T61" fmla="*/ 44 h 58"/>
                <a:gd name="T62" fmla="*/ 10 w 38"/>
                <a:gd name="T63" fmla="*/ 50 h 58"/>
                <a:gd name="T64" fmla="*/ 8 w 38"/>
                <a:gd name="T65" fmla="*/ 52 h 58"/>
                <a:gd name="T66" fmla="*/ 24 w 38"/>
                <a:gd name="T67" fmla="*/ 52 h 58"/>
                <a:gd name="T68" fmla="*/ 28 w 38"/>
                <a:gd name="T69" fmla="*/ 52 h 58"/>
                <a:gd name="T70" fmla="*/ 30 w 38"/>
                <a:gd name="T71" fmla="*/ 52 h 58"/>
                <a:gd name="T72" fmla="*/ 32 w 38"/>
                <a:gd name="T73" fmla="*/ 52 h 58"/>
                <a:gd name="T74" fmla="*/ 34 w 38"/>
                <a:gd name="T75" fmla="*/ 50 h 58"/>
                <a:gd name="T76" fmla="*/ 34 w 38"/>
                <a:gd name="T77" fmla="*/ 50 h 58"/>
                <a:gd name="T78" fmla="*/ 36 w 38"/>
                <a:gd name="T79" fmla="*/ 48 h 58"/>
                <a:gd name="T80" fmla="*/ 38 w 38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8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8" y="48"/>
                  </a:lnTo>
                  <a:lnTo>
                    <a:pt x="16" y="42"/>
                  </a:lnTo>
                  <a:lnTo>
                    <a:pt x="20" y="34"/>
                  </a:lnTo>
                  <a:lnTo>
                    <a:pt x="26" y="26"/>
                  </a:lnTo>
                  <a:lnTo>
                    <a:pt x="26" y="18"/>
                  </a:lnTo>
                  <a:lnTo>
                    <a:pt x="26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4"/>
                  </a:lnTo>
                  <a:lnTo>
                    <a:pt x="34" y="20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0" y="50"/>
                  </a:lnTo>
                  <a:lnTo>
                    <a:pt x="8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48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1" name="Freeform 449"/>
            <p:cNvSpPr>
              <a:spLocks noEditPoints="1"/>
            </p:cNvSpPr>
            <p:nvPr/>
          </p:nvSpPr>
          <p:spPr bwMode="auto">
            <a:xfrm>
              <a:off x="2012" y="2896"/>
              <a:ext cx="34" cy="60"/>
            </a:xfrm>
            <a:custGeom>
              <a:avLst/>
              <a:gdLst>
                <a:gd name="T0" fmla="*/ 6 w 34"/>
                <a:gd name="T1" fmla="*/ 24 h 60"/>
                <a:gd name="T2" fmla="*/ 2 w 34"/>
                <a:gd name="T3" fmla="*/ 16 h 60"/>
                <a:gd name="T4" fmla="*/ 2 w 34"/>
                <a:gd name="T5" fmla="*/ 8 h 60"/>
                <a:gd name="T6" fmla="*/ 12 w 34"/>
                <a:gd name="T7" fmla="*/ 0 h 60"/>
                <a:gd name="T8" fmla="*/ 24 w 34"/>
                <a:gd name="T9" fmla="*/ 0 h 60"/>
                <a:gd name="T10" fmla="*/ 32 w 34"/>
                <a:gd name="T11" fmla="*/ 8 h 60"/>
                <a:gd name="T12" fmla="*/ 32 w 34"/>
                <a:gd name="T13" fmla="*/ 16 h 60"/>
                <a:gd name="T14" fmla="*/ 28 w 34"/>
                <a:gd name="T15" fmla="*/ 22 h 60"/>
                <a:gd name="T16" fmla="*/ 28 w 34"/>
                <a:gd name="T17" fmla="*/ 32 h 60"/>
                <a:gd name="T18" fmla="*/ 34 w 34"/>
                <a:gd name="T19" fmla="*/ 40 h 60"/>
                <a:gd name="T20" fmla="*/ 34 w 34"/>
                <a:gd name="T21" fmla="*/ 50 h 60"/>
                <a:gd name="T22" fmla="*/ 24 w 34"/>
                <a:gd name="T23" fmla="*/ 58 h 60"/>
                <a:gd name="T24" fmla="*/ 12 w 34"/>
                <a:gd name="T25" fmla="*/ 60 h 60"/>
                <a:gd name="T26" fmla="*/ 4 w 34"/>
                <a:gd name="T27" fmla="*/ 54 h 60"/>
                <a:gd name="T28" fmla="*/ 0 w 34"/>
                <a:gd name="T29" fmla="*/ 46 h 60"/>
                <a:gd name="T30" fmla="*/ 4 w 34"/>
                <a:gd name="T31" fmla="*/ 38 h 60"/>
                <a:gd name="T32" fmla="*/ 12 w 34"/>
                <a:gd name="T33" fmla="*/ 30 h 60"/>
                <a:gd name="T34" fmla="*/ 22 w 34"/>
                <a:gd name="T35" fmla="*/ 20 h 60"/>
                <a:gd name="T36" fmla="*/ 26 w 34"/>
                <a:gd name="T37" fmla="*/ 14 h 60"/>
                <a:gd name="T38" fmla="*/ 24 w 34"/>
                <a:gd name="T39" fmla="*/ 8 h 60"/>
                <a:gd name="T40" fmla="*/ 20 w 34"/>
                <a:gd name="T41" fmla="*/ 2 h 60"/>
                <a:gd name="T42" fmla="*/ 14 w 34"/>
                <a:gd name="T43" fmla="*/ 2 h 60"/>
                <a:gd name="T44" fmla="*/ 10 w 34"/>
                <a:gd name="T45" fmla="*/ 8 h 60"/>
                <a:gd name="T46" fmla="*/ 10 w 34"/>
                <a:gd name="T47" fmla="*/ 12 h 60"/>
                <a:gd name="T48" fmla="*/ 12 w 34"/>
                <a:gd name="T49" fmla="*/ 18 h 60"/>
                <a:gd name="T50" fmla="*/ 20 w 34"/>
                <a:gd name="T51" fmla="*/ 24 h 60"/>
                <a:gd name="T52" fmla="*/ 12 w 34"/>
                <a:gd name="T53" fmla="*/ 34 h 60"/>
                <a:gd name="T54" fmla="*/ 10 w 34"/>
                <a:gd name="T55" fmla="*/ 42 h 60"/>
                <a:gd name="T56" fmla="*/ 10 w 34"/>
                <a:gd name="T57" fmla="*/ 50 h 60"/>
                <a:gd name="T58" fmla="*/ 14 w 34"/>
                <a:gd name="T59" fmla="*/ 56 h 60"/>
                <a:gd name="T60" fmla="*/ 22 w 34"/>
                <a:gd name="T61" fmla="*/ 56 h 60"/>
                <a:gd name="T62" fmla="*/ 26 w 34"/>
                <a:gd name="T63" fmla="*/ 52 h 60"/>
                <a:gd name="T64" fmla="*/ 26 w 34"/>
                <a:gd name="T65" fmla="*/ 46 h 60"/>
                <a:gd name="T66" fmla="*/ 22 w 34"/>
                <a:gd name="T67" fmla="*/ 40 h 60"/>
                <a:gd name="T68" fmla="*/ 14 w 34"/>
                <a:gd name="T69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" h="60">
                  <a:moveTo>
                    <a:pt x="12" y="30"/>
                  </a:moveTo>
                  <a:lnTo>
                    <a:pt x="6" y="24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2" y="26"/>
                  </a:lnTo>
                  <a:lnTo>
                    <a:pt x="28" y="32"/>
                  </a:lnTo>
                  <a:lnTo>
                    <a:pt x="32" y="36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4" y="50"/>
                  </a:lnTo>
                  <a:lnTo>
                    <a:pt x="30" y="56"/>
                  </a:lnTo>
                  <a:lnTo>
                    <a:pt x="24" y="58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6" y="34"/>
                  </a:lnTo>
                  <a:lnTo>
                    <a:pt x="12" y="30"/>
                  </a:lnTo>
                  <a:close/>
                  <a:moveTo>
                    <a:pt x="20" y="24"/>
                  </a:moveTo>
                  <a:lnTo>
                    <a:pt x="22" y="20"/>
                  </a:lnTo>
                  <a:lnTo>
                    <a:pt x="24" y="18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2" y="18"/>
                  </a:lnTo>
                  <a:lnTo>
                    <a:pt x="14" y="20"/>
                  </a:lnTo>
                  <a:lnTo>
                    <a:pt x="20" y="24"/>
                  </a:lnTo>
                  <a:close/>
                  <a:moveTo>
                    <a:pt x="14" y="32"/>
                  </a:moveTo>
                  <a:lnTo>
                    <a:pt x="12" y="34"/>
                  </a:lnTo>
                  <a:lnTo>
                    <a:pt x="10" y="38"/>
                  </a:lnTo>
                  <a:lnTo>
                    <a:pt x="10" y="42"/>
                  </a:lnTo>
                  <a:lnTo>
                    <a:pt x="8" y="46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2"/>
                  </a:lnTo>
                  <a:lnTo>
                    <a:pt x="26" y="48"/>
                  </a:lnTo>
                  <a:lnTo>
                    <a:pt x="26" y="46"/>
                  </a:lnTo>
                  <a:lnTo>
                    <a:pt x="24" y="42"/>
                  </a:lnTo>
                  <a:lnTo>
                    <a:pt x="22" y="40"/>
                  </a:lnTo>
                  <a:lnTo>
                    <a:pt x="18" y="36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2" name="Freeform 450"/>
            <p:cNvSpPr>
              <a:spLocks/>
            </p:cNvSpPr>
            <p:nvPr/>
          </p:nvSpPr>
          <p:spPr bwMode="auto">
            <a:xfrm>
              <a:off x="2054" y="2896"/>
              <a:ext cx="38" cy="60"/>
            </a:xfrm>
            <a:custGeom>
              <a:avLst/>
              <a:gdLst>
                <a:gd name="T0" fmla="*/ 6 w 38"/>
                <a:gd name="T1" fmla="*/ 0 h 60"/>
                <a:gd name="T2" fmla="*/ 38 w 38"/>
                <a:gd name="T3" fmla="*/ 0 h 60"/>
                <a:gd name="T4" fmla="*/ 38 w 38"/>
                <a:gd name="T5" fmla="*/ 2 h 60"/>
                <a:gd name="T6" fmla="*/ 18 w 38"/>
                <a:gd name="T7" fmla="*/ 60 h 60"/>
                <a:gd name="T8" fmla="*/ 12 w 38"/>
                <a:gd name="T9" fmla="*/ 60 h 60"/>
                <a:gd name="T10" fmla="*/ 30 w 38"/>
                <a:gd name="T11" fmla="*/ 8 h 60"/>
                <a:gd name="T12" fmla="*/ 14 w 38"/>
                <a:gd name="T13" fmla="*/ 8 h 60"/>
                <a:gd name="T14" fmla="*/ 10 w 38"/>
                <a:gd name="T15" fmla="*/ 8 h 60"/>
                <a:gd name="T16" fmla="*/ 8 w 38"/>
                <a:gd name="T17" fmla="*/ 8 h 60"/>
                <a:gd name="T18" fmla="*/ 4 w 38"/>
                <a:gd name="T19" fmla="*/ 12 h 60"/>
                <a:gd name="T20" fmla="*/ 2 w 38"/>
                <a:gd name="T21" fmla="*/ 14 h 60"/>
                <a:gd name="T22" fmla="*/ 0 w 38"/>
                <a:gd name="T23" fmla="*/ 14 h 60"/>
                <a:gd name="T24" fmla="*/ 6 w 38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60">
                  <a:moveTo>
                    <a:pt x="6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30" y="8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3" name="Freeform 451"/>
            <p:cNvSpPr>
              <a:spLocks noEditPoints="1"/>
            </p:cNvSpPr>
            <p:nvPr/>
          </p:nvSpPr>
          <p:spPr bwMode="auto">
            <a:xfrm>
              <a:off x="2098" y="2896"/>
              <a:ext cx="36" cy="60"/>
            </a:xfrm>
            <a:custGeom>
              <a:avLst/>
              <a:gdLst>
                <a:gd name="T0" fmla="*/ 2 w 36"/>
                <a:gd name="T1" fmla="*/ 60 h 60"/>
                <a:gd name="T2" fmla="*/ 2 w 36"/>
                <a:gd name="T3" fmla="*/ 58 h 60"/>
                <a:gd name="T4" fmla="*/ 6 w 36"/>
                <a:gd name="T5" fmla="*/ 58 h 60"/>
                <a:gd name="T6" fmla="*/ 12 w 36"/>
                <a:gd name="T7" fmla="*/ 56 h 60"/>
                <a:gd name="T8" fmla="*/ 16 w 36"/>
                <a:gd name="T9" fmla="*/ 52 h 60"/>
                <a:gd name="T10" fmla="*/ 20 w 36"/>
                <a:gd name="T11" fmla="*/ 46 h 60"/>
                <a:gd name="T12" fmla="*/ 24 w 36"/>
                <a:gd name="T13" fmla="*/ 40 h 60"/>
                <a:gd name="T14" fmla="*/ 28 w 36"/>
                <a:gd name="T15" fmla="*/ 32 h 60"/>
                <a:gd name="T16" fmla="*/ 20 w 36"/>
                <a:gd name="T17" fmla="*/ 36 h 60"/>
                <a:gd name="T18" fmla="*/ 16 w 36"/>
                <a:gd name="T19" fmla="*/ 36 h 60"/>
                <a:gd name="T20" fmla="*/ 10 w 36"/>
                <a:gd name="T21" fmla="*/ 36 h 60"/>
                <a:gd name="T22" fmla="*/ 4 w 36"/>
                <a:gd name="T23" fmla="*/ 32 h 60"/>
                <a:gd name="T24" fmla="*/ 2 w 36"/>
                <a:gd name="T25" fmla="*/ 26 h 60"/>
                <a:gd name="T26" fmla="*/ 0 w 36"/>
                <a:gd name="T27" fmla="*/ 20 h 60"/>
                <a:gd name="T28" fmla="*/ 2 w 36"/>
                <a:gd name="T29" fmla="*/ 12 h 60"/>
                <a:gd name="T30" fmla="*/ 4 w 36"/>
                <a:gd name="T31" fmla="*/ 6 h 60"/>
                <a:gd name="T32" fmla="*/ 8 w 36"/>
                <a:gd name="T33" fmla="*/ 2 h 60"/>
                <a:gd name="T34" fmla="*/ 14 w 36"/>
                <a:gd name="T35" fmla="*/ 0 h 60"/>
                <a:gd name="T36" fmla="*/ 18 w 36"/>
                <a:gd name="T37" fmla="*/ 0 h 60"/>
                <a:gd name="T38" fmla="*/ 26 w 36"/>
                <a:gd name="T39" fmla="*/ 0 h 60"/>
                <a:gd name="T40" fmla="*/ 30 w 36"/>
                <a:gd name="T41" fmla="*/ 6 h 60"/>
                <a:gd name="T42" fmla="*/ 34 w 36"/>
                <a:gd name="T43" fmla="*/ 10 h 60"/>
                <a:gd name="T44" fmla="*/ 36 w 36"/>
                <a:gd name="T45" fmla="*/ 16 h 60"/>
                <a:gd name="T46" fmla="*/ 36 w 36"/>
                <a:gd name="T47" fmla="*/ 24 h 60"/>
                <a:gd name="T48" fmla="*/ 36 w 36"/>
                <a:gd name="T49" fmla="*/ 32 h 60"/>
                <a:gd name="T50" fmla="*/ 32 w 36"/>
                <a:gd name="T51" fmla="*/ 42 h 60"/>
                <a:gd name="T52" fmla="*/ 26 w 36"/>
                <a:gd name="T53" fmla="*/ 48 h 60"/>
                <a:gd name="T54" fmla="*/ 18 w 36"/>
                <a:gd name="T55" fmla="*/ 56 h 60"/>
                <a:gd name="T56" fmla="*/ 12 w 36"/>
                <a:gd name="T57" fmla="*/ 58 h 60"/>
                <a:gd name="T58" fmla="*/ 4 w 36"/>
                <a:gd name="T59" fmla="*/ 60 h 60"/>
                <a:gd name="T60" fmla="*/ 2 w 36"/>
                <a:gd name="T61" fmla="*/ 60 h 60"/>
                <a:gd name="T62" fmla="*/ 28 w 36"/>
                <a:gd name="T63" fmla="*/ 30 h 60"/>
                <a:gd name="T64" fmla="*/ 28 w 36"/>
                <a:gd name="T65" fmla="*/ 24 h 60"/>
                <a:gd name="T66" fmla="*/ 28 w 36"/>
                <a:gd name="T67" fmla="*/ 20 h 60"/>
                <a:gd name="T68" fmla="*/ 28 w 36"/>
                <a:gd name="T69" fmla="*/ 16 h 60"/>
                <a:gd name="T70" fmla="*/ 28 w 36"/>
                <a:gd name="T71" fmla="*/ 12 h 60"/>
                <a:gd name="T72" fmla="*/ 26 w 36"/>
                <a:gd name="T73" fmla="*/ 8 h 60"/>
                <a:gd name="T74" fmla="*/ 24 w 36"/>
                <a:gd name="T75" fmla="*/ 4 h 60"/>
                <a:gd name="T76" fmla="*/ 20 w 36"/>
                <a:gd name="T77" fmla="*/ 2 h 60"/>
                <a:gd name="T78" fmla="*/ 18 w 36"/>
                <a:gd name="T79" fmla="*/ 2 h 60"/>
                <a:gd name="T80" fmla="*/ 14 w 36"/>
                <a:gd name="T81" fmla="*/ 2 h 60"/>
                <a:gd name="T82" fmla="*/ 12 w 36"/>
                <a:gd name="T83" fmla="*/ 6 h 60"/>
                <a:gd name="T84" fmla="*/ 10 w 36"/>
                <a:gd name="T85" fmla="*/ 10 h 60"/>
                <a:gd name="T86" fmla="*/ 8 w 36"/>
                <a:gd name="T87" fmla="*/ 16 h 60"/>
                <a:gd name="T88" fmla="*/ 10 w 36"/>
                <a:gd name="T89" fmla="*/ 24 h 60"/>
                <a:gd name="T90" fmla="*/ 12 w 36"/>
                <a:gd name="T91" fmla="*/ 30 h 60"/>
                <a:gd name="T92" fmla="*/ 16 w 36"/>
                <a:gd name="T93" fmla="*/ 32 h 60"/>
                <a:gd name="T94" fmla="*/ 18 w 36"/>
                <a:gd name="T95" fmla="*/ 34 h 60"/>
                <a:gd name="T96" fmla="*/ 20 w 36"/>
                <a:gd name="T97" fmla="*/ 32 h 60"/>
                <a:gd name="T98" fmla="*/ 24 w 36"/>
                <a:gd name="T99" fmla="*/ 32 h 60"/>
                <a:gd name="T100" fmla="*/ 26 w 36"/>
                <a:gd name="T101" fmla="*/ 32 h 60"/>
                <a:gd name="T102" fmla="*/ 28 w 36"/>
                <a:gd name="T103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" h="60">
                  <a:moveTo>
                    <a:pt x="2" y="60"/>
                  </a:moveTo>
                  <a:lnTo>
                    <a:pt x="2" y="58"/>
                  </a:lnTo>
                  <a:lnTo>
                    <a:pt x="6" y="58"/>
                  </a:lnTo>
                  <a:lnTo>
                    <a:pt x="12" y="56"/>
                  </a:lnTo>
                  <a:lnTo>
                    <a:pt x="16" y="52"/>
                  </a:lnTo>
                  <a:lnTo>
                    <a:pt x="20" y="46"/>
                  </a:lnTo>
                  <a:lnTo>
                    <a:pt x="24" y="40"/>
                  </a:lnTo>
                  <a:lnTo>
                    <a:pt x="28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4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6" y="24"/>
                  </a:lnTo>
                  <a:lnTo>
                    <a:pt x="36" y="32"/>
                  </a:lnTo>
                  <a:lnTo>
                    <a:pt x="32" y="42"/>
                  </a:lnTo>
                  <a:lnTo>
                    <a:pt x="26" y="48"/>
                  </a:lnTo>
                  <a:lnTo>
                    <a:pt x="18" y="56"/>
                  </a:lnTo>
                  <a:lnTo>
                    <a:pt x="12" y="58"/>
                  </a:lnTo>
                  <a:lnTo>
                    <a:pt x="4" y="60"/>
                  </a:lnTo>
                  <a:lnTo>
                    <a:pt x="2" y="60"/>
                  </a:lnTo>
                  <a:close/>
                  <a:moveTo>
                    <a:pt x="28" y="30"/>
                  </a:moveTo>
                  <a:lnTo>
                    <a:pt x="28" y="24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6" y="32"/>
                  </a:lnTo>
                  <a:lnTo>
                    <a:pt x="18" y="34"/>
                  </a:lnTo>
                  <a:lnTo>
                    <a:pt x="20" y="32"/>
                  </a:lnTo>
                  <a:lnTo>
                    <a:pt x="24" y="32"/>
                  </a:lnTo>
                  <a:lnTo>
                    <a:pt x="26" y="32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4" name="Rectangle 452"/>
            <p:cNvSpPr>
              <a:spLocks noChangeArrowheads="1"/>
            </p:cNvSpPr>
            <p:nvPr/>
          </p:nvSpPr>
          <p:spPr bwMode="auto">
            <a:xfrm>
              <a:off x="2232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5" name="Freeform 453"/>
            <p:cNvSpPr>
              <a:spLocks/>
            </p:cNvSpPr>
            <p:nvPr/>
          </p:nvSpPr>
          <p:spPr bwMode="auto">
            <a:xfrm>
              <a:off x="2346" y="2946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0 h 10"/>
                <a:gd name="T4" fmla="*/ 10 w 10"/>
                <a:gd name="T5" fmla="*/ 2 h 10"/>
                <a:gd name="T6" fmla="*/ 10 w 10"/>
                <a:gd name="T7" fmla="*/ 2 h 10"/>
                <a:gd name="T8" fmla="*/ 10 w 10"/>
                <a:gd name="T9" fmla="*/ 4 h 10"/>
                <a:gd name="T10" fmla="*/ 10 w 10"/>
                <a:gd name="T11" fmla="*/ 6 h 10"/>
                <a:gd name="T12" fmla="*/ 10 w 10"/>
                <a:gd name="T13" fmla="*/ 8 h 10"/>
                <a:gd name="T14" fmla="*/ 8 w 10"/>
                <a:gd name="T15" fmla="*/ 10 h 10"/>
                <a:gd name="T16" fmla="*/ 6 w 10"/>
                <a:gd name="T17" fmla="*/ 10 h 10"/>
                <a:gd name="T18" fmla="*/ 4 w 10"/>
                <a:gd name="T19" fmla="*/ 10 h 10"/>
                <a:gd name="T20" fmla="*/ 2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2 w 10"/>
                <a:gd name="T29" fmla="*/ 2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6" name="Freeform 454"/>
            <p:cNvSpPr>
              <a:spLocks noEditPoints="1"/>
            </p:cNvSpPr>
            <p:nvPr/>
          </p:nvSpPr>
          <p:spPr bwMode="auto">
            <a:xfrm>
              <a:off x="2366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4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4 w 36"/>
                <a:gd name="T87" fmla="*/ 4 h 60"/>
                <a:gd name="T88" fmla="*/ 10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7" name="Freeform 455"/>
            <p:cNvSpPr>
              <a:spLocks noEditPoints="1"/>
            </p:cNvSpPr>
            <p:nvPr/>
          </p:nvSpPr>
          <p:spPr bwMode="auto">
            <a:xfrm>
              <a:off x="2410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4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8" name="Freeform 456"/>
            <p:cNvSpPr>
              <a:spLocks noEditPoints="1"/>
            </p:cNvSpPr>
            <p:nvPr/>
          </p:nvSpPr>
          <p:spPr bwMode="auto">
            <a:xfrm>
              <a:off x="2454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2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69" name="Freeform 457"/>
            <p:cNvSpPr>
              <a:spLocks noEditPoints="1"/>
            </p:cNvSpPr>
            <p:nvPr/>
          </p:nvSpPr>
          <p:spPr bwMode="auto">
            <a:xfrm>
              <a:off x="2498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2 w 36"/>
                <a:gd name="T21" fmla="*/ 12 h 60"/>
                <a:gd name="T22" fmla="*/ 34 w 36"/>
                <a:gd name="T23" fmla="*/ 20 h 60"/>
                <a:gd name="T24" fmla="*/ 36 w 36"/>
                <a:gd name="T25" fmla="*/ 30 h 60"/>
                <a:gd name="T26" fmla="*/ 34 w 36"/>
                <a:gd name="T27" fmla="*/ 38 h 60"/>
                <a:gd name="T28" fmla="*/ 32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6 w 36"/>
                <a:gd name="T69" fmla="*/ 38 h 60"/>
                <a:gd name="T70" fmla="*/ 28 w 36"/>
                <a:gd name="T71" fmla="*/ 28 h 60"/>
                <a:gd name="T72" fmla="*/ 26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4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6" y="30"/>
                  </a:lnTo>
                  <a:lnTo>
                    <a:pt x="34" y="38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6" y="38"/>
                  </a:lnTo>
                  <a:lnTo>
                    <a:pt x="28" y="28"/>
                  </a:lnTo>
                  <a:lnTo>
                    <a:pt x="26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0" name="Freeform 458"/>
            <p:cNvSpPr>
              <a:spLocks noEditPoints="1"/>
            </p:cNvSpPr>
            <p:nvPr/>
          </p:nvSpPr>
          <p:spPr bwMode="auto">
            <a:xfrm>
              <a:off x="2540" y="2896"/>
              <a:ext cx="38" cy="60"/>
            </a:xfrm>
            <a:custGeom>
              <a:avLst/>
              <a:gdLst>
                <a:gd name="T0" fmla="*/ 36 w 38"/>
                <a:gd name="T1" fmla="*/ 0 h 60"/>
                <a:gd name="T2" fmla="*/ 36 w 38"/>
                <a:gd name="T3" fmla="*/ 2 h 60"/>
                <a:gd name="T4" fmla="*/ 32 w 38"/>
                <a:gd name="T5" fmla="*/ 2 h 60"/>
                <a:gd name="T6" fmla="*/ 28 w 38"/>
                <a:gd name="T7" fmla="*/ 4 h 60"/>
                <a:gd name="T8" fmla="*/ 24 w 38"/>
                <a:gd name="T9" fmla="*/ 6 h 60"/>
                <a:gd name="T10" fmla="*/ 20 w 38"/>
                <a:gd name="T11" fmla="*/ 8 h 60"/>
                <a:gd name="T12" fmla="*/ 18 w 38"/>
                <a:gd name="T13" fmla="*/ 12 h 60"/>
                <a:gd name="T14" fmla="*/ 14 w 38"/>
                <a:gd name="T15" fmla="*/ 16 h 60"/>
                <a:gd name="T16" fmla="*/ 12 w 38"/>
                <a:gd name="T17" fmla="*/ 20 h 60"/>
                <a:gd name="T18" fmla="*/ 10 w 38"/>
                <a:gd name="T19" fmla="*/ 26 h 60"/>
                <a:gd name="T20" fmla="*/ 16 w 38"/>
                <a:gd name="T21" fmla="*/ 24 h 60"/>
                <a:gd name="T22" fmla="*/ 22 w 38"/>
                <a:gd name="T23" fmla="*/ 22 h 60"/>
                <a:gd name="T24" fmla="*/ 28 w 38"/>
                <a:gd name="T25" fmla="*/ 24 h 60"/>
                <a:gd name="T26" fmla="*/ 34 w 38"/>
                <a:gd name="T27" fmla="*/ 26 h 60"/>
                <a:gd name="T28" fmla="*/ 36 w 38"/>
                <a:gd name="T29" fmla="*/ 32 h 60"/>
                <a:gd name="T30" fmla="*/ 38 w 38"/>
                <a:gd name="T31" fmla="*/ 40 h 60"/>
                <a:gd name="T32" fmla="*/ 36 w 38"/>
                <a:gd name="T33" fmla="*/ 46 h 60"/>
                <a:gd name="T34" fmla="*/ 34 w 38"/>
                <a:gd name="T35" fmla="*/ 52 h 60"/>
                <a:gd name="T36" fmla="*/ 30 w 38"/>
                <a:gd name="T37" fmla="*/ 56 h 60"/>
                <a:gd name="T38" fmla="*/ 24 w 38"/>
                <a:gd name="T39" fmla="*/ 58 h 60"/>
                <a:gd name="T40" fmla="*/ 20 w 38"/>
                <a:gd name="T41" fmla="*/ 60 h 60"/>
                <a:gd name="T42" fmla="*/ 14 w 38"/>
                <a:gd name="T43" fmla="*/ 58 h 60"/>
                <a:gd name="T44" fmla="*/ 10 w 38"/>
                <a:gd name="T45" fmla="*/ 56 h 60"/>
                <a:gd name="T46" fmla="*/ 4 w 38"/>
                <a:gd name="T47" fmla="*/ 50 h 60"/>
                <a:gd name="T48" fmla="*/ 2 w 38"/>
                <a:gd name="T49" fmla="*/ 44 h 60"/>
                <a:gd name="T50" fmla="*/ 0 w 38"/>
                <a:gd name="T51" fmla="*/ 36 h 60"/>
                <a:gd name="T52" fmla="*/ 2 w 38"/>
                <a:gd name="T53" fmla="*/ 28 h 60"/>
                <a:gd name="T54" fmla="*/ 4 w 38"/>
                <a:gd name="T55" fmla="*/ 22 h 60"/>
                <a:gd name="T56" fmla="*/ 8 w 38"/>
                <a:gd name="T57" fmla="*/ 14 h 60"/>
                <a:gd name="T58" fmla="*/ 14 w 38"/>
                <a:gd name="T59" fmla="*/ 8 h 60"/>
                <a:gd name="T60" fmla="*/ 18 w 38"/>
                <a:gd name="T61" fmla="*/ 4 h 60"/>
                <a:gd name="T62" fmla="*/ 24 w 38"/>
                <a:gd name="T63" fmla="*/ 2 h 60"/>
                <a:gd name="T64" fmla="*/ 30 w 38"/>
                <a:gd name="T65" fmla="*/ 0 h 60"/>
                <a:gd name="T66" fmla="*/ 34 w 38"/>
                <a:gd name="T67" fmla="*/ 0 h 60"/>
                <a:gd name="T68" fmla="*/ 36 w 38"/>
                <a:gd name="T69" fmla="*/ 0 h 60"/>
                <a:gd name="T70" fmla="*/ 10 w 38"/>
                <a:gd name="T71" fmla="*/ 30 h 60"/>
                <a:gd name="T72" fmla="*/ 10 w 38"/>
                <a:gd name="T73" fmla="*/ 34 h 60"/>
                <a:gd name="T74" fmla="*/ 10 w 38"/>
                <a:gd name="T75" fmla="*/ 38 h 60"/>
                <a:gd name="T76" fmla="*/ 10 w 38"/>
                <a:gd name="T77" fmla="*/ 42 h 60"/>
                <a:gd name="T78" fmla="*/ 10 w 38"/>
                <a:gd name="T79" fmla="*/ 48 h 60"/>
                <a:gd name="T80" fmla="*/ 12 w 38"/>
                <a:gd name="T81" fmla="*/ 52 h 60"/>
                <a:gd name="T82" fmla="*/ 14 w 38"/>
                <a:gd name="T83" fmla="*/ 54 h 60"/>
                <a:gd name="T84" fmla="*/ 18 w 38"/>
                <a:gd name="T85" fmla="*/ 56 h 60"/>
                <a:gd name="T86" fmla="*/ 20 w 38"/>
                <a:gd name="T87" fmla="*/ 56 h 60"/>
                <a:gd name="T88" fmla="*/ 24 w 38"/>
                <a:gd name="T89" fmla="*/ 56 h 60"/>
                <a:gd name="T90" fmla="*/ 26 w 38"/>
                <a:gd name="T91" fmla="*/ 54 h 60"/>
                <a:gd name="T92" fmla="*/ 28 w 38"/>
                <a:gd name="T93" fmla="*/ 50 h 60"/>
                <a:gd name="T94" fmla="*/ 30 w 38"/>
                <a:gd name="T95" fmla="*/ 44 h 60"/>
                <a:gd name="T96" fmla="*/ 28 w 38"/>
                <a:gd name="T97" fmla="*/ 36 h 60"/>
                <a:gd name="T98" fmla="*/ 26 w 38"/>
                <a:gd name="T99" fmla="*/ 32 h 60"/>
                <a:gd name="T100" fmla="*/ 24 w 38"/>
                <a:gd name="T101" fmla="*/ 28 h 60"/>
                <a:gd name="T102" fmla="*/ 18 w 38"/>
                <a:gd name="T103" fmla="*/ 26 h 60"/>
                <a:gd name="T104" fmla="*/ 18 w 38"/>
                <a:gd name="T105" fmla="*/ 26 h 60"/>
                <a:gd name="T106" fmla="*/ 16 w 38"/>
                <a:gd name="T107" fmla="*/ 26 h 60"/>
                <a:gd name="T108" fmla="*/ 14 w 38"/>
                <a:gd name="T109" fmla="*/ 28 h 60"/>
                <a:gd name="T110" fmla="*/ 10 w 38"/>
                <a:gd name="T11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" h="60">
                  <a:moveTo>
                    <a:pt x="36" y="0"/>
                  </a:moveTo>
                  <a:lnTo>
                    <a:pt x="36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4" y="6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4" y="16"/>
                  </a:lnTo>
                  <a:lnTo>
                    <a:pt x="12" y="20"/>
                  </a:lnTo>
                  <a:lnTo>
                    <a:pt x="10" y="26"/>
                  </a:lnTo>
                  <a:lnTo>
                    <a:pt x="16" y="24"/>
                  </a:lnTo>
                  <a:lnTo>
                    <a:pt x="22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36" y="32"/>
                  </a:lnTo>
                  <a:lnTo>
                    <a:pt x="38" y="40"/>
                  </a:lnTo>
                  <a:lnTo>
                    <a:pt x="36" y="46"/>
                  </a:lnTo>
                  <a:lnTo>
                    <a:pt x="34" y="52"/>
                  </a:lnTo>
                  <a:lnTo>
                    <a:pt x="30" y="56"/>
                  </a:lnTo>
                  <a:lnTo>
                    <a:pt x="24" y="58"/>
                  </a:lnTo>
                  <a:lnTo>
                    <a:pt x="20" y="60"/>
                  </a:lnTo>
                  <a:lnTo>
                    <a:pt x="14" y="58"/>
                  </a:lnTo>
                  <a:lnTo>
                    <a:pt x="10" y="56"/>
                  </a:lnTo>
                  <a:lnTo>
                    <a:pt x="4" y="50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2"/>
                  </a:lnTo>
                  <a:lnTo>
                    <a:pt x="8" y="14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0"/>
                  </a:lnTo>
                  <a:close/>
                  <a:moveTo>
                    <a:pt x="10" y="30"/>
                  </a:moveTo>
                  <a:lnTo>
                    <a:pt x="10" y="34"/>
                  </a:lnTo>
                  <a:lnTo>
                    <a:pt x="10" y="38"/>
                  </a:lnTo>
                  <a:lnTo>
                    <a:pt x="10" y="42"/>
                  </a:lnTo>
                  <a:lnTo>
                    <a:pt x="10" y="48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4" y="56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44"/>
                  </a:lnTo>
                  <a:lnTo>
                    <a:pt x="28" y="36"/>
                  </a:lnTo>
                  <a:lnTo>
                    <a:pt x="26" y="32"/>
                  </a:lnTo>
                  <a:lnTo>
                    <a:pt x="24" y="28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1" name="Freeform 459"/>
            <p:cNvSpPr>
              <a:spLocks/>
            </p:cNvSpPr>
            <p:nvPr/>
          </p:nvSpPr>
          <p:spPr bwMode="auto">
            <a:xfrm>
              <a:off x="2586" y="2896"/>
              <a:ext cx="32" cy="60"/>
            </a:xfrm>
            <a:custGeom>
              <a:avLst/>
              <a:gdLst>
                <a:gd name="T0" fmla="*/ 32 w 32"/>
                <a:gd name="T1" fmla="*/ 0 h 60"/>
                <a:gd name="T2" fmla="*/ 30 w 32"/>
                <a:gd name="T3" fmla="*/ 8 h 60"/>
                <a:gd name="T4" fmla="*/ 12 w 32"/>
                <a:gd name="T5" fmla="*/ 8 h 60"/>
                <a:gd name="T6" fmla="*/ 8 w 32"/>
                <a:gd name="T7" fmla="*/ 16 h 60"/>
                <a:gd name="T8" fmla="*/ 16 w 32"/>
                <a:gd name="T9" fmla="*/ 18 h 60"/>
                <a:gd name="T10" fmla="*/ 22 w 32"/>
                <a:gd name="T11" fmla="*/ 20 h 60"/>
                <a:gd name="T12" fmla="*/ 26 w 32"/>
                <a:gd name="T13" fmla="*/ 24 h 60"/>
                <a:gd name="T14" fmla="*/ 30 w 32"/>
                <a:gd name="T15" fmla="*/ 30 h 60"/>
                <a:gd name="T16" fmla="*/ 32 w 32"/>
                <a:gd name="T17" fmla="*/ 38 h 60"/>
                <a:gd name="T18" fmla="*/ 32 w 32"/>
                <a:gd name="T19" fmla="*/ 42 h 60"/>
                <a:gd name="T20" fmla="*/ 30 w 32"/>
                <a:gd name="T21" fmla="*/ 46 h 60"/>
                <a:gd name="T22" fmla="*/ 28 w 32"/>
                <a:gd name="T23" fmla="*/ 50 h 60"/>
                <a:gd name="T24" fmla="*/ 26 w 32"/>
                <a:gd name="T25" fmla="*/ 52 h 60"/>
                <a:gd name="T26" fmla="*/ 22 w 32"/>
                <a:gd name="T27" fmla="*/ 56 h 60"/>
                <a:gd name="T28" fmla="*/ 20 w 32"/>
                <a:gd name="T29" fmla="*/ 58 h 60"/>
                <a:gd name="T30" fmla="*/ 14 w 32"/>
                <a:gd name="T31" fmla="*/ 60 h 60"/>
                <a:gd name="T32" fmla="*/ 10 w 32"/>
                <a:gd name="T33" fmla="*/ 60 h 60"/>
                <a:gd name="T34" fmla="*/ 4 w 32"/>
                <a:gd name="T35" fmla="*/ 60 h 60"/>
                <a:gd name="T36" fmla="*/ 2 w 32"/>
                <a:gd name="T37" fmla="*/ 58 h 60"/>
                <a:gd name="T38" fmla="*/ 0 w 32"/>
                <a:gd name="T39" fmla="*/ 56 h 60"/>
                <a:gd name="T40" fmla="*/ 0 w 32"/>
                <a:gd name="T41" fmla="*/ 54 h 60"/>
                <a:gd name="T42" fmla="*/ 0 w 32"/>
                <a:gd name="T43" fmla="*/ 52 h 60"/>
                <a:gd name="T44" fmla="*/ 0 w 32"/>
                <a:gd name="T45" fmla="*/ 52 h 60"/>
                <a:gd name="T46" fmla="*/ 2 w 32"/>
                <a:gd name="T47" fmla="*/ 52 h 60"/>
                <a:gd name="T48" fmla="*/ 4 w 32"/>
                <a:gd name="T49" fmla="*/ 52 h 60"/>
                <a:gd name="T50" fmla="*/ 4 w 32"/>
                <a:gd name="T51" fmla="*/ 52 h 60"/>
                <a:gd name="T52" fmla="*/ 6 w 32"/>
                <a:gd name="T53" fmla="*/ 52 h 60"/>
                <a:gd name="T54" fmla="*/ 6 w 32"/>
                <a:gd name="T55" fmla="*/ 52 h 60"/>
                <a:gd name="T56" fmla="*/ 8 w 32"/>
                <a:gd name="T57" fmla="*/ 54 h 60"/>
                <a:gd name="T58" fmla="*/ 10 w 32"/>
                <a:gd name="T59" fmla="*/ 54 h 60"/>
                <a:gd name="T60" fmla="*/ 14 w 32"/>
                <a:gd name="T61" fmla="*/ 56 h 60"/>
                <a:gd name="T62" fmla="*/ 18 w 32"/>
                <a:gd name="T63" fmla="*/ 54 h 60"/>
                <a:gd name="T64" fmla="*/ 22 w 32"/>
                <a:gd name="T65" fmla="*/ 52 h 60"/>
                <a:gd name="T66" fmla="*/ 26 w 32"/>
                <a:gd name="T67" fmla="*/ 48 h 60"/>
                <a:gd name="T68" fmla="*/ 26 w 32"/>
                <a:gd name="T69" fmla="*/ 42 h 60"/>
                <a:gd name="T70" fmla="*/ 26 w 32"/>
                <a:gd name="T71" fmla="*/ 38 h 60"/>
                <a:gd name="T72" fmla="*/ 22 w 32"/>
                <a:gd name="T73" fmla="*/ 32 h 60"/>
                <a:gd name="T74" fmla="*/ 18 w 32"/>
                <a:gd name="T75" fmla="*/ 28 h 60"/>
                <a:gd name="T76" fmla="*/ 14 w 32"/>
                <a:gd name="T77" fmla="*/ 26 h 60"/>
                <a:gd name="T78" fmla="*/ 8 w 32"/>
                <a:gd name="T79" fmla="*/ 24 h 60"/>
                <a:gd name="T80" fmla="*/ 2 w 32"/>
                <a:gd name="T81" fmla="*/ 24 h 60"/>
                <a:gd name="T82" fmla="*/ 12 w 32"/>
                <a:gd name="T83" fmla="*/ 0 h 60"/>
                <a:gd name="T84" fmla="*/ 32 w 32"/>
                <a:gd name="T8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" h="60">
                  <a:moveTo>
                    <a:pt x="32" y="0"/>
                  </a:moveTo>
                  <a:lnTo>
                    <a:pt x="30" y="8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16" y="18"/>
                  </a:lnTo>
                  <a:lnTo>
                    <a:pt x="22" y="20"/>
                  </a:lnTo>
                  <a:lnTo>
                    <a:pt x="26" y="24"/>
                  </a:lnTo>
                  <a:lnTo>
                    <a:pt x="30" y="30"/>
                  </a:lnTo>
                  <a:lnTo>
                    <a:pt x="32" y="38"/>
                  </a:lnTo>
                  <a:lnTo>
                    <a:pt x="32" y="42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2" y="56"/>
                  </a:lnTo>
                  <a:lnTo>
                    <a:pt x="20" y="58"/>
                  </a:lnTo>
                  <a:lnTo>
                    <a:pt x="14" y="60"/>
                  </a:lnTo>
                  <a:lnTo>
                    <a:pt x="10" y="60"/>
                  </a:lnTo>
                  <a:lnTo>
                    <a:pt x="4" y="60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4" y="56"/>
                  </a:lnTo>
                  <a:lnTo>
                    <a:pt x="18" y="54"/>
                  </a:lnTo>
                  <a:lnTo>
                    <a:pt x="22" y="52"/>
                  </a:lnTo>
                  <a:lnTo>
                    <a:pt x="26" y="48"/>
                  </a:lnTo>
                  <a:lnTo>
                    <a:pt x="26" y="42"/>
                  </a:lnTo>
                  <a:lnTo>
                    <a:pt x="26" y="38"/>
                  </a:lnTo>
                  <a:lnTo>
                    <a:pt x="22" y="32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24"/>
                  </a:lnTo>
                  <a:lnTo>
                    <a:pt x="2" y="24"/>
                  </a:lnTo>
                  <a:lnTo>
                    <a:pt x="1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2" name="Rectangle 460"/>
            <p:cNvSpPr>
              <a:spLocks noChangeArrowheads="1"/>
            </p:cNvSpPr>
            <p:nvPr/>
          </p:nvSpPr>
          <p:spPr bwMode="auto">
            <a:xfrm>
              <a:off x="2776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3" name="Freeform 461"/>
            <p:cNvSpPr>
              <a:spLocks/>
            </p:cNvSpPr>
            <p:nvPr/>
          </p:nvSpPr>
          <p:spPr bwMode="auto">
            <a:xfrm>
              <a:off x="2888" y="2946"/>
              <a:ext cx="10" cy="10"/>
            </a:xfrm>
            <a:custGeom>
              <a:avLst/>
              <a:gdLst>
                <a:gd name="T0" fmla="*/ 6 w 10"/>
                <a:gd name="T1" fmla="*/ 0 h 10"/>
                <a:gd name="T2" fmla="*/ 8 w 10"/>
                <a:gd name="T3" fmla="*/ 0 h 10"/>
                <a:gd name="T4" fmla="*/ 10 w 10"/>
                <a:gd name="T5" fmla="*/ 2 h 10"/>
                <a:gd name="T6" fmla="*/ 10 w 10"/>
                <a:gd name="T7" fmla="*/ 2 h 10"/>
                <a:gd name="T8" fmla="*/ 10 w 10"/>
                <a:gd name="T9" fmla="*/ 4 h 10"/>
                <a:gd name="T10" fmla="*/ 10 w 10"/>
                <a:gd name="T11" fmla="*/ 6 h 10"/>
                <a:gd name="T12" fmla="*/ 10 w 10"/>
                <a:gd name="T13" fmla="*/ 8 h 10"/>
                <a:gd name="T14" fmla="*/ 8 w 10"/>
                <a:gd name="T15" fmla="*/ 10 h 10"/>
                <a:gd name="T16" fmla="*/ 6 w 10"/>
                <a:gd name="T17" fmla="*/ 10 h 10"/>
                <a:gd name="T18" fmla="*/ 4 w 10"/>
                <a:gd name="T19" fmla="*/ 10 h 10"/>
                <a:gd name="T20" fmla="*/ 2 w 10"/>
                <a:gd name="T21" fmla="*/ 8 h 10"/>
                <a:gd name="T22" fmla="*/ 0 w 10"/>
                <a:gd name="T23" fmla="*/ 6 h 10"/>
                <a:gd name="T24" fmla="*/ 0 w 10"/>
                <a:gd name="T25" fmla="*/ 4 h 10"/>
                <a:gd name="T26" fmla="*/ 0 w 10"/>
                <a:gd name="T27" fmla="*/ 2 h 10"/>
                <a:gd name="T28" fmla="*/ 2 w 10"/>
                <a:gd name="T29" fmla="*/ 2 h 10"/>
                <a:gd name="T30" fmla="*/ 4 w 10"/>
                <a:gd name="T31" fmla="*/ 0 h 10"/>
                <a:gd name="T32" fmla="*/ 6 w 10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4" name="Freeform 462"/>
            <p:cNvSpPr>
              <a:spLocks noEditPoints="1"/>
            </p:cNvSpPr>
            <p:nvPr/>
          </p:nvSpPr>
          <p:spPr bwMode="auto">
            <a:xfrm>
              <a:off x="2908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4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4 w 36"/>
                <a:gd name="T87" fmla="*/ 4 h 60"/>
                <a:gd name="T88" fmla="*/ 10 w 36"/>
                <a:gd name="T89" fmla="*/ 10 h 60"/>
                <a:gd name="T90" fmla="*/ 10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5" name="Freeform 463"/>
            <p:cNvSpPr>
              <a:spLocks noEditPoints="1"/>
            </p:cNvSpPr>
            <p:nvPr/>
          </p:nvSpPr>
          <p:spPr bwMode="auto">
            <a:xfrm>
              <a:off x="2952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4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4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6" name="Freeform 464"/>
            <p:cNvSpPr>
              <a:spLocks noEditPoints="1"/>
            </p:cNvSpPr>
            <p:nvPr/>
          </p:nvSpPr>
          <p:spPr bwMode="auto">
            <a:xfrm>
              <a:off x="2996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2 w 36"/>
                <a:gd name="T21" fmla="*/ 12 h 60"/>
                <a:gd name="T22" fmla="*/ 36 w 36"/>
                <a:gd name="T23" fmla="*/ 20 h 60"/>
                <a:gd name="T24" fmla="*/ 36 w 36"/>
                <a:gd name="T25" fmla="*/ 30 h 60"/>
                <a:gd name="T26" fmla="*/ 36 w 36"/>
                <a:gd name="T27" fmla="*/ 38 h 60"/>
                <a:gd name="T28" fmla="*/ 32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8 w 36"/>
                <a:gd name="T69" fmla="*/ 38 h 60"/>
                <a:gd name="T70" fmla="*/ 28 w 36"/>
                <a:gd name="T71" fmla="*/ 28 h 60"/>
                <a:gd name="T72" fmla="*/ 28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6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6" y="20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38"/>
                  </a:lnTo>
                  <a:lnTo>
                    <a:pt x="28" y="28"/>
                  </a:lnTo>
                  <a:lnTo>
                    <a:pt x="28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7" name="Freeform 465"/>
            <p:cNvSpPr>
              <a:spLocks noEditPoints="1"/>
            </p:cNvSpPr>
            <p:nvPr/>
          </p:nvSpPr>
          <p:spPr bwMode="auto">
            <a:xfrm>
              <a:off x="3040" y="2896"/>
              <a:ext cx="36" cy="60"/>
            </a:xfrm>
            <a:custGeom>
              <a:avLst/>
              <a:gdLst>
                <a:gd name="T0" fmla="*/ 0 w 36"/>
                <a:gd name="T1" fmla="*/ 30 h 60"/>
                <a:gd name="T2" fmla="*/ 0 w 36"/>
                <a:gd name="T3" fmla="*/ 20 h 60"/>
                <a:gd name="T4" fmla="*/ 2 w 36"/>
                <a:gd name="T5" fmla="*/ 12 h 60"/>
                <a:gd name="T6" fmla="*/ 6 w 36"/>
                <a:gd name="T7" fmla="*/ 6 h 60"/>
                <a:gd name="T8" fmla="*/ 10 w 36"/>
                <a:gd name="T9" fmla="*/ 2 h 60"/>
                <a:gd name="T10" fmla="*/ 14 w 36"/>
                <a:gd name="T11" fmla="*/ 0 h 60"/>
                <a:gd name="T12" fmla="*/ 18 w 36"/>
                <a:gd name="T13" fmla="*/ 0 h 60"/>
                <a:gd name="T14" fmla="*/ 22 w 36"/>
                <a:gd name="T15" fmla="*/ 0 h 60"/>
                <a:gd name="T16" fmla="*/ 26 w 36"/>
                <a:gd name="T17" fmla="*/ 2 h 60"/>
                <a:gd name="T18" fmla="*/ 30 w 36"/>
                <a:gd name="T19" fmla="*/ 6 h 60"/>
                <a:gd name="T20" fmla="*/ 32 w 36"/>
                <a:gd name="T21" fmla="*/ 12 h 60"/>
                <a:gd name="T22" fmla="*/ 34 w 36"/>
                <a:gd name="T23" fmla="*/ 20 h 60"/>
                <a:gd name="T24" fmla="*/ 36 w 36"/>
                <a:gd name="T25" fmla="*/ 30 h 60"/>
                <a:gd name="T26" fmla="*/ 34 w 36"/>
                <a:gd name="T27" fmla="*/ 38 h 60"/>
                <a:gd name="T28" fmla="*/ 32 w 36"/>
                <a:gd name="T29" fmla="*/ 46 h 60"/>
                <a:gd name="T30" fmla="*/ 30 w 36"/>
                <a:gd name="T31" fmla="*/ 52 h 60"/>
                <a:gd name="T32" fmla="*/ 26 w 36"/>
                <a:gd name="T33" fmla="*/ 56 h 60"/>
                <a:gd name="T34" fmla="*/ 22 w 36"/>
                <a:gd name="T35" fmla="*/ 58 h 60"/>
                <a:gd name="T36" fmla="*/ 18 w 36"/>
                <a:gd name="T37" fmla="*/ 60 h 60"/>
                <a:gd name="T38" fmla="*/ 12 w 36"/>
                <a:gd name="T39" fmla="*/ 58 h 60"/>
                <a:gd name="T40" fmla="*/ 8 w 36"/>
                <a:gd name="T41" fmla="*/ 56 h 60"/>
                <a:gd name="T42" fmla="*/ 4 w 36"/>
                <a:gd name="T43" fmla="*/ 50 h 60"/>
                <a:gd name="T44" fmla="*/ 0 w 36"/>
                <a:gd name="T45" fmla="*/ 40 h 60"/>
                <a:gd name="T46" fmla="*/ 0 w 36"/>
                <a:gd name="T47" fmla="*/ 30 h 60"/>
                <a:gd name="T48" fmla="*/ 8 w 36"/>
                <a:gd name="T49" fmla="*/ 30 h 60"/>
                <a:gd name="T50" fmla="*/ 8 w 36"/>
                <a:gd name="T51" fmla="*/ 42 h 60"/>
                <a:gd name="T52" fmla="*/ 10 w 36"/>
                <a:gd name="T53" fmla="*/ 50 h 60"/>
                <a:gd name="T54" fmla="*/ 12 w 36"/>
                <a:gd name="T55" fmla="*/ 54 h 60"/>
                <a:gd name="T56" fmla="*/ 14 w 36"/>
                <a:gd name="T57" fmla="*/ 56 h 60"/>
                <a:gd name="T58" fmla="*/ 18 w 36"/>
                <a:gd name="T59" fmla="*/ 56 h 60"/>
                <a:gd name="T60" fmla="*/ 20 w 36"/>
                <a:gd name="T61" fmla="*/ 56 h 60"/>
                <a:gd name="T62" fmla="*/ 22 w 36"/>
                <a:gd name="T63" fmla="*/ 54 h 60"/>
                <a:gd name="T64" fmla="*/ 24 w 36"/>
                <a:gd name="T65" fmla="*/ 52 h 60"/>
                <a:gd name="T66" fmla="*/ 26 w 36"/>
                <a:gd name="T67" fmla="*/ 48 h 60"/>
                <a:gd name="T68" fmla="*/ 26 w 36"/>
                <a:gd name="T69" fmla="*/ 38 h 60"/>
                <a:gd name="T70" fmla="*/ 28 w 36"/>
                <a:gd name="T71" fmla="*/ 28 h 60"/>
                <a:gd name="T72" fmla="*/ 26 w 36"/>
                <a:gd name="T73" fmla="*/ 18 h 60"/>
                <a:gd name="T74" fmla="*/ 26 w 36"/>
                <a:gd name="T75" fmla="*/ 10 h 60"/>
                <a:gd name="T76" fmla="*/ 24 w 36"/>
                <a:gd name="T77" fmla="*/ 6 h 60"/>
                <a:gd name="T78" fmla="*/ 22 w 36"/>
                <a:gd name="T79" fmla="*/ 4 h 60"/>
                <a:gd name="T80" fmla="*/ 20 w 36"/>
                <a:gd name="T81" fmla="*/ 2 h 60"/>
                <a:gd name="T82" fmla="*/ 18 w 36"/>
                <a:gd name="T83" fmla="*/ 2 h 60"/>
                <a:gd name="T84" fmla="*/ 14 w 36"/>
                <a:gd name="T85" fmla="*/ 2 h 60"/>
                <a:gd name="T86" fmla="*/ 12 w 36"/>
                <a:gd name="T87" fmla="*/ 4 h 60"/>
                <a:gd name="T88" fmla="*/ 10 w 36"/>
                <a:gd name="T89" fmla="*/ 10 h 60"/>
                <a:gd name="T90" fmla="*/ 8 w 36"/>
                <a:gd name="T91" fmla="*/ 16 h 60"/>
                <a:gd name="T92" fmla="*/ 8 w 36"/>
                <a:gd name="T93" fmla="*/ 24 h 60"/>
                <a:gd name="T94" fmla="*/ 8 w 36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" h="60">
                  <a:moveTo>
                    <a:pt x="0" y="30"/>
                  </a:move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6" y="30"/>
                  </a:lnTo>
                  <a:lnTo>
                    <a:pt x="34" y="38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6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4" y="50"/>
                  </a:lnTo>
                  <a:lnTo>
                    <a:pt x="0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8" y="42"/>
                  </a:lnTo>
                  <a:lnTo>
                    <a:pt x="10" y="50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6" y="38"/>
                  </a:lnTo>
                  <a:lnTo>
                    <a:pt x="28" y="28"/>
                  </a:lnTo>
                  <a:lnTo>
                    <a:pt x="26" y="18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8" name="Freeform 466"/>
            <p:cNvSpPr>
              <a:spLocks/>
            </p:cNvSpPr>
            <p:nvPr/>
          </p:nvSpPr>
          <p:spPr bwMode="auto">
            <a:xfrm>
              <a:off x="3082" y="2896"/>
              <a:ext cx="34" cy="60"/>
            </a:xfrm>
            <a:custGeom>
              <a:avLst/>
              <a:gdLst>
                <a:gd name="T0" fmla="*/ 4 w 34"/>
                <a:gd name="T1" fmla="*/ 6 h 60"/>
                <a:gd name="T2" fmla="*/ 12 w 34"/>
                <a:gd name="T3" fmla="*/ 0 h 60"/>
                <a:gd name="T4" fmla="*/ 24 w 34"/>
                <a:gd name="T5" fmla="*/ 0 h 60"/>
                <a:gd name="T6" fmla="*/ 30 w 34"/>
                <a:gd name="T7" fmla="*/ 8 h 60"/>
                <a:gd name="T8" fmla="*/ 30 w 34"/>
                <a:gd name="T9" fmla="*/ 16 h 60"/>
                <a:gd name="T10" fmla="*/ 22 w 34"/>
                <a:gd name="T11" fmla="*/ 24 h 60"/>
                <a:gd name="T12" fmla="*/ 32 w 34"/>
                <a:gd name="T13" fmla="*/ 30 h 60"/>
                <a:gd name="T14" fmla="*/ 34 w 34"/>
                <a:gd name="T15" fmla="*/ 40 h 60"/>
                <a:gd name="T16" fmla="*/ 28 w 34"/>
                <a:gd name="T17" fmla="*/ 52 h 60"/>
                <a:gd name="T18" fmla="*/ 18 w 34"/>
                <a:gd name="T19" fmla="*/ 58 h 60"/>
                <a:gd name="T20" fmla="*/ 6 w 34"/>
                <a:gd name="T21" fmla="*/ 60 h 60"/>
                <a:gd name="T22" fmla="*/ 2 w 34"/>
                <a:gd name="T23" fmla="*/ 56 h 60"/>
                <a:gd name="T24" fmla="*/ 2 w 34"/>
                <a:gd name="T25" fmla="*/ 54 h 60"/>
                <a:gd name="T26" fmla="*/ 4 w 34"/>
                <a:gd name="T27" fmla="*/ 52 h 60"/>
                <a:gd name="T28" fmla="*/ 6 w 34"/>
                <a:gd name="T29" fmla="*/ 52 h 60"/>
                <a:gd name="T30" fmla="*/ 8 w 34"/>
                <a:gd name="T31" fmla="*/ 54 h 60"/>
                <a:gd name="T32" fmla="*/ 12 w 34"/>
                <a:gd name="T33" fmla="*/ 56 h 60"/>
                <a:gd name="T34" fmla="*/ 14 w 34"/>
                <a:gd name="T35" fmla="*/ 56 h 60"/>
                <a:gd name="T36" fmla="*/ 20 w 34"/>
                <a:gd name="T37" fmla="*/ 56 h 60"/>
                <a:gd name="T38" fmla="*/ 26 w 34"/>
                <a:gd name="T39" fmla="*/ 48 h 60"/>
                <a:gd name="T40" fmla="*/ 28 w 34"/>
                <a:gd name="T41" fmla="*/ 42 h 60"/>
                <a:gd name="T42" fmla="*/ 24 w 34"/>
                <a:gd name="T43" fmla="*/ 36 h 60"/>
                <a:gd name="T44" fmla="*/ 22 w 34"/>
                <a:gd name="T45" fmla="*/ 32 h 60"/>
                <a:gd name="T46" fmla="*/ 16 w 34"/>
                <a:gd name="T47" fmla="*/ 30 h 60"/>
                <a:gd name="T48" fmla="*/ 10 w 34"/>
                <a:gd name="T49" fmla="*/ 30 h 60"/>
                <a:gd name="T50" fmla="*/ 14 w 34"/>
                <a:gd name="T51" fmla="*/ 28 h 60"/>
                <a:gd name="T52" fmla="*/ 20 w 34"/>
                <a:gd name="T53" fmla="*/ 24 h 60"/>
                <a:gd name="T54" fmla="*/ 24 w 34"/>
                <a:gd name="T55" fmla="*/ 18 h 60"/>
                <a:gd name="T56" fmla="*/ 24 w 34"/>
                <a:gd name="T57" fmla="*/ 10 h 60"/>
                <a:gd name="T58" fmla="*/ 18 w 34"/>
                <a:gd name="T59" fmla="*/ 6 h 60"/>
                <a:gd name="T60" fmla="*/ 10 w 34"/>
                <a:gd name="T61" fmla="*/ 6 h 60"/>
                <a:gd name="T62" fmla="*/ 4 w 34"/>
                <a:gd name="T63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" h="60">
                  <a:moveTo>
                    <a:pt x="2" y="12"/>
                  </a:move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2" y="12"/>
                  </a:lnTo>
                  <a:lnTo>
                    <a:pt x="30" y="16"/>
                  </a:lnTo>
                  <a:lnTo>
                    <a:pt x="28" y="20"/>
                  </a:lnTo>
                  <a:lnTo>
                    <a:pt x="22" y="24"/>
                  </a:lnTo>
                  <a:lnTo>
                    <a:pt x="28" y="26"/>
                  </a:lnTo>
                  <a:lnTo>
                    <a:pt x="32" y="30"/>
                  </a:lnTo>
                  <a:lnTo>
                    <a:pt x="34" y="34"/>
                  </a:lnTo>
                  <a:lnTo>
                    <a:pt x="34" y="40"/>
                  </a:lnTo>
                  <a:lnTo>
                    <a:pt x="32" y="46"/>
                  </a:lnTo>
                  <a:lnTo>
                    <a:pt x="28" y="52"/>
                  </a:lnTo>
                  <a:lnTo>
                    <a:pt x="24" y="56"/>
                  </a:lnTo>
                  <a:lnTo>
                    <a:pt x="18" y="58"/>
                  </a:lnTo>
                  <a:lnTo>
                    <a:pt x="10" y="60"/>
                  </a:lnTo>
                  <a:lnTo>
                    <a:pt x="6" y="60"/>
                  </a:lnTo>
                  <a:lnTo>
                    <a:pt x="4" y="58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2" y="56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20" y="56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38"/>
                  </a:lnTo>
                  <a:lnTo>
                    <a:pt x="24" y="36"/>
                  </a:lnTo>
                  <a:lnTo>
                    <a:pt x="24" y="34"/>
                  </a:lnTo>
                  <a:lnTo>
                    <a:pt x="22" y="32"/>
                  </a:lnTo>
                  <a:lnTo>
                    <a:pt x="18" y="30"/>
                  </a:lnTo>
                  <a:lnTo>
                    <a:pt x="16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8" y="26"/>
                  </a:lnTo>
                  <a:lnTo>
                    <a:pt x="20" y="24"/>
                  </a:lnTo>
                  <a:lnTo>
                    <a:pt x="24" y="22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79" name="Freeform 467"/>
            <p:cNvSpPr>
              <a:spLocks noEditPoints="1"/>
            </p:cNvSpPr>
            <p:nvPr/>
          </p:nvSpPr>
          <p:spPr bwMode="auto">
            <a:xfrm>
              <a:off x="3124" y="2896"/>
              <a:ext cx="40" cy="58"/>
            </a:xfrm>
            <a:custGeom>
              <a:avLst/>
              <a:gdLst>
                <a:gd name="T0" fmla="*/ 40 w 40"/>
                <a:gd name="T1" fmla="*/ 38 h 58"/>
                <a:gd name="T2" fmla="*/ 40 w 40"/>
                <a:gd name="T3" fmla="*/ 44 h 58"/>
                <a:gd name="T4" fmla="*/ 32 w 40"/>
                <a:gd name="T5" fmla="*/ 44 h 58"/>
                <a:gd name="T6" fmla="*/ 32 w 40"/>
                <a:gd name="T7" fmla="*/ 58 h 58"/>
                <a:gd name="T8" fmla="*/ 24 w 40"/>
                <a:gd name="T9" fmla="*/ 58 h 58"/>
                <a:gd name="T10" fmla="*/ 24 w 40"/>
                <a:gd name="T11" fmla="*/ 44 h 58"/>
                <a:gd name="T12" fmla="*/ 0 w 40"/>
                <a:gd name="T13" fmla="*/ 44 h 58"/>
                <a:gd name="T14" fmla="*/ 0 w 40"/>
                <a:gd name="T15" fmla="*/ 38 h 58"/>
                <a:gd name="T16" fmla="*/ 26 w 40"/>
                <a:gd name="T17" fmla="*/ 0 h 58"/>
                <a:gd name="T18" fmla="*/ 32 w 40"/>
                <a:gd name="T19" fmla="*/ 0 h 58"/>
                <a:gd name="T20" fmla="*/ 32 w 40"/>
                <a:gd name="T21" fmla="*/ 38 h 58"/>
                <a:gd name="T22" fmla="*/ 40 w 40"/>
                <a:gd name="T23" fmla="*/ 38 h 58"/>
                <a:gd name="T24" fmla="*/ 24 w 40"/>
                <a:gd name="T25" fmla="*/ 38 h 58"/>
                <a:gd name="T26" fmla="*/ 24 w 40"/>
                <a:gd name="T27" fmla="*/ 8 h 58"/>
                <a:gd name="T28" fmla="*/ 4 w 40"/>
                <a:gd name="T29" fmla="*/ 38 h 58"/>
                <a:gd name="T30" fmla="*/ 24 w 40"/>
                <a:gd name="T31" fmla="*/ 3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58">
                  <a:moveTo>
                    <a:pt x="40" y="38"/>
                  </a:moveTo>
                  <a:lnTo>
                    <a:pt x="40" y="44"/>
                  </a:lnTo>
                  <a:lnTo>
                    <a:pt x="32" y="44"/>
                  </a:lnTo>
                  <a:lnTo>
                    <a:pt x="32" y="58"/>
                  </a:lnTo>
                  <a:lnTo>
                    <a:pt x="24" y="58"/>
                  </a:lnTo>
                  <a:lnTo>
                    <a:pt x="24" y="44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2" y="38"/>
                  </a:lnTo>
                  <a:lnTo>
                    <a:pt x="40" y="38"/>
                  </a:lnTo>
                  <a:close/>
                  <a:moveTo>
                    <a:pt x="24" y="38"/>
                  </a:moveTo>
                  <a:lnTo>
                    <a:pt x="24" y="8"/>
                  </a:lnTo>
                  <a:lnTo>
                    <a:pt x="4" y="38"/>
                  </a:lnTo>
                  <a:lnTo>
                    <a:pt x="24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80" name="Freeform 468"/>
            <p:cNvSpPr>
              <a:spLocks/>
            </p:cNvSpPr>
            <p:nvPr/>
          </p:nvSpPr>
          <p:spPr bwMode="auto">
            <a:xfrm>
              <a:off x="3168" y="2896"/>
              <a:ext cx="40" cy="58"/>
            </a:xfrm>
            <a:custGeom>
              <a:avLst/>
              <a:gdLst>
                <a:gd name="T0" fmla="*/ 40 w 40"/>
                <a:gd name="T1" fmla="*/ 48 h 58"/>
                <a:gd name="T2" fmla="*/ 34 w 40"/>
                <a:gd name="T3" fmla="*/ 58 h 58"/>
                <a:gd name="T4" fmla="*/ 0 w 40"/>
                <a:gd name="T5" fmla="*/ 58 h 58"/>
                <a:gd name="T6" fmla="*/ 0 w 40"/>
                <a:gd name="T7" fmla="*/ 58 h 58"/>
                <a:gd name="T8" fmla="*/ 10 w 40"/>
                <a:gd name="T9" fmla="*/ 48 h 58"/>
                <a:gd name="T10" fmla="*/ 16 w 40"/>
                <a:gd name="T11" fmla="*/ 42 h 58"/>
                <a:gd name="T12" fmla="*/ 22 w 40"/>
                <a:gd name="T13" fmla="*/ 34 h 58"/>
                <a:gd name="T14" fmla="*/ 26 w 40"/>
                <a:gd name="T15" fmla="*/ 26 h 58"/>
                <a:gd name="T16" fmla="*/ 28 w 40"/>
                <a:gd name="T17" fmla="*/ 18 h 58"/>
                <a:gd name="T18" fmla="*/ 28 w 40"/>
                <a:gd name="T19" fmla="*/ 14 h 58"/>
                <a:gd name="T20" fmla="*/ 24 w 40"/>
                <a:gd name="T21" fmla="*/ 10 h 58"/>
                <a:gd name="T22" fmla="*/ 20 w 40"/>
                <a:gd name="T23" fmla="*/ 6 h 58"/>
                <a:gd name="T24" fmla="*/ 16 w 40"/>
                <a:gd name="T25" fmla="*/ 6 h 58"/>
                <a:gd name="T26" fmla="*/ 12 w 40"/>
                <a:gd name="T27" fmla="*/ 6 h 58"/>
                <a:gd name="T28" fmla="*/ 8 w 40"/>
                <a:gd name="T29" fmla="*/ 8 h 58"/>
                <a:gd name="T30" fmla="*/ 6 w 40"/>
                <a:gd name="T31" fmla="*/ 12 h 58"/>
                <a:gd name="T32" fmla="*/ 4 w 40"/>
                <a:gd name="T33" fmla="*/ 16 h 58"/>
                <a:gd name="T34" fmla="*/ 2 w 40"/>
                <a:gd name="T35" fmla="*/ 16 h 58"/>
                <a:gd name="T36" fmla="*/ 4 w 40"/>
                <a:gd name="T37" fmla="*/ 8 h 58"/>
                <a:gd name="T38" fmla="*/ 8 w 40"/>
                <a:gd name="T39" fmla="*/ 4 h 58"/>
                <a:gd name="T40" fmla="*/ 12 w 40"/>
                <a:gd name="T41" fmla="*/ 0 h 58"/>
                <a:gd name="T42" fmla="*/ 18 w 40"/>
                <a:gd name="T43" fmla="*/ 0 h 58"/>
                <a:gd name="T44" fmla="*/ 26 w 40"/>
                <a:gd name="T45" fmla="*/ 0 h 58"/>
                <a:gd name="T46" fmla="*/ 30 w 40"/>
                <a:gd name="T47" fmla="*/ 4 h 58"/>
                <a:gd name="T48" fmla="*/ 34 w 40"/>
                <a:gd name="T49" fmla="*/ 8 h 58"/>
                <a:gd name="T50" fmla="*/ 36 w 40"/>
                <a:gd name="T51" fmla="*/ 14 h 58"/>
                <a:gd name="T52" fmla="*/ 34 w 40"/>
                <a:gd name="T53" fmla="*/ 20 h 58"/>
                <a:gd name="T54" fmla="*/ 34 w 40"/>
                <a:gd name="T55" fmla="*/ 24 h 58"/>
                <a:gd name="T56" fmla="*/ 30 w 40"/>
                <a:gd name="T57" fmla="*/ 30 h 58"/>
                <a:gd name="T58" fmla="*/ 22 w 40"/>
                <a:gd name="T59" fmla="*/ 38 h 58"/>
                <a:gd name="T60" fmla="*/ 16 w 40"/>
                <a:gd name="T61" fmla="*/ 44 h 58"/>
                <a:gd name="T62" fmla="*/ 12 w 40"/>
                <a:gd name="T63" fmla="*/ 50 h 58"/>
                <a:gd name="T64" fmla="*/ 10 w 40"/>
                <a:gd name="T65" fmla="*/ 52 h 58"/>
                <a:gd name="T66" fmla="*/ 24 w 40"/>
                <a:gd name="T67" fmla="*/ 52 h 58"/>
                <a:gd name="T68" fmla="*/ 28 w 40"/>
                <a:gd name="T69" fmla="*/ 52 h 58"/>
                <a:gd name="T70" fmla="*/ 32 w 40"/>
                <a:gd name="T71" fmla="*/ 52 h 58"/>
                <a:gd name="T72" fmla="*/ 32 w 40"/>
                <a:gd name="T73" fmla="*/ 52 h 58"/>
                <a:gd name="T74" fmla="*/ 34 w 40"/>
                <a:gd name="T75" fmla="*/ 50 h 58"/>
                <a:gd name="T76" fmla="*/ 36 w 40"/>
                <a:gd name="T77" fmla="*/ 50 h 58"/>
                <a:gd name="T78" fmla="*/ 38 w 40"/>
                <a:gd name="T79" fmla="*/ 48 h 58"/>
                <a:gd name="T80" fmla="*/ 40 w 40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" h="58">
                  <a:moveTo>
                    <a:pt x="40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6" y="26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4" y="20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2" y="50"/>
                  </a:lnTo>
                  <a:lnTo>
                    <a:pt x="10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48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81" name="Rectangle 469"/>
            <p:cNvSpPr>
              <a:spLocks noChangeArrowheads="1"/>
            </p:cNvSpPr>
            <p:nvPr/>
          </p:nvSpPr>
          <p:spPr bwMode="auto">
            <a:xfrm>
              <a:off x="3312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82" name="Freeform 470"/>
            <p:cNvSpPr>
              <a:spLocks/>
            </p:cNvSpPr>
            <p:nvPr/>
          </p:nvSpPr>
          <p:spPr bwMode="auto">
            <a:xfrm>
              <a:off x="3426" y="2896"/>
              <a:ext cx="38" cy="58"/>
            </a:xfrm>
            <a:custGeom>
              <a:avLst/>
              <a:gdLst>
                <a:gd name="T0" fmla="*/ 38 w 38"/>
                <a:gd name="T1" fmla="*/ 48 h 58"/>
                <a:gd name="T2" fmla="*/ 34 w 38"/>
                <a:gd name="T3" fmla="*/ 58 h 58"/>
                <a:gd name="T4" fmla="*/ 0 w 38"/>
                <a:gd name="T5" fmla="*/ 58 h 58"/>
                <a:gd name="T6" fmla="*/ 0 w 38"/>
                <a:gd name="T7" fmla="*/ 58 h 58"/>
                <a:gd name="T8" fmla="*/ 10 w 38"/>
                <a:gd name="T9" fmla="*/ 48 h 58"/>
                <a:gd name="T10" fmla="*/ 16 w 38"/>
                <a:gd name="T11" fmla="*/ 42 h 58"/>
                <a:gd name="T12" fmla="*/ 22 w 38"/>
                <a:gd name="T13" fmla="*/ 34 h 58"/>
                <a:gd name="T14" fmla="*/ 26 w 38"/>
                <a:gd name="T15" fmla="*/ 26 h 58"/>
                <a:gd name="T16" fmla="*/ 28 w 38"/>
                <a:gd name="T17" fmla="*/ 18 h 58"/>
                <a:gd name="T18" fmla="*/ 28 w 38"/>
                <a:gd name="T19" fmla="*/ 14 h 58"/>
                <a:gd name="T20" fmla="*/ 24 w 38"/>
                <a:gd name="T21" fmla="*/ 10 h 58"/>
                <a:gd name="T22" fmla="*/ 20 w 38"/>
                <a:gd name="T23" fmla="*/ 6 h 58"/>
                <a:gd name="T24" fmla="*/ 16 w 38"/>
                <a:gd name="T25" fmla="*/ 6 h 58"/>
                <a:gd name="T26" fmla="*/ 12 w 38"/>
                <a:gd name="T27" fmla="*/ 6 h 58"/>
                <a:gd name="T28" fmla="*/ 8 w 38"/>
                <a:gd name="T29" fmla="*/ 8 h 58"/>
                <a:gd name="T30" fmla="*/ 6 w 38"/>
                <a:gd name="T31" fmla="*/ 12 h 58"/>
                <a:gd name="T32" fmla="*/ 4 w 38"/>
                <a:gd name="T33" fmla="*/ 16 h 58"/>
                <a:gd name="T34" fmla="*/ 2 w 38"/>
                <a:gd name="T35" fmla="*/ 16 h 58"/>
                <a:gd name="T36" fmla="*/ 4 w 38"/>
                <a:gd name="T37" fmla="*/ 8 h 58"/>
                <a:gd name="T38" fmla="*/ 8 w 38"/>
                <a:gd name="T39" fmla="*/ 4 h 58"/>
                <a:gd name="T40" fmla="*/ 12 w 38"/>
                <a:gd name="T41" fmla="*/ 0 h 58"/>
                <a:gd name="T42" fmla="*/ 18 w 38"/>
                <a:gd name="T43" fmla="*/ 0 h 58"/>
                <a:gd name="T44" fmla="*/ 26 w 38"/>
                <a:gd name="T45" fmla="*/ 0 h 58"/>
                <a:gd name="T46" fmla="*/ 30 w 38"/>
                <a:gd name="T47" fmla="*/ 4 h 58"/>
                <a:gd name="T48" fmla="*/ 34 w 38"/>
                <a:gd name="T49" fmla="*/ 8 h 58"/>
                <a:gd name="T50" fmla="*/ 36 w 38"/>
                <a:gd name="T51" fmla="*/ 14 h 58"/>
                <a:gd name="T52" fmla="*/ 34 w 38"/>
                <a:gd name="T53" fmla="*/ 20 h 58"/>
                <a:gd name="T54" fmla="*/ 34 w 38"/>
                <a:gd name="T55" fmla="*/ 24 h 58"/>
                <a:gd name="T56" fmla="*/ 28 w 38"/>
                <a:gd name="T57" fmla="*/ 30 h 58"/>
                <a:gd name="T58" fmla="*/ 22 w 38"/>
                <a:gd name="T59" fmla="*/ 38 h 58"/>
                <a:gd name="T60" fmla="*/ 16 w 38"/>
                <a:gd name="T61" fmla="*/ 44 h 58"/>
                <a:gd name="T62" fmla="*/ 12 w 38"/>
                <a:gd name="T63" fmla="*/ 50 h 58"/>
                <a:gd name="T64" fmla="*/ 8 w 38"/>
                <a:gd name="T65" fmla="*/ 52 h 58"/>
                <a:gd name="T66" fmla="*/ 24 w 38"/>
                <a:gd name="T67" fmla="*/ 52 h 58"/>
                <a:gd name="T68" fmla="*/ 28 w 38"/>
                <a:gd name="T69" fmla="*/ 52 h 58"/>
                <a:gd name="T70" fmla="*/ 30 w 38"/>
                <a:gd name="T71" fmla="*/ 52 h 58"/>
                <a:gd name="T72" fmla="*/ 32 w 38"/>
                <a:gd name="T73" fmla="*/ 52 h 58"/>
                <a:gd name="T74" fmla="*/ 34 w 38"/>
                <a:gd name="T75" fmla="*/ 50 h 58"/>
                <a:gd name="T76" fmla="*/ 36 w 38"/>
                <a:gd name="T77" fmla="*/ 50 h 58"/>
                <a:gd name="T78" fmla="*/ 38 w 38"/>
                <a:gd name="T79" fmla="*/ 48 h 58"/>
                <a:gd name="T80" fmla="*/ 38 w 38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8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6" y="26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4" y="20"/>
                  </a:lnTo>
                  <a:lnTo>
                    <a:pt x="34" y="24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2" y="50"/>
                  </a:lnTo>
                  <a:lnTo>
                    <a:pt x="8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47" name="Picture 47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948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48" name="Picture 47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948"/>
              <a:ext cx="8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85" name="Freeform 473"/>
            <p:cNvSpPr>
              <a:spLocks/>
            </p:cNvSpPr>
            <p:nvPr/>
          </p:nvSpPr>
          <p:spPr bwMode="auto">
            <a:xfrm>
              <a:off x="3494" y="2896"/>
              <a:ext cx="38" cy="58"/>
            </a:xfrm>
            <a:custGeom>
              <a:avLst/>
              <a:gdLst>
                <a:gd name="T0" fmla="*/ 38 w 38"/>
                <a:gd name="T1" fmla="*/ 48 h 58"/>
                <a:gd name="T2" fmla="*/ 34 w 38"/>
                <a:gd name="T3" fmla="*/ 58 h 58"/>
                <a:gd name="T4" fmla="*/ 0 w 38"/>
                <a:gd name="T5" fmla="*/ 58 h 58"/>
                <a:gd name="T6" fmla="*/ 0 w 38"/>
                <a:gd name="T7" fmla="*/ 58 h 58"/>
                <a:gd name="T8" fmla="*/ 10 w 38"/>
                <a:gd name="T9" fmla="*/ 48 h 58"/>
                <a:gd name="T10" fmla="*/ 16 w 38"/>
                <a:gd name="T11" fmla="*/ 42 h 58"/>
                <a:gd name="T12" fmla="*/ 22 w 38"/>
                <a:gd name="T13" fmla="*/ 34 h 58"/>
                <a:gd name="T14" fmla="*/ 26 w 38"/>
                <a:gd name="T15" fmla="*/ 26 h 58"/>
                <a:gd name="T16" fmla="*/ 28 w 38"/>
                <a:gd name="T17" fmla="*/ 18 h 58"/>
                <a:gd name="T18" fmla="*/ 26 w 38"/>
                <a:gd name="T19" fmla="*/ 14 h 58"/>
                <a:gd name="T20" fmla="*/ 24 w 38"/>
                <a:gd name="T21" fmla="*/ 10 h 58"/>
                <a:gd name="T22" fmla="*/ 20 w 38"/>
                <a:gd name="T23" fmla="*/ 6 h 58"/>
                <a:gd name="T24" fmla="*/ 16 w 38"/>
                <a:gd name="T25" fmla="*/ 6 h 58"/>
                <a:gd name="T26" fmla="*/ 12 w 38"/>
                <a:gd name="T27" fmla="*/ 6 h 58"/>
                <a:gd name="T28" fmla="*/ 8 w 38"/>
                <a:gd name="T29" fmla="*/ 8 h 58"/>
                <a:gd name="T30" fmla="*/ 6 w 38"/>
                <a:gd name="T31" fmla="*/ 12 h 58"/>
                <a:gd name="T32" fmla="*/ 2 w 38"/>
                <a:gd name="T33" fmla="*/ 16 h 58"/>
                <a:gd name="T34" fmla="*/ 2 w 38"/>
                <a:gd name="T35" fmla="*/ 16 h 58"/>
                <a:gd name="T36" fmla="*/ 4 w 38"/>
                <a:gd name="T37" fmla="*/ 8 h 58"/>
                <a:gd name="T38" fmla="*/ 6 w 38"/>
                <a:gd name="T39" fmla="*/ 4 h 58"/>
                <a:gd name="T40" fmla="*/ 12 w 38"/>
                <a:gd name="T41" fmla="*/ 0 h 58"/>
                <a:gd name="T42" fmla="*/ 18 w 38"/>
                <a:gd name="T43" fmla="*/ 0 h 58"/>
                <a:gd name="T44" fmla="*/ 24 w 38"/>
                <a:gd name="T45" fmla="*/ 0 h 58"/>
                <a:gd name="T46" fmla="*/ 30 w 38"/>
                <a:gd name="T47" fmla="*/ 4 h 58"/>
                <a:gd name="T48" fmla="*/ 34 w 38"/>
                <a:gd name="T49" fmla="*/ 8 h 58"/>
                <a:gd name="T50" fmla="*/ 36 w 38"/>
                <a:gd name="T51" fmla="*/ 14 h 58"/>
                <a:gd name="T52" fmla="*/ 34 w 38"/>
                <a:gd name="T53" fmla="*/ 20 h 58"/>
                <a:gd name="T54" fmla="*/ 32 w 38"/>
                <a:gd name="T55" fmla="*/ 24 h 58"/>
                <a:gd name="T56" fmla="*/ 28 w 38"/>
                <a:gd name="T57" fmla="*/ 30 h 58"/>
                <a:gd name="T58" fmla="*/ 22 w 38"/>
                <a:gd name="T59" fmla="*/ 38 h 58"/>
                <a:gd name="T60" fmla="*/ 16 w 38"/>
                <a:gd name="T61" fmla="*/ 44 h 58"/>
                <a:gd name="T62" fmla="*/ 12 w 38"/>
                <a:gd name="T63" fmla="*/ 50 h 58"/>
                <a:gd name="T64" fmla="*/ 8 w 38"/>
                <a:gd name="T65" fmla="*/ 52 h 58"/>
                <a:gd name="T66" fmla="*/ 24 w 38"/>
                <a:gd name="T67" fmla="*/ 52 h 58"/>
                <a:gd name="T68" fmla="*/ 28 w 38"/>
                <a:gd name="T69" fmla="*/ 52 h 58"/>
                <a:gd name="T70" fmla="*/ 30 w 38"/>
                <a:gd name="T71" fmla="*/ 52 h 58"/>
                <a:gd name="T72" fmla="*/ 32 w 38"/>
                <a:gd name="T73" fmla="*/ 52 h 58"/>
                <a:gd name="T74" fmla="*/ 34 w 38"/>
                <a:gd name="T75" fmla="*/ 50 h 58"/>
                <a:gd name="T76" fmla="*/ 36 w 38"/>
                <a:gd name="T77" fmla="*/ 50 h 58"/>
                <a:gd name="T78" fmla="*/ 36 w 38"/>
                <a:gd name="T79" fmla="*/ 48 h 58"/>
                <a:gd name="T80" fmla="*/ 38 w 38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8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6" y="26"/>
                  </a:lnTo>
                  <a:lnTo>
                    <a:pt x="28" y="18"/>
                  </a:lnTo>
                  <a:lnTo>
                    <a:pt x="26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2" y="16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4" y="20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2" y="50"/>
                  </a:lnTo>
                  <a:lnTo>
                    <a:pt x="8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6" y="48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86" name="Freeform 474"/>
            <p:cNvSpPr>
              <a:spLocks/>
            </p:cNvSpPr>
            <p:nvPr/>
          </p:nvSpPr>
          <p:spPr bwMode="auto">
            <a:xfrm>
              <a:off x="3538" y="2896"/>
              <a:ext cx="38" cy="58"/>
            </a:xfrm>
            <a:custGeom>
              <a:avLst/>
              <a:gdLst>
                <a:gd name="T0" fmla="*/ 38 w 38"/>
                <a:gd name="T1" fmla="*/ 48 h 58"/>
                <a:gd name="T2" fmla="*/ 34 w 38"/>
                <a:gd name="T3" fmla="*/ 58 h 58"/>
                <a:gd name="T4" fmla="*/ 0 w 38"/>
                <a:gd name="T5" fmla="*/ 58 h 58"/>
                <a:gd name="T6" fmla="*/ 0 w 38"/>
                <a:gd name="T7" fmla="*/ 58 h 58"/>
                <a:gd name="T8" fmla="*/ 10 w 38"/>
                <a:gd name="T9" fmla="*/ 48 h 58"/>
                <a:gd name="T10" fmla="*/ 16 w 38"/>
                <a:gd name="T11" fmla="*/ 42 h 58"/>
                <a:gd name="T12" fmla="*/ 22 w 38"/>
                <a:gd name="T13" fmla="*/ 34 h 58"/>
                <a:gd name="T14" fmla="*/ 26 w 38"/>
                <a:gd name="T15" fmla="*/ 26 h 58"/>
                <a:gd name="T16" fmla="*/ 28 w 38"/>
                <a:gd name="T17" fmla="*/ 18 h 58"/>
                <a:gd name="T18" fmla="*/ 26 w 38"/>
                <a:gd name="T19" fmla="*/ 14 h 58"/>
                <a:gd name="T20" fmla="*/ 24 w 38"/>
                <a:gd name="T21" fmla="*/ 10 h 58"/>
                <a:gd name="T22" fmla="*/ 20 w 38"/>
                <a:gd name="T23" fmla="*/ 6 h 58"/>
                <a:gd name="T24" fmla="*/ 16 w 38"/>
                <a:gd name="T25" fmla="*/ 6 h 58"/>
                <a:gd name="T26" fmla="*/ 12 w 38"/>
                <a:gd name="T27" fmla="*/ 6 h 58"/>
                <a:gd name="T28" fmla="*/ 8 w 38"/>
                <a:gd name="T29" fmla="*/ 8 h 58"/>
                <a:gd name="T30" fmla="*/ 4 w 38"/>
                <a:gd name="T31" fmla="*/ 12 h 58"/>
                <a:gd name="T32" fmla="*/ 2 w 38"/>
                <a:gd name="T33" fmla="*/ 16 h 58"/>
                <a:gd name="T34" fmla="*/ 2 w 38"/>
                <a:gd name="T35" fmla="*/ 16 h 58"/>
                <a:gd name="T36" fmla="*/ 4 w 38"/>
                <a:gd name="T37" fmla="*/ 8 h 58"/>
                <a:gd name="T38" fmla="*/ 6 w 38"/>
                <a:gd name="T39" fmla="*/ 4 h 58"/>
                <a:gd name="T40" fmla="*/ 12 w 38"/>
                <a:gd name="T41" fmla="*/ 0 h 58"/>
                <a:gd name="T42" fmla="*/ 18 w 38"/>
                <a:gd name="T43" fmla="*/ 0 h 58"/>
                <a:gd name="T44" fmla="*/ 24 w 38"/>
                <a:gd name="T45" fmla="*/ 0 h 58"/>
                <a:gd name="T46" fmla="*/ 30 w 38"/>
                <a:gd name="T47" fmla="*/ 4 h 58"/>
                <a:gd name="T48" fmla="*/ 34 w 38"/>
                <a:gd name="T49" fmla="*/ 8 h 58"/>
                <a:gd name="T50" fmla="*/ 34 w 38"/>
                <a:gd name="T51" fmla="*/ 14 h 58"/>
                <a:gd name="T52" fmla="*/ 34 w 38"/>
                <a:gd name="T53" fmla="*/ 20 h 58"/>
                <a:gd name="T54" fmla="*/ 32 w 38"/>
                <a:gd name="T55" fmla="*/ 24 h 58"/>
                <a:gd name="T56" fmla="*/ 28 w 38"/>
                <a:gd name="T57" fmla="*/ 30 h 58"/>
                <a:gd name="T58" fmla="*/ 22 w 38"/>
                <a:gd name="T59" fmla="*/ 38 h 58"/>
                <a:gd name="T60" fmla="*/ 16 w 38"/>
                <a:gd name="T61" fmla="*/ 44 h 58"/>
                <a:gd name="T62" fmla="*/ 12 w 38"/>
                <a:gd name="T63" fmla="*/ 50 h 58"/>
                <a:gd name="T64" fmla="*/ 8 w 38"/>
                <a:gd name="T65" fmla="*/ 52 h 58"/>
                <a:gd name="T66" fmla="*/ 24 w 38"/>
                <a:gd name="T67" fmla="*/ 52 h 58"/>
                <a:gd name="T68" fmla="*/ 28 w 38"/>
                <a:gd name="T69" fmla="*/ 52 h 58"/>
                <a:gd name="T70" fmla="*/ 30 w 38"/>
                <a:gd name="T71" fmla="*/ 52 h 58"/>
                <a:gd name="T72" fmla="*/ 32 w 38"/>
                <a:gd name="T73" fmla="*/ 52 h 58"/>
                <a:gd name="T74" fmla="*/ 34 w 38"/>
                <a:gd name="T75" fmla="*/ 50 h 58"/>
                <a:gd name="T76" fmla="*/ 36 w 38"/>
                <a:gd name="T77" fmla="*/ 50 h 58"/>
                <a:gd name="T78" fmla="*/ 36 w 38"/>
                <a:gd name="T79" fmla="*/ 48 h 58"/>
                <a:gd name="T80" fmla="*/ 38 w 38"/>
                <a:gd name="T81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8" y="48"/>
                  </a:moveTo>
                  <a:lnTo>
                    <a:pt x="34" y="58"/>
                  </a:lnTo>
                  <a:lnTo>
                    <a:pt x="0" y="5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22" y="34"/>
                  </a:lnTo>
                  <a:lnTo>
                    <a:pt x="26" y="26"/>
                  </a:lnTo>
                  <a:lnTo>
                    <a:pt x="28" y="18"/>
                  </a:lnTo>
                  <a:lnTo>
                    <a:pt x="26" y="14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4" y="14"/>
                  </a:lnTo>
                  <a:lnTo>
                    <a:pt x="34" y="20"/>
                  </a:lnTo>
                  <a:lnTo>
                    <a:pt x="32" y="24"/>
                  </a:lnTo>
                  <a:lnTo>
                    <a:pt x="28" y="30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2" y="50"/>
                  </a:lnTo>
                  <a:lnTo>
                    <a:pt x="8" y="52"/>
                  </a:lnTo>
                  <a:lnTo>
                    <a:pt x="24" y="52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6" y="48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51" name="Picture 47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914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52" name="Picture 47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914"/>
              <a:ext cx="4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89" name="Freeform 477"/>
            <p:cNvSpPr>
              <a:spLocks/>
            </p:cNvSpPr>
            <p:nvPr/>
          </p:nvSpPr>
          <p:spPr bwMode="auto">
            <a:xfrm>
              <a:off x="3684" y="2896"/>
              <a:ext cx="22" cy="58"/>
            </a:xfrm>
            <a:custGeom>
              <a:avLst/>
              <a:gdLst>
                <a:gd name="T0" fmla="*/ 0 w 22"/>
                <a:gd name="T1" fmla="*/ 6 h 58"/>
                <a:gd name="T2" fmla="*/ 14 w 22"/>
                <a:gd name="T3" fmla="*/ 0 h 58"/>
                <a:gd name="T4" fmla="*/ 14 w 22"/>
                <a:gd name="T5" fmla="*/ 0 h 58"/>
                <a:gd name="T6" fmla="*/ 14 w 22"/>
                <a:gd name="T7" fmla="*/ 48 h 58"/>
                <a:gd name="T8" fmla="*/ 14 w 22"/>
                <a:gd name="T9" fmla="*/ 52 h 58"/>
                <a:gd name="T10" fmla="*/ 16 w 22"/>
                <a:gd name="T11" fmla="*/ 56 h 58"/>
                <a:gd name="T12" fmla="*/ 16 w 22"/>
                <a:gd name="T13" fmla="*/ 56 h 58"/>
                <a:gd name="T14" fmla="*/ 16 w 22"/>
                <a:gd name="T15" fmla="*/ 58 h 58"/>
                <a:gd name="T16" fmla="*/ 18 w 22"/>
                <a:gd name="T17" fmla="*/ 58 h 58"/>
                <a:gd name="T18" fmla="*/ 22 w 22"/>
                <a:gd name="T19" fmla="*/ 58 h 58"/>
                <a:gd name="T20" fmla="*/ 22 w 22"/>
                <a:gd name="T21" fmla="*/ 58 h 58"/>
                <a:gd name="T22" fmla="*/ 0 w 22"/>
                <a:gd name="T23" fmla="*/ 58 h 58"/>
                <a:gd name="T24" fmla="*/ 0 w 22"/>
                <a:gd name="T25" fmla="*/ 58 h 58"/>
                <a:gd name="T26" fmla="*/ 4 w 22"/>
                <a:gd name="T27" fmla="*/ 58 h 58"/>
                <a:gd name="T28" fmla="*/ 6 w 22"/>
                <a:gd name="T29" fmla="*/ 58 h 58"/>
                <a:gd name="T30" fmla="*/ 6 w 22"/>
                <a:gd name="T31" fmla="*/ 56 h 58"/>
                <a:gd name="T32" fmla="*/ 8 w 22"/>
                <a:gd name="T33" fmla="*/ 56 h 58"/>
                <a:gd name="T34" fmla="*/ 8 w 22"/>
                <a:gd name="T35" fmla="*/ 54 h 58"/>
                <a:gd name="T36" fmla="*/ 8 w 22"/>
                <a:gd name="T37" fmla="*/ 48 h 58"/>
                <a:gd name="T38" fmla="*/ 8 w 22"/>
                <a:gd name="T39" fmla="*/ 16 h 58"/>
                <a:gd name="T40" fmla="*/ 8 w 22"/>
                <a:gd name="T41" fmla="*/ 10 h 58"/>
                <a:gd name="T42" fmla="*/ 8 w 22"/>
                <a:gd name="T43" fmla="*/ 8 h 58"/>
                <a:gd name="T44" fmla="*/ 6 w 22"/>
                <a:gd name="T45" fmla="*/ 6 h 58"/>
                <a:gd name="T46" fmla="*/ 6 w 22"/>
                <a:gd name="T47" fmla="*/ 6 h 58"/>
                <a:gd name="T48" fmla="*/ 6 w 22"/>
                <a:gd name="T49" fmla="*/ 6 h 58"/>
                <a:gd name="T50" fmla="*/ 4 w 22"/>
                <a:gd name="T51" fmla="*/ 6 h 58"/>
                <a:gd name="T52" fmla="*/ 2 w 22"/>
                <a:gd name="T53" fmla="*/ 6 h 58"/>
                <a:gd name="T54" fmla="*/ 0 w 22"/>
                <a:gd name="T55" fmla="*/ 6 h 58"/>
                <a:gd name="T56" fmla="*/ 0 w 22"/>
                <a:gd name="T57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58">
                  <a:moveTo>
                    <a:pt x="0" y="6"/>
                  </a:moveTo>
                  <a:lnTo>
                    <a:pt x="14" y="0"/>
                  </a:lnTo>
                  <a:lnTo>
                    <a:pt x="14" y="48"/>
                  </a:lnTo>
                  <a:lnTo>
                    <a:pt x="14" y="52"/>
                  </a:lnTo>
                  <a:lnTo>
                    <a:pt x="16" y="56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22" y="58"/>
                  </a:lnTo>
                  <a:lnTo>
                    <a:pt x="0" y="58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48"/>
                  </a:lnTo>
                  <a:lnTo>
                    <a:pt x="8" y="1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0" name="Freeform 478"/>
            <p:cNvSpPr>
              <a:spLocks noEditPoints="1"/>
            </p:cNvSpPr>
            <p:nvPr/>
          </p:nvSpPr>
          <p:spPr bwMode="auto">
            <a:xfrm>
              <a:off x="3720" y="2896"/>
              <a:ext cx="38" cy="60"/>
            </a:xfrm>
            <a:custGeom>
              <a:avLst/>
              <a:gdLst>
                <a:gd name="T0" fmla="*/ 0 w 38"/>
                <a:gd name="T1" fmla="*/ 30 h 60"/>
                <a:gd name="T2" fmla="*/ 2 w 38"/>
                <a:gd name="T3" fmla="*/ 20 h 60"/>
                <a:gd name="T4" fmla="*/ 4 w 38"/>
                <a:gd name="T5" fmla="*/ 12 h 60"/>
                <a:gd name="T6" fmla="*/ 8 w 38"/>
                <a:gd name="T7" fmla="*/ 6 h 60"/>
                <a:gd name="T8" fmla="*/ 12 w 38"/>
                <a:gd name="T9" fmla="*/ 2 h 60"/>
                <a:gd name="T10" fmla="*/ 16 w 38"/>
                <a:gd name="T11" fmla="*/ 0 h 60"/>
                <a:gd name="T12" fmla="*/ 20 w 38"/>
                <a:gd name="T13" fmla="*/ 0 h 60"/>
                <a:gd name="T14" fmla="*/ 24 w 38"/>
                <a:gd name="T15" fmla="*/ 0 h 60"/>
                <a:gd name="T16" fmla="*/ 28 w 38"/>
                <a:gd name="T17" fmla="*/ 2 h 60"/>
                <a:gd name="T18" fmla="*/ 30 w 38"/>
                <a:gd name="T19" fmla="*/ 6 h 60"/>
                <a:gd name="T20" fmla="*/ 34 w 38"/>
                <a:gd name="T21" fmla="*/ 12 h 60"/>
                <a:gd name="T22" fmla="*/ 36 w 38"/>
                <a:gd name="T23" fmla="*/ 20 h 60"/>
                <a:gd name="T24" fmla="*/ 38 w 38"/>
                <a:gd name="T25" fmla="*/ 30 h 60"/>
                <a:gd name="T26" fmla="*/ 36 w 38"/>
                <a:gd name="T27" fmla="*/ 38 h 60"/>
                <a:gd name="T28" fmla="*/ 34 w 38"/>
                <a:gd name="T29" fmla="*/ 46 h 60"/>
                <a:gd name="T30" fmla="*/ 32 w 38"/>
                <a:gd name="T31" fmla="*/ 52 h 60"/>
                <a:gd name="T32" fmla="*/ 28 w 38"/>
                <a:gd name="T33" fmla="*/ 56 h 60"/>
                <a:gd name="T34" fmla="*/ 22 w 38"/>
                <a:gd name="T35" fmla="*/ 58 h 60"/>
                <a:gd name="T36" fmla="*/ 18 w 38"/>
                <a:gd name="T37" fmla="*/ 60 h 60"/>
                <a:gd name="T38" fmla="*/ 14 w 38"/>
                <a:gd name="T39" fmla="*/ 58 h 60"/>
                <a:gd name="T40" fmla="*/ 10 w 38"/>
                <a:gd name="T41" fmla="*/ 56 h 60"/>
                <a:gd name="T42" fmla="*/ 6 w 38"/>
                <a:gd name="T43" fmla="*/ 50 h 60"/>
                <a:gd name="T44" fmla="*/ 2 w 38"/>
                <a:gd name="T45" fmla="*/ 40 h 60"/>
                <a:gd name="T46" fmla="*/ 0 w 38"/>
                <a:gd name="T47" fmla="*/ 30 h 60"/>
                <a:gd name="T48" fmla="*/ 8 w 38"/>
                <a:gd name="T49" fmla="*/ 30 h 60"/>
                <a:gd name="T50" fmla="*/ 10 w 38"/>
                <a:gd name="T51" fmla="*/ 42 h 60"/>
                <a:gd name="T52" fmla="*/ 12 w 38"/>
                <a:gd name="T53" fmla="*/ 50 h 60"/>
                <a:gd name="T54" fmla="*/ 14 w 38"/>
                <a:gd name="T55" fmla="*/ 54 h 60"/>
                <a:gd name="T56" fmla="*/ 16 w 38"/>
                <a:gd name="T57" fmla="*/ 56 h 60"/>
                <a:gd name="T58" fmla="*/ 18 w 38"/>
                <a:gd name="T59" fmla="*/ 56 h 60"/>
                <a:gd name="T60" fmla="*/ 22 w 38"/>
                <a:gd name="T61" fmla="*/ 56 h 60"/>
                <a:gd name="T62" fmla="*/ 24 w 38"/>
                <a:gd name="T63" fmla="*/ 54 h 60"/>
                <a:gd name="T64" fmla="*/ 26 w 38"/>
                <a:gd name="T65" fmla="*/ 52 h 60"/>
                <a:gd name="T66" fmla="*/ 28 w 38"/>
                <a:gd name="T67" fmla="*/ 48 h 60"/>
                <a:gd name="T68" fmla="*/ 28 w 38"/>
                <a:gd name="T69" fmla="*/ 38 h 60"/>
                <a:gd name="T70" fmla="*/ 30 w 38"/>
                <a:gd name="T71" fmla="*/ 28 h 60"/>
                <a:gd name="T72" fmla="*/ 28 w 38"/>
                <a:gd name="T73" fmla="*/ 18 h 60"/>
                <a:gd name="T74" fmla="*/ 28 w 38"/>
                <a:gd name="T75" fmla="*/ 10 h 60"/>
                <a:gd name="T76" fmla="*/ 26 w 38"/>
                <a:gd name="T77" fmla="*/ 6 h 60"/>
                <a:gd name="T78" fmla="*/ 24 w 38"/>
                <a:gd name="T79" fmla="*/ 4 h 60"/>
                <a:gd name="T80" fmla="*/ 22 w 38"/>
                <a:gd name="T81" fmla="*/ 2 h 60"/>
                <a:gd name="T82" fmla="*/ 20 w 38"/>
                <a:gd name="T83" fmla="*/ 2 h 60"/>
                <a:gd name="T84" fmla="*/ 16 w 38"/>
                <a:gd name="T85" fmla="*/ 2 h 60"/>
                <a:gd name="T86" fmla="*/ 14 w 38"/>
                <a:gd name="T87" fmla="*/ 4 h 60"/>
                <a:gd name="T88" fmla="*/ 12 w 38"/>
                <a:gd name="T89" fmla="*/ 10 h 60"/>
                <a:gd name="T90" fmla="*/ 10 w 38"/>
                <a:gd name="T91" fmla="*/ 16 h 60"/>
                <a:gd name="T92" fmla="*/ 10 w 38"/>
                <a:gd name="T93" fmla="*/ 24 h 60"/>
                <a:gd name="T94" fmla="*/ 8 w 38"/>
                <a:gd name="T9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60">
                  <a:moveTo>
                    <a:pt x="0" y="30"/>
                  </a:moveTo>
                  <a:lnTo>
                    <a:pt x="2" y="20"/>
                  </a:lnTo>
                  <a:lnTo>
                    <a:pt x="4" y="12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8" y="30"/>
                  </a:lnTo>
                  <a:lnTo>
                    <a:pt x="36" y="38"/>
                  </a:lnTo>
                  <a:lnTo>
                    <a:pt x="34" y="46"/>
                  </a:lnTo>
                  <a:lnTo>
                    <a:pt x="32" y="52"/>
                  </a:lnTo>
                  <a:lnTo>
                    <a:pt x="28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4" y="58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2" y="40"/>
                  </a:lnTo>
                  <a:lnTo>
                    <a:pt x="0" y="30"/>
                  </a:lnTo>
                  <a:close/>
                  <a:moveTo>
                    <a:pt x="8" y="30"/>
                  </a:moveTo>
                  <a:lnTo>
                    <a:pt x="10" y="42"/>
                  </a:lnTo>
                  <a:lnTo>
                    <a:pt x="12" y="50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8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2"/>
                  </a:lnTo>
                  <a:lnTo>
                    <a:pt x="28" y="48"/>
                  </a:lnTo>
                  <a:lnTo>
                    <a:pt x="28" y="38"/>
                  </a:lnTo>
                  <a:lnTo>
                    <a:pt x="30" y="28"/>
                  </a:lnTo>
                  <a:lnTo>
                    <a:pt x="28" y="18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10"/>
                  </a:lnTo>
                  <a:lnTo>
                    <a:pt x="10" y="16"/>
                  </a:lnTo>
                  <a:lnTo>
                    <a:pt x="10" y="24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pic>
          <p:nvPicPr>
            <p:cNvPr id="7355" name="Picture 47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908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56" name="Picture 48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" y="2908"/>
              <a:ext cx="38" cy="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93" name="Freeform 481"/>
            <p:cNvSpPr>
              <a:spLocks noEditPoints="1"/>
            </p:cNvSpPr>
            <p:nvPr/>
          </p:nvSpPr>
          <p:spPr bwMode="auto">
            <a:xfrm>
              <a:off x="3798" y="2880"/>
              <a:ext cx="26" cy="44"/>
            </a:xfrm>
            <a:custGeom>
              <a:avLst/>
              <a:gdLst>
                <a:gd name="T0" fmla="*/ 0 w 26"/>
                <a:gd name="T1" fmla="*/ 44 h 44"/>
                <a:gd name="T2" fmla="*/ 0 w 26"/>
                <a:gd name="T3" fmla="*/ 44 h 44"/>
                <a:gd name="T4" fmla="*/ 4 w 26"/>
                <a:gd name="T5" fmla="*/ 42 h 44"/>
                <a:gd name="T6" fmla="*/ 8 w 26"/>
                <a:gd name="T7" fmla="*/ 42 h 44"/>
                <a:gd name="T8" fmla="*/ 12 w 26"/>
                <a:gd name="T9" fmla="*/ 38 h 44"/>
                <a:gd name="T10" fmla="*/ 14 w 26"/>
                <a:gd name="T11" fmla="*/ 34 h 44"/>
                <a:gd name="T12" fmla="*/ 18 w 26"/>
                <a:gd name="T13" fmla="*/ 30 h 44"/>
                <a:gd name="T14" fmla="*/ 20 w 26"/>
                <a:gd name="T15" fmla="*/ 24 h 44"/>
                <a:gd name="T16" fmla="*/ 14 w 26"/>
                <a:gd name="T17" fmla="*/ 26 h 44"/>
                <a:gd name="T18" fmla="*/ 10 w 26"/>
                <a:gd name="T19" fmla="*/ 28 h 44"/>
                <a:gd name="T20" fmla="*/ 6 w 26"/>
                <a:gd name="T21" fmla="*/ 26 h 44"/>
                <a:gd name="T22" fmla="*/ 2 w 26"/>
                <a:gd name="T23" fmla="*/ 24 h 44"/>
                <a:gd name="T24" fmla="*/ 0 w 26"/>
                <a:gd name="T25" fmla="*/ 20 h 44"/>
                <a:gd name="T26" fmla="*/ 0 w 26"/>
                <a:gd name="T27" fmla="*/ 14 h 44"/>
                <a:gd name="T28" fmla="*/ 0 w 26"/>
                <a:gd name="T29" fmla="*/ 10 h 44"/>
                <a:gd name="T30" fmla="*/ 2 w 26"/>
                <a:gd name="T31" fmla="*/ 4 h 44"/>
                <a:gd name="T32" fmla="*/ 8 w 26"/>
                <a:gd name="T33" fmla="*/ 2 h 44"/>
                <a:gd name="T34" fmla="*/ 12 w 26"/>
                <a:gd name="T35" fmla="*/ 0 h 44"/>
                <a:gd name="T36" fmla="*/ 18 w 26"/>
                <a:gd name="T37" fmla="*/ 0 h 44"/>
                <a:gd name="T38" fmla="*/ 22 w 26"/>
                <a:gd name="T39" fmla="*/ 4 h 44"/>
                <a:gd name="T40" fmla="*/ 26 w 26"/>
                <a:gd name="T41" fmla="*/ 10 h 44"/>
                <a:gd name="T42" fmla="*/ 26 w 26"/>
                <a:gd name="T43" fmla="*/ 18 h 44"/>
                <a:gd name="T44" fmla="*/ 26 w 26"/>
                <a:gd name="T45" fmla="*/ 24 h 44"/>
                <a:gd name="T46" fmla="*/ 22 w 26"/>
                <a:gd name="T47" fmla="*/ 30 h 44"/>
                <a:gd name="T48" fmla="*/ 18 w 26"/>
                <a:gd name="T49" fmla="*/ 36 h 44"/>
                <a:gd name="T50" fmla="*/ 14 w 26"/>
                <a:gd name="T51" fmla="*/ 40 h 44"/>
                <a:gd name="T52" fmla="*/ 8 w 26"/>
                <a:gd name="T53" fmla="*/ 42 h 44"/>
                <a:gd name="T54" fmla="*/ 2 w 26"/>
                <a:gd name="T55" fmla="*/ 44 h 44"/>
                <a:gd name="T56" fmla="*/ 0 w 26"/>
                <a:gd name="T57" fmla="*/ 44 h 44"/>
                <a:gd name="T58" fmla="*/ 20 w 26"/>
                <a:gd name="T59" fmla="*/ 22 h 44"/>
                <a:gd name="T60" fmla="*/ 20 w 26"/>
                <a:gd name="T61" fmla="*/ 18 h 44"/>
                <a:gd name="T62" fmla="*/ 20 w 26"/>
                <a:gd name="T63" fmla="*/ 16 h 44"/>
                <a:gd name="T64" fmla="*/ 20 w 26"/>
                <a:gd name="T65" fmla="*/ 12 h 44"/>
                <a:gd name="T66" fmla="*/ 20 w 26"/>
                <a:gd name="T67" fmla="*/ 8 h 44"/>
                <a:gd name="T68" fmla="*/ 18 w 26"/>
                <a:gd name="T69" fmla="*/ 6 h 44"/>
                <a:gd name="T70" fmla="*/ 16 w 26"/>
                <a:gd name="T71" fmla="*/ 4 h 44"/>
                <a:gd name="T72" fmla="*/ 14 w 26"/>
                <a:gd name="T73" fmla="*/ 2 h 44"/>
                <a:gd name="T74" fmla="*/ 12 w 26"/>
                <a:gd name="T75" fmla="*/ 2 h 44"/>
                <a:gd name="T76" fmla="*/ 10 w 26"/>
                <a:gd name="T77" fmla="*/ 2 h 44"/>
                <a:gd name="T78" fmla="*/ 8 w 26"/>
                <a:gd name="T79" fmla="*/ 4 h 44"/>
                <a:gd name="T80" fmla="*/ 6 w 26"/>
                <a:gd name="T81" fmla="*/ 8 h 44"/>
                <a:gd name="T82" fmla="*/ 6 w 26"/>
                <a:gd name="T83" fmla="*/ 12 h 44"/>
                <a:gd name="T84" fmla="*/ 6 w 26"/>
                <a:gd name="T85" fmla="*/ 18 h 44"/>
                <a:gd name="T86" fmla="*/ 8 w 26"/>
                <a:gd name="T87" fmla="*/ 22 h 44"/>
                <a:gd name="T88" fmla="*/ 10 w 26"/>
                <a:gd name="T89" fmla="*/ 24 h 44"/>
                <a:gd name="T90" fmla="*/ 12 w 26"/>
                <a:gd name="T91" fmla="*/ 24 h 44"/>
                <a:gd name="T92" fmla="*/ 14 w 26"/>
                <a:gd name="T93" fmla="*/ 24 h 44"/>
                <a:gd name="T94" fmla="*/ 16 w 26"/>
                <a:gd name="T95" fmla="*/ 24 h 44"/>
                <a:gd name="T96" fmla="*/ 18 w 26"/>
                <a:gd name="T97" fmla="*/ 22 h 44"/>
                <a:gd name="T98" fmla="*/ 20 w 26"/>
                <a:gd name="T9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" h="44">
                  <a:moveTo>
                    <a:pt x="0" y="44"/>
                  </a:moveTo>
                  <a:lnTo>
                    <a:pt x="0" y="44"/>
                  </a:lnTo>
                  <a:lnTo>
                    <a:pt x="4" y="42"/>
                  </a:lnTo>
                  <a:lnTo>
                    <a:pt x="8" y="42"/>
                  </a:lnTo>
                  <a:lnTo>
                    <a:pt x="12" y="38"/>
                  </a:lnTo>
                  <a:lnTo>
                    <a:pt x="14" y="34"/>
                  </a:lnTo>
                  <a:lnTo>
                    <a:pt x="18" y="30"/>
                  </a:lnTo>
                  <a:lnTo>
                    <a:pt x="20" y="24"/>
                  </a:lnTo>
                  <a:lnTo>
                    <a:pt x="14" y="26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10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22" y="30"/>
                  </a:lnTo>
                  <a:lnTo>
                    <a:pt x="18" y="36"/>
                  </a:lnTo>
                  <a:lnTo>
                    <a:pt x="14" y="40"/>
                  </a:lnTo>
                  <a:lnTo>
                    <a:pt x="8" y="42"/>
                  </a:lnTo>
                  <a:lnTo>
                    <a:pt x="2" y="44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20" y="18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4" name="Rectangle 482"/>
            <p:cNvSpPr>
              <a:spLocks noChangeArrowheads="1"/>
            </p:cNvSpPr>
            <p:nvPr/>
          </p:nvSpPr>
          <p:spPr bwMode="auto">
            <a:xfrm>
              <a:off x="3888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5" name="Rectangle 483"/>
            <p:cNvSpPr>
              <a:spLocks noChangeArrowheads="1"/>
            </p:cNvSpPr>
            <p:nvPr/>
          </p:nvSpPr>
          <p:spPr bwMode="auto">
            <a:xfrm>
              <a:off x="3904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6" name="Freeform 484"/>
            <p:cNvSpPr>
              <a:spLocks/>
            </p:cNvSpPr>
            <p:nvPr/>
          </p:nvSpPr>
          <p:spPr bwMode="auto">
            <a:xfrm>
              <a:off x="4006" y="2896"/>
              <a:ext cx="38" cy="58"/>
            </a:xfrm>
            <a:custGeom>
              <a:avLst/>
              <a:gdLst>
                <a:gd name="T0" fmla="*/ 34 w 38"/>
                <a:gd name="T1" fmla="*/ 58 h 58"/>
                <a:gd name="T2" fmla="*/ 0 w 38"/>
                <a:gd name="T3" fmla="*/ 58 h 58"/>
                <a:gd name="T4" fmla="*/ 0 w 38"/>
                <a:gd name="T5" fmla="*/ 58 h 58"/>
                <a:gd name="T6" fmla="*/ 6 w 38"/>
                <a:gd name="T7" fmla="*/ 50 h 58"/>
                <a:gd name="T8" fmla="*/ 12 w 38"/>
                <a:gd name="T9" fmla="*/ 42 h 58"/>
                <a:gd name="T10" fmla="*/ 18 w 38"/>
                <a:gd name="T11" fmla="*/ 36 h 58"/>
                <a:gd name="T12" fmla="*/ 20 w 38"/>
                <a:gd name="T13" fmla="*/ 32 h 58"/>
                <a:gd name="T14" fmla="*/ 22 w 38"/>
                <a:gd name="T15" fmla="*/ 26 h 58"/>
                <a:gd name="T16" fmla="*/ 22 w 38"/>
                <a:gd name="T17" fmla="*/ 20 h 58"/>
                <a:gd name="T18" fmla="*/ 22 w 38"/>
                <a:gd name="T19" fmla="*/ 16 h 58"/>
                <a:gd name="T20" fmla="*/ 20 w 38"/>
                <a:gd name="T21" fmla="*/ 12 h 58"/>
                <a:gd name="T22" fmla="*/ 16 w 38"/>
                <a:gd name="T23" fmla="*/ 10 h 58"/>
                <a:gd name="T24" fmla="*/ 12 w 38"/>
                <a:gd name="T25" fmla="*/ 10 h 58"/>
                <a:gd name="T26" fmla="*/ 8 w 38"/>
                <a:gd name="T27" fmla="*/ 10 h 58"/>
                <a:gd name="T28" fmla="*/ 4 w 38"/>
                <a:gd name="T29" fmla="*/ 12 h 58"/>
                <a:gd name="T30" fmla="*/ 2 w 38"/>
                <a:gd name="T31" fmla="*/ 16 h 58"/>
                <a:gd name="T32" fmla="*/ 0 w 38"/>
                <a:gd name="T33" fmla="*/ 16 h 58"/>
                <a:gd name="T34" fmla="*/ 4 w 38"/>
                <a:gd name="T35" fmla="*/ 8 h 58"/>
                <a:gd name="T36" fmla="*/ 8 w 38"/>
                <a:gd name="T37" fmla="*/ 4 h 58"/>
                <a:gd name="T38" fmla="*/ 12 w 38"/>
                <a:gd name="T39" fmla="*/ 0 h 58"/>
                <a:gd name="T40" fmla="*/ 18 w 38"/>
                <a:gd name="T41" fmla="*/ 0 h 58"/>
                <a:gd name="T42" fmla="*/ 22 w 38"/>
                <a:gd name="T43" fmla="*/ 0 h 58"/>
                <a:gd name="T44" fmla="*/ 26 w 38"/>
                <a:gd name="T45" fmla="*/ 2 h 58"/>
                <a:gd name="T46" fmla="*/ 30 w 38"/>
                <a:gd name="T47" fmla="*/ 4 h 58"/>
                <a:gd name="T48" fmla="*/ 32 w 38"/>
                <a:gd name="T49" fmla="*/ 8 h 58"/>
                <a:gd name="T50" fmla="*/ 34 w 38"/>
                <a:gd name="T51" fmla="*/ 10 h 58"/>
                <a:gd name="T52" fmla="*/ 34 w 38"/>
                <a:gd name="T53" fmla="*/ 14 h 58"/>
                <a:gd name="T54" fmla="*/ 34 w 38"/>
                <a:gd name="T55" fmla="*/ 20 h 58"/>
                <a:gd name="T56" fmla="*/ 32 w 38"/>
                <a:gd name="T57" fmla="*/ 26 h 58"/>
                <a:gd name="T58" fmla="*/ 28 w 38"/>
                <a:gd name="T59" fmla="*/ 32 h 58"/>
                <a:gd name="T60" fmla="*/ 22 w 38"/>
                <a:gd name="T61" fmla="*/ 38 h 58"/>
                <a:gd name="T62" fmla="*/ 12 w 38"/>
                <a:gd name="T63" fmla="*/ 48 h 58"/>
                <a:gd name="T64" fmla="*/ 26 w 38"/>
                <a:gd name="T65" fmla="*/ 48 h 58"/>
                <a:gd name="T66" fmla="*/ 30 w 38"/>
                <a:gd name="T67" fmla="*/ 48 h 58"/>
                <a:gd name="T68" fmla="*/ 32 w 38"/>
                <a:gd name="T69" fmla="*/ 48 h 58"/>
                <a:gd name="T70" fmla="*/ 32 w 38"/>
                <a:gd name="T71" fmla="*/ 46 h 58"/>
                <a:gd name="T72" fmla="*/ 34 w 38"/>
                <a:gd name="T73" fmla="*/ 46 h 58"/>
                <a:gd name="T74" fmla="*/ 34 w 38"/>
                <a:gd name="T75" fmla="*/ 44 h 58"/>
                <a:gd name="T76" fmla="*/ 36 w 38"/>
                <a:gd name="T77" fmla="*/ 42 h 58"/>
                <a:gd name="T78" fmla="*/ 38 w 38"/>
                <a:gd name="T79" fmla="*/ 42 h 58"/>
                <a:gd name="T80" fmla="*/ 34 w 38"/>
                <a:gd name="T8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34" y="58"/>
                  </a:moveTo>
                  <a:lnTo>
                    <a:pt x="0" y="58"/>
                  </a:lnTo>
                  <a:lnTo>
                    <a:pt x="6" y="50"/>
                  </a:lnTo>
                  <a:lnTo>
                    <a:pt x="12" y="42"/>
                  </a:lnTo>
                  <a:lnTo>
                    <a:pt x="18" y="36"/>
                  </a:lnTo>
                  <a:lnTo>
                    <a:pt x="20" y="32"/>
                  </a:lnTo>
                  <a:lnTo>
                    <a:pt x="22" y="26"/>
                  </a:lnTo>
                  <a:lnTo>
                    <a:pt x="22" y="20"/>
                  </a:lnTo>
                  <a:lnTo>
                    <a:pt x="22" y="16"/>
                  </a:lnTo>
                  <a:lnTo>
                    <a:pt x="20" y="12"/>
                  </a:lnTo>
                  <a:lnTo>
                    <a:pt x="16" y="10"/>
                  </a:lnTo>
                  <a:lnTo>
                    <a:pt x="12" y="10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4" y="10"/>
                  </a:lnTo>
                  <a:lnTo>
                    <a:pt x="34" y="14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32"/>
                  </a:lnTo>
                  <a:lnTo>
                    <a:pt x="22" y="38"/>
                  </a:lnTo>
                  <a:lnTo>
                    <a:pt x="12" y="48"/>
                  </a:lnTo>
                  <a:lnTo>
                    <a:pt x="26" y="48"/>
                  </a:lnTo>
                  <a:lnTo>
                    <a:pt x="30" y="48"/>
                  </a:lnTo>
                  <a:lnTo>
                    <a:pt x="32" y="48"/>
                  </a:lnTo>
                  <a:lnTo>
                    <a:pt x="32" y="46"/>
                  </a:lnTo>
                  <a:lnTo>
                    <a:pt x="34" y="46"/>
                  </a:lnTo>
                  <a:lnTo>
                    <a:pt x="34" y="44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34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7" name="Freeform 485"/>
            <p:cNvSpPr>
              <a:spLocks/>
            </p:cNvSpPr>
            <p:nvPr/>
          </p:nvSpPr>
          <p:spPr bwMode="auto">
            <a:xfrm>
              <a:off x="4048" y="2896"/>
              <a:ext cx="40" cy="60"/>
            </a:xfrm>
            <a:custGeom>
              <a:avLst/>
              <a:gdLst>
                <a:gd name="T0" fmla="*/ 12 w 40"/>
                <a:gd name="T1" fmla="*/ 28 h 60"/>
                <a:gd name="T2" fmla="*/ 12 w 40"/>
                <a:gd name="T3" fmla="*/ 26 h 60"/>
                <a:gd name="T4" fmla="*/ 16 w 40"/>
                <a:gd name="T5" fmla="*/ 26 h 60"/>
                <a:gd name="T6" fmla="*/ 18 w 40"/>
                <a:gd name="T7" fmla="*/ 24 h 60"/>
                <a:gd name="T8" fmla="*/ 20 w 40"/>
                <a:gd name="T9" fmla="*/ 22 h 60"/>
                <a:gd name="T10" fmla="*/ 22 w 40"/>
                <a:gd name="T11" fmla="*/ 20 h 60"/>
                <a:gd name="T12" fmla="*/ 24 w 40"/>
                <a:gd name="T13" fmla="*/ 18 h 60"/>
                <a:gd name="T14" fmla="*/ 24 w 40"/>
                <a:gd name="T15" fmla="*/ 14 h 60"/>
                <a:gd name="T16" fmla="*/ 24 w 40"/>
                <a:gd name="T17" fmla="*/ 12 h 60"/>
                <a:gd name="T18" fmla="*/ 20 w 40"/>
                <a:gd name="T19" fmla="*/ 8 h 60"/>
                <a:gd name="T20" fmla="*/ 18 w 40"/>
                <a:gd name="T21" fmla="*/ 6 h 60"/>
                <a:gd name="T22" fmla="*/ 14 w 40"/>
                <a:gd name="T23" fmla="*/ 6 h 60"/>
                <a:gd name="T24" fmla="*/ 8 w 40"/>
                <a:gd name="T25" fmla="*/ 8 h 60"/>
                <a:gd name="T26" fmla="*/ 4 w 40"/>
                <a:gd name="T27" fmla="*/ 12 h 60"/>
                <a:gd name="T28" fmla="*/ 2 w 40"/>
                <a:gd name="T29" fmla="*/ 12 h 60"/>
                <a:gd name="T30" fmla="*/ 6 w 40"/>
                <a:gd name="T31" fmla="*/ 6 h 60"/>
                <a:gd name="T32" fmla="*/ 10 w 40"/>
                <a:gd name="T33" fmla="*/ 2 h 60"/>
                <a:gd name="T34" fmla="*/ 16 w 40"/>
                <a:gd name="T35" fmla="*/ 0 h 60"/>
                <a:gd name="T36" fmla="*/ 22 w 40"/>
                <a:gd name="T37" fmla="*/ 0 h 60"/>
                <a:gd name="T38" fmla="*/ 28 w 40"/>
                <a:gd name="T39" fmla="*/ 0 h 60"/>
                <a:gd name="T40" fmla="*/ 32 w 40"/>
                <a:gd name="T41" fmla="*/ 2 h 60"/>
                <a:gd name="T42" fmla="*/ 36 w 40"/>
                <a:gd name="T43" fmla="*/ 6 h 60"/>
                <a:gd name="T44" fmla="*/ 36 w 40"/>
                <a:gd name="T45" fmla="*/ 10 h 60"/>
                <a:gd name="T46" fmla="*/ 36 w 40"/>
                <a:gd name="T47" fmla="*/ 14 h 60"/>
                <a:gd name="T48" fmla="*/ 34 w 40"/>
                <a:gd name="T49" fmla="*/ 16 h 60"/>
                <a:gd name="T50" fmla="*/ 32 w 40"/>
                <a:gd name="T51" fmla="*/ 18 h 60"/>
                <a:gd name="T52" fmla="*/ 26 w 40"/>
                <a:gd name="T53" fmla="*/ 22 h 60"/>
                <a:gd name="T54" fmla="*/ 32 w 40"/>
                <a:gd name="T55" fmla="*/ 24 h 60"/>
                <a:gd name="T56" fmla="*/ 36 w 40"/>
                <a:gd name="T57" fmla="*/ 28 h 60"/>
                <a:gd name="T58" fmla="*/ 38 w 40"/>
                <a:gd name="T59" fmla="*/ 32 h 60"/>
                <a:gd name="T60" fmla="*/ 40 w 40"/>
                <a:gd name="T61" fmla="*/ 36 h 60"/>
                <a:gd name="T62" fmla="*/ 38 w 40"/>
                <a:gd name="T63" fmla="*/ 42 h 60"/>
                <a:gd name="T64" fmla="*/ 36 w 40"/>
                <a:gd name="T65" fmla="*/ 48 h 60"/>
                <a:gd name="T66" fmla="*/ 32 w 40"/>
                <a:gd name="T67" fmla="*/ 52 h 60"/>
                <a:gd name="T68" fmla="*/ 28 w 40"/>
                <a:gd name="T69" fmla="*/ 56 h 60"/>
                <a:gd name="T70" fmla="*/ 22 w 40"/>
                <a:gd name="T71" fmla="*/ 58 h 60"/>
                <a:gd name="T72" fmla="*/ 14 w 40"/>
                <a:gd name="T73" fmla="*/ 60 h 60"/>
                <a:gd name="T74" fmla="*/ 8 w 40"/>
                <a:gd name="T75" fmla="*/ 58 h 60"/>
                <a:gd name="T76" fmla="*/ 4 w 40"/>
                <a:gd name="T77" fmla="*/ 56 h 60"/>
                <a:gd name="T78" fmla="*/ 2 w 40"/>
                <a:gd name="T79" fmla="*/ 54 h 60"/>
                <a:gd name="T80" fmla="*/ 0 w 40"/>
                <a:gd name="T81" fmla="*/ 52 h 60"/>
                <a:gd name="T82" fmla="*/ 2 w 40"/>
                <a:gd name="T83" fmla="*/ 50 h 60"/>
                <a:gd name="T84" fmla="*/ 2 w 40"/>
                <a:gd name="T85" fmla="*/ 48 h 60"/>
                <a:gd name="T86" fmla="*/ 4 w 40"/>
                <a:gd name="T87" fmla="*/ 46 h 60"/>
                <a:gd name="T88" fmla="*/ 6 w 40"/>
                <a:gd name="T89" fmla="*/ 46 h 60"/>
                <a:gd name="T90" fmla="*/ 8 w 40"/>
                <a:gd name="T91" fmla="*/ 46 h 60"/>
                <a:gd name="T92" fmla="*/ 8 w 40"/>
                <a:gd name="T93" fmla="*/ 46 h 60"/>
                <a:gd name="T94" fmla="*/ 10 w 40"/>
                <a:gd name="T95" fmla="*/ 48 h 60"/>
                <a:gd name="T96" fmla="*/ 14 w 40"/>
                <a:gd name="T97" fmla="*/ 50 h 60"/>
                <a:gd name="T98" fmla="*/ 18 w 40"/>
                <a:gd name="T99" fmla="*/ 52 h 60"/>
                <a:gd name="T100" fmla="*/ 22 w 40"/>
                <a:gd name="T101" fmla="*/ 54 h 60"/>
                <a:gd name="T102" fmla="*/ 24 w 40"/>
                <a:gd name="T103" fmla="*/ 52 h 60"/>
                <a:gd name="T104" fmla="*/ 26 w 40"/>
                <a:gd name="T105" fmla="*/ 50 h 60"/>
                <a:gd name="T106" fmla="*/ 28 w 40"/>
                <a:gd name="T107" fmla="*/ 48 h 60"/>
                <a:gd name="T108" fmla="*/ 30 w 40"/>
                <a:gd name="T109" fmla="*/ 44 h 60"/>
                <a:gd name="T110" fmla="*/ 28 w 40"/>
                <a:gd name="T111" fmla="*/ 40 h 60"/>
                <a:gd name="T112" fmla="*/ 24 w 40"/>
                <a:gd name="T113" fmla="*/ 34 h 60"/>
                <a:gd name="T114" fmla="*/ 20 w 40"/>
                <a:gd name="T115" fmla="*/ 30 h 60"/>
                <a:gd name="T116" fmla="*/ 12 w 40"/>
                <a:gd name="T117" fmla="*/ 2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" h="60">
                  <a:moveTo>
                    <a:pt x="12" y="28"/>
                  </a:moveTo>
                  <a:lnTo>
                    <a:pt x="12" y="26"/>
                  </a:lnTo>
                  <a:lnTo>
                    <a:pt x="16" y="26"/>
                  </a:lnTo>
                  <a:lnTo>
                    <a:pt x="18" y="24"/>
                  </a:lnTo>
                  <a:lnTo>
                    <a:pt x="20" y="22"/>
                  </a:lnTo>
                  <a:lnTo>
                    <a:pt x="22" y="20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36" y="10"/>
                  </a:lnTo>
                  <a:lnTo>
                    <a:pt x="36" y="14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26" y="22"/>
                  </a:lnTo>
                  <a:lnTo>
                    <a:pt x="32" y="24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0" y="36"/>
                  </a:lnTo>
                  <a:lnTo>
                    <a:pt x="38" y="42"/>
                  </a:lnTo>
                  <a:lnTo>
                    <a:pt x="36" y="48"/>
                  </a:lnTo>
                  <a:lnTo>
                    <a:pt x="32" y="52"/>
                  </a:lnTo>
                  <a:lnTo>
                    <a:pt x="28" y="56"/>
                  </a:lnTo>
                  <a:lnTo>
                    <a:pt x="22" y="58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2" y="54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2" y="48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4"/>
                  </a:lnTo>
                  <a:lnTo>
                    <a:pt x="24" y="52"/>
                  </a:lnTo>
                  <a:lnTo>
                    <a:pt x="26" y="50"/>
                  </a:lnTo>
                  <a:lnTo>
                    <a:pt x="28" y="48"/>
                  </a:lnTo>
                  <a:lnTo>
                    <a:pt x="30" y="44"/>
                  </a:lnTo>
                  <a:lnTo>
                    <a:pt x="28" y="40"/>
                  </a:lnTo>
                  <a:lnTo>
                    <a:pt x="24" y="34"/>
                  </a:lnTo>
                  <a:lnTo>
                    <a:pt x="20" y="30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8" name="Freeform 486"/>
            <p:cNvSpPr>
              <a:spLocks noEditPoints="1"/>
            </p:cNvSpPr>
            <p:nvPr/>
          </p:nvSpPr>
          <p:spPr bwMode="auto">
            <a:xfrm>
              <a:off x="4098" y="2896"/>
              <a:ext cx="76" cy="60"/>
            </a:xfrm>
            <a:custGeom>
              <a:avLst/>
              <a:gdLst>
                <a:gd name="T0" fmla="*/ 22 w 76"/>
                <a:gd name="T1" fmla="*/ 60 h 60"/>
                <a:gd name="T2" fmla="*/ 56 w 76"/>
                <a:gd name="T3" fmla="*/ 0 h 60"/>
                <a:gd name="T4" fmla="*/ 14 w 76"/>
                <a:gd name="T5" fmla="*/ 0 h 60"/>
                <a:gd name="T6" fmla="*/ 26 w 76"/>
                <a:gd name="T7" fmla="*/ 4 h 60"/>
                <a:gd name="T8" fmla="*/ 30 w 76"/>
                <a:gd name="T9" fmla="*/ 14 h 60"/>
                <a:gd name="T10" fmla="*/ 26 w 76"/>
                <a:gd name="T11" fmla="*/ 26 h 60"/>
                <a:gd name="T12" fmla="*/ 14 w 76"/>
                <a:gd name="T13" fmla="*/ 30 h 60"/>
                <a:gd name="T14" fmla="*/ 4 w 76"/>
                <a:gd name="T15" fmla="*/ 26 h 60"/>
                <a:gd name="T16" fmla="*/ 0 w 76"/>
                <a:gd name="T17" fmla="*/ 14 h 60"/>
                <a:gd name="T18" fmla="*/ 4 w 76"/>
                <a:gd name="T19" fmla="*/ 4 h 60"/>
                <a:gd name="T20" fmla="*/ 14 w 76"/>
                <a:gd name="T21" fmla="*/ 0 h 60"/>
                <a:gd name="T22" fmla="*/ 14 w 76"/>
                <a:gd name="T23" fmla="*/ 2 h 60"/>
                <a:gd name="T24" fmla="*/ 12 w 76"/>
                <a:gd name="T25" fmla="*/ 4 h 60"/>
                <a:gd name="T26" fmla="*/ 12 w 76"/>
                <a:gd name="T27" fmla="*/ 8 h 60"/>
                <a:gd name="T28" fmla="*/ 12 w 76"/>
                <a:gd name="T29" fmla="*/ 20 h 60"/>
                <a:gd name="T30" fmla="*/ 12 w 76"/>
                <a:gd name="T31" fmla="*/ 26 h 60"/>
                <a:gd name="T32" fmla="*/ 14 w 76"/>
                <a:gd name="T33" fmla="*/ 28 h 60"/>
                <a:gd name="T34" fmla="*/ 16 w 76"/>
                <a:gd name="T35" fmla="*/ 28 h 60"/>
                <a:gd name="T36" fmla="*/ 18 w 76"/>
                <a:gd name="T37" fmla="*/ 26 h 60"/>
                <a:gd name="T38" fmla="*/ 18 w 76"/>
                <a:gd name="T39" fmla="*/ 20 h 60"/>
                <a:gd name="T40" fmla="*/ 18 w 76"/>
                <a:gd name="T41" fmla="*/ 10 h 60"/>
                <a:gd name="T42" fmla="*/ 18 w 76"/>
                <a:gd name="T43" fmla="*/ 4 h 60"/>
                <a:gd name="T44" fmla="*/ 16 w 76"/>
                <a:gd name="T45" fmla="*/ 2 h 60"/>
                <a:gd name="T46" fmla="*/ 62 w 76"/>
                <a:gd name="T47" fmla="*/ 30 h 60"/>
                <a:gd name="T48" fmla="*/ 72 w 76"/>
                <a:gd name="T49" fmla="*/ 34 h 60"/>
                <a:gd name="T50" fmla="*/ 76 w 76"/>
                <a:gd name="T51" fmla="*/ 44 h 60"/>
                <a:gd name="T52" fmla="*/ 72 w 76"/>
                <a:gd name="T53" fmla="*/ 56 h 60"/>
                <a:gd name="T54" fmla="*/ 62 w 76"/>
                <a:gd name="T55" fmla="*/ 60 h 60"/>
                <a:gd name="T56" fmla="*/ 52 w 76"/>
                <a:gd name="T57" fmla="*/ 56 h 60"/>
                <a:gd name="T58" fmla="*/ 48 w 76"/>
                <a:gd name="T59" fmla="*/ 44 h 60"/>
                <a:gd name="T60" fmla="*/ 52 w 76"/>
                <a:gd name="T61" fmla="*/ 34 h 60"/>
                <a:gd name="T62" fmla="*/ 62 w 76"/>
                <a:gd name="T63" fmla="*/ 30 h 60"/>
                <a:gd name="T64" fmla="*/ 62 w 76"/>
                <a:gd name="T65" fmla="*/ 32 h 60"/>
                <a:gd name="T66" fmla="*/ 60 w 76"/>
                <a:gd name="T67" fmla="*/ 34 h 60"/>
                <a:gd name="T68" fmla="*/ 58 w 76"/>
                <a:gd name="T69" fmla="*/ 38 h 60"/>
                <a:gd name="T70" fmla="*/ 58 w 76"/>
                <a:gd name="T71" fmla="*/ 50 h 60"/>
                <a:gd name="T72" fmla="*/ 60 w 76"/>
                <a:gd name="T73" fmla="*/ 56 h 60"/>
                <a:gd name="T74" fmla="*/ 62 w 76"/>
                <a:gd name="T75" fmla="*/ 58 h 60"/>
                <a:gd name="T76" fmla="*/ 62 w 76"/>
                <a:gd name="T77" fmla="*/ 58 h 60"/>
                <a:gd name="T78" fmla="*/ 64 w 76"/>
                <a:gd name="T79" fmla="*/ 56 h 60"/>
                <a:gd name="T80" fmla="*/ 66 w 76"/>
                <a:gd name="T81" fmla="*/ 50 h 60"/>
                <a:gd name="T82" fmla="*/ 66 w 76"/>
                <a:gd name="T83" fmla="*/ 38 h 60"/>
                <a:gd name="T84" fmla="*/ 64 w 76"/>
                <a:gd name="T85" fmla="*/ 34 h 60"/>
                <a:gd name="T86" fmla="*/ 62 w 76"/>
                <a:gd name="T87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" h="60">
                  <a:moveTo>
                    <a:pt x="62" y="0"/>
                  </a:moveTo>
                  <a:lnTo>
                    <a:pt x="22" y="60"/>
                  </a:lnTo>
                  <a:lnTo>
                    <a:pt x="16" y="60"/>
                  </a:lnTo>
                  <a:lnTo>
                    <a:pt x="56" y="0"/>
                  </a:lnTo>
                  <a:lnTo>
                    <a:pt x="62" y="0"/>
                  </a:lnTo>
                  <a:close/>
                  <a:moveTo>
                    <a:pt x="14" y="0"/>
                  </a:moveTo>
                  <a:lnTo>
                    <a:pt x="20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6" y="26"/>
                  </a:lnTo>
                  <a:lnTo>
                    <a:pt x="20" y="28"/>
                  </a:lnTo>
                  <a:lnTo>
                    <a:pt x="14" y="30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2" y="16"/>
                  </a:lnTo>
                  <a:lnTo>
                    <a:pt x="12" y="20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8" y="20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62" y="30"/>
                  </a:moveTo>
                  <a:lnTo>
                    <a:pt x="68" y="30"/>
                  </a:lnTo>
                  <a:lnTo>
                    <a:pt x="72" y="34"/>
                  </a:lnTo>
                  <a:lnTo>
                    <a:pt x="76" y="38"/>
                  </a:lnTo>
                  <a:lnTo>
                    <a:pt x="76" y="44"/>
                  </a:lnTo>
                  <a:lnTo>
                    <a:pt x="76" y="50"/>
                  </a:lnTo>
                  <a:lnTo>
                    <a:pt x="72" y="56"/>
                  </a:lnTo>
                  <a:lnTo>
                    <a:pt x="68" y="58"/>
                  </a:lnTo>
                  <a:lnTo>
                    <a:pt x="62" y="60"/>
                  </a:lnTo>
                  <a:lnTo>
                    <a:pt x="56" y="58"/>
                  </a:lnTo>
                  <a:lnTo>
                    <a:pt x="52" y="56"/>
                  </a:lnTo>
                  <a:lnTo>
                    <a:pt x="48" y="50"/>
                  </a:lnTo>
                  <a:lnTo>
                    <a:pt x="48" y="44"/>
                  </a:lnTo>
                  <a:lnTo>
                    <a:pt x="48" y="38"/>
                  </a:lnTo>
                  <a:lnTo>
                    <a:pt x="52" y="34"/>
                  </a:lnTo>
                  <a:lnTo>
                    <a:pt x="56" y="30"/>
                  </a:lnTo>
                  <a:lnTo>
                    <a:pt x="62" y="30"/>
                  </a:lnTo>
                  <a:close/>
                  <a:moveTo>
                    <a:pt x="62" y="32"/>
                  </a:moveTo>
                  <a:lnTo>
                    <a:pt x="62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38"/>
                  </a:lnTo>
                  <a:lnTo>
                    <a:pt x="58" y="44"/>
                  </a:lnTo>
                  <a:lnTo>
                    <a:pt x="58" y="50"/>
                  </a:lnTo>
                  <a:lnTo>
                    <a:pt x="60" y="54"/>
                  </a:lnTo>
                  <a:lnTo>
                    <a:pt x="60" y="56"/>
                  </a:lnTo>
                  <a:lnTo>
                    <a:pt x="60" y="58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6" y="54"/>
                  </a:lnTo>
                  <a:lnTo>
                    <a:pt x="66" y="50"/>
                  </a:lnTo>
                  <a:lnTo>
                    <a:pt x="66" y="44"/>
                  </a:lnTo>
                  <a:lnTo>
                    <a:pt x="66" y="38"/>
                  </a:lnTo>
                  <a:lnTo>
                    <a:pt x="66" y="34"/>
                  </a:lnTo>
                  <a:lnTo>
                    <a:pt x="64" y="34"/>
                  </a:lnTo>
                  <a:lnTo>
                    <a:pt x="64" y="32"/>
                  </a:lnTo>
                  <a:lnTo>
                    <a:pt x="62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799" name="Rectangle 487"/>
            <p:cNvSpPr>
              <a:spLocks noChangeArrowheads="1"/>
            </p:cNvSpPr>
            <p:nvPr/>
          </p:nvSpPr>
          <p:spPr bwMode="auto">
            <a:xfrm>
              <a:off x="4200" y="2880"/>
              <a:ext cx="4" cy="10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800" name="Rectangle 488"/>
            <p:cNvSpPr>
              <a:spLocks noChangeArrowheads="1"/>
            </p:cNvSpPr>
            <p:nvPr/>
          </p:nvSpPr>
          <p:spPr bwMode="auto">
            <a:xfrm>
              <a:off x="1552" y="2984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38200" y="5791200"/>
            <a:ext cx="7775575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Candidates – with probabilities of use and use within context</a:t>
            </a:r>
          </a:p>
        </p:txBody>
      </p:sp>
      <p:sp>
        <p:nvSpPr>
          <p:cNvPr id="7174" name="TextBox 2"/>
          <p:cNvSpPr txBox="1">
            <a:spLocks noChangeArrowheads="1"/>
          </p:cNvSpPr>
          <p:nvPr/>
        </p:nvSpPr>
        <p:spPr bwMode="auto">
          <a:xfrm>
            <a:off x="4494213" y="2473325"/>
            <a:ext cx="8318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Context</a:t>
            </a: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6275388" y="2449513"/>
            <a:ext cx="13446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Context * P(c)</a:t>
            </a:r>
          </a:p>
        </p:txBody>
      </p:sp>
    </p:spTree>
    <p:extLst>
      <p:ext uri="{BB962C8B-B14F-4D97-AF65-F5344CB8AC3E}">
        <p14:creationId xmlns:p14="http://schemas.microsoft.com/office/powerpoint/2010/main" val="21045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Which correction is most likely?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848600" cy="464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Word frequency percentage is not enough</a:t>
            </a:r>
          </a:p>
          <a:p>
            <a:pPr lvl="1" eaLnBrk="1" hangingPunct="1"/>
            <a:r>
              <a:rPr lang="en-US" sz="2400" dirty="0" smtClean="0"/>
              <a:t>We need p(</a:t>
            </a:r>
            <a:r>
              <a:rPr lang="en-US" sz="2400" dirty="0" err="1" smtClean="0"/>
              <a:t>typo|candidate</a:t>
            </a:r>
            <a:r>
              <a:rPr lang="en-US" sz="2400" dirty="0" smtClean="0"/>
              <a:t>) * p(candidate)</a:t>
            </a:r>
          </a:p>
          <a:p>
            <a:pPr eaLnBrk="1" hangingPunct="1"/>
            <a:r>
              <a:rPr lang="en-US" sz="2800" dirty="0" smtClean="0"/>
              <a:t>How likely is the particular error?</a:t>
            </a:r>
          </a:p>
          <a:p>
            <a:pPr lvl="1" eaLnBrk="1" hangingPunct="1"/>
            <a:r>
              <a:rPr lang="en-US" sz="2400" dirty="0" smtClean="0"/>
              <a:t>Deletion of a t after a c and before an r</a:t>
            </a:r>
          </a:p>
          <a:p>
            <a:pPr lvl="1" eaLnBrk="1" hangingPunct="1"/>
            <a:r>
              <a:rPr lang="en-US" sz="2400" dirty="0" smtClean="0"/>
              <a:t>Insertion of an a at the beginning</a:t>
            </a:r>
          </a:p>
          <a:p>
            <a:pPr lvl="1" eaLnBrk="1" hangingPunct="1"/>
            <a:r>
              <a:rPr lang="en-US" sz="2400" dirty="0" smtClean="0"/>
              <a:t>Transpose a c and an a</a:t>
            </a:r>
          </a:p>
          <a:p>
            <a:pPr lvl="1" eaLnBrk="1" hangingPunct="1"/>
            <a:r>
              <a:rPr lang="en-US" sz="2400" dirty="0" smtClean="0"/>
              <a:t>Substitute a c for an r</a:t>
            </a:r>
          </a:p>
          <a:p>
            <a:pPr lvl="1" eaLnBrk="1" hangingPunct="1"/>
            <a:r>
              <a:rPr lang="en-US" sz="2400" dirty="0" smtClean="0"/>
              <a:t>Substitute an o for an e</a:t>
            </a:r>
          </a:p>
          <a:p>
            <a:pPr lvl="1" eaLnBrk="1" hangingPunct="1"/>
            <a:r>
              <a:rPr lang="en-US" sz="2400" dirty="0" smtClean="0"/>
              <a:t>Insert an s before the last s, or after the last s</a:t>
            </a:r>
          </a:p>
          <a:p>
            <a:pPr lvl="1" eaLnBrk="1" hangingPunct="1"/>
            <a:r>
              <a:rPr lang="en-US" sz="2400" dirty="0" smtClean="0"/>
              <a:t>Context of the word within a sentence or paragraph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193925" y="1371600"/>
            <a:ext cx="326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Misspelled word: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accress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2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Common Spelling Errors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They are leaving in about fifteen </a:t>
            </a:r>
            <a:r>
              <a:rPr lang="en-US" sz="2600" i="1" dirty="0" smtClean="0"/>
              <a:t>minuets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The study was conducted manly </a:t>
            </a:r>
            <a:r>
              <a:rPr lang="en-US" sz="2600" i="1" dirty="0" smtClean="0"/>
              <a:t>be</a:t>
            </a:r>
            <a:r>
              <a:rPr lang="en-US" sz="2600" dirty="0" smtClean="0"/>
              <a:t> John Black.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The design </a:t>
            </a:r>
            <a:r>
              <a:rPr lang="en-US" sz="2600" i="1" dirty="0" smtClean="0"/>
              <a:t>an</a:t>
            </a:r>
            <a:r>
              <a:rPr lang="en-US" sz="2600" dirty="0" smtClean="0"/>
              <a:t> construction of the system will take more than a year.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Hopefully, all </a:t>
            </a:r>
            <a:r>
              <a:rPr lang="en-US" sz="2600" i="1" dirty="0" smtClean="0"/>
              <a:t>with</a:t>
            </a:r>
            <a:r>
              <a:rPr lang="en-US" sz="2600" dirty="0" smtClean="0"/>
              <a:t> continue smoothly in my absence.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Can they </a:t>
            </a:r>
            <a:r>
              <a:rPr lang="en-US" sz="2600" i="1" dirty="0" smtClean="0"/>
              <a:t>lave</a:t>
            </a:r>
            <a:r>
              <a:rPr lang="en-US" sz="2600" dirty="0" smtClean="0"/>
              <a:t> him my messages?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 need to </a:t>
            </a:r>
            <a:r>
              <a:rPr lang="en-US" sz="2600" i="1" dirty="0" smtClean="0"/>
              <a:t>notified</a:t>
            </a:r>
            <a:r>
              <a:rPr lang="en-US" sz="2600" dirty="0" smtClean="0"/>
              <a:t> the bank of….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He is trying to </a:t>
            </a:r>
            <a:r>
              <a:rPr lang="en-US" sz="2600" i="1" dirty="0" smtClean="0"/>
              <a:t>fine</a:t>
            </a:r>
            <a:r>
              <a:rPr lang="en-US" sz="2600" dirty="0" smtClean="0"/>
              <a:t> out.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90600" y="1457325"/>
            <a:ext cx="7062788" cy="52387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Arial" charset="0"/>
              </a:rPr>
              <a:t>Spell check without considering context will fail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6015038"/>
            <a:ext cx="860068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cs typeface="Arial" charset="0"/>
              </a:rPr>
              <a:t>Difficulty</a:t>
            </a:r>
            <a:r>
              <a:rPr lang="en-US" sz="2400" dirty="0">
                <a:cs typeface="Arial" charset="0"/>
              </a:rPr>
              <a:t>: </a:t>
            </a:r>
            <a:r>
              <a:rPr lang="en-US" sz="2400" dirty="0" smtClean="0">
                <a:cs typeface="Arial" charset="0"/>
              </a:rPr>
              <a:t>Detecting </a:t>
            </a:r>
            <a:r>
              <a:rPr lang="en-US" sz="2400" dirty="0">
                <a:cs typeface="Arial" charset="0"/>
              </a:rPr>
              <a:t>grammatical errors, or nonsensical expressions</a:t>
            </a:r>
          </a:p>
        </p:txBody>
      </p:sp>
    </p:spTree>
    <p:extLst>
      <p:ext uri="{BB962C8B-B14F-4D97-AF65-F5344CB8AC3E}">
        <p14:creationId xmlns:p14="http://schemas.microsoft.com/office/powerpoint/2010/main" val="24059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The Sparse Data Problem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Definitions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Maximum likelihood</a:t>
            </a:r>
            <a:r>
              <a:rPr lang="en-US" sz="2000" dirty="0" smtClean="0"/>
              <a:t>: Finding the most probable sequence of tokens based on the context of the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N-gram sequence</a:t>
            </a:r>
            <a:r>
              <a:rPr lang="en-US" sz="2000" dirty="0" smtClean="0"/>
              <a:t>: A sequence of n words whose context speech algorithms consider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Training data</a:t>
            </a:r>
            <a:r>
              <a:rPr lang="en-US" sz="2000" dirty="0" smtClean="0"/>
              <a:t>: A group of probabilities computed from a corpora of text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Sparse data problem</a:t>
            </a:r>
            <a:r>
              <a:rPr lang="en-US" sz="2000" dirty="0" smtClean="0"/>
              <a:t>: How should algorithms handle n-grams that have very low probabilities?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Data sparseness is a frequently occurring problem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Algorithms will make incorrect decisions if it is not handled</a:t>
            </a:r>
            <a:br>
              <a:rPr lang="en-US" sz="2000" dirty="0" smtClean="0"/>
            </a:b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Problem 1:</a:t>
            </a:r>
            <a:r>
              <a:rPr lang="en-US" sz="2400" dirty="0" smtClean="0"/>
              <a:t> Low frequency n-grams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Assume n-gram x occurs  </a:t>
            </a:r>
            <a:r>
              <a:rPr lang="en-US" sz="2000" b="1" dirty="0" smtClean="0">
                <a:solidFill>
                  <a:schemeClr val="accent2"/>
                </a:solidFill>
              </a:rPr>
              <a:t>twice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and n-gram y occurs </a:t>
            </a:r>
            <a:r>
              <a:rPr lang="en-US" sz="2000" b="1" dirty="0" smtClean="0">
                <a:solidFill>
                  <a:schemeClr val="accent2"/>
                </a:solidFill>
              </a:rPr>
              <a:t>once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Is x really twice as likely to occur as y?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Problem 2:</a:t>
            </a:r>
            <a:r>
              <a:rPr lang="en-US" sz="2400" dirty="0" smtClean="0"/>
              <a:t> Zero counts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Probabilities compute to zero for n-grams not seen in the corpora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n-gram y does not occur, should its probability is zero?</a:t>
            </a:r>
          </a:p>
        </p:txBody>
      </p:sp>
    </p:spTree>
    <p:extLst>
      <p:ext uri="{BB962C8B-B14F-4D97-AF65-F5344CB8AC3E}">
        <p14:creationId xmlns:p14="http://schemas.microsoft.com/office/powerpoint/2010/main" val="19462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70637"/>
            <a:ext cx="2895600" cy="365125"/>
          </a:xfrm>
        </p:spPr>
        <p:txBody>
          <a:bodyPr/>
          <a:lstStyle/>
          <a:p>
            <a:r>
              <a:rPr lang="en-US" altLang="en-US" b="1" dirty="0"/>
              <a:t>LML Speech Recognition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6C-88B9-4EB2-A841-91907917EACE}" type="slidenum">
              <a:rPr lang="en-US" altLang="en-US"/>
              <a:pPr/>
              <a:t>2</a:t>
            </a:fld>
            <a:endParaRPr lang="en-US" altLang="en-US"/>
          </a:p>
        </p:txBody>
      </p:sp>
      <p:pic>
        <p:nvPicPr>
          <p:cNvPr id="261122" name="Picture 2" descr="aaas_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76624"/>
            <a:ext cx="6477000" cy="577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1066800" y="0"/>
            <a:ext cx="708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Language Modeling</a:t>
            </a:r>
          </a:p>
        </p:txBody>
      </p:sp>
    </p:spTree>
    <p:extLst>
      <p:ext uri="{BB962C8B-B14F-4D97-AF65-F5344CB8AC3E}">
        <p14:creationId xmlns:p14="http://schemas.microsoft.com/office/powerpoint/2010/main" val="13281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Smoothing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pic>
        <p:nvPicPr>
          <p:cNvPr id="28676" name="Picture 4" descr="zip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51838"/>
            <a:ext cx="7543800" cy="552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03413" y="1447800"/>
            <a:ext cx="5259387" cy="2677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An algorithm that redistributes the probability mass</a:t>
            </a:r>
            <a:b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endParaRPr 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Discounting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: Reduces probabilities of n-grams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with non-zero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counts to accommodate the n-grams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with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zero counts (that are unseen in the corpora).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0" y="420687"/>
            <a:ext cx="5257800" cy="646113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cs typeface="Arial" charset="0"/>
              </a:rPr>
              <a:t>Definition: </a:t>
            </a:r>
            <a:r>
              <a:rPr lang="en-US" dirty="0">
                <a:cs typeface="Arial" charset="0"/>
              </a:rPr>
              <a:t>A corpora is a collection of written or spoken material in machine-readable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Add-One Smoothing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001000" cy="5334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The Naïve smoothing technique</a:t>
            </a:r>
          </a:p>
          <a:p>
            <a:pPr lvl="1" eaLnBrk="1" hangingPunct="1"/>
            <a:r>
              <a:rPr lang="en-US" sz="2400" dirty="0" smtClean="0"/>
              <a:t>Add one to the count of all seen and unseen n-grams</a:t>
            </a:r>
          </a:p>
          <a:p>
            <a:pPr lvl="1" eaLnBrk="1" hangingPunct="1"/>
            <a:r>
              <a:rPr lang="en-US" sz="2400" dirty="0" smtClean="0"/>
              <a:t>Add the total increased count to the probability mass</a:t>
            </a:r>
            <a:br>
              <a:rPr lang="en-US" sz="2400" dirty="0" smtClean="0"/>
            </a:br>
            <a:endParaRPr lang="en-US" sz="800" dirty="0" smtClean="0"/>
          </a:p>
          <a:p>
            <a:pPr eaLnBrk="1" hangingPunct="1"/>
            <a:r>
              <a:rPr lang="en-US" sz="2800" dirty="0" smtClean="0"/>
              <a:t>Example: </a:t>
            </a:r>
            <a:r>
              <a:rPr lang="en-US" sz="2800" dirty="0" err="1"/>
              <a:t>u</a:t>
            </a:r>
            <a:r>
              <a:rPr lang="en-US" sz="2800" dirty="0" err="1" smtClean="0"/>
              <a:t>ni</a:t>
            </a:r>
            <a:r>
              <a:rPr lang="en-US" sz="2800" dirty="0" smtClean="0"/>
              <a:t>-grams</a:t>
            </a:r>
          </a:p>
          <a:p>
            <a:pPr lvl="1" eaLnBrk="1" hangingPunct="1"/>
            <a:r>
              <a:rPr lang="en-US" sz="2400" dirty="0" smtClean="0"/>
              <a:t>Un-smoothed probability for word w: </a:t>
            </a:r>
            <a:r>
              <a:rPr lang="en-US" sz="2400" dirty="0" err="1" smtClean="0"/>
              <a:t>uni</a:t>
            </a:r>
            <a:r>
              <a:rPr lang="en-US" sz="2400" dirty="0" smtClean="0"/>
              <a:t>-grams</a:t>
            </a:r>
          </a:p>
          <a:p>
            <a:pPr lvl="1" eaLnBrk="1" hangingPunct="1">
              <a:buFontTx/>
              <a:buNone/>
            </a:pPr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sz="2400" dirty="0" smtClean="0"/>
          </a:p>
          <a:p>
            <a:pPr lvl="1" eaLnBrk="1" hangingPunct="1"/>
            <a:r>
              <a:rPr lang="en-US" sz="2400" dirty="0" smtClean="0"/>
              <a:t>Add-one revised probability for word w: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N = number of words encountered, V = vocabulary size, c(w) = number of times word, w, was encountered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656013" y="3505200"/>
          <a:ext cx="18303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Equation" r:id="rId3" imgW="812800" imgH="368300" progId="Equation.3">
                  <p:embed/>
                </p:oleObj>
              </mc:Choice>
              <mc:Fallback>
                <p:oleObj name="Equation" r:id="rId3" imgW="812800" imgH="36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3505200"/>
                        <a:ext cx="18303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284538" y="4800600"/>
          <a:ext cx="24304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Equation" r:id="rId5" imgW="1079500" imgH="368300" progId="Equation.3">
                  <p:embed/>
                </p:oleObj>
              </mc:Choice>
              <mc:Fallback>
                <p:oleObj name="Equation" r:id="rId5" imgW="10795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4800600"/>
                        <a:ext cx="243046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Add-One Bi-gram Smoothing Example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14563"/>
            <a:ext cx="41910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724" name="Group 5"/>
          <p:cNvGrpSpPr>
            <a:grpSpLocks/>
          </p:cNvGrpSpPr>
          <p:nvPr/>
        </p:nvGrpSpPr>
        <p:grpSpPr bwMode="auto">
          <a:xfrm>
            <a:off x="4343400" y="2166938"/>
            <a:ext cx="4648200" cy="1419225"/>
            <a:chOff x="2784" y="1179"/>
            <a:chExt cx="2928" cy="894"/>
          </a:xfrm>
        </p:grpSpPr>
        <p:pic>
          <p:nvPicPr>
            <p:cNvPr id="3073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179"/>
              <a:ext cx="2592" cy="8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2784" y="1593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</p:grpSp>
      <p:grpSp>
        <p:nvGrpSpPr>
          <p:cNvPr id="30725" name="Group 8"/>
          <p:cNvGrpSpPr>
            <a:grpSpLocks/>
          </p:cNvGrpSpPr>
          <p:nvPr/>
        </p:nvGrpSpPr>
        <p:grpSpPr bwMode="auto">
          <a:xfrm>
            <a:off x="4343400" y="4492625"/>
            <a:ext cx="4724400" cy="1450975"/>
            <a:chOff x="2784" y="2542"/>
            <a:chExt cx="2976" cy="914"/>
          </a:xfrm>
        </p:grpSpPr>
        <p:pic>
          <p:nvPicPr>
            <p:cNvPr id="307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542"/>
              <a:ext cx="2640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2784" y="2928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</p:grpSp>
      <p:grpSp>
        <p:nvGrpSpPr>
          <p:cNvPr id="30726" name="Group 11"/>
          <p:cNvGrpSpPr>
            <a:grpSpLocks/>
          </p:cNvGrpSpPr>
          <p:nvPr/>
        </p:nvGrpSpPr>
        <p:grpSpPr bwMode="auto">
          <a:xfrm>
            <a:off x="152400" y="3648075"/>
            <a:ext cx="4191000" cy="2295525"/>
            <a:chOff x="96" y="2133"/>
            <a:chExt cx="2640" cy="1446"/>
          </a:xfrm>
        </p:grpSpPr>
        <p:pic>
          <p:nvPicPr>
            <p:cNvPr id="30731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671"/>
              <a:ext cx="2640" cy="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0732" name="AutoShape 13"/>
            <p:cNvCxnSpPr>
              <a:cxnSpLocks noChangeShapeType="1"/>
              <a:stCxn id="30723" idx="2"/>
              <a:endCxn id="30731" idx="0"/>
            </p:cNvCxnSpPr>
            <p:nvPr/>
          </p:nvCxnSpPr>
          <p:spPr bwMode="auto">
            <a:xfrm>
              <a:off x="1416" y="2133"/>
              <a:ext cx="0" cy="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93975" y="1676400"/>
            <a:ext cx="395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P(w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|w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 = C(w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)/C(w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384425" y="4013200"/>
            <a:ext cx="533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P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+1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(w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|w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 = [C(w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)+1]/[C(w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)+V]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52400" y="838200"/>
            <a:ext cx="88392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Note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This example assumes bi-gram counts and a vocabulary V =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1616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words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Note: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row = times that word in column  precedes word on left, or starts a sentence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071563" y="6019800"/>
            <a:ext cx="7386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Note: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C(I)=3437, C(want)=1215, C(to)=3256, C(eat)=938,</a:t>
            </a:r>
            <a:b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C(Chinese)=213, C(food)=1506, C(lunch)=459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0400" y="1676400"/>
            <a:ext cx="195758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1087/3437 = .3163</a:t>
            </a:r>
            <a:endParaRPr lang="en-US" dirty="0"/>
          </a:p>
        </p:txBody>
      </p:sp>
      <p:cxnSp>
        <p:nvCxnSpPr>
          <p:cNvPr id="4" name="Curved Connector 3"/>
          <p:cNvCxnSpPr>
            <a:stCxn id="2" idx="1"/>
          </p:cNvCxnSpPr>
          <p:nvPr/>
        </p:nvCxnSpPr>
        <p:spPr>
          <a:xfrm rot="10800000" flipV="1">
            <a:off x="6400800" y="1861066"/>
            <a:ext cx="609600" cy="57733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91200" y="3581400"/>
            <a:ext cx="268214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1088/(3437+1616) = .2153</a:t>
            </a:r>
            <a:endParaRPr lang="en-US" dirty="0"/>
          </a:p>
        </p:txBody>
      </p:sp>
      <p:cxnSp>
        <p:nvCxnSpPr>
          <p:cNvPr id="21" name="Curved Connector 20"/>
          <p:cNvCxnSpPr/>
          <p:nvPr/>
        </p:nvCxnSpPr>
        <p:spPr>
          <a:xfrm rot="5400000">
            <a:off x="6248400" y="3886200"/>
            <a:ext cx="914400" cy="914400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Evaluation of Add-One Smoothing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924800" cy="5029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Advantage: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Simple technique to implement and understand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Disadvantages: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Too much probability mass moves to the unseen n-grams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Underestimates the probabilities of the common n-grams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Overestimates probabilities of rare (or unseen) n-grams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Relative smoothing of all unseen n-grams is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Relative smoothing of rare n-grams still incorrect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Alternative: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 a smaller add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Disadvantage: Does not fully solve this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00050"/>
            <a:ext cx="7924799" cy="8953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Add-One bi-gram Discounting</a:t>
            </a:r>
          </a:p>
        </p:txBody>
      </p:sp>
      <p:graphicFrame>
        <p:nvGraphicFramePr>
          <p:cNvPr id="8283" name="Group 91"/>
          <p:cNvGraphicFramePr>
            <a:graphicFrameLocks noGrp="1"/>
          </p:cNvGraphicFramePr>
          <p:nvPr>
            <p:ph type="tbl" idx="1"/>
          </p:nvPr>
        </p:nvGraphicFramePr>
        <p:xfrm>
          <a:off x="7086600" y="1295400"/>
          <a:ext cx="1981200" cy="2925824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</a:tblGrid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C(W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3437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Want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1215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3256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Eat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Chinese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213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Food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Lunch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1747" name="Group 5"/>
          <p:cNvGrpSpPr>
            <a:grpSpLocks/>
          </p:cNvGrpSpPr>
          <p:nvPr/>
        </p:nvGrpSpPr>
        <p:grpSpPr bwMode="auto">
          <a:xfrm>
            <a:off x="228600" y="3429000"/>
            <a:ext cx="5329238" cy="2286000"/>
            <a:chOff x="1107" y="2592"/>
            <a:chExt cx="3357" cy="1440"/>
          </a:xfrm>
        </p:grpSpPr>
        <p:pic>
          <p:nvPicPr>
            <p:cNvPr id="3178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" y="2901"/>
              <a:ext cx="3357" cy="1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1786" name="AutoShape 7"/>
            <p:cNvCxnSpPr>
              <a:cxnSpLocks noChangeShapeType="1"/>
              <a:stCxn id="31783" idx="2"/>
              <a:endCxn id="31785" idx="0"/>
            </p:cNvCxnSpPr>
            <p:nvPr/>
          </p:nvCxnSpPr>
          <p:spPr bwMode="auto">
            <a:xfrm flipH="1">
              <a:off x="2785" y="2592"/>
              <a:ext cx="1" cy="3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1748" name="Object 9"/>
          <p:cNvGraphicFramePr>
            <a:graphicFrameLocks noChangeAspect="1"/>
          </p:cNvGraphicFramePr>
          <p:nvPr/>
        </p:nvGraphicFramePr>
        <p:xfrm>
          <a:off x="7823200" y="4495800"/>
          <a:ext cx="7874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1" name="Equation" r:id="rId4" imgW="432009" imgH="393926" progId="Equation.3">
                  <p:embed/>
                </p:oleObj>
              </mc:Choice>
              <mc:Fallback>
                <p:oleObj name="Equation" r:id="rId4" imgW="432009" imgH="39392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4495800"/>
                        <a:ext cx="7874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638800" y="4340225"/>
            <a:ext cx="2198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c’(w</a:t>
            </a:r>
            <a:r>
              <a:rPr lang="en-US" sz="20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i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,w</a:t>
            </a:r>
            <a:r>
              <a:rPr lang="en-US" sz="20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i-1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</a:t>
            </a:r>
          </a:p>
          <a:p>
            <a:pPr>
              <a:defRPr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=(c(w</a:t>
            </a:r>
            <a:r>
              <a:rPr lang="en-US" sz="20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i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,w</a:t>
            </a:r>
            <a:r>
              <a:rPr lang="en-US" sz="20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i-1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</a:t>
            </a:r>
            <a:r>
              <a:rPr lang="en-US" sz="20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i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+1) * </a:t>
            </a:r>
          </a:p>
        </p:txBody>
      </p:sp>
      <p:grpSp>
        <p:nvGrpSpPr>
          <p:cNvPr id="31750" name="Group 11"/>
          <p:cNvGrpSpPr>
            <a:grpSpLocks/>
          </p:cNvGrpSpPr>
          <p:nvPr/>
        </p:nvGrpSpPr>
        <p:grpSpPr bwMode="auto">
          <a:xfrm>
            <a:off x="228600" y="1604962"/>
            <a:ext cx="6810375" cy="1824038"/>
            <a:chOff x="672" y="1389"/>
            <a:chExt cx="4290" cy="1149"/>
          </a:xfrm>
        </p:grpSpPr>
        <p:pic>
          <p:nvPicPr>
            <p:cNvPr id="31783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389"/>
              <a:ext cx="3360" cy="1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4128" y="1796"/>
              <a:ext cx="8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+mn-cs"/>
                </a:rPr>
                <a:t>c(w</a:t>
              </a:r>
              <a:r>
                <a:rPr lang="en-US" sz="2400" baseline="-250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+mn-cs"/>
                </a:rPr>
                <a:t>i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+mn-cs"/>
                </a:rPr>
                <a:t>,w</a:t>
              </a:r>
              <a:r>
                <a:rPr lang="en-US" sz="2400" baseline="-250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+mn-cs"/>
                </a:rPr>
                <a:t>i-1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+mn-cs"/>
                </a:rPr>
                <a:t>)</a:t>
              </a:r>
            </a:p>
          </p:txBody>
        </p:sp>
      </p:grp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22250" y="1219200"/>
            <a:ext cx="229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Original Counts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52400" y="3505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Revised Counts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31825" y="5638800"/>
            <a:ext cx="72199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Note: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High counts reduce by approximately a third for this example</a:t>
            </a:r>
          </a:p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Note: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Low counts get larger</a:t>
            </a:r>
            <a:endParaRPr lang="en-US" sz="2000" b="1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Note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: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 N = c(w</a:t>
            </a:r>
            <a:r>
              <a:rPr lang="en-US" sz="2000" baseline="-25000">
                <a:solidFill>
                  <a:srgbClr val="000000"/>
                </a:solidFill>
                <a:latin typeface="Times New Roman" pitchFamily="18" charset="0"/>
                <a:cs typeface="+mn-cs"/>
              </a:rPr>
              <a:t>i-1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), V = vocabulary size = 1616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5000" y="6107668"/>
            <a:ext cx="32271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(1087 + 1)* (3437/(3437 + 1616)</a:t>
            </a:r>
          </a:p>
        </p:txBody>
      </p:sp>
      <p:cxnSp>
        <p:nvCxnSpPr>
          <p:cNvPr id="4" name="Curved Connector 3"/>
          <p:cNvCxnSpPr/>
          <p:nvPr/>
        </p:nvCxnSpPr>
        <p:spPr>
          <a:xfrm rot="10800000">
            <a:off x="2057400" y="4340226"/>
            <a:ext cx="3657600" cy="1908175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Unigram Witten-Bell Discounting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10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Compute the probability of a first time encounter of a new 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/>
              <a:t>Note:</a:t>
            </a:r>
            <a:r>
              <a:rPr lang="en-US" sz="2200" dirty="0" smtClean="0"/>
              <a:t> Every one of </a:t>
            </a:r>
            <a:r>
              <a:rPr lang="en-US" sz="2200" b="1" dirty="0" smtClean="0">
                <a:solidFill>
                  <a:srgbClr val="FF0000"/>
                </a:solidFill>
              </a:rPr>
              <a:t>O observed words </a:t>
            </a:r>
            <a:r>
              <a:rPr lang="en-US" sz="2200" dirty="0" smtClean="0"/>
              <a:t>had a first encounter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How many </a:t>
            </a:r>
            <a:r>
              <a:rPr lang="en-US" sz="2200" dirty="0" smtClean="0">
                <a:solidFill>
                  <a:srgbClr val="FF0000"/>
                </a:solidFill>
              </a:rPr>
              <a:t>U</a:t>
            </a:r>
            <a:r>
              <a:rPr lang="en-US" sz="2200" dirty="0" smtClean="0"/>
              <a:t>nseen words: </a:t>
            </a:r>
            <a:r>
              <a:rPr lang="en-US" sz="2200" b="1" dirty="0" smtClean="0">
                <a:solidFill>
                  <a:srgbClr val="FF0000"/>
                </a:solidFill>
              </a:rPr>
              <a:t>U = V – 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What is the </a:t>
            </a:r>
            <a:r>
              <a:rPr lang="en-US" sz="2200" dirty="0" smtClean="0"/>
              <a:t>state of </a:t>
            </a:r>
            <a:r>
              <a:rPr lang="en-US" sz="2200" smtClean="0"/>
              <a:t>things when </a:t>
            </a:r>
            <a:r>
              <a:rPr lang="en-US" sz="2200" dirty="0" smtClean="0"/>
              <a:t>encountering a new word?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/>
              <a:t>Answer: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P( any newly encountered word ) = O/(V+O)</a:t>
            </a:r>
            <a:endParaRPr lang="en-US" sz="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Equally add this probability across all unobserved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P( any specific newly encountered word ) = 1/U * O/(V+O)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Adjusted counts = V * 1/U*O/(V+O)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Discount each encountered </a:t>
            </a:r>
            <a:r>
              <a:rPr lang="en-US" sz="2400" dirty="0" err="1" smtClean="0"/>
              <a:t>word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to preserve probability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Probability 	 From: </a:t>
            </a:r>
            <a:r>
              <a:rPr lang="en-US" sz="2000" dirty="0" err="1" smtClean="0"/>
              <a:t>count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/V</a:t>
            </a:r>
            <a:r>
              <a:rPr lang="en-US" sz="2000" b="1" dirty="0" smtClean="0"/>
              <a:t> 	To: </a:t>
            </a:r>
            <a:r>
              <a:rPr lang="en-US" sz="2000" dirty="0" err="1" smtClean="0"/>
              <a:t>count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/(V+O)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Discounted Counts From: </a:t>
            </a:r>
            <a:r>
              <a:rPr lang="en-US" sz="2000" dirty="0" err="1" smtClean="0"/>
              <a:t>count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 	</a:t>
            </a:r>
            <a:r>
              <a:rPr lang="en-US" sz="2000" b="1" dirty="0" smtClean="0"/>
              <a:t>To:</a:t>
            </a:r>
            <a:r>
              <a:rPr lang="en-US" sz="2000" dirty="0" smtClean="0"/>
              <a:t> </a:t>
            </a:r>
            <a:r>
              <a:rPr lang="en-US" sz="2000" dirty="0" err="1" smtClean="0"/>
              <a:t>count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* V/(V+O)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806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Add probability mass to un-encountered words; discount the rest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6308725"/>
            <a:ext cx="8534400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+mn-cs"/>
              </a:rPr>
              <a:t>O = observed words, U = words never seen, V = corpus vocabulary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Bi-gram Witten-Bell Discounting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90678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/>
              <a:t>Consider the bi-gram w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n-1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/>
              <a:t>O(w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= number of uniquely observed bi-grams starting with w</a:t>
            </a:r>
            <a:r>
              <a:rPr lang="en-US" sz="2000" baseline="-25000" dirty="0" smtClean="0"/>
              <a:t>n-1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N</a:t>
            </a:r>
            <a:r>
              <a:rPr lang="en-US" sz="2000" dirty="0" smtClean="0"/>
              <a:t>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= count of bi-grams starting with w</a:t>
            </a:r>
            <a:r>
              <a:rPr lang="en-US" sz="2000" baseline="-25000" dirty="0" smtClean="0"/>
              <a:t>n-1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/>
              <a:t>U(w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= number of un-observed bi-grams starting with w</a:t>
            </a:r>
            <a:r>
              <a:rPr lang="en-US" sz="2000" baseline="-25000" dirty="0" smtClean="0"/>
              <a:t>n-1</a:t>
            </a:r>
            <a:br>
              <a:rPr lang="en-US" sz="2000" baseline="-25000" dirty="0" smtClean="0"/>
            </a:br>
            <a:endParaRPr lang="en-US" sz="800" baseline="-250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/>
              <a:t>Compute probability of a new bi-gram (bi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) starting with w</a:t>
            </a:r>
            <a:r>
              <a:rPr lang="en-US" sz="2400" baseline="-25000" dirty="0" smtClean="0"/>
              <a:t>n-1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Answer:</a:t>
            </a:r>
            <a:r>
              <a:rPr lang="en-US" sz="2000" dirty="0" smtClean="0"/>
              <a:t> P( any newly encountered bi-gram ) = N(w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)/(N(w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+O(w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Note:</a:t>
            </a:r>
            <a:r>
              <a:rPr lang="en-US" sz="2000" dirty="0" smtClean="0"/>
              <a:t> We observed O(w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bi-grams in N(w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)+O(w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Note:</a:t>
            </a:r>
            <a:r>
              <a:rPr lang="en-US" sz="2000" dirty="0" smtClean="0"/>
              <a:t> An event is either a bi-gram or a first time encounter</a:t>
            </a:r>
            <a:br>
              <a:rPr lang="en-US" sz="2000" dirty="0" smtClean="0"/>
            </a:b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Divide this probability among all unseen bi-grams (</a:t>
            </a:r>
            <a:r>
              <a:rPr lang="en-US" sz="2400" b="1" dirty="0" smtClean="0"/>
              <a:t>new(w</a:t>
            </a:r>
            <a:r>
              <a:rPr lang="en-US" sz="2400" b="1" baseline="-25000" dirty="0" smtClean="0"/>
              <a:t>n-1</a:t>
            </a:r>
            <a:r>
              <a:rPr lang="en-US" sz="2400" b="1" dirty="0" smtClean="0"/>
              <a:t>)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Adjusted count</a:t>
            </a:r>
            <a:r>
              <a:rPr lang="en-US" sz="2000" dirty="0" smtClean="0"/>
              <a:t>            = N(w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* 1/U(w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 * O(w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)/(N(w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)+O(w</a:t>
            </a:r>
            <a:r>
              <a:rPr lang="en-US" sz="2000" baseline="-25000" dirty="0" smtClean="0"/>
              <a:t>n-1</a:t>
            </a:r>
            <a:r>
              <a:rPr lang="en-US" sz="2000" smtClean="0"/>
              <a:t>)) </a:t>
            </a:r>
            <a:br>
              <a:rPr lang="en-US" sz="2000" smtClean="0"/>
            </a:b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Discount observed bi-grams gram(w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Counts</a:t>
            </a:r>
            <a:r>
              <a:rPr lang="en-US" sz="2000" dirty="0" smtClean="0"/>
              <a:t> 	   </a:t>
            </a:r>
            <a:r>
              <a:rPr lang="en-US" sz="2000" b="1" dirty="0" smtClean="0"/>
              <a:t>From: </a:t>
            </a:r>
            <a:r>
              <a:rPr lang="en-US" sz="2000" dirty="0" smtClean="0"/>
              <a:t>c(w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            </a:t>
            </a:r>
            <a:r>
              <a:rPr lang="en-US" sz="2000" b="1" dirty="0" smtClean="0"/>
              <a:t>To: </a:t>
            </a:r>
            <a:r>
              <a:rPr lang="en-US" sz="2000" dirty="0" smtClean="0"/>
              <a:t>c(w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w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</a:t>
            </a:r>
            <a:r>
              <a:rPr lang="en-US" sz="2000" dirty="0"/>
              <a:t>N</a:t>
            </a:r>
            <a:r>
              <a:rPr lang="en-US" sz="2000" dirty="0" smtClean="0"/>
              <a:t>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)/(N(w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)+O(w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))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840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Add probability mass to un-encountered bi-grams; discount the rest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6308725"/>
            <a:ext cx="8839200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+mn-cs"/>
              </a:rPr>
              <a:t>O = observed bi-gram, U = bi-gram never seen, V = corpus vocabulary bi-grams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609600"/>
            <a:ext cx="5421312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Witten-Bell Smoothing</a:t>
            </a: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24200"/>
            <a:ext cx="47244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34000" y="3351213"/>
            <a:ext cx="24961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c′(w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,w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   =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(c(w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,w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)+1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 *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pic>
        <p:nvPicPr>
          <p:cNvPr id="3584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295400"/>
            <a:ext cx="3813175" cy="164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562600" y="2133600"/>
            <a:ext cx="14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c(w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,w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n-1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)</a:t>
            </a:r>
          </a:p>
        </p:txBody>
      </p:sp>
      <p:pic>
        <p:nvPicPr>
          <p:cNvPr id="3584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29200"/>
            <a:ext cx="49260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5386388" y="4876800"/>
                <a:ext cx="3605212" cy="2051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dirty="0" smtClean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c′(w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,w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n-1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PGothic" pitchFamily="34" charset="-128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𝑛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−1 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𝑛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itchFamily="34" charset="-128"/>
                        <a:cs typeface="+mn-cs"/>
                      </a:rPr>
                      <m:t>∗</m:t>
                    </m:r>
                    <m:f>
                      <m:f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PGothic" pitchFamily="34" charset="-128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𝑛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𝑛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−1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PGothic" pitchFamily="34" charset="-128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𝑛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+mn-cs"/>
                </a:endParaRP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    if c(w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n,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w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n-1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)=0</a:t>
                </a:r>
              </a:p>
              <a:p>
                <a:pPr>
                  <a:spcBef>
                    <a:spcPct val="50000"/>
                  </a:spcBef>
                  <a:tabLst>
                    <a:tab pos="228600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         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c(w</a:t>
                </a:r>
                <a:r>
                  <a:rPr lang="en-US" sz="2000" baseline="-25000" dirty="0" smtClean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n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,w</a:t>
                </a:r>
                <a:r>
                  <a:rPr lang="en-US" sz="2000" baseline="-25000" dirty="0" smtClean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n-1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)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PGothic" pitchFamily="34" charset="-128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h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𝑛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−1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PGothic" pitchFamily="34" charset="-128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𝑛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PGothic" pitchFamily="34" charset="-128"/>
                                <a:cs typeface="+mn-cs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+mn-cs"/>
                  </a:rPr>
                  <a:t>               	otherwise</a:t>
                </a:r>
                <a:endParaRPr lang="en-US" sz="2000" dirty="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+mn-cs"/>
                </a:endParaRPr>
              </a:p>
            </p:txBody>
          </p:sp>
        </mc:Choice>
        <mc:Fallback xmlns="">
          <p:sp>
            <p:nvSpPr>
              <p:cNvPr id="1230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6388" y="4876800"/>
                <a:ext cx="3605212" cy="2051524"/>
              </a:xfrm>
              <a:prstGeom prst="rect">
                <a:avLst/>
              </a:prstGeom>
              <a:blipFill rotWithShape="0">
                <a:blip r:embed="rId5"/>
                <a:stretch>
                  <a:fillRect l="-1861" b="-44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04" name="AutoShape 16"/>
          <p:cNvSpPr>
            <a:spLocks/>
          </p:cNvSpPr>
          <p:nvPr/>
        </p:nvSpPr>
        <p:spPr bwMode="auto">
          <a:xfrm>
            <a:off x="5175251" y="5102226"/>
            <a:ext cx="187326" cy="1667328"/>
          </a:xfrm>
          <a:prstGeom prst="leftBrace">
            <a:avLst>
              <a:gd name="adj1" fmla="val 111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175250" y="1644650"/>
            <a:ext cx="229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Original Counts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181600" y="2894013"/>
            <a:ext cx="366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Adjusted Add-One Counts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181600" y="44958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Adjusted Witten-Bell Counts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867400" y="312003"/>
            <a:ext cx="3178175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C000"/>
            </a:solidFill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O and U values are on the next slide</a:t>
            </a:r>
          </a:p>
        </p:txBody>
      </p:sp>
      <p:grpSp>
        <p:nvGrpSpPr>
          <p:cNvPr id="35854" name="Group 34"/>
          <p:cNvGrpSpPr>
            <a:grpSpLocks/>
          </p:cNvGrpSpPr>
          <p:nvPr/>
        </p:nvGrpSpPr>
        <p:grpSpPr bwMode="auto">
          <a:xfrm>
            <a:off x="7648576" y="3505205"/>
            <a:ext cx="1379540" cy="903288"/>
            <a:chOff x="4928" y="2278"/>
            <a:chExt cx="869" cy="569"/>
          </a:xfrm>
        </p:grpSpPr>
        <p:sp>
          <p:nvSpPr>
            <p:cNvPr id="12314" name="AutoShape 26"/>
            <p:cNvSpPr>
              <a:spLocks noChangeAspect="1" noChangeArrowheads="1" noTextEdit="1"/>
            </p:cNvSpPr>
            <p:nvPr/>
          </p:nvSpPr>
          <p:spPr bwMode="auto">
            <a:xfrm>
              <a:off x="4928" y="2325"/>
              <a:ext cx="496" cy="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 flipV="1">
              <a:off x="4957" y="2579"/>
              <a:ext cx="817" cy="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imes New Roman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18" name="Rectangle 30"/>
                <p:cNvSpPr>
                  <a:spLocks noChangeArrowheads="1"/>
                </p:cNvSpPr>
                <p:nvPr/>
              </p:nvSpPr>
              <p:spPr bwMode="auto">
                <a:xfrm>
                  <a:off x="4977" y="2614"/>
                  <a:ext cx="8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cs"/>
                              </a:rPr>
                              <m:t>−1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𝑉</m:t>
                        </m:r>
                      </m:oMath>
                    </m:oMathPara>
                  </a14:m>
                  <a:endParaRPr lang="en-US" sz="2400" dirty="0">
                    <a:solidFill>
                      <a:srgbClr val="000000"/>
                    </a:solidFill>
                    <a:latin typeface="Times New Roman" pitchFamily="18" charset="0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2318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77" y="2614"/>
                  <a:ext cx="820" cy="23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673" r="-3738" b="-15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5246" y="2278"/>
              <a:ext cx="31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2500" i="1" dirty="0" smtClean="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N</a:t>
              </a:r>
              <a:r>
                <a:rPr lang="en-US" sz="2500" i="1" baseline="-25000" dirty="0" smtClean="0">
                  <a:solidFill>
                    <a:srgbClr val="000000"/>
                  </a:solidFill>
                  <a:latin typeface="Times New Roman" pitchFamily="18" charset="0"/>
                  <a:cs typeface="+mn-cs"/>
                </a:rPr>
                <a:t>n-1</a:t>
              </a:r>
              <a:endParaRPr lang="en-US" sz="2400" baseline="-250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4648200" y="1276350"/>
            <a:ext cx="36433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Note: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V, O, U refer to w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n-1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counts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60539" y="4191000"/>
            <a:ext cx="338265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3437/(3437+89)*1087 = 1059.563</a:t>
            </a:r>
            <a:endParaRPr lang="en-US" dirty="0"/>
          </a:p>
        </p:txBody>
      </p:sp>
      <p:cxnSp>
        <p:nvCxnSpPr>
          <p:cNvPr id="4" name="Curved Connector 3"/>
          <p:cNvCxnSpPr>
            <a:stCxn id="2" idx="1"/>
          </p:cNvCxnSpPr>
          <p:nvPr/>
        </p:nvCxnSpPr>
        <p:spPr>
          <a:xfrm rot="10800000" flipV="1">
            <a:off x="1981201" y="4375666"/>
            <a:ext cx="979339" cy="962322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84425" y="6073298"/>
            <a:ext cx="346120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76/1540 * 1215/(1215+76) = .0464</a:t>
            </a:r>
            <a:endParaRPr lang="en-US" dirty="0"/>
          </a:p>
        </p:txBody>
      </p:sp>
      <p:cxnSp>
        <p:nvCxnSpPr>
          <p:cNvPr id="8" name="Curved Connector 7"/>
          <p:cNvCxnSpPr>
            <a:stCxn id="41" idx="1"/>
          </p:cNvCxnSpPr>
          <p:nvPr/>
        </p:nvCxnSpPr>
        <p:spPr>
          <a:xfrm rot="10800000">
            <a:off x="1828801" y="5666340"/>
            <a:ext cx="555624" cy="59162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Bi-gram Counts for Example</a:t>
            </a:r>
          </a:p>
        </p:txBody>
      </p:sp>
      <p:graphicFrame>
        <p:nvGraphicFramePr>
          <p:cNvPr id="18555" name="Group 1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63416586"/>
              </p:ext>
            </p:extLst>
          </p:nvPr>
        </p:nvGraphicFramePr>
        <p:xfrm>
          <a:off x="1905000" y="2514597"/>
          <a:ext cx="5181600" cy="4114803"/>
        </p:xfrm>
        <a:graphic>
          <a:graphicData uri="http://schemas.openxmlformats.org/drawingml/2006/table">
            <a:tbl>
              <a:tblPr/>
              <a:tblGrid>
                <a:gridCol w="1447800"/>
                <a:gridCol w="1143000"/>
                <a:gridCol w="1295400"/>
                <a:gridCol w="12954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O(w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n-1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U(W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n-1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N(w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n-1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1,492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Chinese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Lunch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53" name="Text Box 121"/>
          <p:cNvSpPr txBox="1">
            <a:spLocks noChangeArrowheads="1"/>
          </p:cNvSpPr>
          <p:nvPr/>
        </p:nvSpPr>
        <p:spPr bwMode="auto">
          <a:xfrm>
            <a:off x="1371600" y="1346200"/>
            <a:ext cx="61626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O(w</a:t>
            </a:r>
            <a:r>
              <a:rPr lang="en-US" sz="2000" b="1" baseline="-25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n-1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= number of  observed bi-grams starting with w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n-1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N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(w</a:t>
            </a:r>
            <a:r>
              <a:rPr lang="en-US" sz="2000" b="1" baseline="-250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n-1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= count of bi-grams starting with w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n-1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U(w</a:t>
            </a:r>
            <a:r>
              <a:rPr lang="en-US" sz="2000" b="1" baseline="-25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n-1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= number of un-observed bi-grams starting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of Witten-Bell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2743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Estimates probability of already encountered grams to compute probabilities for unseen grams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/>
            <a:r>
              <a:rPr lang="en-US" sz="2800" dirty="0" smtClean="0"/>
              <a:t>Smaller impact on probabilities of already encountered grams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/>
            <a:r>
              <a:rPr lang="en-US" sz="2800" dirty="0" smtClean="0"/>
              <a:t>Generally computes reasonable probabilities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305800" cy="838200"/>
          </a:xfrm>
        </p:spPr>
        <p:txBody>
          <a:bodyPr/>
          <a:lstStyle/>
          <a:p>
            <a:r>
              <a:rPr lang="en-US" dirty="0" smtClean="0"/>
              <a:t>Resolving Word Ambiguities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953000"/>
          </a:xfrm>
        </p:spPr>
        <p:txBody>
          <a:bodyPr/>
          <a:lstStyle/>
          <a:p>
            <a:r>
              <a:rPr lang="en-US" sz="2800" b="1" dirty="0" smtClean="0"/>
              <a:t>Description:</a:t>
            </a:r>
            <a:r>
              <a:rPr lang="en-US" sz="2800" dirty="0" smtClean="0"/>
              <a:t> </a:t>
            </a:r>
            <a:r>
              <a:rPr lang="en-US" sz="2400" dirty="0" smtClean="0"/>
              <a:t>After determining word boundaries, the speech recognition process matches an array of possible word sequences from spoken audio</a:t>
            </a:r>
            <a:br>
              <a:rPr lang="en-US" sz="2400" dirty="0" smtClean="0"/>
            </a:br>
            <a:endParaRPr lang="en-US" sz="800" dirty="0" smtClean="0"/>
          </a:p>
          <a:p>
            <a:r>
              <a:rPr lang="en-US" sz="2800" b="1" dirty="0" smtClean="0"/>
              <a:t>Issues to consider </a:t>
            </a:r>
          </a:p>
          <a:p>
            <a:pPr lvl="1"/>
            <a:r>
              <a:rPr lang="en-US" sz="2400" dirty="0" smtClean="0"/>
              <a:t>determine the intended word sequence</a:t>
            </a:r>
          </a:p>
          <a:p>
            <a:pPr lvl="1"/>
            <a:r>
              <a:rPr lang="en-US" sz="2400" dirty="0" smtClean="0"/>
              <a:t>resolve grammatical and pronunciation errors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Implementation: </a:t>
            </a:r>
            <a:r>
              <a:rPr lang="en-US" sz="2800" dirty="0" smtClean="0"/>
              <a:t>Establish word sequence probabilities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 existing corpora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Train program with run-time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Back-off Discounting</a:t>
            </a:r>
            <a:endParaRPr 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b="1" dirty="0" smtClean="0"/>
              <a:t>The general Concept</a:t>
            </a: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200" dirty="0" smtClean="0"/>
              <a:t>Consider the trigram (w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,w</a:t>
            </a:r>
            <a:r>
              <a:rPr lang="en-US" sz="2200" baseline="-25000" dirty="0" smtClean="0"/>
              <a:t>n-1</a:t>
            </a:r>
            <a:r>
              <a:rPr lang="en-US" sz="2200" dirty="0" smtClean="0"/>
              <a:t>, w</a:t>
            </a:r>
            <a:r>
              <a:rPr lang="en-US" sz="2200" baseline="-25000" dirty="0" smtClean="0"/>
              <a:t>n-2</a:t>
            </a:r>
            <a:r>
              <a:rPr lang="en-US" sz="2200" dirty="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200" dirty="0" smtClean="0"/>
              <a:t>If c(w</a:t>
            </a:r>
            <a:r>
              <a:rPr lang="en-US" sz="2200" baseline="-25000" dirty="0" smtClean="0"/>
              <a:t>n-1</a:t>
            </a:r>
            <a:r>
              <a:rPr lang="en-US" sz="2200" dirty="0" smtClean="0"/>
              <a:t>, w</a:t>
            </a:r>
            <a:r>
              <a:rPr lang="en-US" sz="2200" baseline="-25000" dirty="0" smtClean="0"/>
              <a:t>n-2</a:t>
            </a:r>
            <a:r>
              <a:rPr lang="en-US" sz="2200" dirty="0" smtClean="0"/>
              <a:t>) = 0, consider the ‘back-off’ bi-gram 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, w</a:t>
            </a:r>
            <a:r>
              <a:rPr lang="en-US" sz="2200" baseline="-25000" dirty="0" smtClean="0"/>
              <a:t>n-1</a:t>
            </a:r>
            <a:r>
              <a:rPr lang="en-US" sz="2200" dirty="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200" dirty="0" smtClean="0"/>
              <a:t>If c(w</a:t>
            </a:r>
            <a:r>
              <a:rPr lang="en-US" sz="2200" baseline="-25000" dirty="0" smtClean="0"/>
              <a:t>n-1</a:t>
            </a:r>
            <a:r>
              <a:rPr lang="en-US" sz="2200" dirty="0" smtClean="0"/>
              <a:t>) = 0, consider the ‘back-off’ unigram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n</a:t>
            </a:r>
            <a:endParaRPr lang="en-US" sz="2200" baseline="-250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b="1" dirty="0" smtClean="0"/>
              <a:t>Goal </a:t>
            </a:r>
            <a:r>
              <a:rPr lang="en-US" sz="2400" dirty="0" smtClean="0"/>
              <a:t>is to use a hierarchy of approximations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200" dirty="0" smtClean="0"/>
              <a:t>trigram &gt; bigram &gt; unigram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200" dirty="0" smtClean="0"/>
              <a:t>Degrade gracefully when higher level grams don’t exist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/>
              <a:t>Given a word sequence fragment: </a:t>
            </a:r>
            <a:r>
              <a:rPr lang="en-US" sz="2800" i="1" dirty="0" smtClean="0"/>
              <a:t>w</a:t>
            </a:r>
            <a:r>
              <a:rPr lang="en-US" sz="2800" i="1" baseline="-25000" dirty="0" smtClean="0"/>
              <a:t>n-2</a:t>
            </a:r>
            <a:r>
              <a:rPr lang="en-US" sz="2800" i="1" dirty="0" smtClean="0"/>
              <a:t> w</a:t>
            </a:r>
            <a:r>
              <a:rPr lang="en-US" sz="2800" i="1" baseline="-25000" dirty="0" smtClean="0"/>
              <a:t>n-1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n</a:t>
            </a:r>
            <a:r>
              <a:rPr lang="en-US" sz="2800" i="1" baseline="-25000" dirty="0" smtClean="0"/>
              <a:t> </a:t>
            </a:r>
            <a:r>
              <a:rPr lang="en-US" sz="2800" i="1" dirty="0" smtClean="0"/>
              <a:t>…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/>
              <a:t>Utilize the following </a:t>
            </a:r>
            <a:r>
              <a:rPr lang="en-US" sz="2400" b="1" dirty="0" smtClean="0"/>
              <a:t>preference rule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200" dirty="0" smtClean="0"/>
              <a:t>1.p(</a:t>
            </a:r>
            <a:r>
              <a:rPr lang="en-US" sz="2200" i="1" dirty="0" err="1" smtClean="0"/>
              <a:t>w</a:t>
            </a:r>
            <a:r>
              <a:rPr lang="en-US" sz="2200" i="1" baseline="-25000" dirty="0" err="1" smtClean="0"/>
              <a:t>n</a:t>
            </a:r>
            <a:r>
              <a:rPr lang="en-US" sz="2200" i="1" baseline="-25000" dirty="0" smtClean="0"/>
              <a:t> </a:t>
            </a:r>
            <a:r>
              <a:rPr lang="en-US" sz="2200" dirty="0" smtClean="0"/>
              <a:t>|</a:t>
            </a:r>
            <a:r>
              <a:rPr lang="en-US" sz="2200" i="1" dirty="0" smtClean="0"/>
              <a:t>w</a:t>
            </a:r>
            <a:r>
              <a:rPr lang="en-US" sz="2200" i="1" baseline="-25000" dirty="0" smtClean="0"/>
              <a:t>n-2</a:t>
            </a:r>
            <a:r>
              <a:rPr lang="en-US" sz="22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i="1" dirty="0" smtClean="0"/>
              <a:t>w</a:t>
            </a:r>
            <a:r>
              <a:rPr lang="en-US" sz="2200" i="1" baseline="-25000" dirty="0" smtClean="0"/>
              <a:t>n-1</a:t>
            </a:r>
            <a:r>
              <a:rPr lang="en-US" sz="2200" dirty="0" smtClean="0"/>
              <a:t>) if c(</a:t>
            </a:r>
            <a:r>
              <a:rPr lang="en-US" sz="2200" i="1" dirty="0" smtClean="0"/>
              <a:t>w</a:t>
            </a:r>
            <a:r>
              <a:rPr lang="en-US" sz="2200" i="1" baseline="-25000" dirty="0" smtClean="0"/>
              <a:t>n-2</a:t>
            </a:r>
            <a:r>
              <a:rPr lang="en-US" sz="2200" i="1" dirty="0" smtClean="0"/>
              <a:t>w</a:t>
            </a:r>
            <a:r>
              <a:rPr lang="en-US" sz="2200" i="1" baseline="-25000" dirty="0" smtClean="0"/>
              <a:t>n-1 </a:t>
            </a:r>
            <a:r>
              <a:rPr lang="en-US" sz="2200" i="1" dirty="0" err="1" smtClean="0"/>
              <a:t>w</a:t>
            </a:r>
            <a:r>
              <a:rPr lang="en-US" sz="2200" i="1" baseline="-25000" dirty="0" err="1" smtClean="0"/>
              <a:t>n</a:t>
            </a:r>
            <a:r>
              <a:rPr lang="en-US" sz="2200" i="1" baseline="-25000" dirty="0" smtClean="0"/>
              <a:t> </a:t>
            </a:r>
            <a:r>
              <a:rPr lang="en-US" sz="2200" dirty="0" smtClean="0"/>
              <a:t>) </a:t>
            </a:r>
            <a:r>
              <a:rPr lang="en-US" sz="2200" dirty="0" smtClean="0">
                <a:sym typeface="Symbol" pitchFamily="18" charset="2"/>
              </a:rPr>
              <a:t></a:t>
            </a:r>
            <a:r>
              <a:rPr lang="en-US" sz="2200" dirty="0" smtClean="0"/>
              <a:t> 0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200" dirty="0" smtClean="0"/>
              <a:t>2.</a:t>
            </a:r>
            <a:r>
              <a:rPr lang="en-US" sz="2200" dirty="0" smtClean="0">
                <a:sym typeface="Symbol" pitchFamily="18" charset="2"/>
              </a:rPr>
              <a:t>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p(</a:t>
            </a:r>
            <a:r>
              <a:rPr lang="en-US" sz="2200" i="1" dirty="0" smtClean="0"/>
              <a:t>w</a:t>
            </a:r>
            <a:r>
              <a:rPr lang="en-US" sz="2200" i="1" baseline="-25000" dirty="0" smtClean="0"/>
              <a:t>n</a:t>
            </a:r>
            <a:r>
              <a:rPr lang="en-US" sz="2200" dirty="0" smtClean="0"/>
              <a:t>|</a:t>
            </a:r>
            <a:r>
              <a:rPr lang="en-US" sz="2200" i="1" dirty="0" smtClean="0"/>
              <a:t>w</a:t>
            </a:r>
            <a:r>
              <a:rPr lang="en-US" sz="2200" i="1" baseline="-25000" dirty="0" smtClean="0"/>
              <a:t>n-1 </a:t>
            </a:r>
            <a:r>
              <a:rPr lang="en-US" sz="2200" dirty="0" smtClean="0"/>
              <a:t>) if c(</a:t>
            </a:r>
            <a:r>
              <a:rPr lang="en-US" sz="2200" i="1" dirty="0" smtClean="0"/>
              <a:t>w</a:t>
            </a:r>
            <a:r>
              <a:rPr lang="en-US" sz="2200" i="1" baseline="-25000" dirty="0" smtClean="0"/>
              <a:t>n-1 </a:t>
            </a:r>
            <a:r>
              <a:rPr lang="en-US" sz="2200" i="1" dirty="0" err="1" smtClean="0"/>
              <a:t>w</a:t>
            </a:r>
            <a:r>
              <a:rPr lang="en-US" sz="2200" i="1" baseline="-25000" dirty="0" err="1" smtClean="0"/>
              <a:t>n</a:t>
            </a:r>
            <a:r>
              <a:rPr lang="en-US" sz="2200" i="1" baseline="-25000" dirty="0" smtClean="0"/>
              <a:t> </a:t>
            </a:r>
            <a:r>
              <a:rPr lang="en-US" sz="2200" dirty="0" smtClean="0"/>
              <a:t>) </a:t>
            </a:r>
            <a:r>
              <a:rPr lang="en-US" sz="2200" dirty="0" smtClean="0">
                <a:sym typeface="Symbol" pitchFamily="18" charset="2"/>
              </a:rPr>
              <a:t></a:t>
            </a:r>
            <a:r>
              <a:rPr lang="en-US" sz="2200" dirty="0" smtClean="0"/>
              <a:t> 0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200" dirty="0" smtClean="0"/>
              <a:t>3.</a:t>
            </a:r>
            <a:r>
              <a:rPr lang="en-US" sz="2200" dirty="0" smtClean="0">
                <a:sym typeface="Symbol" pitchFamily="18" charset="2"/>
              </a:rPr>
              <a:t>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p(</a:t>
            </a:r>
            <a:r>
              <a:rPr lang="en-US" sz="2200" i="1" dirty="0" err="1" smtClean="0"/>
              <a:t>w</a:t>
            </a:r>
            <a:r>
              <a:rPr lang="en-US" sz="2200" i="1" baseline="-25000" dirty="0" err="1" smtClean="0"/>
              <a:t>n</a:t>
            </a:r>
            <a:r>
              <a:rPr lang="en-US" sz="2200" dirty="0" smtClean="0"/>
              <a:t>)</a:t>
            </a:r>
            <a:br>
              <a:rPr lang="en-US" sz="2200" dirty="0" smtClean="0"/>
            </a:br>
            <a:endParaRPr lang="en-US" sz="22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Note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itchFamily="18" charset="2"/>
              </a:rPr>
              <a:t>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and </a:t>
            </a:r>
            <a:r>
              <a:rPr lang="en-US" sz="2000" dirty="0" smtClean="0">
                <a:sym typeface="Symbol" pitchFamily="18" charset="2"/>
              </a:rPr>
              <a:t>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are values </a:t>
            </a:r>
            <a:r>
              <a:rPr lang="en-US" sz="2000" i="1" dirty="0" smtClean="0"/>
              <a:t>carefully </a:t>
            </a:r>
            <a:r>
              <a:rPr lang="en-US" sz="2000" dirty="0" smtClean="0"/>
              <a:t>computed to preserve probability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Senone</a:t>
            </a:r>
            <a:r>
              <a:rPr lang="en-US" dirty="0" smtClean="0"/>
              <a:t> Model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286000"/>
            <a:ext cx="4572000" cy="4267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b="1" dirty="0" smtClean="0"/>
              <a:t>Goal:</a:t>
            </a:r>
            <a:r>
              <a:rPr lang="en-US" sz="2200" dirty="0" smtClean="0"/>
              <a:t> Reduce the trainable units that the recognizer needs to process</a:t>
            </a:r>
            <a:br>
              <a:rPr lang="en-US" sz="2200" dirty="0" smtClean="0"/>
            </a:b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b="1" dirty="0" smtClean="0"/>
              <a:t>Approach: </a:t>
            </a:r>
          </a:p>
          <a:p>
            <a:pPr marL="628650" lvl="1" indent="-228600" eaLnBrk="1" hangingPunct="1">
              <a:lnSpc>
                <a:spcPct val="80000"/>
              </a:lnSpc>
            </a:pPr>
            <a:r>
              <a:rPr lang="en-US" sz="2000" dirty="0" smtClean="0"/>
              <a:t>HMMs represent sub-phonetic units</a:t>
            </a:r>
          </a:p>
          <a:p>
            <a:pPr marL="628650" lvl="1" indent="-228600" eaLnBrk="1" hangingPunct="1">
              <a:lnSpc>
                <a:spcPct val="80000"/>
              </a:lnSpc>
            </a:pPr>
            <a:r>
              <a:rPr lang="en-US" sz="2000" dirty="0" smtClean="0"/>
              <a:t>A tree structure Combine sub-phonetic units</a:t>
            </a:r>
          </a:p>
          <a:p>
            <a:pPr marL="628650" lvl="1" indent="-228600" eaLnBrk="1" hangingPunct="1">
              <a:lnSpc>
                <a:spcPct val="80000"/>
              </a:lnSpc>
            </a:pPr>
            <a:r>
              <a:rPr lang="en-US" sz="2000" dirty="0" smtClean="0"/>
              <a:t>Phoneme recognizer searches tree to find HMMs</a:t>
            </a:r>
          </a:p>
          <a:p>
            <a:pPr marL="628650" lvl="1" indent="-228600" eaLnBrk="1" hangingPunct="1">
              <a:lnSpc>
                <a:spcPct val="80000"/>
              </a:lnSpc>
            </a:pPr>
            <a:r>
              <a:rPr lang="en-US" sz="2000" dirty="0" smtClean="0"/>
              <a:t>Nodes partition with questions about neighbors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b="1" dirty="0" smtClean="0"/>
              <a:t>Performance:</a:t>
            </a:r>
          </a:p>
          <a:p>
            <a:pPr marL="628650" lvl="1" eaLnBrk="1" hangingPunct="1">
              <a:lnSpc>
                <a:spcPct val="80000"/>
              </a:lnSpc>
            </a:pPr>
            <a:r>
              <a:rPr lang="en-US" sz="2000" dirty="0" err="1" smtClean="0"/>
              <a:t>Triphones</a:t>
            </a:r>
            <a:r>
              <a:rPr lang="en-US" sz="2000" dirty="0" smtClean="0"/>
              <a:t> reduces error rate by:15%</a:t>
            </a:r>
          </a:p>
          <a:p>
            <a:pPr marL="628650" lvl="1" eaLnBrk="1" hangingPunct="1">
              <a:lnSpc>
                <a:spcPct val="80000"/>
              </a:lnSpc>
            </a:pPr>
            <a:r>
              <a:rPr lang="en-US" sz="2000" dirty="0" err="1" smtClean="0"/>
              <a:t>Senones</a:t>
            </a:r>
            <a:r>
              <a:rPr lang="en-US" sz="2000" dirty="0" smtClean="0"/>
              <a:t> reduces error rate by 24%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736725" y="1371600"/>
            <a:ext cx="629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00"/>
                </a:solidFill>
              </a:rPr>
              <a:t>Definition:</a:t>
            </a:r>
            <a:r>
              <a:rPr lang="en-US" sz="2400" dirty="0">
                <a:solidFill>
                  <a:srgbClr val="000000"/>
                </a:solidFill>
              </a:rPr>
              <a:t> A cluster of similar Markov States</a:t>
            </a:r>
          </a:p>
        </p:txBody>
      </p:sp>
      <p:grpSp>
        <p:nvGrpSpPr>
          <p:cNvPr id="76805" name="Group 59"/>
          <p:cNvGrpSpPr>
            <a:grpSpLocks/>
          </p:cNvGrpSpPr>
          <p:nvPr/>
        </p:nvGrpSpPr>
        <p:grpSpPr bwMode="auto">
          <a:xfrm>
            <a:off x="4572000" y="2438400"/>
            <a:ext cx="4495800" cy="3733800"/>
            <a:chOff x="2784" y="1632"/>
            <a:chExt cx="2832" cy="2352"/>
          </a:xfrm>
        </p:grpSpPr>
        <p:grpSp>
          <p:nvGrpSpPr>
            <p:cNvPr id="76806" name="Group 7"/>
            <p:cNvGrpSpPr>
              <a:grpSpLocks/>
            </p:cNvGrpSpPr>
            <p:nvPr/>
          </p:nvGrpSpPr>
          <p:grpSpPr bwMode="auto">
            <a:xfrm>
              <a:off x="3552" y="1632"/>
              <a:ext cx="144" cy="144"/>
              <a:chOff x="3600" y="1536"/>
              <a:chExt cx="144" cy="144"/>
            </a:xfrm>
          </p:grpSpPr>
          <p:sp>
            <p:nvSpPr>
              <p:cNvPr id="76854" name="Oval 5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55" name="AutoShape 6"/>
              <p:cNvCxnSpPr>
                <a:cxnSpLocks noChangeShapeType="1"/>
                <a:stCxn id="76854" idx="1"/>
                <a:endCxn id="76854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07" name="Group 8"/>
            <p:cNvGrpSpPr>
              <a:grpSpLocks/>
            </p:cNvGrpSpPr>
            <p:nvPr/>
          </p:nvGrpSpPr>
          <p:grpSpPr bwMode="auto">
            <a:xfrm>
              <a:off x="2784" y="3024"/>
              <a:ext cx="144" cy="144"/>
              <a:chOff x="3600" y="1536"/>
              <a:chExt cx="144" cy="144"/>
            </a:xfrm>
          </p:grpSpPr>
          <p:sp>
            <p:nvSpPr>
              <p:cNvPr id="76852" name="Oval 9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53" name="AutoShape 10"/>
              <p:cNvCxnSpPr>
                <a:cxnSpLocks noChangeShapeType="1"/>
                <a:stCxn id="76852" idx="1"/>
                <a:endCxn id="76852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08" name="Group 11"/>
            <p:cNvGrpSpPr>
              <a:grpSpLocks/>
            </p:cNvGrpSpPr>
            <p:nvPr/>
          </p:nvGrpSpPr>
          <p:grpSpPr bwMode="auto">
            <a:xfrm>
              <a:off x="3792" y="3792"/>
              <a:ext cx="144" cy="144"/>
              <a:chOff x="3600" y="1536"/>
              <a:chExt cx="144" cy="144"/>
            </a:xfrm>
          </p:grpSpPr>
          <p:sp>
            <p:nvSpPr>
              <p:cNvPr id="76850" name="Oval 12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51" name="AutoShape 13"/>
              <p:cNvCxnSpPr>
                <a:cxnSpLocks noChangeShapeType="1"/>
                <a:stCxn id="76850" idx="1"/>
                <a:endCxn id="76850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09" name="Group 14"/>
            <p:cNvGrpSpPr>
              <a:grpSpLocks/>
            </p:cNvGrpSpPr>
            <p:nvPr/>
          </p:nvGrpSpPr>
          <p:grpSpPr bwMode="auto">
            <a:xfrm>
              <a:off x="3312" y="3840"/>
              <a:ext cx="144" cy="144"/>
              <a:chOff x="3600" y="1536"/>
              <a:chExt cx="144" cy="144"/>
            </a:xfrm>
          </p:grpSpPr>
          <p:sp>
            <p:nvSpPr>
              <p:cNvPr id="76848" name="Oval 15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49" name="AutoShape 16"/>
              <p:cNvCxnSpPr>
                <a:cxnSpLocks noChangeShapeType="1"/>
                <a:stCxn id="76848" idx="1"/>
                <a:endCxn id="76848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10" name="Group 17"/>
            <p:cNvGrpSpPr>
              <a:grpSpLocks/>
            </p:cNvGrpSpPr>
            <p:nvPr/>
          </p:nvGrpSpPr>
          <p:grpSpPr bwMode="auto">
            <a:xfrm>
              <a:off x="3792" y="1632"/>
              <a:ext cx="144" cy="144"/>
              <a:chOff x="3600" y="1536"/>
              <a:chExt cx="144" cy="144"/>
            </a:xfrm>
          </p:grpSpPr>
          <p:sp>
            <p:nvSpPr>
              <p:cNvPr id="76846" name="Oval 18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47" name="AutoShape 19"/>
              <p:cNvCxnSpPr>
                <a:cxnSpLocks noChangeShapeType="1"/>
                <a:stCxn id="76846" idx="1"/>
                <a:endCxn id="76846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11" name="Group 20"/>
            <p:cNvGrpSpPr>
              <a:grpSpLocks/>
            </p:cNvGrpSpPr>
            <p:nvPr/>
          </p:nvGrpSpPr>
          <p:grpSpPr bwMode="auto">
            <a:xfrm>
              <a:off x="3312" y="1632"/>
              <a:ext cx="144" cy="144"/>
              <a:chOff x="3600" y="1536"/>
              <a:chExt cx="144" cy="144"/>
            </a:xfrm>
          </p:grpSpPr>
          <p:sp>
            <p:nvSpPr>
              <p:cNvPr id="76844" name="Oval 21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45" name="AutoShape 22"/>
              <p:cNvCxnSpPr>
                <a:cxnSpLocks noChangeShapeType="1"/>
                <a:stCxn id="76844" idx="1"/>
                <a:endCxn id="76844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12" name="Group 23"/>
            <p:cNvGrpSpPr>
              <a:grpSpLocks/>
            </p:cNvGrpSpPr>
            <p:nvPr/>
          </p:nvGrpSpPr>
          <p:grpSpPr bwMode="auto">
            <a:xfrm>
              <a:off x="4032" y="1632"/>
              <a:ext cx="144" cy="144"/>
              <a:chOff x="3600" y="1536"/>
              <a:chExt cx="144" cy="144"/>
            </a:xfrm>
          </p:grpSpPr>
          <p:sp>
            <p:nvSpPr>
              <p:cNvPr id="76842" name="Oval 24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43" name="AutoShape 25"/>
              <p:cNvCxnSpPr>
                <a:cxnSpLocks noChangeShapeType="1"/>
                <a:stCxn id="76842" idx="1"/>
                <a:endCxn id="76842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13" name="Group 26"/>
            <p:cNvGrpSpPr>
              <a:grpSpLocks/>
            </p:cNvGrpSpPr>
            <p:nvPr/>
          </p:nvGrpSpPr>
          <p:grpSpPr bwMode="auto">
            <a:xfrm>
              <a:off x="4896" y="2832"/>
              <a:ext cx="144" cy="144"/>
              <a:chOff x="3600" y="1536"/>
              <a:chExt cx="144" cy="144"/>
            </a:xfrm>
          </p:grpSpPr>
          <p:sp>
            <p:nvSpPr>
              <p:cNvPr id="76840" name="Oval 27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41" name="AutoShape 28"/>
              <p:cNvCxnSpPr>
                <a:cxnSpLocks noChangeShapeType="1"/>
                <a:stCxn id="76840" idx="1"/>
                <a:endCxn id="76840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14" name="Group 29"/>
            <p:cNvGrpSpPr>
              <a:grpSpLocks/>
            </p:cNvGrpSpPr>
            <p:nvPr/>
          </p:nvGrpSpPr>
          <p:grpSpPr bwMode="auto">
            <a:xfrm>
              <a:off x="5280" y="2832"/>
              <a:ext cx="144" cy="144"/>
              <a:chOff x="3600" y="1536"/>
              <a:chExt cx="144" cy="144"/>
            </a:xfrm>
          </p:grpSpPr>
          <p:sp>
            <p:nvSpPr>
              <p:cNvPr id="76838" name="Oval 30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39" name="AutoShape 31"/>
              <p:cNvCxnSpPr>
                <a:cxnSpLocks noChangeShapeType="1"/>
                <a:stCxn id="76838" idx="1"/>
                <a:endCxn id="76838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15" name="Group 32"/>
            <p:cNvGrpSpPr>
              <a:grpSpLocks/>
            </p:cNvGrpSpPr>
            <p:nvPr/>
          </p:nvGrpSpPr>
          <p:grpSpPr bwMode="auto">
            <a:xfrm>
              <a:off x="4272" y="1632"/>
              <a:ext cx="144" cy="144"/>
              <a:chOff x="3600" y="1536"/>
              <a:chExt cx="144" cy="144"/>
            </a:xfrm>
          </p:grpSpPr>
          <p:sp>
            <p:nvSpPr>
              <p:cNvPr id="76836" name="Oval 33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37" name="AutoShape 34"/>
              <p:cNvCxnSpPr>
                <a:cxnSpLocks noChangeShapeType="1"/>
                <a:stCxn id="76836" idx="1"/>
                <a:endCxn id="76836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6816" name="Group 35"/>
            <p:cNvGrpSpPr>
              <a:grpSpLocks/>
            </p:cNvGrpSpPr>
            <p:nvPr/>
          </p:nvGrpSpPr>
          <p:grpSpPr bwMode="auto">
            <a:xfrm>
              <a:off x="4704" y="3168"/>
              <a:ext cx="144" cy="144"/>
              <a:chOff x="3600" y="1536"/>
              <a:chExt cx="144" cy="144"/>
            </a:xfrm>
          </p:grpSpPr>
          <p:sp>
            <p:nvSpPr>
              <p:cNvPr id="76834" name="Oval 36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835" name="AutoShape 37"/>
              <p:cNvCxnSpPr>
                <a:cxnSpLocks noChangeShapeType="1"/>
                <a:stCxn id="76834" idx="1"/>
                <a:endCxn id="76834" idx="0"/>
              </p:cNvCxnSpPr>
              <p:nvPr/>
            </p:nvCxnSpPr>
            <p:spPr bwMode="auto">
              <a:xfrm rot="-5400000">
                <a:off x="3636" y="1521"/>
                <a:ext cx="21" cy="51"/>
              </a:xfrm>
              <a:prstGeom prst="curvedConnector3">
                <a:avLst>
                  <a:gd name="adj1" fmla="val 78571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6817" name="Line 38"/>
            <p:cNvSpPr>
              <a:spLocks noChangeShapeType="1"/>
            </p:cNvSpPr>
            <p:nvPr/>
          </p:nvSpPr>
          <p:spPr bwMode="auto">
            <a:xfrm>
              <a:off x="3456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Line 39"/>
            <p:cNvSpPr>
              <a:spLocks noChangeShapeType="1"/>
            </p:cNvSpPr>
            <p:nvPr/>
          </p:nvSpPr>
          <p:spPr bwMode="auto">
            <a:xfrm>
              <a:off x="4176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Line 40"/>
            <p:cNvSpPr>
              <a:spLocks noChangeShapeType="1"/>
            </p:cNvSpPr>
            <p:nvPr/>
          </p:nvSpPr>
          <p:spPr bwMode="auto">
            <a:xfrm>
              <a:off x="3696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Line 41"/>
            <p:cNvSpPr>
              <a:spLocks noChangeShapeType="1"/>
            </p:cNvSpPr>
            <p:nvPr/>
          </p:nvSpPr>
          <p:spPr bwMode="auto">
            <a:xfrm>
              <a:off x="3936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1" name="Rectangle 43"/>
            <p:cNvSpPr>
              <a:spLocks noChangeArrowheads="1"/>
            </p:cNvSpPr>
            <p:nvPr/>
          </p:nvSpPr>
          <p:spPr bwMode="auto">
            <a:xfrm>
              <a:off x="2928" y="1872"/>
              <a:ext cx="211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Is left phone sonorant or nasal?</a:t>
              </a:r>
            </a:p>
          </p:txBody>
        </p:sp>
        <p:sp>
          <p:nvSpPr>
            <p:cNvPr id="76822" name="Rectangle 44"/>
            <p:cNvSpPr>
              <a:spLocks noChangeArrowheads="1"/>
            </p:cNvSpPr>
            <p:nvPr/>
          </p:nvSpPr>
          <p:spPr bwMode="auto">
            <a:xfrm>
              <a:off x="2832" y="2256"/>
              <a:ext cx="12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Is right a back-R?</a:t>
              </a:r>
            </a:p>
          </p:txBody>
        </p:sp>
        <p:sp>
          <p:nvSpPr>
            <p:cNvPr id="76823" name="Rectangle 45"/>
            <p:cNvSpPr>
              <a:spLocks noChangeArrowheads="1"/>
            </p:cNvSpPr>
            <p:nvPr/>
          </p:nvSpPr>
          <p:spPr bwMode="auto">
            <a:xfrm>
              <a:off x="4320" y="2256"/>
              <a:ext cx="12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Is left s, z, </a:t>
              </a:r>
              <a:r>
                <a:rPr lang="en-US" dirty="0" err="1">
                  <a:solidFill>
                    <a:srgbClr val="000000"/>
                  </a:solidFill>
                </a:rPr>
                <a:t>sh</a:t>
              </a:r>
              <a:r>
                <a:rPr lang="en-US" dirty="0">
                  <a:solidFill>
                    <a:srgbClr val="000000"/>
                  </a:solidFill>
                </a:rPr>
                <a:t>, </a:t>
              </a:r>
              <a:r>
                <a:rPr lang="en-US" dirty="0" err="1">
                  <a:solidFill>
                    <a:srgbClr val="000000"/>
                  </a:solidFill>
                </a:rPr>
                <a:t>zh</a:t>
              </a:r>
              <a:r>
                <a:rPr lang="en-US" dirty="0">
                  <a:solidFill>
                    <a:srgbClr val="000000"/>
                  </a:solidFill>
                </a:rPr>
                <a:t>?</a:t>
              </a:r>
            </a:p>
          </p:txBody>
        </p:sp>
        <p:sp>
          <p:nvSpPr>
            <p:cNvPr id="76824" name="Rectangle 47"/>
            <p:cNvSpPr>
              <a:spLocks noChangeArrowheads="1"/>
            </p:cNvSpPr>
            <p:nvPr/>
          </p:nvSpPr>
          <p:spPr bwMode="auto">
            <a:xfrm>
              <a:off x="2832" y="3264"/>
              <a:ext cx="1440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Is left a back-L?</a:t>
              </a:r>
            </a:p>
          </p:txBody>
        </p:sp>
        <p:sp>
          <p:nvSpPr>
            <p:cNvPr id="76825" name="Line 48"/>
            <p:cNvSpPr>
              <a:spLocks noChangeShapeType="1"/>
            </p:cNvSpPr>
            <p:nvPr/>
          </p:nvSpPr>
          <p:spPr bwMode="auto">
            <a:xfrm flipH="1">
              <a:off x="3552" y="206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6" name="Line 49"/>
            <p:cNvSpPr>
              <a:spLocks noChangeShapeType="1"/>
            </p:cNvSpPr>
            <p:nvPr/>
          </p:nvSpPr>
          <p:spPr bwMode="auto">
            <a:xfrm flipH="1">
              <a:off x="2928" y="2448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7" name="Rectangle 50"/>
            <p:cNvSpPr>
              <a:spLocks noChangeArrowheads="1"/>
            </p:cNvSpPr>
            <p:nvPr/>
          </p:nvSpPr>
          <p:spPr bwMode="auto">
            <a:xfrm>
              <a:off x="3456" y="2640"/>
              <a:ext cx="110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Is right voiced?</a:t>
              </a:r>
            </a:p>
          </p:txBody>
        </p:sp>
        <p:sp>
          <p:nvSpPr>
            <p:cNvPr id="76828" name="Line 51"/>
            <p:cNvSpPr>
              <a:spLocks noChangeShapeType="1"/>
            </p:cNvSpPr>
            <p:nvPr/>
          </p:nvSpPr>
          <p:spPr bwMode="auto">
            <a:xfrm>
              <a:off x="3648" y="24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9" name="Line 54"/>
            <p:cNvSpPr>
              <a:spLocks noChangeShapeType="1"/>
            </p:cNvSpPr>
            <p:nvPr/>
          </p:nvSpPr>
          <p:spPr bwMode="auto">
            <a:xfrm flipH="1">
              <a:off x="4992" y="244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0" name="Line 55"/>
            <p:cNvSpPr>
              <a:spLocks noChangeShapeType="1"/>
            </p:cNvSpPr>
            <p:nvPr/>
          </p:nvSpPr>
          <p:spPr bwMode="auto">
            <a:xfrm>
              <a:off x="5088" y="2448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1" name="Line 56"/>
            <p:cNvSpPr>
              <a:spLocks noChangeShapeType="1"/>
            </p:cNvSpPr>
            <p:nvPr/>
          </p:nvSpPr>
          <p:spPr bwMode="auto">
            <a:xfrm>
              <a:off x="4320" y="2832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2" name="Line 57"/>
            <p:cNvSpPr>
              <a:spLocks noChangeShapeType="1"/>
            </p:cNvSpPr>
            <p:nvPr/>
          </p:nvSpPr>
          <p:spPr bwMode="auto">
            <a:xfrm flipH="1">
              <a:off x="3456" y="3408"/>
              <a:ext cx="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3" name="Line 58"/>
            <p:cNvSpPr>
              <a:spLocks noChangeShapeType="1"/>
            </p:cNvSpPr>
            <p:nvPr/>
          </p:nvSpPr>
          <p:spPr bwMode="auto">
            <a:xfrm>
              <a:off x="3552" y="3408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55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5032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Recognizer Issues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b="1" dirty="0" smtClean="0"/>
              <a:t>Problem</a:t>
            </a:r>
            <a:r>
              <a:rPr lang="en-US" dirty="0" smtClean="0"/>
              <a:t>: Our recognizer translates the audio to a possible string of text. How do we know the translation is correct?</a:t>
            </a:r>
          </a:p>
          <a:p>
            <a:pPr eaLnBrk="1" hangingPunct="1"/>
            <a:r>
              <a:rPr lang="en-US" b="1" dirty="0" smtClean="0"/>
              <a:t>Problem:</a:t>
            </a:r>
            <a:r>
              <a:rPr lang="en-US" dirty="0" smtClean="0"/>
              <a:t> How do we handle a string of text containing words that are not in the dictionary?</a:t>
            </a:r>
          </a:p>
          <a:p>
            <a:pPr eaLnBrk="1" hangingPunct="1"/>
            <a:r>
              <a:rPr lang="en-US" b="1" dirty="0" smtClean="0"/>
              <a:t>Problem</a:t>
            </a:r>
            <a:r>
              <a:rPr lang="en-US" dirty="0" smtClean="0"/>
              <a:t>: How do we handle strings with valid words, but which do not form sentences with semantics that makes sense?</a:t>
            </a:r>
          </a:p>
        </p:txBody>
      </p:sp>
    </p:spTree>
    <p:extLst>
      <p:ext uri="{BB962C8B-B14F-4D97-AF65-F5344CB8AC3E}">
        <p14:creationId xmlns:p14="http://schemas.microsoft.com/office/powerpoint/2010/main" val="29275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 dirty="0" smtClean="0"/>
              <a:t>Correcting Recognizer Ambiguities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848600" cy="4419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Problem</a:t>
            </a:r>
            <a:r>
              <a:rPr lang="en-US" sz="2800" dirty="0" smtClean="0"/>
              <a:t>: Resolving words not in the dictionary</a:t>
            </a:r>
          </a:p>
          <a:p>
            <a:pPr eaLnBrk="1" hangingPunct="1"/>
            <a:r>
              <a:rPr lang="en-US" sz="2800" b="1" dirty="0" smtClean="0"/>
              <a:t>Question</a:t>
            </a:r>
            <a:r>
              <a:rPr lang="en-US" sz="2800" dirty="0" smtClean="0"/>
              <a:t>: How different is a recognized word from those that are in the dictionary?</a:t>
            </a:r>
          </a:p>
          <a:p>
            <a:pPr eaLnBrk="1" hangingPunct="1"/>
            <a:r>
              <a:rPr lang="en-US" sz="2800" b="1" dirty="0" smtClean="0"/>
              <a:t>Solution</a:t>
            </a:r>
            <a:r>
              <a:rPr lang="en-US" sz="2800" dirty="0" smtClean="0"/>
              <a:t>: Count the single step transformations necessary to convert one word into another.</a:t>
            </a:r>
          </a:p>
          <a:p>
            <a:pPr eaLnBrk="1" hangingPunct="1"/>
            <a:r>
              <a:rPr lang="en-US" sz="2800" b="1" dirty="0" smtClean="0"/>
              <a:t>Example</a:t>
            </a:r>
            <a:r>
              <a:rPr lang="en-US" sz="2800" dirty="0" smtClean="0"/>
              <a:t>: </a:t>
            </a:r>
            <a:r>
              <a:rPr lang="en-US" sz="2800" dirty="0" err="1" smtClean="0"/>
              <a:t>caat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cat with removal of one letter</a:t>
            </a:r>
          </a:p>
          <a:p>
            <a:pPr eaLnBrk="1" hangingPunct="1"/>
            <a:r>
              <a:rPr lang="en-US" sz="2800" b="1" dirty="0" smtClean="0">
                <a:sym typeface="Wingdings" pitchFamily="2" charset="2"/>
              </a:rPr>
              <a:t>Example</a:t>
            </a:r>
            <a:r>
              <a:rPr lang="en-US" sz="2800" dirty="0" smtClean="0">
                <a:sym typeface="Wingdings" pitchFamily="2" charset="2"/>
              </a:rPr>
              <a:t>: </a:t>
            </a:r>
            <a:r>
              <a:rPr lang="en-US" sz="2800" dirty="0" err="1" smtClean="0">
                <a:sym typeface="Wingdings" pitchFamily="2" charset="2"/>
              </a:rPr>
              <a:t>fplc</a:t>
            </a:r>
            <a:r>
              <a:rPr lang="en-US" sz="2800" dirty="0" smtClean="0">
                <a:sym typeface="Wingdings" pitchFamily="2" charset="2"/>
              </a:rPr>
              <a:t>  fireplace requires adding the letters ire after f and a before c and e at the end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47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Word Prediction Approaches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2057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/>
              <a:t>Simple: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*Every word follows every other word w/ equal probability (0-gram)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– Assume |V| is the size of the vocabulary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– Likelihood of sentence S of length n is = 1/|V| × 1/|V| … × 1/|V|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– If English has 100,000 words,  probability of each next word is 1/100000 = .00001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3594100" y="1371600"/>
            <a:ext cx="2416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Simple vs. Smart</a:t>
            </a:r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76200" y="3581400"/>
            <a:ext cx="9053513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latin typeface="Times New Roman" pitchFamily="18" charset="0"/>
              </a:rPr>
              <a:t>Smarter: </a:t>
            </a:r>
            <a:r>
              <a:rPr lang="en-US" sz="2000" dirty="0">
                <a:latin typeface="Times New Roman" pitchFamily="18" charset="0"/>
              </a:rPr>
              <a:t>Probability of each next word is related to word frequency</a:t>
            </a:r>
          </a:p>
          <a:p>
            <a:pPr marL="0" lvl="1" eaLnBrk="1" hangingPunct="1"/>
            <a:r>
              <a:rPr lang="en-US" sz="2000" dirty="0">
                <a:latin typeface="Times New Roman" pitchFamily="18" charset="0"/>
              </a:rPr>
              <a:t>      –  Likelihood of sentence S = P(w1) × P(w2) × … × P(</a:t>
            </a:r>
            <a:r>
              <a:rPr lang="en-US" sz="2000" dirty="0" err="1">
                <a:latin typeface="Times New Roman" pitchFamily="18" charset="0"/>
              </a:rPr>
              <a:t>wn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pPr marL="0" lvl="1" eaLnBrk="1" hangingPunct="1"/>
            <a:r>
              <a:rPr lang="en-US" sz="2000" dirty="0">
                <a:latin typeface="Times New Roman" pitchFamily="18" charset="0"/>
              </a:rPr>
              <a:t>      – Assumes probability of each word is independent of probabilities of other words.</a:t>
            </a:r>
            <a:br>
              <a:rPr lang="en-US" sz="2000" dirty="0">
                <a:latin typeface="Times New Roman" pitchFamily="18" charset="0"/>
              </a:rPr>
            </a:b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400" b="1" dirty="0">
                <a:latin typeface="Times New Roman" pitchFamily="18" charset="0"/>
              </a:rPr>
              <a:t>Even smarter: </a:t>
            </a:r>
            <a:r>
              <a:rPr lang="en-US" sz="2000" dirty="0">
                <a:latin typeface="Times New Roman" pitchFamily="18" charset="0"/>
              </a:rPr>
              <a:t>Look at probability given previous words</a:t>
            </a:r>
          </a:p>
          <a:p>
            <a:pPr marL="0" lvl="1" eaLnBrk="1" hangingPunct="1"/>
            <a:r>
              <a:rPr lang="en-US" sz="2000" dirty="0">
                <a:latin typeface="Times New Roman" pitchFamily="18" charset="0"/>
              </a:rPr>
              <a:t>      –  Likelihood of sentence S = P(w1) × P(w2|w1) × … × P(wn|wn-1)</a:t>
            </a:r>
          </a:p>
          <a:p>
            <a:pPr marL="0" lvl="1" eaLnBrk="1" hangingPunct="1"/>
            <a:r>
              <a:rPr lang="en-US" sz="2000" dirty="0">
                <a:latin typeface="Times New Roman" pitchFamily="18" charset="0"/>
              </a:rPr>
              <a:t>      – Assumes probability of each word is dependent on probabilities of other words.</a:t>
            </a:r>
          </a:p>
          <a:p>
            <a:pPr eaLnBrk="1" hangingPunct="1"/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 rot="5400000">
            <a:off x="5461000" y="1955800"/>
            <a:ext cx="152400" cy="1879600"/>
          </a:xfrm>
          <a:prstGeom prst="rightBrace">
            <a:avLst>
              <a:gd name="adj1" fmla="val 10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75250" y="2971800"/>
            <a:ext cx="692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>
                <a:latin typeface="Times New Roman" pitchFamily="18" charset="0"/>
              </a:rPr>
              <a:t>n times</a:t>
            </a:r>
          </a:p>
        </p:txBody>
      </p:sp>
    </p:spTree>
    <p:extLst>
      <p:ext uri="{BB962C8B-B14F-4D97-AF65-F5344CB8AC3E}">
        <p14:creationId xmlns:p14="http://schemas.microsoft.com/office/powerpoint/2010/main" val="9832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Counts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93837"/>
            <a:ext cx="8534400" cy="48307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What’s the probability of “canine”?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What’s the probability of “canine tooth” or tooth | canine?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What’s the probability of “canine companion”?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P(</a:t>
            </a:r>
            <a:r>
              <a:rPr lang="en-US" sz="2600" dirty="0" err="1" smtClean="0"/>
              <a:t>tooth|canine</a:t>
            </a:r>
            <a:r>
              <a:rPr lang="en-US" sz="2600" dirty="0" smtClean="0"/>
              <a:t>) = P(canine &amp; tooth)/P(canine)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Sometimes we can use counts to deduce probabilities.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Example: According to google: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P(canine): occurs 1,750,000 times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P(canine tooth): 6280 times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P(tooth | canine):  6280/1750000 = .0035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P(companion | canine): .01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So companion is the more likely next word after canine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172200"/>
            <a:ext cx="8915400" cy="52387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cs typeface="Arial" charset="0"/>
              </a:rPr>
              <a:t>Detecting likely word sequences using counts/table look up</a:t>
            </a:r>
          </a:p>
        </p:txBody>
      </p:sp>
    </p:spTree>
    <p:extLst>
      <p:ext uri="{BB962C8B-B14F-4D97-AF65-F5344CB8AC3E}">
        <p14:creationId xmlns:p14="http://schemas.microsoft.com/office/powerpoint/2010/main" val="735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Single Word Probabilities</a:t>
            </a:r>
          </a:p>
        </p:txBody>
      </p:sp>
      <p:sp>
        <p:nvSpPr>
          <p:cNvPr id="23561" name="Rectangle 70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991600" cy="4648200"/>
          </a:xfrm>
        </p:spPr>
        <p:txBody>
          <a:bodyPr lIns="92075" tIns="46037" rIns="92075" bIns="46037"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Limitation</a:t>
            </a:r>
            <a:r>
              <a:rPr lang="en-US" dirty="0" smtClean="0"/>
              <a:t>: ignores context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might need to factor in the surrounding words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Use P(</a:t>
            </a:r>
            <a:r>
              <a:rPr lang="en-US" sz="2400" dirty="0" err="1" smtClean="0"/>
              <a:t>need|I</a:t>
            </a:r>
            <a:r>
              <a:rPr lang="en-US" sz="2400" dirty="0" smtClean="0"/>
              <a:t>) instead of just P(need)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Note: P(</a:t>
            </a:r>
            <a:r>
              <a:rPr lang="en-US" sz="2400" dirty="0" err="1" smtClean="0"/>
              <a:t>new|I</a:t>
            </a:r>
            <a:r>
              <a:rPr lang="en-US" sz="2400" dirty="0" smtClean="0"/>
              <a:t>) &lt; P(</a:t>
            </a:r>
            <a:r>
              <a:rPr lang="en-US" sz="2400" dirty="0" err="1" smtClean="0"/>
              <a:t>need|I</a:t>
            </a:r>
            <a:r>
              <a:rPr lang="en-US" sz="2400" dirty="0" smtClean="0"/>
              <a:t>)</a:t>
            </a: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676400" y="2508250"/>
            <a:ext cx="3673475" cy="1682750"/>
            <a:chOff x="0" y="520"/>
            <a:chExt cx="2314" cy="1060"/>
          </a:xfrm>
        </p:grpSpPr>
        <p:grpSp>
          <p:nvGrpSpPr>
            <p:cNvPr id="23564" name="Group 5"/>
            <p:cNvGrpSpPr>
              <a:grpSpLocks/>
            </p:cNvGrpSpPr>
            <p:nvPr/>
          </p:nvGrpSpPr>
          <p:grpSpPr bwMode="auto">
            <a:xfrm>
              <a:off x="0" y="520"/>
              <a:ext cx="453" cy="212"/>
              <a:chOff x="0" y="520"/>
              <a:chExt cx="453" cy="212"/>
            </a:xfrm>
          </p:grpSpPr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0" y="520"/>
                <a:ext cx="45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Word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0" y="520"/>
                <a:ext cx="45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65" name="Group 8"/>
            <p:cNvGrpSpPr>
              <a:grpSpLocks/>
            </p:cNvGrpSpPr>
            <p:nvPr/>
          </p:nvGrpSpPr>
          <p:grpSpPr bwMode="auto">
            <a:xfrm>
              <a:off x="453" y="520"/>
              <a:ext cx="521" cy="212"/>
              <a:chOff x="453" y="520"/>
              <a:chExt cx="521" cy="212"/>
            </a:xfrm>
          </p:grpSpPr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453" y="520"/>
                <a:ext cx="5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P(O|w)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453" y="520"/>
                <a:ext cx="521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66" name="Group 11"/>
            <p:cNvGrpSpPr>
              <a:grpSpLocks/>
            </p:cNvGrpSpPr>
            <p:nvPr/>
          </p:nvGrpSpPr>
          <p:grpSpPr bwMode="auto">
            <a:xfrm>
              <a:off x="974" y="520"/>
              <a:ext cx="577" cy="212"/>
              <a:chOff x="974" y="520"/>
              <a:chExt cx="577" cy="212"/>
            </a:xfrm>
          </p:grpSpPr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974" y="520"/>
                <a:ext cx="57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P(w)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74" y="520"/>
                <a:ext cx="577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67" name="Group 14"/>
            <p:cNvGrpSpPr>
              <a:grpSpLocks/>
            </p:cNvGrpSpPr>
            <p:nvPr/>
          </p:nvGrpSpPr>
          <p:grpSpPr bwMode="auto">
            <a:xfrm>
              <a:off x="1551" y="520"/>
              <a:ext cx="763" cy="212"/>
              <a:chOff x="1551" y="520"/>
              <a:chExt cx="763" cy="212"/>
            </a:xfrm>
          </p:grpSpPr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551" y="520"/>
                <a:ext cx="76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P(O|w)P(w)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551" y="520"/>
                <a:ext cx="76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68" name="Group 17"/>
            <p:cNvGrpSpPr>
              <a:grpSpLocks/>
            </p:cNvGrpSpPr>
            <p:nvPr/>
          </p:nvGrpSpPr>
          <p:grpSpPr bwMode="auto">
            <a:xfrm>
              <a:off x="0" y="732"/>
              <a:ext cx="453" cy="212"/>
              <a:chOff x="0" y="732"/>
              <a:chExt cx="453" cy="212"/>
            </a:xfrm>
          </p:grpSpPr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0" y="732"/>
                <a:ext cx="45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new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0" y="732"/>
                <a:ext cx="45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69" name="Group 20"/>
            <p:cNvGrpSpPr>
              <a:grpSpLocks/>
            </p:cNvGrpSpPr>
            <p:nvPr/>
          </p:nvGrpSpPr>
          <p:grpSpPr bwMode="auto">
            <a:xfrm>
              <a:off x="453" y="732"/>
              <a:ext cx="521" cy="212"/>
              <a:chOff x="453" y="732"/>
              <a:chExt cx="521" cy="212"/>
            </a:xfrm>
          </p:grpSpPr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453" y="732"/>
                <a:ext cx="5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.36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453" y="732"/>
                <a:ext cx="521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0" name="Group 23"/>
            <p:cNvGrpSpPr>
              <a:grpSpLocks/>
            </p:cNvGrpSpPr>
            <p:nvPr/>
          </p:nvGrpSpPr>
          <p:grpSpPr bwMode="auto">
            <a:xfrm>
              <a:off x="974" y="732"/>
              <a:ext cx="577" cy="212"/>
              <a:chOff x="974" y="732"/>
              <a:chExt cx="577" cy="212"/>
            </a:xfrm>
          </p:grpSpPr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974" y="732"/>
                <a:ext cx="57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.001 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974" y="732"/>
                <a:ext cx="577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1" name="Group 26"/>
            <p:cNvGrpSpPr>
              <a:grpSpLocks/>
            </p:cNvGrpSpPr>
            <p:nvPr/>
          </p:nvGrpSpPr>
          <p:grpSpPr bwMode="auto">
            <a:xfrm>
              <a:off x="1551" y="732"/>
              <a:ext cx="763" cy="212"/>
              <a:chOff x="1551" y="732"/>
              <a:chExt cx="763" cy="212"/>
            </a:xfrm>
          </p:grpSpPr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1551" y="732"/>
                <a:ext cx="76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.00036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1551" y="732"/>
                <a:ext cx="76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2" name="Group 29"/>
            <p:cNvGrpSpPr>
              <a:grpSpLocks/>
            </p:cNvGrpSpPr>
            <p:nvPr/>
          </p:nvGrpSpPr>
          <p:grpSpPr bwMode="auto">
            <a:xfrm>
              <a:off x="0" y="944"/>
              <a:ext cx="453" cy="212"/>
              <a:chOff x="0" y="944"/>
              <a:chExt cx="453" cy="212"/>
            </a:xfrm>
          </p:grpSpPr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0" y="944"/>
                <a:ext cx="45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neat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0" y="944"/>
                <a:ext cx="45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3" name="Group 32"/>
            <p:cNvGrpSpPr>
              <a:grpSpLocks/>
            </p:cNvGrpSpPr>
            <p:nvPr/>
          </p:nvGrpSpPr>
          <p:grpSpPr bwMode="auto">
            <a:xfrm>
              <a:off x="453" y="944"/>
              <a:ext cx="521" cy="212"/>
              <a:chOff x="453" y="944"/>
              <a:chExt cx="521" cy="212"/>
            </a:xfrm>
          </p:grpSpPr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453" y="944"/>
                <a:ext cx="5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.52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453" y="944"/>
                <a:ext cx="521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4" name="Group 35"/>
            <p:cNvGrpSpPr>
              <a:grpSpLocks/>
            </p:cNvGrpSpPr>
            <p:nvPr/>
          </p:nvGrpSpPr>
          <p:grpSpPr bwMode="auto">
            <a:xfrm>
              <a:off x="974" y="944"/>
              <a:ext cx="577" cy="212"/>
              <a:chOff x="974" y="944"/>
              <a:chExt cx="577" cy="212"/>
            </a:xfrm>
          </p:grpSpPr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974" y="944"/>
                <a:ext cx="57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.00013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974" y="944"/>
                <a:ext cx="577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5" name="Group 38"/>
            <p:cNvGrpSpPr>
              <a:grpSpLocks/>
            </p:cNvGrpSpPr>
            <p:nvPr/>
          </p:nvGrpSpPr>
          <p:grpSpPr bwMode="auto">
            <a:xfrm>
              <a:off x="1551" y="944"/>
              <a:ext cx="763" cy="212"/>
              <a:chOff x="1551" y="944"/>
              <a:chExt cx="763" cy="212"/>
            </a:xfrm>
          </p:grpSpPr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1551" y="944"/>
                <a:ext cx="76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.000068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1551" y="944"/>
                <a:ext cx="76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6" name="Group 41"/>
            <p:cNvGrpSpPr>
              <a:grpSpLocks/>
            </p:cNvGrpSpPr>
            <p:nvPr/>
          </p:nvGrpSpPr>
          <p:grpSpPr bwMode="auto">
            <a:xfrm>
              <a:off x="0" y="1156"/>
              <a:ext cx="453" cy="212"/>
              <a:chOff x="0" y="1156"/>
              <a:chExt cx="453" cy="212"/>
            </a:xfrm>
          </p:grpSpPr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0" y="1156"/>
                <a:ext cx="45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need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0" y="1156"/>
                <a:ext cx="45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7" name="Group 44"/>
            <p:cNvGrpSpPr>
              <a:grpSpLocks/>
            </p:cNvGrpSpPr>
            <p:nvPr/>
          </p:nvGrpSpPr>
          <p:grpSpPr bwMode="auto">
            <a:xfrm>
              <a:off x="453" y="1156"/>
              <a:ext cx="521" cy="212"/>
              <a:chOff x="453" y="1156"/>
              <a:chExt cx="521" cy="212"/>
            </a:xfrm>
          </p:grpSpPr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53" y="1156"/>
                <a:ext cx="5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.11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53" y="1156"/>
                <a:ext cx="521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8" name="Group 47"/>
            <p:cNvGrpSpPr>
              <a:grpSpLocks/>
            </p:cNvGrpSpPr>
            <p:nvPr/>
          </p:nvGrpSpPr>
          <p:grpSpPr bwMode="auto">
            <a:xfrm>
              <a:off x="974" y="1156"/>
              <a:ext cx="577" cy="212"/>
              <a:chOff x="974" y="1156"/>
              <a:chExt cx="577" cy="212"/>
            </a:xfrm>
          </p:grpSpPr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974" y="1156"/>
                <a:ext cx="57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.00056 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974" y="1156"/>
                <a:ext cx="577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79" name="Group 50"/>
            <p:cNvGrpSpPr>
              <a:grpSpLocks/>
            </p:cNvGrpSpPr>
            <p:nvPr/>
          </p:nvGrpSpPr>
          <p:grpSpPr bwMode="auto">
            <a:xfrm>
              <a:off x="1551" y="1156"/>
              <a:ext cx="763" cy="212"/>
              <a:chOff x="1551" y="1156"/>
              <a:chExt cx="763" cy="212"/>
            </a:xfrm>
          </p:grpSpPr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1551" y="1156"/>
                <a:ext cx="76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.000062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1551" y="1156"/>
                <a:ext cx="76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80" name="Group 53"/>
            <p:cNvGrpSpPr>
              <a:grpSpLocks/>
            </p:cNvGrpSpPr>
            <p:nvPr/>
          </p:nvGrpSpPr>
          <p:grpSpPr bwMode="auto">
            <a:xfrm>
              <a:off x="0" y="1368"/>
              <a:ext cx="453" cy="212"/>
              <a:chOff x="0" y="1368"/>
              <a:chExt cx="453" cy="212"/>
            </a:xfrm>
          </p:grpSpPr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0" y="1368"/>
                <a:ext cx="45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knee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0" y="1368"/>
                <a:ext cx="45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81" name="Group 56"/>
            <p:cNvGrpSpPr>
              <a:grpSpLocks/>
            </p:cNvGrpSpPr>
            <p:nvPr/>
          </p:nvGrpSpPr>
          <p:grpSpPr bwMode="auto">
            <a:xfrm>
              <a:off x="453" y="1368"/>
              <a:ext cx="521" cy="212"/>
              <a:chOff x="453" y="1368"/>
              <a:chExt cx="521" cy="212"/>
            </a:xfrm>
          </p:grpSpPr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453" y="1368"/>
                <a:ext cx="5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1.00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453" y="1368"/>
                <a:ext cx="521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82" name="Group 59"/>
            <p:cNvGrpSpPr>
              <a:grpSpLocks/>
            </p:cNvGrpSpPr>
            <p:nvPr/>
          </p:nvGrpSpPr>
          <p:grpSpPr bwMode="auto">
            <a:xfrm>
              <a:off x="974" y="1368"/>
              <a:ext cx="577" cy="212"/>
              <a:chOff x="974" y="1368"/>
              <a:chExt cx="577" cy="212"/>
            </a:xfrm>
          </p:grpSpPr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974" y="1368"/>
                <a:ext cx="57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.000024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974" y="1368"/>
                <a:ext cx="577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  <p:grpSp>
          <p:nvGrpSpPr>
            <p:cNvPr id="23583" name="Group 62"/>
            <p:cNvGrpSpPr>
              <a:grpSpLocks/>
            </p:cNvGrpSpPr>
            <p:nvPr/>
          </p:nvGrpSpPr>
          <p:grpSpPr bwMode="auto">
            <a:xfrm>
              <a:off x="1551" y="1368"/>
              <a:ext cx="763" cy="212"/>
              <a:chOff x="1551" y="1368"/>
              <a:chExt cx="763" cy="212"/>
            </a:xfrm>
          </p:grpSpPr>
          <p:sp>
            <p:nvSpPr>
              <p:cNvPr id="54335" name="Rectangle 63"/>
              <p:cNvSpPr>
                <a:spLocks noChangeArrowheads="1"/>
              </p:cNvSpPr>
              <p:nvPr/>
            </p:nvSpPr>
            <p:spPr bwMode="auto">
              <a:xfrm>
                <a:off x="1551" y="1368"/>
                <a:ext cx="76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  <a:cs typeface="+mn-cs"/>
                  </a:rPr>
                  <a:t>.000024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54336" name="Rectangle 64"/>
              <p:cNvSpPr>
                <a:spLocks noChangeArrowheads="1"/>
              </p:cNvSpPr>
              <p:nvPr/>
            </p:nvSpPr>
            <p:spPr bwMode="auto">
              <a:xfrm>
                <a:off x="1551" y="1368"/>
                <a:ext cx="763" cy="21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imes New Roman"/>
                  <a:cs typeface="+mn-cs"/>
                </a:endParaRPr>
              </a:p>
            </p:txBody>
          </p:sp>
        </p:grpSp>
      </p:grpSp>
      <p:sp>
        <p:nvSpPr>
          <p:cNvPr id="54337" name="Text Box 65"/>
          <p:cNvSpPr txBox="1">
            <a:spLocks noChangeArrowheads="1"/>
          </p:cNvSpPr>
          <p:nvPr/>
        </p:nvSpPr>
        <p:spPr bwMode="auto">
          <a:xfrm>
            <a:off x="6019800" y="2754313"/>
            <a:ext cx="2286000" cy="143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solidFill>
                  <a:srgbClr val="FF0000"/>
                </a:solidFill>
                <a:latin typeface="Times New Roman" pitchFamily="18" charset="0"/>
                <a:cs typeface="+mn-cs"/>
              </a:rPr>
              <a:t>P([ni]|new)P(new)</a:t>
            </a:r>
          </a:p>
          <a:p>
            <a:pPr>
              <a:spcBef>
                <a:spcPct val="50000"/>
              </a:spcBef>
              <a:defRPr/>
            </a:pPr>
            <a:r>
              <a:rPr lang="en-US" sz="1600">
                <a:solidFill>
                  <a:srgbClr val="FF0000"/>
                </a:solidFill>
                <a:latin typeface="Times New Roman" pitchFamily="18" charset="0"/>
                <a:cs typeface="+mn-cs"/>
              </a:rPr>
              <a:t>P([ni]|neat)P(neat)</a:t>
            </a:r>
          </a:p>
          <a:p>
            <a:pPr>
              <a:spcBef>
                <a:spcPct val="50000"/>
              </a:spcBef>
              <a:defRPr/>
            </a:pPr>
            <a:r>
              <a:rPr lang="en-US" sz="1600">
                <a:solidFill>
                  <a:srgbClr val="FF0000"/>
                </a:solidFill>
                <a:latin typeface="Times New Roman" pitchFamily="18" charset="0"/>
                <a:cs typeface="+mn-cs"/>
              </a:rPr>
              <a:t>P([ni]|need)P(need)</a:t>
            </a:r>
          </a:p>
          <a:p>
            <a:pPr>
              <a:spcBef>
                <a:spcPct val="50000"/>
              </a:spcBef>
              <a:defRPr/>
            </a:pPr>
            <a:r>
              <a:rPr lang="en-US" sz="1600">
                <a:solidFill>
                  <a:srgbClr val="FF0000"/>
                </a:solidFill>
                <a:latin typeface="Times New Roman" pitchFamily="18" charset="0"/>
                <a:cs typeface="+mn-cs"/>
              </a:rPr>
              <a:t>P([ni]|knee)P(knee)</a:t>
            </a:r>
          </a:p>
        </p:txBody>
      </p:sp>
      <p:sp>
        <p:nvSpPr>
          <p:cNvPr id="54338" name="Line 66"/>
          <p:cNvSpPr>
            <a:spLocks noChangeShapeType="1"/>
          </p:cNvSpPr>
          <p:nvPr/>
        </p:nvSpPr>
        <p:spPr bwMode="auto">
          <a:xfrm>
            <a:off x="5334000" y="2971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54339" name="Line 67"/>
          <p:cNvSpPr>
            <a:spLocks noChangeShapeType="1"/>
          </p:cNvSpPr>
          <p:nvPr/>
        </p:nvSpPr>
        <p:spPr bwMode="auto">
          <a:xfrm>
            <a:off x="5334000" y="33274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54340" name="Line 68"/>
          <p:cNvSpPr>
            <a:spLocks noChangeShapeType="1"/>
          </p:cNvSpPr>
          <p:nvPr/>
        </p:nvSpPr>
        <p:spPr bwMode="auto">
          <a:xfrm>
            <a:off x="5334000" y="36830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>
            <a:off x="5334000" y="40386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54344" name="Text Box 72"/>
          <p:cNvSpPr txBox="1">
            <a:spLocks noChangeArrowheads="1"/>
          </p:cNvSpPr>
          <p:nvPr/>
        </p:nvSpPr>
        <p:spPr bwMode="auto">
          <a:xfrm>
            <a:off x="3095625" y="1371600"/>
            <a:ext cx="307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Single word probability</a:t>
            </a:r>
          </a:p>
        </p:txBody>
      </p:sp>
      <p:sp>
        <p:nvSpPr>
          <p:cNvPr id="54348" name="Text Box 76"/>
          <p:cNvSpPr txBox="1">
            <a:spLocks noChangeArrowheads="1"/>
          </p:cNvSpPr>
          <p:nvPr/>
        </p:nvSpPr>
        <p:spPr bwMode="auto">
          <a:xfrm>
            <a:off x="1675342" y="1905000"/>
            <a:ext cx="5931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Compute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likelihood P([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ni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]|w)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then multiply</a:t>
            </a:r>
          </a:p>
        </p:txBody>
      </p:sp>
    </p:spTree>
    <p:extLst>
      <p:ext uri="{BB962C8B-B14F-4D97-AF65-F5344CB8AC3E}">
        <p14:creationId xmlns:p14="http://schemas.microsoft.com/office/powerpoint/2010/main" val="21997463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620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Application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the most likely word sequence?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685800" y="2971800"/>
          <a:ext cx="8229600" cy="2722562"/>
        </p:xfrm>
        <a:graphic>
          <a:graphicData uri="http://schemas.openxmlformats.org/drawingml/2006/table">
            <a:tbl>
              <a:tblPr/>
              <a:tblGrid>
                <a:gridCol w="2514600"/>
                <a:gridCol w="2971800"/>
                <a:gridCol w="2743200"/>
              </a:tblGrid>
              <a:tr h="533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'bot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ik-'spen-siv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'pre-z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&amp;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boat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excessive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presidents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bald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expensive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presence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bold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expressive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presents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bought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inactive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press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4" name="Line 30"/>
          <p:cNvSpPr>
            <a:spLocks noChangeShapeType="1"/>
          </p:cNvSpPr>
          <p:nvPr/>
        </p:nvSpPr>
        <p:spPr bwMode="auto">
          <a:xfrm flipV="1">
            <a:off x="2133600" y="4419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5029200" y="4343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1524000" y="43434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V="1">
            <a:off x="4572000" y="3810000"/>
            <a:ext cx="1600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graphicFrame>
        <p:nvGraphicFramePr>
          <p:cNvPr id="30754" name="Object 34"/>
          <p:cNvGraphicFramePr>
            <a:graphicFrameLocks noChangeAspect="1"/>
          </p:cNvGraphicFramePr>
          <p:nvPr/>
        </p:nvGraphicFramePr>
        <p:xfrm>
          <a:off x="1143000" y="4419600"/>
          <a:ext cx="15367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4" imgW="1079500" imgH="165100" progId="Equation.3">
                  <p:embed/>
                </p:oleObj>
              </mc:Choice>
              <mc:Fallback>
                <p:oleObj name="Equation" r:id="rId4" imgW="10795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15367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9" name="Freeform 35"/>
          <p:cNvSpPr>
            <a:spLocks/>
          </p:cNvSpPr>
          <p:nvPr/>
        </p:nvSpPr>
        <p:spPr bwMode="auto">
          <a:xfrm>
            <a:off x="1447800" y="3352800"/>
            <a:ext cx="241300" cy="914400"/>
          </a:xfrm>
          <a:custGeom>
            <a:avLst/>
            <a:gdLst>
              <a:gd name="T0" fmla="*/ 48 w 152"/>
              <a:gd name="T1" fmla="*/ 576 h 576"/>
              <a:gd name="T2" fmla="*/ 144 w 152"/>
              <a:gd name="T3" fmla="*/ 288 h 576"/>
              <a:gd name="T4" fmla="*/ 0 w 152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" h="576">
                <a:moveTo>
                  <a:pt x="48" y="576"/>
                </a:moveTo>
                <a:cubicBezTo>
                  <a:pt x="100" y="480"/>
                  <a:pt x="152" y="384"/>
                  <a:pt x="144" y="288"/>
                </a:cubicBezTo>
                <a:cubicBezTo>
                  <a:pt x="136" y="192"/>
                  <a:pt x="24" y="4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 flipV="1">
            <a:off x="13716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  <p:graphicFrame>
        <p:nvGraphicFramePr>
          <p:cNvPr id="30757" name="Object 37"/>
          <p:cNvGraphicFramePr>
            <a:graphicFrameLocks noChangeAspect="1"/>
          </p:cNvGraphicFramePr>
          <p:nvPr/>
        </p:nvGraphicFramePr>
        <p:xfrm>
          <a:off x="1752600" y="3657600"/>
          <a:ext cx="11938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Equation" r:id="rId6" imgW="838200" imgH="165100" progId="Equation.3">
                  <p:embed/>
                </p:oleObj>
              </mc:Choice>
              <mc:Fallback>
                <p:oleObj name="Equation" r:id="rId6" imgW="838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600"/>
                        <a:ext cx="11938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23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1919</Words>
  <Application>Microsoft Office PowerPoint</Application>
  <PresentationFormat>On-screen Show (4:3)</PresentationFormat>
  <Paragraphs>405</Paragraphs>
  <Slides>31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MS PGothic</vt:lpstr>
      <vt:lpstr>Arial</vt:lpstr>
      <vt:lpstr>Calibri</vt:lpstr>
      <vt:lpstr>Cambria Math</vt:lpstr>
      <vt:lpstr>Franklin Gothic Book</vt:lpstr>
      <vt:lpstr>Franklin Gothic Medium</vt:lpstr>
      <vt:lpstr>Symbol</vt:lpstr>
      <vt:lpstr>Times New Roman</vt:lpstr>
      <vt:lpstr>Wingdings</vt:lpstr>
      <vt:lpstr>Wingdings 2</vt:lpstr>
      <vt:lpstr>Trek</vt:lpstr>
      <vt:lpstr>Equation</vt:lpstr>
      <vt:lpstr>Noisy Channel Model</vt:lpstr>
      <vt:lpstr>PowerPoint Presentation</vt:lpstr>
      <vt:lpstr>Resolving Word Ambiguities</vt:lpstr>
      <vt:lpstr>Recognizer Issues</vt:lpstr>
      <vt:lpstr>Correcting Recognizer Ambiguities</vt:lpstr>
      <vt:lpstr>Word Prediction Approaches </vt:lpstr>
      <vt:lpstr>Counts</vt:lpstr>
      <vt:lpstr>Single Word Probabilities</vt:lpstr>
      <vt:lpstr>Application Example</vt:lpstr>
      <vt:lpstr>Probability Chain Rule</vt:lpstr>
      <vt:lpstr>N-grams</vt:lpstr>
      <vt:lpstr>Approximating Shakespeare</vt:lpstr>
      <vt:lpstr>N-Gram Conclusions</vt:lpstr>
      <vt:lpstr>Language Modeling: N-Grams</vt:lpstr>
      <vt:lpstr>N-grams for Spell Checks</vt:lpstr>
      <vt:lpstr>Example</vt:lpstr>
      <vt:lpstr>Which correction is most likely?</vt:lpstr>
      <vt:lpstr>Common Spelling Errors</vt:lpstr>
      <vt:lpstr>The Sparse Data Problem</vt:lpstr>
      <vt:lpstr>Smoothing</vt:lpstr>
      <vt:lpstr>Add-One Smoothing</vt:lpstr>
      <vt:lpstr>Add-One Bi-gram Smoothing Example</vt:lpstr>
      <vt:lpstr>Evaluation of Add-One Smoothing</vt:lpstr>
      <vt:lpstr>Add-One bi-gram Discounting</vt:lpstr>
      <vt:lpstr>Unigram Witten-Bell Discounting</vt:lpstr>
      <vt:lpstr>Bi-gram Witten-Bell Discounting</vt:lpstr>
      <vt:lpstr>Witten-Bell Smoothing</vt:lpstr>
      <vt:lpstr>Bi-gram Counts for Example</vt:lpstr>
      <vt:lpstr>Evaluation of Witten-Bell</vt:lpstr>
      <vt:lpstr>Back-off Discounting</vt:lpstr>
      <vt:lpstr>Senone Model</vt:lpstr>
    </vt:vector>
  </TitlesOfParts>
  <Company>Southern Oregon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</dc:title>
  <dc:creator>Itinstaller</dc:creator>
  <cp:lastModifiedBy>Dan Harvey</cp:lastModifiedBy>
  <cp:revision>78</cp:revision>
  <dcterms:created xsi:type="dcterms:W3CDTF">2012-09-18T20:46:41Z</dcterms:created>
  <dcterms:modified xsi:type="dcterms:W3CDTF">2015-05-28T15:16:50Z</dcterms:modified>
</cp:coreProperties>
</file>